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9" r:id="rId5"/>
    <p:sldId id="270" r:id="rId6"/>
    <p:sldId id="259" r:id="rId7"/>
    <p:sldId id="260" r:id="rId8"/>
    <p:sldId id="272" r:id="rId9"/>
    <p:sldId id="284" r:id="rId10"/>
    <p:sldId id="261" r:id="rId11"/>
    <p:sldId id="266" r:id="rId12"/>
    <p:sldId id="267" r:id="rId13"/>
    <p:sldId id="278" r:id="rId14"/>
    <p:sldId id="282" r:id="rId15"/>
    <p:sldId id="281" r:id="rId16"/>
    <p:sldId id="283" r:id="rId17"/>
    <p:sldId id="285" r:id="rId18"/>
    <p:sldId id="279" r:id="rId19"/>
    <p:sldId id="280" r:id="rId20"/>
    <p:sldId id="268" r:id="rId21"/>
    <p:sldId id="273" r:id="rId22"/>
    <p:sldId id="275" r:id="rId23"/>
    <p:sldId id="277" r:id="rId24"/>
    <p:sldId id="274" r:id="rId25"/>
    <p:sldId id="265" r:id="rId26"/>
    <p:sldId id="286" r:id="rId27"/>
    <p:sldId id="263" r:id="rId28"/>
    <p:sldId id="271" r:id="rId29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777777"/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2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66" y="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6000" y="274638"/>
            <a:ext cx="54610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7940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5794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600200"/>
            <a:ext cx="74074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www.stockunlimited.com/vector-illustration/cartoon-guy-is-relieved_1958649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t.ntnu.no/~stanko/files/Courses/Teknostart_IIKT/2019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nitieim19pomb089.blogspot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7185" y="758806"/>
            <a:ext cx="7772400" cy="901094"/>
          </a:xfrm>
        </p:spPr>
        <p:txBody>
          <a:bodyPr>
            <a:normAutofit fontScale="90000"/>
          </a:bodyPr>
          <a:lstStyle/>
          <a:p>
            <a:r>
              <a:rPr lang="nb-NO" dirty="0"/>
              <a:t>Teknostartprosjekt 2019: </a:t>
            </a:r>
            <a:br>
              <a:rPr lang="nb-NO" dirty="0"/>
            </a:br>
            <a:r>
              <a:rPr lang="nb-NO" dirty="0"/>
              <a:t>Ingeniørvitenskap og IKT 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36073" y="2615374"/>
            <a:ext cx="7772400" cy="1627251"/>
          </a:xfrm>
        </p:spPr>
        <p:txBody>
          <a:bodyPr>
            <a:normAutofit/>
          </a:bodyPr>
          <a:lstStyle/>
          <a:p>
            <a:r>
              <a:rPr lang="nb-NO" sz="2400" dirty="0">
                <a:solidFill>
                  <a:srgbClr val="777777"/>
                </a:solidFill>
              </a:rPr>
              <a:t>Petroleumsfag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5" name="Undertittel 2"/>
          <p:cNvSpPr txBox="1">
            <a:spLocks/>
          </p:cNvSpPr>
          <p:nvPr/>
        </p:nvSpPr>
        <p:spPr>
          <a:xfrm>
            <a:off x="5707463" y="5795204"/>
            <a:ext cx="3596309" cy="942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tx1"/>
                </a:solidFill>
              </a:rPr>
              <a:t>Prof. Milan Stanko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19" y="3601385"/>
            <a:ext cx="2234881" cy="2497809"/>
          </a:xfrm>
          <a:prstGeom prst="rect">
            <a:avLst/>
          </a:prstGeom>
        </p:spPr>
      </p:pic>
      <p:pic>
        <p:nvPicPr>
          <p:cNvPr id="1026" name="Picture 2" descr="https://www.ntnu.edu/documents/1281387914/1283651510/stanko+3.jpg/b70dcaad-5484-4e0c-8ab3-446188c470ec?t=1554806934631">
            <a:extLst>
              <a:ext uri="{FF2B5EF4-FFF2-40B4-BE49-F238E27FC236}">
                <a16:creationId xmlns:a16="http://schemas.microsoft.com/office/drawing/2014/main" id="{F78B60BA-E2E9-42BB-BD23-BF445DA31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37" y="2447926"/>
            <a:ext cx="4832827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Introduksjon - rørledninger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8F5DAE5D-CF41-49FD-B089-8387B08C8643}"/>
              </a:ext>
            </a:extLst>
          </p:cNvPr>
          <p:cNvSpPr txBox="1">
            <a:spLocks/>
          </p:cNvSpPr>
          <p:nvPr/>
        </p:nvSpPr>
        <p:spPr>
          <a:xfrm>
            <a:off x="1106664" y="1209352"/>
            <a:ext cx="7887211" cy="543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tx1"/>
                </a:solidFill>
              </a:rPr>
              <a:t>Vanligvis mer effektiv, pålitelig og miljøvennlig en transport med skip og truck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tx1"/>
                </a:solidFill>
              </a:rPr>
              <a:t>Kostbar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chemeClr val="tx1"/>
                </a:solidFill>
              </a:rPr>
              <a:t>Vanligvis påvirker naturen, landskap og befolkning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32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7E6653-B9B9-4991-B1FF-7642DCDD82F3}"/>
              </a:ext>
            </a:extLst>
          </p:cNvPr>
          <p:cNvSpPr/>
          <p:nvPr/>
        </p:nvSpPr>
        <p:spPr>
          <a:xfrm>
            <a:off x="1957642" y="5137541"/>
            <a:ext cx="6070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b="1" dirty="0">
                <a:solidFill>
                  <a:srgbClr val="FF0000"/>
                </a:solidFill>
              </a:rPr>
              <a:t>MÅ PLANLEGGES I EN GOD MÅTE!!</a:t>
            </a:r>
          </a:p>
        </p:txBody>
      </p:sp>
    </p:spTree>
    <p:extLst>
      <p:ext uri="{BB962C8B-B14F-4D97-AF65-F5344CB8AC3E}">
        <p14:creationId xmlns:p14="http://schemas.microsoft.com/office/powerpoint/2010/main" val="3730597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Tre forskjellige type prosjekter: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8F5DAE5D-CF41-49FD-B089-8387B08C8643}"/>
              </a:ext>
            </a:extLst>
          </p:cNvPr>
          <p:cNvSpPr txBox="1">
            <a:spLocks/>
          </p:cNvSpPr>
          <p:nvPr/>
        </p:nvSpPr>
        <p:spPr>
          <a:xfrm>
            <a:off x="1106664" y="1209352"/>
            <a:ext cx="7434435" cy="56486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Rørledning i Afrika (land)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Rørledning i Israel (</a:t>
            </a:r>
            <a:r>
              <a:rPr lang="nb-NO" dirty="0" err="1">
                <a:solidFill>
                  <a:schemeClr val="tx1"/>
                </a:solidFill>
              </a:rPr>
              <a:t>undervann</a:t>
            </a:r>
            <a:r>
              <a:rPr lang="nb-NO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Rørledning i Norge (</a:t>
            </a:r>
            <a:r>
              <a:rPr lang="nb-NO" dirty="0" err="1">
                <a:solidFill>
                  <a:schemeClr val="tx1"/>
                </a:solidFill>
              </a:rPr>
              <a:t>undervann</a:t>
            </a:r>
            <a:r>
              <a:rPr lang="nb-NO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r>
              <a:rPr lang="nb-NO" b="1" dirty="0">
                <a:solidFill>
                  <a:schemeClr val="tx1"/>
                </a:solidFill>
              </a:rPr>
              <a:t>Med samme type oppgaver og prosedyrer!!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Planlegg rørledningssti (med minst 10 punkter)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Regn rørlednings total lengde, kostnader og forventet trykktap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Graff en areal kart av dybde (eller høyde) og rørledningssti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Studere flere alternativer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Presenter resultater i plenum</a:t>
            </a:r>
          </a:p>
        </p:txBody>
      </p:sp>
    </p:spTree>
    <p:extLst>
      <p:ext uri="{BB962C8B-B14F-4D97-AF65-F5344CB8AC3E}">
        <p14:creationId xmlns:p14="http://schemas.microsoft.com/office/powerpoint/2010/main" val="3987899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Prosjekt 1: rørledning i Tanzania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5" name="Picture 4" descr="Uganda-Tanzania Proposed Pipeline.jpg">
            <a:extLst>
              <a:ext uri="{FF2B5EF4-FFF2-40B4-BE49-F238E27FC236}">
                <a16:creationId xmlns:a16="http://schemas.microsoft.com/office/drawing/2014/main" id="{EDBD391D-6E9E-4535-9C57-8A5CE76D7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14" y="1209352"/>
            <a:ext cx="4674772" cy="51464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3CFE78-1179-446E-8FA7-DD1D27DC695D}"/>
              </a:ext>
            </a:extLst>
          </p:cNvPr>
          <p:cNvCxnSpPr>
            <a:cxnSpLocks/>
          </p:cNvCxnSpPr>
          <p:nvPr/>
        </p:nvCxnSpPr>
        <p:spPr>
          <a:xfrm flipH="1">
            <a:off x="3181448" y="1603717"/>
            <a:ext cx="4017501" cy="6052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522809-9332-43F1-9E2E-D807EBCC4656}"/>
              </a:ext>
            </a:extLst>
          </p:cNvPr>
          <p:cNvCxnSpPr>
            <a:cxnSpLocks/>
          </p:cNvCxnSpPr>
          <p:nvPr/>
        </p:nvCxnSpPr>
        <p:spPr>
          <a:xfrm flipH="1">
            <a:off x="6057128" y="4192172"/>
            <a:ext cx="1141821" cy="5759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9530B50-DE83-46D9-B111-DC05199B2D02}"/>
              </a:ext>
            </a:extLst>
          </p:cNvPr>
          <p:cNvSpPr/>
          <p:nvPr/>
        </p:nvSpPr>
        <p:spPr>
          <a:xfrm>
            <a:off x="7272406" y="1419051"/>
            <a:ext cx="1675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 dirty="0"/>
              <a:t>Startspunkt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913BDD-22D4-46E8-B8BA-42617EF78B1A}"/>
              </a:ext>
            </a:extLst>
          </p:cNvPr>
          <p:cNvSpPr/>
          <p:nvPr/>
        </p:nvSpPr>
        <p:spPr>
          <a:xfrm>
            <a:off x="7272406" y="3864485"/>
            <a:ext cx="1569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 dirty="0"/>
              <a:t>Endepunkt</a:t>
            </a:r>
          </a:p>
        </p:txBody>
      </p:sp>
    </p:spTree>
    <p:extLst>
      <p:ext uri="{BB962C8B-B14F-4D97-AF65-F5344CB8AC3E}">
        <p14:creationId xmlns:p14="http://schemas.microsoft.com/office/powerpoint/2010/main" val="2221030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Eksempel av resultater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B5536AA-9C1D-40E1-B2D2-0D3C3855D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0" y="1209352"/>
            <a:ext cx="6270674" cy="550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3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2D Kart av høyde/dybde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B5536AA-9C1D-40E1-B2D2-0D3C3855D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27" y="1209352"/>
            <a:ext cx="6270674" cy="550750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B11480-A6A6-463A-846B-A0900208472A}"/>
              </a:ext>
            </a:extLst>
          </p:cNvPr>
          <p:cNvCxnSpPr/>
          <p:nvPr/>
        </p:nvCxnSpPr>
        <p:spPr>
          <a:xfrm>
            <a:off x="1294225" y="1913206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B06C93-EDA6-417A-87E9-D45AE9447D57}"/>
              </a:ext>
            </a:extLst>
          </p:cNvPr>
          <p:cNvCxnSpPr/>
          <p:nvPr/>
        </p:nvCxnSpPr>
        <p:spPr>
          <a:xfrm>
            <a:off x="1294225" y="1642403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9CEC5E-592B-4F50-98AE-8B0679B628BE}"/>
              </a:ext>
            </a:extLst>
          </p:cNvPr>
          <p:cNvCxnSpPr/>
          <p:nvPr/>
        </p:nvCxnSpPr>
        <p:spPr>
          <a:xfrm>
            <a:off x="1294225" y="2164080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A70689-70FA-4EF9-A587-985B21BE80E4}"/>
              </a:ext>
            </a:extLst>
          </p:cNvPr>
          <p:cNvCxnSpPr/>
          <p:nvPr/>
        </p:nvCxnSpPr>
        <p:spPr>
          <a:xfrm>
            <a:off x="1294225" y="2417299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FC77EB-41FE-489B-9E00-FB0BB6CD82EF}"/>
              </a:ext>
            </a:extLst>
          </p:cNvPr>
          <p:cNvCxnSpPr/>
          <p:nvPr/>
        </p:nvCxnSpPr>
        <p:spPr>
          <a:xfrm>
            <a:off x="1294225" y="2668173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4B3B3C-2959-454C-B9F5-A1BE021DE1C2}"/>
              </a:ext>
            </a:extLst>
          </p:cNvPr>
          <p:cNvCxnSpPr/>
          <p:nvPr/>
        </p:nvCxnSpPr>
        <p:spPr>
          <a:xfrm>
            <a:off x="1294225" y="2909668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3521B1-21D3-4508-B322-7033FDF297EE}"/>
              </a:ext>
            </a:extLst>
          </p:cNvPr>
          <p:cNvCxnSpPr/>
          <p:nvPr/>
        </p:nvCxnSpPr>
        <p:spPr>
          <a:xfrm>
            <a:off x="1294225" y="3160542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56861C-0CC6-4275-B7ED-0F2BC3770AB4}"/>
              </a:ext>
            </a:extLst>
          </p:cNvPr>
          <p:cNvCxnSpPr/>
          <p:nvPr/>
        </p:nvCxnSpPr>
        <p:spPr>
          <a:xfrm>
            <a:off x="1294225" y="3399692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81A289-353D-430B-B8C1-D2173BE971B5}"/>
              </a:ext>
            </a:extLst>
          </p:cNvPr>
          <p:cNvCxnSpPr/>
          <p:nvPr/>
        </p:nvCxnSpPr>
        <p:spPr>
          <a:xfrm>
            <a:off x="1294225" y="3650566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FD77FC-B403-4E80-89CD-D5068215C104}"/>
              </a:ext>
            </a:extLst>
          </p:cNvPr>
          <p:cNvCxnSpPr/>
          <p:nvPr/>
        </p:nvCxnSpPr>
        <p:spPr>
          <a:xfrm>
            <a:off x="1294225" y="3903784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F73D56-D6A7-4003-A30C-D8B5A92AED7B}"/>
              </a:ext>
            </a:extLst>
          </p:cNvPr>
          <p:cNvCxnSpPr/>
          <p:nvPr/>
        </p:nvCxnSpPr>
        <p:spPr>
          <a:xfrm>
            <a:off x="1294225" y="4154658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A7884E-2A09-48A5-89A7-11C3AF650A65}"/>
              </a:ext>
            </a:extLst>
          </p:cNvPr>
          <p:cNvCxnSpPr/>
          <p:nvPr/>
        </p:nvCxnSpPr>
        <p:spPr>
          <a:xfrm>
            <a:off x="1294225" y="4379741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FFEC56-D0CA-44F1-89B5-8004AD39911F}"/>
              </a:ext>
            </a:extLst>
          </p:cNvPr>
          <p:cNvCxnSpPr/>
          <p:nvPr/>
        </p:nvCxnSpPr>
        <p:spPr>
          <a:xfrm>
            <a:off x="1294225" y="4630615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3E0FB5-AE4E-4F8E-8039-1071E8550284}"/>
              </a:ext>
            </a:extLst>
          </p:cNvPr>
          <p:cNvCxnSpPr/>
          <p:nvPr/>
        </p:nvCxnSpPr>
        <p:spPr>
          <a:xfrm>
            <a:off x="1294225" y="4883833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3DA1FB-080F-4A86-BB4D-5941BCE02EE4}"/>
              </a:ext>
            </a:extLst>
          </p:cNvPr>
          <p:cNvCxnSpPr/>
          <p:nvPr/>
        </p:nvCxnSpPr>
        <p:spPr>
          <a:xfrm>
            <a:off x="1294225" y="5134707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DC41A9-DA66-4F1D-B94D-5F01D376E664}"/>
              </a:ext>
            </a:extLst>
          </p:cNvPr>
          <p:cNvCxnSpPr>
            <a:cxnSpLocks/>
          </p:cNvCxnSpPr>
          <p:nvPr/>
        </p:nvCxnSpPr>
        <p:spPr>
          <a:xfrm flipV="1">
            <a:off x="5725548" y="1097281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23E10-4E5B-4F9A-B952-3808461DB1DC}"/>
              </a:ext>
            </a:extLst>
          </p:cNvPr>
          <p:cNvCxnSpPr>
            <a:cxnSpLocks/>
          </p:cNvCxnSpPr>
          <p:nvPr/>
        </p:nvCxnSpPr>
        <p:spPr>
          <a:xfrm flipV="1">
            <a:off x="5341030" y="1097281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CC4010-9116-44F0-97A7-252E65B49874}"/>
              </a:ext>
            </a:extLst>
          </p:cNvPr>
          <p:cNvCxnSpPr>
            <a:cxnSpLocks/>
          </p:cNvCxnSpPr>
          <p:nvPr/>
        </p:nvCxnSpPr>
        <p:spPr>
          <a:xfrm flipV="1">
            <a:off x="4933068" y="1118384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49EDA-4CAF-4932-866C-DF8D0D6175CC}"/>
              </a:ext>
            </a:extLst>
          </p:cNvPr>
          <p:cNvCxnSpPr>
            <a:cxnSpLocks/>
          </p:cNvCxnSpPr>
          <p:nvPr/>
        </p:nvCxnSpPr>
        <p:spPr>
          <a:xfrm flipV="1">
            <a:off x="2539214" y="1111346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74AAAE-BA21-40E4-937D-57DC924478A7}"/>
              </a:ext>
            </a:extLst>
          </p:cNvPr>
          <p:cNvCxnSpPr>
            <a:cxnSpLocks/>
          </p:cNvCxnSpPr>
          <p:nvPr/>
        </p:nvCxnSpPr>
        <p:spPr>
          <a:xfrm flipV="1">
            <a:off x="2131252" y="1132449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E4443-7065-4514-A1E1-02F818AC7900}"/>
              </a:ext>
            </a:extLst>
          </p:cNvPr>
          <p:cNvCxnSpPr>
            <a:cxnSpLocks/>
          </p:cNvCxnSpPr>
          <p:nvPr/>
        </p:nvCxnSpPr>
        <p:spPr>
          <a:xfrm flipV="1">
            <a:off x="3282457" y="1111346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B2A1A0-1585-4958-A25C-7B24F695ED6F}"/>
              </a:ext>
            </a:extLst>
          </p:cNvPr>
          <p:cNvCxnSpPr>
            <a:cxnSpLocks/>
          </p:cNvCxnSpPr>
          <p:nvPr/>
        </p:nvCxnSpPr>
        <p:spPr>
          <a:xfrm flipV="1">
            <a:off x="2874495" y="1132449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9C5C3B-A794-4F62-B6B8-C4B5A9F0708A}"/>
              </a:ext>
            </a:extLst>
          </p:cNvPr>
          <p:cNvCxnSpPr>
            <a:cxnSpLocks/>
          </p:cNvCxnSpPr>
          <p:nvPr/>
        </p:nvCxnSpPr>
        <p:spPr>
          <a:xfrm flipV="1">
            <a:off x="4067903" y="1111346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5D2AE4-2FFF-4A85-886D-C36D7AC16EA9}"/>
              </a:ext>
            </a:extLst>
          </p:cNvPr>
          <p:cNvCxnSpPr>
            <a:cxnSpLocks/>
          </p:cNvCxnSpPr>
          <p:nvPr/>
        </p:nvCxnSpPr>
        <p:spPr>
          <a:xfrm flipV="1">
            <a:off x="3659941" y="1132449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658D7AE-CDF6-434C-A7B4-4ED1E4C80F29}"/>
              </a:ext>
            </a:extLst>
          </p:cNvPr>
          <p:cNvCxnSpPr>
            <a:cxnSpLocks/>
          </p:cNvCxnSpPr>
          <p:nvPr/>
        </p:nvCxnSpPr>
        <p:spPr>
          <a:xfrm flipV="1">
            <a:off x="4473521" y="1132449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8337D2A0-5FA1-47F7-B013-C56317C8BE07}"/>
              </a:ext>
            </a:extLst>
          </p:cNvPr>
          <p:cNvSpPr/>
          <p:nvPr/>
        </p:nvSpPr>
        <p:spPr>
          <a:xfrm>
            <a:off x="5287096" y="2853394"/>
            <a:ext cx="108000" cy="1080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8EDC98-9A90-4618-909E-D39C9EDA51C2}"/>
              </a:ext>
            </a:extLst>
          </p:cNvPr>
          <p:cNvSpPr/>
          <p:nvPr/>
        </p:nvSpPr>
        <p:spPr>
          <a:xfrm>
            <a:off x="6957955" y="2011335"/>
            <a:ext cx="22376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/>
              <a:t>-Lage rutenett</a:t>
            </a:r>
          </a:p>
          <a:p>
            <a:r>
              <a:rPr lang="nb-NO" sz="2800" dirty="0"/>
              <a:t>-Hente høyde/dybde til hver punkt</a:t>
            </a:r>
          </a:p>
          <a:p>
            <a:r>
              <a:rPr lang="nb-NO" sz="2800" dirty="0"/>
              <a:t>-Grafes i Gnuplot</a:t>
            </a:r>
          </a:p>
        </p:txBody>
      </p:sp>
    </p:spTree>
    <p:extLst>
      <p:ext uri="{BB962C8B-B14F-4D97-AF65-F5344CB8AC3E}">
        <p14:creationId xmlns:p14="http://schemas.microsoft.com/office/powerpoint/2010/main" val="3408180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Rørledningshøyde/dybde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B5536AA-9C1D-40E1-B2D2-0D3C3855D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97" y="1209352"/>
            <a:ext cx="6270674" cy="550750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B11480-A6A6-463A-846B-A0900208472A}"/>
              </a:ext>
            </a:extLst>
          </p:cNvPr>
          <p:cNvCxnSpPr/>
          <p:nvPr/>
        </p:nvCxnSpPr>
        <p:spPr>
          <a:xfrm>
            <a:off x="1308295" y="1913206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B06C93-EDA6-417A-87E9-D45AE9447D57}"/>
              </a:ext>
            </a:extLst>
          </p:cNvPr>
          <p:cNvCxnSpPr/>
          <p:nvPr/>
        </p:nvCxnSpPr>
        <p:spPr>
          <a:xfrm>
            <a:off x="1308295" y="1642403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9CEC5E-592B-4F50-98AE-8B0679B628BE}"/>
              </a:ext>
            </a:extLst>
          </p:cNvPr>
          <p:cNvCxnSpPr/>
          <p:nvPr/>
        </p:nvCxnSpPr>
        <p:spPr>
          <a:xfrm>
            <a:off x="1308295" y="2164080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A70689-70FA-4EF9-A587-985B21BE80E4}"/>
              </a:ext>
            </a:extLst>
          </p:cNvPr>
          <p:cNvCxnSpPr/>
          <p:nvPr/>
        </p:nvCxnSpPr>
        <p:spPr>
          <a:xfrm>
            <a:off x="1308295" y="2417299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FC77EB-41FE-489B-9E00-FB0BB6CD82EF}"/>
              </a:ext>
            </a:extLst>
          </p:cNvPr>
          <p:cNvCxnSpPr/>
          <p:nvPr/>
        </p:nvCxnSpPr>
        <p:spPr>
          <a:xfrm>
            <a:off x="1308295" y="2668173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4B3B3C-2959-454C-B9F5-A1BE021DE1C2}"/>
              </a:ext>
            </a:extLst>
          </p:cNvPr>
          <p:cNvCxnSpPr/>
          <p:nvPr/>
        </p:nvCxnSpPr>
        <p:spPr>
          <a:xfrm>
            <a:off x="1308295" y="2909668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3521B1-21D3-4508-B322-7033FDF297EE}"/>
              </a:ext>
            </a:extLst>
          </p:cNvPr>
          <p:cNvCxnSpPr/>
          <p:nvPr/>
        </p:nvCxnSpPr>
        <p:spPr>
          <a:xfrm>
            <a:off x="1308295" y="3160542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56861C-0CC6-4275-B7ED-0F2BC3770AB4}"/>
              </a:ext>
            </a:extLst>
          </p:cNvPr>
          <p:cNvCxnSpPr/>
          <p:nvPr/>
        </p:nvCxnSpPr>
        <p:spPr>
          <a:xfrm>
            <a:off x="1308295" y="3399692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81A289-353D-430B-B8C1-D2173BE971B5}"/>
              </a:ext>
            </a:extLst>
          </p:cNvPr>
          <p:cNvCxnSpPr/>
          <p:nvPr/>
        </p:nvCxnSpPr>
        <p:spPr>
          <a:xfrm>
            <a:off x="1308295" y="3650566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FD77FC-B403-4E80-89CD-D5068215C104}"/>
              </a:ext>
            </a:extLst>
          </p:cNvPr>
          <p:cNvCxnSpPr/>
          <p:nvPr/>
        </p:nvCxnSpPr>
        <p:spPr>
          <a:xfrm>
            <a:off x="1308295" y="3903784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F73D56-D6A7-4003-A30C-D8B5A92AED7B}"/>
              </a:ext>
            </a:extLst>
          </p:cNvPr>
          <p:cNvCxnSpPr/>
          <p:nvPr/>
        </p:nvCxnSpPr>
        <p:spPr>
          <a:xfrm>
            <a:off x="1308295" y="4154658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A7884E-2A09-48A5-89A7-11C3AF650A65}"/>
              </a:ext>
            </a:extLst>
          </p:cNvPr>
          <p:cNvCxnSpPr/>
          <p:nvPr/>
        </p:nvCxnSpPr>
        <p:spPr>
          <a:xfrm>
            <a:off x="1308295" y="4379741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FFEC56-D0CA-44F1-89B5-8004AD39911F}"/>
              </a:ext>
            </a:extLst>
          </p:cNvPr>
          <p:cNvCxnSpPr/>
          <p:nvPr/>
        </p:nvCxnSpPr>
        <p:spPr>
          <a:xfrm>
            <a:off x="1308295" y="4630615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3E0FB5-AE4E-4F8E-8039-1071E8550284}"/>
              </a:ext>
            </a:extLst>
          </p:cNvPr>
          <p:cNvCxnSpPr/>
          <p:nvPr/>
        </p:nvCxnSpPr>
        <p:spPr>
          <a:xfrm>
            <a:off x="1308295" y="4883833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3DA1FB-080F-4A86-BB4D-5941BCE02EE4}"/>
              </a:ext>
            </a:extLst>
          </p:cNvPr>
          <p:cNvCxnSpPr/>
          <p:nvPr/>
        </p:nvCxnSpPr>
        <p:spPr>
          <a:xfrm>
            <a:off x="1308295" y="5134707"/>
            <a:ext cx="5486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DC41A9-DA66-4F1D-B94D-5F01D376E664}"/>
              </a:ext>
            </a:extLst>
          </p:cNvPr>
          <p:cNvCxnSpPr>
            <a:cxnSpLocks/>
          </p:cNvCxnSpPr>
          <p:nvPr/>
        </p:nvCxnSpPr>
        <p:spPr>
          <a:xfrm flipV="1">
            <a:off x="5739618" y="1097281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23E10-4E5B-4F9A-B952-3808461DB1DC}"/>
              </a:ext>
            </a:extLst>
          </p:cNvPr>
          <p:cNvCxnSpPr>
            <a:cxnSpLocks/>
          </p:cNvCxnSpPr>
          <p:nvPr/>
        </p:nvCxnSpPr>
        <p:spPr>
          <a:xfrm flipV="1">
            <a:off x="5355100" y="1097281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CC4010-9116-44F0-97A7-252E65B49874}"/>
              </a:ext>
            </a:extLst>
          </p:cNvPr>
          <p:cNvCxnSpPr>
            <a:cxnSpLocks/>
          </p:cNvCxnSpPr>
          <p:nvPr/>
        </p:nvCxnSpPr>
        <p:spPr>
          <a:xfrm flipV="1">
            <a:off x="4947138" y="1118384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49EDA-4CAF-4932-866C-DF8D0D6175CC}"/>
              </a:ext>
            </a:extLst>
          </p:cNvPr>
          <p:cNvCxnSpPr>
            <a:cxnSpLocks/>
          </p:cNvCxnSpPr>
          <p:nvPr/>
        </p:nvCxnSpPr>
        <p:spPr>
          <a:xfrm flipV="1">
            <a:off x="2553284" y="1111346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74AAAE-BA21-40E4-937D-57DC924478A7}"/>
              </a:ext>
            </a:extLst>
          </p:cNvPr>
          <p:cNvCxnSpPr>
            <a:cxnSpLocks/>
          </p:cNvCxnSpPr>
          <p:nvPr/>
        </p:nvCxnSpPr>
        <p:spPr>
          <a:xfrm flipV="1">
            <a:off x="2145322" y="1132449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E4443-7065-4514-A1E1-02F818AC7900}"/>
              </a:ext>
            </a:extLst>
          </p:cNvPr>
          <p:cNvCxnSpPr>
            <a:cxnSpLocks/>
          </p:cNvCxnSpPr>
          <p:nvPr/>
        </p:nvCxnSpPr>
        <p:spPr>
          <a:xfrm flipV="1">
            <a:off x="3296527" y="1111346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B2A1A0-1585-4958-A25C-7B24F695ED6F}"/>
              </a:ext>
            </a:extLst>
          </p:cNvPr>
          <p:cNvCxnSpPr>
            <a:cxnSpLocks/>
          </p:cNvCxnSpPr>
          <p:nvPr/>
        </p:nvCxnSpPr>
        <p:spPr>
          <a:xfrm flipV="1">
            <a:off x="2888565" y="1132449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9C5C3B-A794-4F62-B6B8-C4B5A9F0708A}"/>
              </a:ext>
            </a:extLst>
          </p:cNvPr>
          <p:cNvCxnSpPr>
            <a:cxnSpLocks/>
          </p:cNvCxnSpPr>
          <p:nvPr/>
        </p:nvCxnSpPr>
        <p:spPr>
          <a:xfrm flipV="1">
            <a:off x="4081973" y="1111346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5D2AE4-2FFF-4A85-886D-C36D7AC16EA9}"/>
              </a:ext>
            </a:extLst>
          </p:cNvPr>
          <p:cNvCxnSpPr>
            <a:cxnSpLocks/>
          </p:cNvCxnSpPr>
          <p:nvPr/>
        </p:nvCxnSpPr>
        <p:spPr>
          <a:xfrm flipV="1">
            <a:off x="3674011" y="1132449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658D7AE-CDF6-434C-A7B4-4ED1E4C80F29}"/>
              </a:ext>
            </a:extLst>
          </p:cNvPr>
          <p:cNvCxnSpPr>
            <a:cxnSpLocks/>
          </p:cNvCxnSpPr>
          <p:nvPr/>
        </p:nvCxnSpPr>
        <p:spPr>
          <a:xfrm flipV="1">
            <a:off x="4487591" y="1132449"/>
            <a:ext cx="0" cy="5036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051AB7DB-C667-45DF-9F6B-CED82A6AD563}"/>
              </a:ext>
            </a:extLst>
          </p:cNvPr>
          <p:cNvSpPr/>
          <p:nvPr/>
        </p:nvSpPr>
        <p:spPr>
          <a:xfrm>
            <a:off x="2853395" y="4555577"/>
            <a:ext cx="108000" cy="1080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9212D80-49C6-4B1D-8A90-BC8E9B0849F1}"/>
              </a:ext>
            </a:extLst>
          </p:cNvPr>
          <p:cNvSpPr/>
          <p:nvPr/>
        </p:nvSpPr>
        <p:spPr>
          <a:xfrm>
            <a:off x="2457156" y="4820521"/>
            <a:ext cx="108000" cy="1080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4EA3929-9750-4E76-806B-1659F1C677DC}"/>
              </a:ext>
            </a:extLst>
          </p:cNvPr>
          <p:cNvSpPr/>
          <p:nvPr/>
        </p:nvSpPr>
        <p:spPr>
          <a:xfrm>
            <a:off x="2862776" y="4832241"/>
            <a:ext cx="108000" cy="1080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87A61F-104A-472F-A6C5-EC8EB4C05446}"/>
              </a:ext>
            </a:extLst>
          </p:cNvPr>
          <p:cNvSpPr/>
          <p:nvPr/>
        </p:nvSpPr>
        <p:spPr>
          <a:xfrm>
            <a:off x="2468876" y="4564957"/>
            <a:ext cx="108000" cy="10800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D1C014E-F3C9-4371-8544-4A57193DF99A}"/>
              </a:ext>
            </a:extLst>
          </p:cNvPr>
          <p:cNvSpPr/>
          <p:nvPr/>
        </p:nvSpPr>
        <p:spPr>
          <a:xfrm>
            <a:off x="2738508" y="4707977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F0310A-1CC5-4F05-AD30-F5D9A5A57414}"/>
              </a:ext>
            </a:extLst>
          </p:cNvPr>
          <p:cNvSpPr/>
          <p:nvPr/>
        </p:nvSpPr>
        <p:spPr>
          <a:xfrm>
            <a:off x="6849128" y="1723153"/>
            <a:ext cx="23342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-Rørledningspunkter faller ikke akkurat på eksisterende rutenett</a:t>
            </a:r>
          </a:p>
          <a:p>
            <a:r>
              <a:rPr lang="nb-NO" sz="2000" dirty="0"/>
              <a:t>-Man må interpolere for å finne ut verdien!</a:t>
            </a:r>
          </a:p>
        </p:txBody>
      </p:sp>
    </p:spTree>
    <p:extLst>
      <p:ext uri="{BB962C8B-B14F-4D97-AF65-F5344CB8AC3E}">
        <p14:creationId xmlns:p14="http://schemas.microsoft.com/office/powerpoint/2010/main" val="4214730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2D interpolering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88DF4AA-573D-445F-B1B8-FFCB5BD3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7" y="628239"/>
            <a:ext cx="5050301" cy="476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DEBF44-06F9-4657-BD74-C138B03A0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872" y="5177972"/>
            <a:ext cx="7528567" cy="438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391DCE-9762-469C-9A18-B6607A6AA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64" y="5174455"/>
            <a:ext cx="59055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32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2D interpolering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88DF4AA-573D-445F-B1B8-FFCB5BD3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7" y="628239"/>
            <a:ext cx="5050301" cy="476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DEBF44-06F9-4657-BD74-C138B03A0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872" y="5177972"/>
            <a:ext cx="7528567" cy="438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391DCE-9762-469C-9A18-B6607A6AA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64" y="5174455"/>
            <a:ext cx="590550" cy="4286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B433DF4-8940-41CC-853B-153D485AFCC4}"/>
              </a:ext>
            </a:extLst>
          </p:cNvPr>
          <p:cNvSpPr/>
          <p:nvPr/>
        </p:nvSpPr>
        <p:spPr>
          <a:xfrm>
            <a:off x="2098488" y="5968151"/>
            <a:ext cx="4439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/>
              <a:t>Allerede tilgjengelig på Eksel!</a:t>
            </a: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D35D1517-B560-4C33-9FAF-FA2D66FF8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20813" y="4624596"/>
            <a:ext cx="1983051" cy="19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78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Rørledningslengde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6A84F-DD9F-4EC5-B73E-43447DDE940C}"/>
              </a:ext>
            </a:extLst>
          </p:cNvPr>
          <p:cNvSpPr/>
          <p:nvPr/>
        </p:nvSpPr>
        <p:spPr>
          <a:xfrm>
            <a:off x="1106664" y="1462571"/>
            <a:ext cx="77723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dirty="0"/>
              <a:t>Det avhenger av: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/>
              <a:t>Lengdegrad, breddegrad og høyde av startspunkt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/>
              <a:t>Lendgegrad, breddegrad og høyde av endepunkt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dirty="0"/>
          </a:p>
        </p:txBody>
      </p:sp>
      <p:pic>
        <p:nvPicPr>
          <p:cNvPr id="7" name="image5.gif">
            <a:extLst>
              <a:ext uri="{FF2B5EF4-FFF2-40B4-BE49-F238E27FC236}">
                <a16:creationId xmlns:a16="http://schemas.microsoft.com/office/drawing/2014/main" id="{5A8CC91C-9047-4BA6-8879-D856FA3CAD2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373858" y="3148339"/>
            <a:ext cx="3221502" cy="340140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34078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Kostnad og trykktap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6A84F-DD9F-4EC5-B73E-43447DDE940C}"/>
              </a:ext>
            </a:extLst>
          </p:cNvPr>
          <p:cNvSpPr/>
          <p:nvPr/>
        </p:nvSpPr>
        <p:spPr>
          <a:xfrm>
            <a:off x="1106664" y="1462571"/>
            <a:ext cx="77723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/>
              <a:t>Enkelte formeller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/>
              <a:t>Kostnad = lendge * kostnad/km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dirty="0"/>
              <a:t>Trykktap = Lendge * konstant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872676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493275-9076-4978-AB0F-958AF7701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065" y="358077"/>
            <a:ext cx="5577515" cy="115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E28DAC-924C-4D4A-A955-2F0A561E5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445" y="1387992"/>
            <a:ext cx="5591135" cy="1164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39D9FE-7F59-4ECF-BBD5-3172432EF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445" y="2408057"/>
            <a:ext cx="5577515" cy="1123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FD7848-B92A-428A-BD70-BC9C5C33C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8875" y="3451592"/>
            <a:ext cx="5570705" cy="646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682F38-75FD-4A4E-AF5E-6B8580ADB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875" y="4189273"/>
            <a:ext cx="5570705" cy="10010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CD994A-DC40-4A0C-B5F7-DE40BD068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8875" y="5190365"/>
            <a:ext cx="5577515" cy="125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64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Prosjekt 2: rørledning i Norge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6" name="Bilde 1" descr="Image result for snohvit field">
            <a:extLst>
              <a:ext uri="{FF2B5EF4-FFF2-40B4-BE49-F238E27FC236}">
                <a16:creationId xmlns:a16="http://schemas.microsoft.com/office/drawing/2014/main" id="{5C3AD5A4-20C5-47F8-AE75-F37D50A41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17" y="1626917"/>
            <a:ext cx="5244290" cy="4375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100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Prosjekt 3: rørledning i Israel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5" name="Bilde 2" descr="Image result for tamar field">
            <a:extLst>
              <a:ext uri="{FF2B5EF4-FFF2-40B4-BE49-F238E27FC236}">
                <a16:creationId xmlns:a16="http://schemas.microsoft.com/office/drawing/2014/main" id="{3E6F8A43-F22A-4BDC-A752-9EF8F8ED9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02" y="1209352"/>
            <a:ext cx="5413484" cy="4783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41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Ta hensyn til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8827BD-C841-4A19-9EC0-AC7FA67609F6}"/>
              </a:ext>
            </a:extLst>
          </p:cNvPr>
          <p:cNvSpPr/>
          <p:nvPr/>
        </p:nvSpPr>
        <p:spPr>
          <a:xfrm>
            <a:off x="1011130" y="1208553"/>
            <a:ext cx="77723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Minst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mulig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lengde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kostnad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trykktap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fontAlgn="base"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fontAlgn="base"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fontAlgn="base"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Må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ikke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dra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gjennom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byer, store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fjell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tuneller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naturparker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krigområder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innsjøer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91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Les retningslinjer nøye!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6DA93-C8AD-448B-A374-58069C724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966" y="1018283"/>
            <a:ext cx="7005213" cy="56486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1061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Informasjon og filer her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B597F5-2BB8-455F-B947-532859FD0EF3}"/>
              </a:ext>
            </a:extLst>
          </p:cNvPr>
          <p:cNvSpPr/>
          <p:nvPr/>
        </p:nvSpPr>
        <p:spPr>
          <a:xfrm>
            <a:off x="932655" y="2973139"/>
            <a:ext cx="87681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200" dirty="0">
                <a:hlinkClick r:id="rId3"/>
              </a:rPr>
              <a:t>http://www.ipt.ntnu.no/~stanko/files/Courses/Teknostart_IIKT/2019/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4230880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Innlevering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8F5DAE5D-CF41-49FD-B089-8387B08C8643}"/>
              </a:ext>
            </a:extLst>
          </p:cNvPr>
          <p:cNvSpPr txBox="1">
            <a:spLocks/>
          </p:cNvSpPr>
          <p:nvPr/>
        </p:nvSpPr>
        <p:spPr>
          <a:xfrm>
            <a:off x="1106664" y="1209352"/>
            <a:ext cx="7434435" cy="543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tx1"/>
                </a:solidFill>
              </a:rPr>
              <a:t>Levering innen kl. 11:15 fredag 23 August! På </a:t>
            </a:r>
            <a:r>
              <a:rPr lang="nb-NO" b="1" dirty="0" err="1">
                <a:solidFill>
                  <a:schemeClr val="tx1"/>
                </a:solidFill>
              </a:rPr>
              <a:t>blackboard</a:t>
            </a:r>
            <a:r>
              <a:rPr lang="nb-NO" b="1" dirty="0">
                <a:solidFill>
                  <a:schemeClr val="tx1"/>
                </a:solidFill>
              </a:rPr>
              <a:t>. Om det fungerer ikke gjerne send filer til oss på epost.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Filer: Ekselfil, Powerpoint presentasjon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Muntlig presentasjon (5 min per gruppe)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2ADECF-492B-4C9C-9B4D-29AE22E1A993}"/>
              </a:ext>
            </a:extLst>
          </p:cNvPr>
          <p:cNvSpPr/>
          <p:nvPr/>
        </p:nvSpPr>
        <p:spPr>
          <a:xfrm>
            <a:off x="1587558" y="4240079"/>
            <a:ext cx="53900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Kort beskrivelse av området – ting som dere tok hensyn til i planlegging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Høyde/dybde kart av området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Rørledningsti (er, om dere vurderte flere </a:t>
            </a:r>
          </a:p>
          <a:p>
            <a:r>
              <a:rPr lang="nb-NO" sz="2400" dirty="0"/>
              <a:t>alternativer) – og hvorfor var det valgt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Lendge, Kostnader, trykktap, </a:t>
            </a:r>
          </a:p>
        </p:txBody>
      </p:sp>
    </p:spTree>
    <p:extLst>
      <p:ext uri="{BB962C8B-B14F-4D97-AF65-F5344CB8AC3E}">
        <p14:creationId xmlns:p14="http://schemas.microsoft.com/office/powerpoint/2010/main" val="2265575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Innlevering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8F5DAE5D-CF41-49FD-B089-8387B08C8643}"/>
              </a:ext>
            </a:extLst>
          </p:cNvPr>
          <p:cNvSpPr txBox="1">
            <a:spLocks/>
          </p:cNvSpPr>
          <p:nvPr/>
        </p:nvSpPr>
        <p:spPr>
          <a:xfrm>
            <a:off x="1106664" y="1209352"/>
            <a:ext cx="7434435" cy="543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tx1"/>
                </a:solidFill>
              </a:rPr>
              <a:t>Levering innen kl. 11:15 fredag 23 August! På </a:t>
            </a:r>
            <a:r>
              <a:rPr lang="nb-NO" b="1" dirty="0" err="1">
                <a:solidFill>
                  <a:schemeClr val="tx1"/>
                </a:solidFill>
              </a:rPr>
              <a:t>blackboard</a:t>
            </a:r>
            <a:r>
              <a:rPr lang="nb-NO" b="1" dirty="0">
                <a:solidFill>
                  <a:schemeClr val="tx1"/>
                </a:solidFill>
              </a:rPr>
              <a:t>. Om det fungerer ikke gjerne send filer til oss på epost.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Filer: Ekselfil, Powerpoint presentasjon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Muntlig presentasjon (5 min per gruppe)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2ADECF-492B-4C9C-9B4D-29AE22E1A993}"/>
              </a:ext>
            </a:extLst>
          </p:cNvPr>
          <p:cNvSpPr/>
          <p:nvPr/>
        </p:nvSpPr>
        <p:spPr>
          <a:xfrm>
            <a:off x="1587558" y="4240079"/>
            <a:ext cx="53900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Kort beskrivelse av området – ting som dere tok hensyn til i planlegging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Høyde/dybde kart av området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Rørledningsti (er, om dere vurderte flere </a:t>
            </a:r>
          </a:p>
          <a:p>
            <a:r>
              <a:rPr lang="nb-NO" sz="2400" dirty="0"/>
              <a:t>alternativer) – og hvorfor var det valgt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Lendge, Kostnader, trykktap, 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94A87168-522C-4DDF-8A3C-B6DB3D46087F}"/>
              </a:ext>
            </a:extLst>
          </p:cNvPr>
          <p:cNvSpPr/>
          <p:nvPr/>
        </p:nvSpPr>
        <p:spPr>
          <a:xfrm>
            <a:off x="6822831" y="4346917"/>
            <a:ext cx="401118" cy="251108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700F1D-5D2E-4D36-85B4-966A6DEB2D89}"/>
              </a:ext>
            </a:extLst>
          </p:cNvPr>
          <p:cNvSpPr/>
          <p:nvPr/>
        </p:nvSpPr>
        <p:spPr>
          <a:xfrm>
            <a:off x="7376073" y="4215078"/>
            <a:ext cx="1672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dirty="0"/>
              <a:t>Neste som å presentere til en olje selskap!</a:t>
            </a:r>
          </a:p>
        </p:txBody>
      </p:sp>
    </p:spTree>
    <p:extLst>
      <p:ext uri="{BB962C8B-B14F-4D97-AF65-F5344CB8AC3E}">
        <p14:creationId xmlns:p14="http://schemas.microsoft.com/office/powerpoint/2010/main" val="619700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Diverse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8F5DAE5D-CF41-49FD-B089-8387B08C8643}"/>
              </a:ext>
            </a:extLst>
          </p:cNvPr>
          <p:cNvSpPr txBox="1">
            <a:spLocks/>
          </p:cNvSpPr>
          <p:nvPr/>
        </p:nvSpPr>
        <p:spPr>
          <a:xfrm>
            <a:off x="1106664" y="1209352"/>
            <a:ext cx="7434435" cy="543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Det er </a:t>
            </a:r>
            <a:r>
              <a:rPr lang="nb-NO" b="1" dirty="0">
                <a:solidFill>
                  <a:schemeClr val="tx1"/>
                </a:solidFill>
              </a:rPr>
              <a:t>gruppearbeid</a:t>
            </a:r>
            <a:r>
              <a:rPr lang="nb-NO" dirty="0">
                <a:solidFill>
                  <a:schemeClr val="tx1"/>
                </a:solidFill>
              </a:rPr>
              <a:t> – prøv å splitte arbeidet!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Tilgjengelige rom: 2-251 Zevs, 2-267 Big Ben, 2-271 </a:t>
            </a:r>
            <a:r>
              <a:rPr lang="nb-NO" dirty="0" err="1">
                <a:solidFill>
                  <a:schemeClr val="tx1"/>
                </a:solidFill>
              </a:rPr>
              <a:t>Notre</a:t>
            </a:r>
            <a:r>
              <a:rPr lang="nb-NO" dirty="0">
                <a:solidFill>
                  <a:schemeClr val="tx1"/>
                </a:solidFill>
              </a:rPr>
              <a:t> Dame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Noter og rapport nummer på PC med problem!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Bruk hodetelefoner på datasal!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5" name="Picture 2" descr="Image result for noise person headphone cartoon">
            <a:extLst>
              <a:ext uri="{FF2B5EF4-FFF2-40B4-BE49-F238E27FC236}">
                <a16:creationId xmlns:a16="http://schemas.microsoft.com/office/drawing/2014/main" id="{00318F42-ABC2-4238-8C86-2676FDCC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13" y="4674887"/>
            <a:ext cx="2809860" cy="187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547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Diverse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8F5DAE5D-CF41-49FD-B089-8387B08C8643}"/>
              </a:ext>
            </a:extLst>
          </p:cNvPr>
          <p:cNvSpPr txBox="1">
            <a:spLocks/>
          </p:cNvSpPr>
          <p:nvPr/>
        </p:nvSpPr>
        <p:spPr>
          <a:xfrm>
            <a:off x="1106664" y="1437768"/>
            <a:ext cx="7434435" cy="543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Pass på skriftstørrelse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Pust!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C9F37-0E3E-48E6-97B3-380D56C3A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19594" y="2679896"/>
            <a:ext cx="1804287" cy="24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2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Mål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5" name="Undertittel 2"/>
          <p:cNvSpPr txBox="1">
            <a:spLocks/>
          </p:cNvSpPr>
          <p:nvPr/>
        </p:nvSpPr>
        <p:spPr>
          <a:xfrm>
            <a:off x="1106664" y="1424170"/>
            <a:ext cx="7434435" cy="543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Gjennomføre en interessant gruppearbeid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Studere matematikken og kalkuleringer som ligger bak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Gjøre seg kjent med nyttige verktøy og programvare – nyttig til framtid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Oppleve arbeidsprosesser som foregår i oljeindustrien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Løse et interessant problem</a:t>
            </a:r>
          </a:p>
        </p:txBody>
      </p:sp>
    </p:spTree>
    <p:extLst>
      <p:ext uri="{BB962C8B-B14F-4D97-AF65-F5344CB8AC3E}">
        <p14:creationId xmlns:p14="http://schemas.microsoft.com/office/powerpoint/2010/main" val="371821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Om Oppgave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5" name="Undertittel 2"/>
          <p:cNvSpPr txBox="1">
            <a:spLocks/>
          </p:cNvSpPr>
          <p:nvPr/>
        </p:nvSpPr>
        <p:spPr>
          <a:xfrm>
            <a:off x="1106664" y="1424170"/>
            <a:ext cx="7772400" cy="543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Blanding av manuell arbeid og automatisering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Presentere informasjon og resultater i en brukervennlig og forståelig måte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Intro til programmering i Excel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Kjøre programmer fra terminalen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Praktisere presentasjonsferdigheter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Verktøy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12EF9-CAB4-431D-BBE5-673E2CD27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51" y="1225759"/>
            <a:ext cx="3574518" cy="14935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32A33A-1BB8-48B8-AEBB-969A508782BB}"/>
              </a:ext>
            </a:extLst>
          </p:cNvPr>
          <p:cNvSpPr/>
          <p:nvPr/>
        </p:nvSpPr>
        <p:spPr>
          <a:xfrm>
            <a:off x="1925485" y="2806134"/>
            <a:ext cx="1643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Microsoft Excel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FB604C-8301-4755-A0A2-4819B27E09BC}"/>
              </a:ext>
            </a:extLst>
          </p:cNvPr>
          <p:cNvSpPr/>
          <p:nvPr/>
        </p:nvSpPr>
        <p:spPr>
          <a:xfrm>
            <a:off x="2080061" y="5976824"/>
            <a:ext cx="142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Google Earth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7ECF69-8ED5-4C2C-9032-4882A2409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82" y="3774657"/>
            <a:ext cx="3574518" cy="21153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E214E4-4642-4BF8-B66B-DF0A657B5B8C}"/>
              </a:ext>
            </a:extLst>
          </p:cNvPr>
          <p:cNvSpPr/>
          <p:nvPr/>
        </p:nvSpPr>
        <p:spPr>
          <a:xfrm>
            <a:off x="6362785" y="5944338"/>
            <a:ext cx="1298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 err="1"/>
              <a:t>Powerpoint</a:t>
            </a:r>
            <a:endParaRPr lang="nb-NO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41EA87-253C-4FAF-911C-E7C13B8920D1}"/>
              </a:ext>
            </a:extLst>
          </p:cNvPr>
          <p:cNvSpPr/>
          <p:nvPr/>
        </p:nvSpPr>
        <p:spPr>
          <a:xfrm>
            <a:off x="6362784" y="2806134"/>
            <a:ext cx="96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 err="1"/>
              <a:t>Gnuplot</a:t>
            </a:r>
            <a:endParaRPr lang="nb-NO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86A42-DE08-4822-9322-0C937E537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055" y="3853059"/>
            <a:ext cx="3478897" cy="21153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50BE7B-B4C2-4B18-91C3-B43072E2E224}"/>
              </a:ext>
            </a:extLst>
          </p:cNvPr>
          <p:cNvSpPr/>
          <p:nvPr/>
        </p:nvSpPr>
        <p:spPr>
          <a:xfrm>
            <a:off x="866053" y="31253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/>
              <a:t>Brukervennlig, visuelt, kraftig, tilgjengelighet og med programmeringsmuligheter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1698F1-23D9-48E4-84CF-E5AE86EEB7EB}"/>
              </a:ext>
            </a:extLst>
          </p:cNvPr>
          <p:cNvSpPr/>
          <p:nvPr/>
        </p:nvSpPr>
        <p:spPr>
          <a:xfrm>
            <a:off x="1660156" y="628960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/>
              <a:t>Brukervennlig og visuelt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ED600-4141-421C-B4BC-D0BDB221D329}"/>
              </a:ext>
            </a:extLst>
          </p:cNvPr>
          <p:cNvSpPr/>
          <p:nvPr/>
        </p:nvSpPr>
        <p:spPr>
          <a:xfrm>
            <a:off x="5860518" y="31283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 err="1"/>
              <a:t>Gammelsdags</a:t>
            </a:r>
            <a:r>
              <a:rPr lang="nb-NO" dirty="0"/>
              <a:t> men kraftig,</a:t>
            </a:r>
          </a:p>
          <a:p>
            <a:r>
              <a:rPr lang="nb-NO" dirty="0"/>
              <a:t>enkelt å bruke, og fri!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1BD81F-A0CB-4032-9AAC-5765FE0FEFDD}"/>
              </a:ext>
            </a:extLst>
          </p:cNvPr>
          <p:cNvSpPr/>
          <p:nvPr/>
        </p:nvSpPr>
        <p:spPr>
          <a:xfrm>
            <a:off x="5259055" y="6254621"/>
            <a:ext cx="3620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Standard verktøy for å kommunisere resultater i Industrien</a:t>
            </a:r>
          </a:p>
        </p:txBody>
      </p:sp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D7D10FD5-FBE3-4096-B032-2281A5CDB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5915" y="591484"/>
            <a:ext cx="2551422" cy="22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8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 fontScale="90000"/>
          </a:bodyPr>
          <a:lstStyle/>
          <a:p>
            <a:r>
              <a:rPr lang="nb-NO" dirty="0"/>
              <a:t>Introduksjon – rørledninger i olje og gass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8F5DAE5D-CF41-49FD-B089-8387B08C8643}"/>
              </a:ext>
            </a:extLst>
          </p:cNvPr>
          <p:cNvSpPr txBox="1">
            <a:spLocks/>
          </p:cNvSpPr>
          <p:nvPr/>
        </p:nvSpPr>
        <p:spPr>
          <a:xfrm>
            <a:off x="1106664" y="1424170"/>
            <a:ext cx="7434435" cy="543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Det brukes vanligvis rørledninger for å transportere olje og gass fra et til et annet sted, eksempler: </a:t>
            </a:r>
          </a:p>
          <a:p>
            <a:endParaRPr lang="nb-NO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  <a:p>
            <a:r>
              <a:rPr lang="nb-NO" dirty="0">
                <a:solidFill>
                  <a:schemeClr val="tx1"/>
                </a:solidFill>
              </a:rPr>
              <a:t>fra brønn til </a:t>
            </a:r>
          </a:p>
          <a:p>
            <a:r>
              <a:rPr lang="nb-NO" dirty="0" err="1">
                <a:solidFill>
                  <a:schemeClr val="tx1"/>
                </a:solidFill>
              </a:rPr>
              <a:t>platform</a:t>
            </a: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2050" name="Picture 2" descr="Armada Hub Subsea Developments">
            <a:extLst>
              <a:ext uri="{FF2B5EF4-FFF2-40B4-BE49-F238E27FC236}">
                <a16:creationId xmlns:a16="http://schemas.microsoft.com/office/drawing/2014/main" id="{6CF06C61-D5F9-4D3C-9CD3-8A90746C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64" y="2601647"/>
            <a:ext cx="5472200" cy="386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84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 fontScale="90000"/>
          </a:bodyPr>
          <a:lstStyle/>
          <a:p>
            <a:r>
              <a:rPr lang="nb-NO" dirty="0"/>
              <a:t>Introduksjon – rørledninger i olje og gass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8F5DAE5D-CF41-49FD-B089-8387B08C8643}"/>
              </a:ext>
            </a:extLst>
          </p:cNvPr>
          <p:cNvSpPr txBox="1">
            <a:spLocks/>
          </p:cNvSpPr>
          <p:nvPr/>
        </p:nvSpPr>
        <p:spPr>
          <a:xfrm>
            <a:off x="1106664" y="1412160"/>
            <a:ext cx="7434435" cy="543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tx1"/>
                </a:solidFill>
              </a:rPr>
              <a:t>Fra </a:t>
            </a:r>
            <a:r>
              <a:rPr lang="nb-NO" dirty="0" err="1">
                <a:solidFill>
                  <a:schemeClr val="tx1"/>
                </a:solidFill>
              </a:rPr>
              <a:t>platform</a:t>
            </a:r>
            <a:r>
              <a:rPr lang="nb-NO" dirty="0">
                <a:solidFill>
                  <a:schemeClr val="tx1"/>
                </a:solidFill>
              </a:rPr>
              <a:t> til prosesseringsanlegg </a:t>
            </a:r>
          </a:p>
        </p:txBody>
      </p:sp>
      <p:pic>
        <p:nvPicPr>
          <p:cNvPr id="1028" name="Picture 4" descr="Image result for polarled">
            <a:extLst>
              <a:ext uri="{FF2B5EF4-FFF2-40B4-BE49-F238E27FC236}">
                <a16:creationId xmlns:a16="http://schemas.microsoft.com/office/drawing/2014/main" id="{ED885CB9-3073-4E07-9D0E-F67930083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21" y="1980181"/>
            <a:ext cx="7640514" cy="42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120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 fontScale="90000"/>
          </a:bodyPr>
          <a:lstStyle/>
          <a:p>
            <a:r>
              <a:rPr lang="nb-NO" dirty="0"/>
              <a:t>Introduksjon – rørledninger i olje og gass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8F5DAE5D-CF41-49FD-B089-8387B08C8643}"/>
              </a:ext>
            </a:extLst>
          </p:cNvPr>
          <p:cNvSpPr txBox="1">
            <a:spLocks/>
          </p:cNvSpPr>
          <p:nvPr/>
        </p:nvSpPr>
        <p:spPr>
          <a:xfrm>
            <a:off x="1106664" y="1349991"/>
            <a:ext cx="7434435" cy="543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tx1"/>
                </a:solidFill>
              </a:rPr>
              <a:t>Fra prosesseringsanlegg til markedet </a:t>
            </a:r>
          </a:p>
        </p:txBody>
      </p:sp>
      <p:pic>
        <p:nvPicPr>
          <p:cNvPr id="5" name="Picture 2" descr="Image result for gassco gassled">
            <a:extLst>
              <a:ext uri="{FF2B5EF4-FFF2-40B4-BE49-F238E27FC236}">
                <a16:creationId xmlns:a16="http://schemas.microsoft.com/office/drawing/2014/main" id="{8C42EF83-6481-4C23-9291-C8A65C299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 t="16884" r="33398"/>
          <a:stretch/>
        </p:blipFill>
        <p:spPr bwMode="auto">
          <a:xfrm>
            <a:off x="1240838" y="1878839"/>
            <a:ext cx="2895542" cy="476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oil pipeline">
            <a:extLst>
              <a:ext uri="{FF2B5EF4-FFF2-40B4-BE49-F238E27FC236}">
                <a16:creationId xmlns:a16="http://schemas.microsoft.com/office/drawing/2014/main" id="{9AA6C744-AFFC-4892-847A-5747CFF2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63" y="2593075"/>
            <a:ext cx="4372401" cy="29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487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6664" y="308258"/>
            <a:ext cx="7772400" cy="901094"/>
          </a:xfrm>
        </p:spPr>
        <p:txBody>
          <a:bodyPr>
            <a:normAutofit/>
          </a:bodyPr>
          <a:lstStyle/>
          <a:p>
            <a:r>
              <a:rPr lang="nb-NO" dirty="0"/>
              <a:t>Legge av rørledning - Nyhamna</a:t>
            </a:r>
          </a:p>
        </p:txBody>
      </p:sp>
      <p:pic>
        <p:nvPicPr>
          <p:cNvPr id="4" name="Bilde 3" descr="stripe_tekst_e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  <p:pic>
        <p:nvPicPr>
          <p:cNvPr id="8" name="Polarled completion - Nyhamna expansion">
            <a:hlinkClick r:id="" action="ppaction://media"/>
            <a:extLst>
              <a:ext uri="{FF2B5EF4-FFF2-40B4-BE49-F238E27FC236}">
                <a16:creationId xmlns:a16="http://schemas.microsoft.com/office/drawing/2014/main" id="{E093865C-8193-4491-A25E-E73C44FFB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046" y="1318483"/>
            <a:ext cx="8284954" cy="466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642</Words>
  <Application>Microsoft Office PowerPoint</Application>
  <PresentationFormat>On-screen Show (4:3)</PresentationFormat>
  <Paragraphs>141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Symbol</vt:lpstr>
      <vt:lpstr>Office-tema</vt:lpstr>
      <vt:lpstr>Teknostartprosjekt 2019:  Ingeniørvitenskap og IKT </vt:lpstr>
      <vt:lpstr>PowerPoint Presentation</vt:lpstr>
      <vt:lpstr>Mål</vt:lpstr>
      <vt:lpstr>Om Oppgave</vt:lpstr>
      <vt:lpstr>Verktøy</vt:lpstr>
      <vt:lpstr>Introduksjon – rørledninger i olje og gass</vt:lpstr>
      <vt:lpstr>Introduksjon – rørledninger i olje og gass</vt:lpstr>
      <vt:lpstr>Introduksjon – rørledninger i olje og gass</vt:lpstr>
      <vt:lpstr>Legge av rørledning - Nyhamna</vt:lpstr>
      <vt:lpstr>Introduksjon - rørledninger</vt:lpstr>
      <vt:lpstr>Tre forskjellige type prosjekter:</vt:lpstr>
      <vt:lpstr>Prosjekt 1: rørledning i Tanzania</vt:lpstr>
      <vt:lpstr>Eksempel av resultater</vt:lpstr>
      <vt:lpstr>2D Kart av høyde/dybde</vt:lpstr>
      <vt:lpstr>Rørledningshøyde/dybde</vt:lpstr>
      <vt:lpstr>2D interpolering</vt:lpstr>
      <vt:lpstr>2D interpolering</vt:lpstr>
      <vt:lpstr>Rørledningslengde</vt:lpstr>
      <vt:lpstr>Kostnad og trykktap</vt:lpstr>
      <vt:lpstr>Prosjekt 2: rørledning i Norge</vt:lpstr>
      <vt:lpstr>Prosjekt 3: rørledning i Israel</vt:lpstr>
      <vt:lpstr>Ta hensyn til</vt:lpstr>
      <vt:lpstr>Les retningslinjer nøye!</vt:lpstr>
      <vt:lpstr>Informasjon og filer her</vt:lpstr>
      <vt:lpstr>Innlevering</vt:lpstr>
      <vt:lpstr>Innlevering</vt:lpstr>
      <vt:lpstr>Diverse</vt:lpstr>
      <vt:lpstr>Diverse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Milan Stanko</cp:lastModifiedBy>
  <cp:revision>219</cp:revision>
  <dcterms:created xsi:type="dcterms:W3CDTF">2013-06-10T16:56:09Z</dcterms:created>
  <dcterms:modified xsi:type="dcterms:W3CDTF">2019-08-16T07:25:35Z</dcterms:modified>
</cp:coreProperties>
</file>