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05" r:id="rId4"/>
  </p:sldMasterIdLst>
  <p:sldIdLst>
    <p:sldId id="259" r:id="rId5"/>
    <p:sldId id="286" r:id="rId6"/>
    <p:sldId id="268" r:id="rId7"/>
    <p:sldId id="269" r:id="rId8"/>
    <p:sldId id="270" r:id="rId9"/>
    <p:sldId id="271" r:id="rId10"/>
    <p:sldId id="273" r:id="rId11"/>
    <p:sldId id="274" r:id="rId12"/>
    <p:sldId id="281" r:id="rId13"/>
    <p:sldId id="289" r:id="rId14"/>
    <p:sldId id="276" r:id="rId15"/>
    <p:sldId id="272" r:id="rId16"/>
    <p:sldId id="260" r:id="rId17"/>
    <p:sldId id="261" r:id="rId18"/>
    <p:sldId id="262" r:id="rId19"/>
    <p:sldId id="263" r:id="rId20"/>
    <p:sldId id="264" r:id="rId21"/>
    <p:sldId id="266" r:id="rId22"/>
    <p:sldId id="265" r:id="rId23"/>
    <p:sldId id="285" r:id="rId24"/>
    <p:sldId id="288" r:id="rId25"/>
    <p:sldId id="282" r:id="rId26"/>
    <p:sldId id="279" r:id="rId27"/>
    <p:sldId id="280" r:id="rId28"/>
    <p:sldId id="287" r:id="rId29"/>
    <p:sldId id="278" r:id="rId30"/>
    <p:sldId id="283" r:id="rId31"/>
    <p:sldId id="290" r:id="rId32"/>
    <p:sldId id="277" r:id="rId33"/>
    <p:sldId id="284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4C2D"/>
    <a:srgbClr val="DDA147"/>
    <a:srgbClr val="B66952"/>
    <a:srgbClr val="B56D45"/>
    <a:srgbClr val="DF9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53" autoAdjust="0"/>
    <p:restoredTop sz="94660"/>
  </p:normalViewPr>
  <p:slideViewPr>
    <p:cSldViewPr snapToGrid="0">
      <p:cViewPr varScale="1">
        <p:scale>
          <a:sx n="81" d="100"/>
          <a:sy n="81" d="100"/>
        </p:scale>
        <p:origin x="69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77348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38747-4367-4BD2-8D51-C97E202738E2}" type="datetime1">
              <a:rPr lang="en-US" smtClean="0"/>
              <a:t>2/19/2020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525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>
            <a:extLst>
              <a:ext uri="{FF2B5EF4-FFF2-40B4-BE49-F238E27FC236}">
                <a16:creationId xmlns:a16="http://schemas.microsoft.com/office/drawing/2014/main" id="{CE39118B-B3AD-4BD4-BA22-DEFF4E76C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247728"/>
            <a:ext cx="10353762" cy="543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B079-7EF0-44EE-B798-BCC497C9F3B2}" type="datetime1">
              <a:rPr lang="en-US" smtClean="0"/>
              <a:t>2/19/2020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665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F70A8-1D13-4657-95F0-A9EA54967B8D}" type="datetime1">
              <a:rPr lang="en-US" smtClean="0"/>
              <a:t>2/19/2020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2055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B90AC-71BD-4C7F-8ACA-7B3F18292E63}" type="datetime1">
              <a:rPr lang="en-US" smtClean="0"/>
              <a:t>2/19/2020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3F0D53-0705-41B7-8554-09D21E7807F9}"/>
              </a:ext>
            </a:extLst>
          </p:cNvPr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F647CD-0F1A-4BB3-89E0-A74F1E1B098D}"/>
              </a:ext>
            </a:extLst>
          </p:cNvPr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805943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EFC2C-8905-46F0-B443-CE905B76BA01}" type="datetime1">
              <a:rPr lang="en-US" smtClean="0"/>
              <a:t>2/19/2020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8362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768112"/>
            <a:ext cx="330098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49"/>
            <a:ext cx="3300984" cy="764783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768112"/>
            <a:ext cx="330098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768110"/>
            <a:ext cx="3300984" cy="302308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79DC3-C9B5-499E-9140-0DC28B7074E2}" type="datetime1">
              <a:rPr lang="en-US" smtClean="0"/>
              <a:t>2/19/2020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4069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>
            <a:extLst>
              <a:ext uri="{FF2B5EF4-FFF2-40B4-BE49-F238E27FC236}">
                <a16:creationId xmlns:a16="http://schemas.microsoft.com/office/drawing/2014/main" id="{7E87C569-D426-4615-ADA7-B370EA983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>
            <a:extLst>
              <a:ext uri="{FF2B5EF4-FFF2-40B4-BE49-F238E27FC236}">
                <a16:creationId xmlns:a16="http://schemas.microsoft.com/office/drawing/2014/main" id="{7B353ED4-7AD0-46C9-88ED-1A16B1433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>
            <a:extLst>
              <a:ext uri="{FF2B5EF4-FFF2-40B4-BE49-F238E27FC236}">
                <a16:creationId xmlns:a16="http://schemas.microsoft.com/office/drawing/2014/main" id="{F561D985-AD57-459A-B3A6-EBF296039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572443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B33EA-E472-4D22-9C03-A9C14AA21CED}" type="datetime1">
              <a:rPr lang="en-US" smtClean="0"/>
              <a:t>2/19/2020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3026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E833E-1B6D-415F-AD29-75AE8C43BD0D}" type="datetime1">
              <a:rPr lang="en-US" smtClean="0"/>
              <a:t>2/19/2020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1586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2596F-08A7-4B70-989A-F2B1CF31E66B}" type="datetime1">
              <a:rPr lang="en-US" smtClean="0"/>
              <a:t>2/19/2020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527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A3C-5767-4844-A0A3-83778C2E5409}" type="datetime1">
              <a:rPr lang="en-US" smtClean="0"/>
              <a:t>2/19/2020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865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763439"/>
            <a:ext cx="9590550" cy="133349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507A8-A5CF-4D38-AB86-7EDDA87A85D4}" type="datetime1">
              <a:rPr lang="en-US" smtClean="0"/>
              <a:t>2/19/2020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486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618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76450"/>
            <a:ext cx="4856841" cy="362267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0716" y="2076451"/>
            <a:ext cx="4856841" cy="3622672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CD27C-8599-43EF-BA1D-14DDC1946E06}" type="datetime1">
              <a:rPr lang="en-US" smtClean="0"/>
              <a:t>2/19/2020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175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>
            <a:extLst>
              <a:ext uri="{FF2B5EF4-FFF2-40B4-BE49-F238E27FC236}">
                <a16:creationId xmlns:a16="http://schemas.microsoft.com/office/drawing/2014/main" id="{37B721FF-D609-4D98-9D19-CF75AA8A5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29200" cy="4099959"/>
          </a:xfrm>
          <a:prstGeom prst="rect">
            <a:avLst/>
          </a:prstGeom>
        </p:spPr>
      </p:pic>
      <p:pic>
        <p:nvPicPr>
          <p:cNvPr id="21" name="Picture 20" descr="Slate-V2-HD-compPhotoInset.png">
            <a:extLst>
              <a:ext uri="{FF2B5EF4-FFF2-40B4-BE49-F238E27FC236}">
                <a16:creationId xmlns:a16="http://schemas.microsoft.com/office/drawing/2014/main" id="{073936BD-C868-433F-8E84-D6DD8E640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357" y="1734506"/>
            <a:ext cx="5029200" cy="40999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6013" y="1855153"/>
            <a:ext cx="4764764" cy="69249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6013" y="2702103"/>
            <a:ext cx="4764764" cy="304353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3166" y="1855152"/>
            <a:ext cx="4779582" cy="69249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3167" y="2702103"/>
            <a:ext cx="4779581" cy="304353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3D99-809A-49C0-96E5-4250D0B498EE}" type="datetime1">
              <a:rPr lang="en-US" smtClean="0"/>
              <a:t>2/19/2020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887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3DE9B-B678-4EFB-BB7D-A4370204A0B0}" type="datetime1">
              <a:rPr lang="en-US" smtClean="0"/>
              <a:t>2/19/2020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888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812DA-F765-4142-A6A3-A8ED7235E082}" type="datetime1">
              <a:rPr lang="en-US" smtClean="0"/>
              <a:t>2/19/2020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916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0800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673351"/>
            <a:ext cx="3706889" cy="301625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277FD-7DE6-41D4-930D-AC99F5AFE54E}" type="datetime1">
              <a:rPr lang="en-US" smtClean="0"/>
              <a:t>2/19/2020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479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>
            <a:extLst>
              <a:ext uri="{FF2B5EF4-FFF2-40B4-BE49-F238E27FC236}">
                <a16:creationId xmlns:a16="http://schemas.microsoft.com/office/drawing/2014/main" id="{4D06E496-ACBA-4063-B4A1-C5C484EE5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763701"/>
            <a:ext cx="5707899" cy="1675559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73698" y="2679699"/>
            <a:ext cx="4588094" cy="3135695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15526-7079-4B7B-987C-1B5FAE11A0FF}" type="datetime1">
              <a:rPr lang="en-US" smtClean="0"/>
              <a:t>2/19/2020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378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5730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76450"/>
            <a:ext cx="10353762" cy="371474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60007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073ED0CC-082F-4160-86E5-0D6041F12778}" type="datetime1">
              <a:rPr lang="en-US" smtClean="0"/>
              <a:t>2/19/2020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6000749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6000749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8027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3" r:id="rId1"/>
    <p:sldLayoutId id="2147483715" r:id="rId2"/>
    <p:sldLayoutId id="2147483716" r:id="rId3"/>
    <p:sldLayoutId id="2147483714" r:id="rId4"/>
    <p:sldLayoutId id="2147483710" r:id="rId5"/>
    <p:sldLayoutId id="2147483694" r:id="rId6"/>
    <p:sldLayoutId id="2147483695" r:id="rId7"/>
    <p:sldLayoutId id="2147483696" r:id="rId8"/>
    <p:sldLayoutId id="2147483697" r:id="rId9"/>
    <p:sldLayoutId id="2147483699" r:id="rId10"/>
    <p:sldLayoutId id="2147483693" r:id="rId11"/>
    <p:sldLayoutId id="2147483700" r:id="rId12"/>
    <p:sldLayoutId id="2147483701" r:id="rId13"/>
    <p:sldLayoutId id="2147483703" r:id="rId14"/>
    <p:sldLayoutId id="2147483704" r:id="rId15"/>
    <p:sldLayoutId id="2147483702" r:id="rId16"/>
    <p:sldLayoutId id="2147483698" r:id="rId17"/>
  </p:sldLayoutIdLst>
  <p:hf sldNum="0" hdr="0" ftr="0" dt="0"/>
  <p:txStyles>
    <p:titleStyle>
      <a:lvl1pPr algn="ctr" defTabSz="457200" rtl="0" eaLnBrk="1" latinLnBrk="0" hangingPunct="1">
        <a:lnSpc>
          <a:spcPct val="90000"/>
        </a:lnSpc>
        <a:spcBef>
          <a:spcPct val="0"/>
        </a:spcBef>
        <a:buNone/>
        <a:defRPr sz="4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3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21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quinor.com/en/what-we-do/norwegian-continental-shelf-platforms/volve.html" TargetMode="External"/><Relationship Id="rId2" Type="http://schemas.openxmlformats.org/officeDocument/2006/relationships/hyperlink" Target="https://www.norskpetroleum.no/en/interactive-map-quick-downloads/interactive-map/?mapv2ObjType=field&amp;mapv2ObjId=3420717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1BC5572-FC33-4C1C-8DEE-C2CF75A756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DB93FB3F-A8D4-46D3-A1C6-C79C645637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6368" y="4206399"/>
            <a:ext cx="2906032" cy="1756251"/>
          </a:xfrm>
        </p:spPr>
        <p:txBody>
          <a:bodyPr>
            <a:normAutofit lnSpcReduction="10000"/>
          </a:bodyPr>
          <a:lstStyle/>
          <a:p>
            <a:r>
              <a:rPr lang="en-US" sz="2000">
                <a:latin typeface="Yu Gothic UI"/>
                <a:ea typeface="Yu Gothic UI"/>
              </a:rPr>
              <a:t>Group 4 </a:t>
            </a:r>
          </a:p>
          <a:p>
            <a:r>
              <a:rPr lang="en-US" sz="2000">
                <a:latin typeface="Yu Gothic UI"/>
                <a:ea typeface="Yu Gothic UI"/>
              </a:rPr>
              <a:t>Joseph C </a:t>
            </a:r>
            <a:r>
              <a:rPr lang="en-US" sz="2000" err="1">
                <a:latin typeface="Yu Gothic UI"/>
                <a:ea typeface="Yu Gothic UI"/>
              </a:rPr>
              <a:t>Sajan</a:t>
            </a:r>
            <a:endParaRPr lang="en-US" sz="2000">
              <a:latin typeface="Yu Gothic UI"/>
              <a:ea typeface="Yu Gothic UI"/>
            </a:endParaRPr>
          </a:p>
          <a:p>
            <a:r>
              <a:rPr lang="en-US" sz="2000">
                <a:latin typeface="Yu Gothic UI"/>
                <a:ea typeface="Yu Gothic UI"/>
              </a:rPr>
              <a:t>Krishnan G Nair</a:t>
            </a:r>
            <a:endParaRPr lang="en-US" sz="200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latin typeface="Yu Gothic UI"/>
              <a:ea typeface="Yu Gothic UI"/>
            </a:endParaRPr>
          </a:p>
          <a:p>
            <a:r>
              <a:rPr lang="en-US" sz="2000">
                <a:latin typeface="Yu Gothic UI"/>
                <a:ea typeface="Yu Gothic UI"/>
              </a:rPr>
              <a:t>Vahid </a:t>
            </a:r>
            <a:r>
              <a:rPr lang="en-US" sz="2000" err="1">
                <a:latin typeface="Yu Gothic UI"/>
                <a:ea typeface="Yu Gothic UI"/>
              </a:rPr>
              <a:t>Marashi</a:t>
            </a:r>
            <a:endParaRPr lang="en-US" sz="2000">
              <a:latin typeface="Yu Gothic UI"/>
              <a:ea typeface="Yu Gothic UI"/>
            </a:endParaRPr>
          </a:p>
        </p:txBody>
      </p:sp>
      <p:pic>
        <p:nvPicPr>
          <p:cNvPr id="6" name="Picture 5" descr="A black sign with white text&#10;&#10;Description automatically generated">
            <a:extLst>
              <a:ext uri="{FF2B5EF4-FFF2-40B4-BE49-F238E27FC236}">
                <a16:creationId xmlns:a16="http://schemas.microsoft.com/office/drawing/2014/main" id="{3F1B961B-8058-44E6-B389-5993648621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" y="223838"/>
            <a:ext cx="3073401" cy="1100138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7F1A7E6E-82B8-45E3-941B-2FFBB7E938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111" y="74931"/>
            <a:ext cx="1495439" cy="1249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7383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5C695-75EA-44B6-BA9A-0782E4E15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2800350"/>
            <a:ext cx="10353762" cy="1257300"/>
          </a:xfrm>
        </p:spPr>
        <p:txBody>
          <a:bodyPr/>
          <a:lstStyle/>
          <a:p>
            <a:r>
              <a:rPr lang="en-IN"/>
              <a:t>Oil Recovery Methods</a:t>
            </a:r>
          </a:p>
        </p:txBody>
      </p:sp>
    </p:spTree>
    <p:extLst>
      <p:ext uri="{BB962C8B-B14F-4D97-AF65-F5344CB8AC3E}">
        <p14:creationId xmlns:p14="http://schemas.microsoft.com/office/powerpoint/2010/main" val="17847914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056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6CD4467-552C-4525-88AD-9A10C4D8AA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7" b="8285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34652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FA003-1452-4D9D-AC5F-E6658320C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61872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anchor="ctr">
            <a:normAutofit/>
          </a:bodyPr>
          <a:lstStyle/>
          <a:p>
            <a:r>
              <a:rPr lang="en-US"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Oil Recovery Categories</a:t>
            </a:r>
            <a:endParaRPr lang="en-US" baseline="30000"/>
          </a:p>
        </p:txBody>
      </p:sp>
      <p:pic>
        <p:nvPicPr>
          <p:cNvPr id="7" name="Picture 7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B3235241-B949-4809-8EBF-9CC45281D61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</a:blip>
          <a:srcRect l="119" r="3" b="3"/>
          <a:stretch/>
        </p:blipFill>
        <p:spPr>
          <a:xfrm>
            <a:off x="913795" y="2076450"/>
            <a:ext cx="4856841" cy="3622671"/>
          </a:xfrm>
          <a:prstGeom prst="rect">
            <a:avLst/>
          </a:prstGeom>
          <a:noFill/>
        </p:spPr>
      </p:pic>
      <p:pic>
        <p:nvPicPr>
          <p:cNvPr id="5" name="Picture 5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4F3FD209-5B24-45B1-997A-714159100E8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rcRect r="-1" b="214"/>
          <a:stretch/>
        </p:blipFill>
        <p:spPr>
          <a:xfrm>
            <a:off x="6410716" y="2076451"/>
            <a:ext cx="4856841" cy="36226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929937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059F5363-486C-4BF0-A537-6143721C9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/>
              <a:t>Water Injection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6B7F4FB-36CD-4FBB-9196-A8B6B25D74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58586" y="1951348"/>
            <a:ext cx="6920770" cy="388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7627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D88E2-48A6-4BF8-A13B-E2F7E7827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Water injection in Volve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3B4D42-E02C-46D7-B289-F8B9FE9A79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indent="-305435"/>
            <a:r>
              <a:rPr lang="en-US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ea typeface="+mn-lt"/>
                <a:cs typeface="+mn-lt"/>
              </a:rPr>
              <a:t>Two water production wells were drilled at Utsira Formation for Injection purposes</a:t>
            </a:r>
          </a:p>
          <a:p>
            <a:pPr indent="-305435"/>
            <a:endParaRPr lang="en-US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indent="-305435"/>
            <a:r>
              <a:rPr lang="en-US" dirty="0"/>
              <a:t>Establishing a drainage strategy for Volve using a simulation model.</a:t>
            </a:r>
            <a:endParaRPr lang="en-US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indent="-305435"/>
            <a:endParaRPr lang="en-US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indent="-305435"/>
            <a:r>
              <a:rPr lang="en-US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Three Injectors were used on the flanks</a:t>
            </a:r>
          </a:p>
          <a:p>
            <a:pPr indent="-305435"/>
            <a:endParaRPr lang="en-US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indent="-305435"/>
            <a:r>
              <a:rPr lang="en-US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Using Utsira formation's water as the injected fluid</a:t>
            </a:r>
          </a:p>
          <a:p>
            <a:pPr marL="37465" indent="0">
              <a:buNone/>
            </a:pPr>
            <a:endParaRPr lang="en-US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indent="-305435"/>
            <a:r>
              <a:rPr lang="en-IN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Efficiency of water injection due to the slope of the reservoir (10</a:t>
            </a:r>
            <a:r>
              <a:rPr lang="en-IN" baseline="300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o</a:t>
            </a:r>
            <a:r>
              <a:rPr lang="en-IN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-20</a:t>
            </a:r>
            <a:r>
              <a:rPr lang="en-IN" baseline="300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o</a:t>
            </a:r>
            <a:r>
              <a:rPr lang="en-IN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084843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AB01C-AA88-4691-8349-1C265AD6C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Why Water Injection over Gas Injection</a:t>
            </a:r>
            <a:r>
              <a:rPr lang="en-US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66DDE6-FB6B-41BC-8E9F-7626E59315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2625248"/>
            <a:ext cx="4520899" cy="2697524"/>
          </a:xfrm>
        </p:spPr>
        <p:txBody>
          <a:bodyPr>
            <a:normAutofit/>
          </a:bodyPr>
          <a:lstStyle/>
          <a:p>
            <a:r>
              <a:rPr lang="en-US"/>
              <a:t>Availability of water besides Volve                              </a:t>
            </a:r>
          </a:p>
          <a:p>
            <a:r>
              <a:rPr lang="en-US"/>
              <a:t>More economical</a:t>
            </a:r>
          </a:p>
          <a:p>
            <a:r>
              <a:rPr lang="en-US"/>
              <a:t>Fairly good reservoir permeability</a:t>
            </a:r>
          </a:p>
          <a:p>
            <a:r>
              <a:rPr lang="en-US"/>
              <a:t>Giving sufficiently oil recovery</a:t>
            </a:r>
          </a:p>
          <a:p>
            <a:pPr marL="36900" indent="0">
              <a:buNone/>
            </a:pPr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7E96E94-4772-4270-AF30-C45CF0BD0587}"/>
              </a:ext>
            </a:extLst>
          </p:cNvPr>
          <p:cNvSpPr txBox="1">
            <a:spLocks/>
          </p:cNvSpPr>
          <p:nvPr/>
        </p:nvSpPr>
        <p:spPr>
          <a:xfrm>
            <a:off x="6090676" y="2626126"/>
            <a:ext cx="4510461" cy="2696038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3429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3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21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indent="-305435"/>
            <a:r>
              <a:rPr lang="en-US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ea typeface="+mn-lt"/>
                <a:cs typeface="+mn-lt"/>
              </a:rPr>
              <a:t>Lack of availability of gas in Volve</a:t>
            </a:r>
          </a:p>
          <a:p>
            <a:pPr indent="-305435"/>
            <a:r>
              <a:rPr lang="en-US" dirty="0"/>
              <a:t>Not very efficient WAG and SWAG</a:t>
            </a:r>
          </a:p>
          <a:p>
            <a:pPr indent="-305435"/>
            <a:r>
              <a:rPr lang="en-US" dirty="0"/>
              <a:t>Expensive compressors for gas injection purposes</a:t>
            </a:r>
            <a:endParaRPr lang="en-US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indent="-305435"/>
            <a:endParaRPr lang="en-US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D27C534-CE66-4FD3-9629-5382D3690F15}"/>
              </a:ext>
            </a:extLst>
          </p:cNvPr>
          <p:cNvSpPr txBox="1">
            <a:spLocks/>
          </p:cNvSpPr>
          <p:nvPr/>
        </p:nvSpPr>
        <p:spPr>
          <a:xfrm>
            <a:off x="913795" y="1647084"/>
            <a:ext cx="2160540" cy="1034803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800" b="1"/>
              <a:t>Why water?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545267E-0240-43AC-9C28-E40E3E78B010}"/>
              </a:ext>
            </a:extLst>
          </p:cNvPr>
          <p:cNvSpPr txBox="1">
            <a:spLocks/>
          </p:cNvSpPr>
          <p:nvPr/>
        </p:nvSpPr>
        <p:spPr>
          <a:xfrm>
            <a:off x="4817318" y="1535836"/>
            <a:ext cx="4801945" cy="125730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800" b="1"/>
              <a:t>Why not gas?</a:t>
            </a:r>
          </a:p>
        </p:txBody>
      </p:sp>
    </p:spTree>
    <p:extLst>
      <p:ext uri="{BB962C8B-B14F-4D97-AF65-F5344CB8AC3E}">
        <p14:creationId xmlns:p14="http://schemas.microsoft.com/office/powerpoint/2010/main" val="33699226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E6834-142B-4E38-BC90-0F3F1689A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Which formation zones are the water injected? 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5BF8717-B86E-4A70-8B80-4E8AAEA2C96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25222043"/>
              </p:ext>
            </p:extLst>
          </p:nvPr>
        </p:nvGraphicFramePr>
        <p:xfrm>
          <a:off x="913795" y="3352799"/>
          <a:ext cx="10353675" cy="17373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451225">
                  <a:extLst>
                    <a:ext uri="{9D8B030D-6E8A-4147-A177-3AD203B41FA5}">
                      <a16:colId xmlns:a16="http://schemas.microsoft.com/office/drawing/2014/main" val="3416330593"/>
                    </a:ext>
                  </a:extLst>
                </a:gridCol>
                <a:gridCol w="3451225">
                  <a:extLst>
                    <a:ext uri="{9D8B030D-6E8A-4147-A177-3AD203B41FA5}">
                      <a16:colId xmlns:a16="http://schemas.microsoft.com/office/drawing/2014/main" val="1568371273"/>
                    </a:ext>
                  </a:extLst>
                </a:gridCol>
                <a:gridCol w="3451225">
                  <a:extLst>
                    <a:ext uri="{9D8B030D-6E8A-4147-A177-3AD203B41FA5}">
                      <a16:colId xmlns:a16="http://schemas.microsoft.com/office/drawing/2014/main" val="997784155"/>
                    </a:ext>
                  </a:extLst>
                </a:gridCol>
              </a:tblGrid>
              <a:tr h="352701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/>
                          <a:cs typeface="Calibri"/>
                        </a:rPr>
                        <a:t>Injection Well 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/>
                          <a:cs typeface="Calibri"/>
                        </a:rPr>
                        <a:t>Perforated Interval (MD)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/>
                          <a:cs typeface="Calibri"/>
                        </a:rPr>
                        <a:t>Formation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3208325"/>
                  </a:ext>
                </a:extLst>
              </a:tr>
              <a:tr h="352701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latin typeface="Calibri"/>
                          <a:cs typeface="Calibri"/>
                        </a:rPr>
                        <a:t>15/9-F-5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latin typeface="Calibri"/>
                          <a:cs typeface="Calibri"/>
                        </a:rPr>
                        <a:t>3605m-3712m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alibri"/>
                          <a:cs typeface="Calibri"/>
                        </a:rPr>
                        <a:t>Hugin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3028382"/>
                  </a:ext>
                </a:extLst>
              </a:tr>
              <a:tr h="352701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latin typeface="Calibri"/>
                          <a:cs typeface="Calibri"/>
                        </a:rPr>
                        <a:t>15/9-F-1B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latin typeface="Calibri"/>
                          <a:cs typeface="Calibri"/>
                        </a:rPr>
                        <a:t>3245m-3294m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latin typeface="Calibri"/>
                          <a:cs typeface="Calibri"/>
                        </a:rPr>
                        <a:t>Upper-Middle-</a:t>
                      </a:r>
                      <a:r>
                        <a:rPr lang="en-US" b="1" err="1">
                          <a:latin typeface="Calibri"/>
                          <a:cs typeface="Calibri"/>
                        </a:rPr>
                        <a:t>Hugin</a:t>
                      </a:r>
                      <a:endParaRPr lang="en-US" b="1">
                        <a:latin typeface="Calibri"/>
                        <a:cs typeface="Calibr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4025177"/>
                  </a:ext>
                </a:extLst>
              </a:tr>
              <a:tr h="608772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>
                          <a:latin typeface="Calibri"/>
                          <a:cs typeface="Calibri"/>
                        </a:rPr>
                        <a:t>15/9-F-4</a:t>
                      </a:r>
                    </a:p>
                    <a:p>
                      <a:pPr algn="ctr"/>
                      <a:endParaRPr lang="en-US" b="1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latin typeface="Calibri"/>
                          <a:cs typeface="Calibri"/>
                        </a:rPr>
                        <a:t>3395m-3422m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alibri"/>
                          <a:cs typeface="Calibri"/>
                        </a:rPr>
                        <a:t>Hugin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6792893"/>
                  </a:ext>
                </a:extLst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0E436D33-C728-447D-A1E3-942BB61DAC4F}"/>
              </a:ext>
            </a:extLst>
          </p:cNvPr>
          <p:cNvSpPr txBox="1">
            <a:spLocks/>
          </p:cNvSpPr>
          <p:nvPr/>
        </p:nvSpPr>
        <p:spPr>
          <a:xfrm>
            <a:off x="913794" y="2247899"/>
            <a:ext cx="10353675" cy="72390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/>
              <a:t>Water Injection intervals with the help of Geophysical interpretation data</a:t>
            </a:r>
          </a:p>
        </p:txBody>
      </p:sp>
    </p:spTree>
    <p:extLst>
      <p:ext uri="{BB962C8B-B14F-4D97-AF65-F5344CB8AC3E}">
        <p14:creationId xmlns:p14="http://schemas.microsoft.com/office/powerpoint/2010/main" val="20632647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AFC62E68-8FB3-436D-B8E3-8185D8AC08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090" y="354330"/>
            <a:ext cx="8465820" cy="614934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711FB75-80F7-473D-8212-AA41199373C3}"/>
              </a:ext>
            </a:extLst>
          </p:cNvPr>
          <p:cNvSpPr/>
          <p:nvPr/>
        </p:nvSpPr>
        <p:spPr>
          <a:xfrm>
            <a:off x="2886075" y="3924300"/>
            <a:ext cx="342900" cy="169545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4394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building&#10;&#10;Description automatically generated">
            <a:extLst>
              <a:ext uri="{FF2B5EF4-FFF2-40B4-BE49-F238E27FC236}">
                <a16:creationId xmlns:a16="http://schemas.microsoft.com/office/drawing/2014/main" id="{5AEB2E3B-A7C2-4C39-A793-A4BB6FE243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450" y="160020"/>
            <a:ext cx="6515100" cy="653796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60F9623-B93A-4691-AB2D-1854D2056510}"/>
              </a:ext>
            </a:extLst>
          </p:cNvPr>
          <p:cNvSpPr/>
          <p:nvPr/>
        </p:nvSpPr>
        <p:spPr>
          <a:xfrm>
            <a:off x="3429000" y="2653664"/>
            <a:ext cx="314325" cy="4044315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571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EFD5E1F-FA4D-437B-86AF-33AD2C17B7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975" y="327660"/>
            <a:ext cx="6507480" cy="620268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86E1A0E-BBF5-4A89-B601-59CC573D9E97}"/>
              </a:ext>
            </a:extLst>
          </p:cNvPr>
          <p:cNvSpPr/>
          <p:nvPr/>
        </p:nvSpPr>
        <p:spPr>
          <a:xfrm>
            <a:off x="3810000" y="4834890"/>
            <a:ext cx="314325" cy="131826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1219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DC36C-2963-4D3C-BB88-874CDBC29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4B7423-080D-4610-8AE7-D746FC46C8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305435"/>
            <a:r>
              <a:rPr lang="en-US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Volve field</a:t>
            </a:r>
          </a:p>
          <a:p>
            <a:pPr indent="-305435"/>
            <a:r>
              <a:rPr lang="en-US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Oil Recovery</a:t>
            </a:r>
          </a:p>
          <a:p>
            <a:pPr indent="-305435"/>
            <a:r>
              <a:rPr lang="en-US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Water Injection </a:t>
            </a:r>
          </a:p>
          <a:p>
            <a:pPr indent="-305435"/>
            <a:r>
              <a:rPr lang="en-US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 Water Injection in Volve</a:t>
            </a:r>
          </a:p>
          <a:p>
            <a:pPr indent="-305435"/>
            <a:r>
              <a:rPr lang="en-US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Analysis</a:t>
            </a:r>
          </a:p>
          <a:p>
            <a:pPr indent="-305435"/>
            <a:endParaRPr lang="en-US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indent="-305435"/>
            <a:endParaRPr lang="en-US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459169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7FC7F-BF7C-469C-B16E-B04BCB322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Analysis</a:t>
            </a:r>
            <a:endParaRPr lang="en-US" sz="5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1F83F0-0BA4-4F60-9504-BAF4BBA61F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0324" y="2737808"/>
            <a:ext cx="9361725" cy="3714749"/>
          </a:xfrm>
        </p:spPr>
        <p:txBody>
          <a:bodyPr>
            <a:normAutofit/>
          </a:bodyPr>
          <a:lstStyle/>
          <a:p>
            <a:pPr indent="-305435"/>
            <a:r>
              <a:rPr lang="en-US" sz="28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Influence of Injection in oil production</a:t>
            </a:r>
            <a:endParaRPr lang="en-US" sz="2800" dirty="0"/>
          </a:p>
          <a:p>
            <a:pPr marL="37465" indent="0">
              <a:buNone/>
            </a:pPr>
            <a:r>
              <a:rPr lang="en-US" sz="28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 </a:t>
            </a:r>
          </a:p>
          <a:p>
            <a:pPr indent="-305435"/>
            <a:r>
              <a:rPr lang="en-US" sz="2800" dirty="0"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How injected water behaves in the reservoir</a:t>
            </a:r>
            <a:endParaRPr lang="en-US" sz="2800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862834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EC634-4302-440B-91D9-9388ACF61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2800350"/>
            <a:ext cx="10353762" cy="1257300"/>
          </a:xfrm>
        </p:spPr>
        <p:txBody>
          <a:bodyPr/>
          <a:lstStyle/>
          <a:p>
            <a:r>
              <a:rPr lang="en-IN" dirty="0"/>
              <a:t>Influence Of Injection In Oil Production</a:t>
            </a:r>
          </a:p>
        </p:txBody>
      </p:sp>
    </p:spTree>
    <p:extLst>
      <p:ext uri="{BB962C8B-B14F-4D97-AF65-F5344CB8AC3E}">
        <p14:creationId xmlns:p14="http://schemas.microsoft.com/office/powerpoint/2010/main" val="7234913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501EBE6E-D83C-4776-88A9-6D0BDB946A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053"/>
                    </a14:imgEffect>
                    <a14:imgEffect>
                      <a14:saturation sat="8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75414"/>
            <a:ext cx="12192000" cy="6933414"/>
          </a:xfrm>
          <a:prstGeom prst="rect">
            <a:avLst/>
          </a:prstGeom>
          <a:pattFill prst="pct5">
            <a:fgClr>
              <a:schemeClr val="bg2"/>
            </a:fgClr>
            <a:bgClr>
              <a:schemeClr val="bg1"/>
            </a:bgClr>
          </a:pattFill>
        </p:spPr>
      </p:pic>
    </p:spTree>
    <p:extLst>
      <p:ext uri="{BB962C8B-B14F-4D97-AF65-F5344CB8AC3E}">
        <p14:creationId xmlns:p14="http://schemas.microsoft.com/office/powerpoint/2010/main" val="18826802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4A232E-22C1-4FF7-8804-7EF060AC9A8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79599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DA683DF-9ECC-47F0-8FDE-9C6636F2A4A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73699" cy="69475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86449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F1B4BAE-CA6A-4D2B-8E45-163D9BFC01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-305435"/>
            <a:r>
              <a:rPr lang="en-US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P-F-12       - I-F-4     I-F-5   I-F-1B</a:t>
            </a:r>
          </a:p>
          <a:p>
            <a:pPr indent="-305435"/>
            <a:r>
              <a:rPr lang="en-US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P-F-14       - I-F-4     I-F-5</a:t>
            </a:r>
          </a:p>
          <a:p>
            <a:pPr indent="-305435"/>
            <a:r>
              <a:rPr lang="en-US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P-F-15C    - I-F-5     I-F-4</a:t>
            </a:r>
          </a:p>
          <a:p>
            <a:pPr indent="-305435"/>
            <a:r>
              <a:rPr lang="en-US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P-F-11B     - I-F-1B  I-F-4</a:t>
            </a:r>
          </a:p>
          <a:p>
            <a:pPr indent="-305435"/>
            <a:r>
              <a:rPr lang="en-US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P-F-15D    - I-F-1B  I-F-4</a:t>
            </a:r>
          </a:p>
          <a:p>
            <a:pPr indent="-305435"/>
            <a:r>
              <a:rPr lang="en-US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P-F-1C      - I-F-4    I-F-5</a:t>
            </a:r>
          </a:p>
          <a:p>
            <a:pPr indent="-305435"/>
            <a:r>
              <a:rPr lang="en-US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P-F-5         - I-F-4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A2216E-74E2-40B7-8718-2F11616EC8C8}"/>
              </a:ext>
            </a:extLst>
          </p:cNvPr>
          <p:cNvSpPr txBox="1"/>
          <p:nvPr/>
        </p:nvSpPr>
        <p:spPr>
          <a:xfrm>
            <a:off x="1131217" y="770626"/>
            <a:ext cx="1020389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>
                <a:solidFill>
                  <a:schemeClr val="tx2"/>
                </a:solidFill>
              </a:rPr>
              <a:t>Production wells and injection wells influencing them</a:t>
            </a:r>
            <a:endParaRPr lang="en-US" sz="20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3662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B7665-E61B-4B2E-8358-0640B5B8D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2678087"/>
            <a:ext cx="10353762" cy="150182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anchor="ctr">
            <a:normAutofit/>
          </a:bodyPr>
          <a:lstStyle/>
          <a:p>
            <a:r>
              <a:rPr lang="en-US" dirty="0"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How injected water behaves in the reservoir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2560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our water saturation">
            <a:hlinkClick r:id="" action="ppaction://media"/>
            <a:extLst>
              <a:ext uri="{FF2B5EF4-FFF2-40B4-BE49-F238E27FC236}">
                <a16:creationId xmlns:a16="http://schemas.microsoft.com/office/drawing/2014/main" id="{200974F6-A962-4BED-BB8B-1826A409A8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9020" t="13608" r="4898" b="33333"/>
          <a:stretch/>
        </p:blipFill>
        <p:spPr>
          <a:xfrm>
            <a:off x="-12012" y="0"/>
            <a:ext cx="122040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112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2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_F12+injection">
            <a:hlinkClick r:id="" action="ppaction://media"/>
            <a:extLst>
              <a:ext uri="{FF2B5EF4-FFF2-40B4-BE49-F238E27FC236}">
                <a16:creationId xmlns:a16="http://schemas.microsoft.com/office/drawing/2014/main" id="{3ECB1B20-E5C2-4646-9BF4-F79BABD398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197"/>
          <a:stretch/>
        </p:blipFill>
        <p:spPr>
          <a:xfrm>
            <a:off x="0" y="75414"/>
            <a:ext cx="12192000" cy="678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761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C5F06-AE3E-47B2-A883-0991DB5B3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Reference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B4DD6-2107-421D-831D-0696C5A780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2076450"/>
            <a:ext cx="10353762" cy="4512886"/>
          </a:xfrm>
        </p:spPr>
        <p:txBody>
          <a:bodyPr>
            <a:normAutofit fontScale="92500" lnSpcReduction="20000"/>
          </a:bodyPr>
          <a:lstStyle/>
          <a:p>
            <a:pPr marL="494665" indent="-457200">
              <a:buFont typeface="+mj-lt"/>
              <a:buAutoNum type="arabicPeriod"/>
            </a:pPr>
            <a:r>
              <a:rPr lang="en-US" u="sng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ea typeface="+mn-lt"/>
                <a:cs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AHMED TAREK, Reservoir Engineering Handbook, Second Edition, Butterworth-Heinemann</a:t>
            </a:r>
          </a:p>
          <a:p>
            <a:pPr marL="494665" indent="-457200">
              <a:buFont typeface="+mj-lt"/>
              <a:buAutoNum type="arabicPeriod"/>
            </a:pPr>
            <a:r>
              <a:rPr lang="en-US" u="sng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ea typeface="+mn-lt"/>
                <a:cs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https://www.norskpetroleum.no/en/interactive-map-quick-downloads/interactive-map/?mapv2ObjType=field&amp;mapv2ObjId=3420717</a:t>
            </a:r>
            <a:endParaRPr lang="en-US" u="sng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ea typeface="+mn-lt"/>
              <a:cs typeface="+mn-lt"/>
            </a:endParaRPr>
          </a:p>
          <a:p>
            <a:pPr marL="494665" indent="-457200">
              <a:buFont typeface="+mj-lt"/>
              <a:buAutoNum type="arabicPeriod"/>
            </a:pPr>
            <a:r>
              <a:rPr lang="en-IN" u="sng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https://www.equinor.com/en/what-we-do/norwegian-continental-shelf-platforms/volve.html</a:t>
            </a:r>
            <a:endParaRPr lang="en-IN" u="sng" dirty="0"/>
          </a:p>
          <a:p>
            <a:pPr marL="494665" indent="-457200">
              <a:buFont typeface="+mj-lt"/>
              <a:buAutoNum type="arabicPeriod"/>
            </a:pPr>
            <a:r>
              <a:rPr lang="en-IN" u="sng" dirty="0">
                <a:effectLst/>
              </a:rPr>
              <a:t>Equinor, "Volve Data Village," 14 9 2018. [Online]. Available: https://data.equinor.com/dataset/Volve. [Accessed 5 2 2019].</a:t>
            </a:r>
          </a:p>
          <a:p>
            <a:pPr marL="494665" indent="-457200">
              <a:buFont typeface="+mj-lt"/>
              <a:buAutoNum type="arabicPeriod"/>
            </a:pPr>
            <a:r>
              <a:rPr lang="pt-BR" u="sng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Equinor, "Volve Reservoir Model," 2016.</a:t>
            </a:r>
          </a:p>
          <a:p>
            <a:pPr marL="494665" indent="-457200">
              <a:buFont typeface="+mj-lt"/>
              <a:buAutoNum type="arabicPeriod"/>
            </a:pPr>
            <a:r>
              <a:rPr lang="nb-NO" u="sng" dirty="0">
                <a:effectLst/>
              </a:rPr>
              <a:t>Statoil, Exxonmobil, Hydro, Total, "Plan for utbygging og drift av Volve (Utvinningstillatelse PL046," 2005.</a:t>
            </a:r>
          </a:p>
          <a:p>
            <a:pPr marL="494665" indent="-457200">
              <a:buFont typeface="+mj-lt"/>
              <a:buAutoNum type="arabicPeriod"/>
            </a:pPr>
            <a:r>
              <a:rPr lang="en-US" u="sng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Esso, Hydro, elf, Total, </a:t>
            </a:r>
            <a:r>
              <a:rPr lang="en-US" u="sng" dirty="0" err="1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statoil</a:t>
            </a:r>
            <a:r>
              <a:rPr lang="en-US" u="sng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, "DISCOVERY EVALUATION," Statoil, 1993.</a:t>
            </a:r>
          </a:p>
          <a:p>
            <a:pPr indent="-305435"/>
            <a:endParaRPr lang="en-US" b="1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849883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840E257-E909-4492-B833-19B2161C065F}"/>
              </a:ext>
            </a:extLst>
          </p:cNvPr>
          <p:cNvSpPr txBox="1"/>
          <p:nvPr/>
        </p:nvSpPr>
        <p:spPr>
          <a:xfrm>
            <a:off x="4212431" y="5403056"/>
            <a:ext cx="3517106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dirty="0">
                <a:solidFill>
                  <a:schemeClr val="tx2"/>
                </a:solidFill>
                <a:latin typeface="+mj-lt"/>
              </a:rPr>
              <a:t>VOLVE FIELD</a:t>
            </a:r>
          </a:p>
        </p:txBody>
      </p:sp>
      <p:pic>
        <p:nvPicPr>
          <p:cNvPr id="5" name="Picture 5" descr="A picture containing text, map, blue, colorful&#10;&#10;Description generated with very high confidence">
            <a:extLst>
              <a:ext uri="{FF2B5EF4-FFF2-40B4-BE49-F238E27FC236}">
                <a16:creationId xmlns:a16="http://schemas.microsoft.com/office/drawing/2014/main" id="{21F5EC13-77A9-4DBA-96A0-ACED65F57F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" y="4636"/>
            <a:ext cx="12196761" cy="4657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4740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841922-442E-4CB3-811F-12BF802647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9119" y="1790701"/>
            <a:ext cx="10353762" cy="3590924"/>
          </a:xfrm>
        </p:spPr>
        <p:txBody>
          <a:bodyPr/>
          <a:lstStyle/>
          <a:p>
            <a:pPr marL="36900" indent="0" algn="ctr">
              <a:buNone/>
            </a:pPr>
            <a:r>
              <a:rPr lang="en-IN" sz="3600" b="1" dirty="0"/>
              <a:t>Thank You</a:t>
            </a:r>
          </a:p>
          <a:p>
            <a:pPr marL="36900" indent="0" algn="ctr">
              <a:buNone/>
            </a:pPr>
            <a:r>
              <a:rPr lang="en-IN" sz="3600" b="1" dirty="0" err="1"/>
              <a:t>Tusen</a:t>
            </a:r>
            <a:r>
              <a:rPr lang="en-IN" sz="3600" b="1" dirty="0"/>
              <a:t> </a:t>
            </a:r>
            <a:r>
              <a:rPr lang="en-IN" sz="3600" b="1" dirty="0" err="1"/>
              <a:t>Takk</a:t>
            </a:r>
            <a:endParaRPr lang="en-IN" sz="3600" b="1" dirty="0"/>
          </a:p>
          <a:p>
            <a:pPr marL="36900" indent="0" algn="ctr">
              <a:buNone/>
            </a:pPr>
            <a:r>
              <a:rPr lang="ar-AE" sz="3600" b="1" dirty="0"/>
              <a:t>ممنون</a:t>
            </a:r>
          </a:p>
          <a:p>
            <a:pPr marL="36900" indent="0" algn="ctr">
              <a:buNone/>
            </a:pPr>
            <a:r>
              <a:rPr lang="ml-IN" sz="3600" b="1" dirty="0"/>
              <a:t>നന്ദി</a:t>
            </a:r>
            <a:endParaRPr lang="en-IN" sz="3600" b="1" dirty="0"/>
          </a:p>
          <a:p>
            <a:pPr marL="36900" indent="0" algn="ctr"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05751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ED6E9E8-6873-43C7-87C1-F043DAEB37A7}"/>
              </a:ext>
            </a:extLst>
          </p:cNvPr>
          <p:cNvSpPr txBox="1"/>
          <p:nvPr/>
        </p:nvSpPr>
        <p:spPr>
          <a:xfrm>
            <a:off x="616744" y="438150"/>
            <a:ext cx="2743200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 b="1">
                <a:solidFill>
                  <a:schemeClr val="tx2"/>
                </a:solidFill>
                <a:latin typeface="+mj-lt"/>
              </a:rPr>
              <a:t>Location</a:t>
            </a:r>
            <a:endParaRPr lang="en-US">
              <a:solidFill>
                <a:schemeClr val="tx2"/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CFB6B0-7792-419A-9B8D-D845B0E1DBFE}"/>
              </a:ext>
            </a:extLst>
          </p:cNvPr>
          <p:cNvSpPr txBox="1"/>
          <p:nvPr/>
        </p:nvSpPr>
        <p:spPr>
          <a:xfrm>
            <a:off x="521494" y="1664493"/>
            <a:ext cx="9065417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	Quadrant 15 in the Norwegian Continental Shelf (NCS)</a:t>
            </a:r>
          </a:p>
          <a:p>
            <a:pPr marL="457200" indent="-457200">
              <a:buFont typeface="Arial"/>
              <a:buChar char="•"/>
            </a:pPr>
            <a:endParaRPr lang="en-US" sz="2400" dirty="0">
              <a:solidFill>
                <a:schemeClr val="tx2"/>
              </a:solidFill>
            </a:endParaRPr>
          </a:p>
          <a:p>
            <a:r>
              <a:rPr lang="en-US" sz="2400" dirty="0">
                <a:solidFill>
                  <a:schemeClr val="tx2"/>
                </a:solidFill>
              </a:rPr>
              <a:t>	Central part of the North Sea</a:t>
            </a:r>
            <a:endParaRPr lang="en-US" sz="2400" dirty="0">
              <a:solidFill>
                <a:schemeClr val="tx2"/>
              </a:solidFill>
              <a:cs typeface="Calibri"/>
            </a:endParaRPr>
          </a:p>
        </p:txBody>
      </p:sp>
      <p:pic>
        <p:nvPicPr>
          <p:cNvPr id="4" name="Picture 4" descr="A close up of a map&#10;&#10;Description generated with high confidence">
            <a:extLst>
              <a:ext uri="{FF2B5EF4-FFF2-40B4-BE49-F238E27FC236}">
                <a16:creationId xmlns:a16="http://schemas.microsoft.com/office/drawing/2014/main" id="{A9CB404B-8FDB-4B13-93AF-2EA67E2690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79" y="3332775"/>
            <a:ext cx="12194380" cy="3561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28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E3FDBF5-8BF0-48E9-8F77-A44974022A67}"/>
              </a:ext>
            </a:extLst>
          </p:cNvPr>
          <p:cNvSpPr txBox="1"/>
          <p:nvPr/>
        </p:nvSpPr>
        <p:spPr>
          <a:xfrm>
            <a:off x="450057" y="271463"/>
            <a:ext cx="5481637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 b="1">
                <a:solidFill>
                  <a:schemeClr val="tx2"/>
                </a:solidFill>
                <a:latin typeface="+mj-lt"/>
              </a:rPr>
              <a:t>Details of the field</a:t>
            </a:r>
            <a:endParaRPr lang="en-US">
              <a:solidFill>
                <a:schemeClr val="tx2"/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D7B2AB-8D0A-41C2-BC88-329D94C612FB}"/>
              </a:ext>
            </a:extLst>
          </p:cNvPr>
          <p:cNvSpPr txBox="1"/>
          <p:nvPr/>
        </p:nvSpPr>
        <p:spPr>
          <a:xfrm>
            <a:off x="200025" y="1354931"/>
            <a:ext cx="10589418" cy="553997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	Discovered in </a:t>
            </a:r>
            <a:r>
              <a:rPr lang="en-US" sz="2400" b="1" dirty="0">
                <a:solidFill>
                  <a:schemeClr val="tx2"/>
                </a:solidFill>
              </a:rPr>
              <a:t>1993 </a:t>
            </a:r>
            <a:endParaRPr lang="en-US" sz="2400" dirty="0">
              <a:solidFill>
                <a:schemeClr val="tx2"/>
              </a:solidFill>
            </a:endParaRPr>
          </a:p>
          <a:p>
            <a:r>
              <a:rPr lang="en-US" sz="2400" dirty="0">
                <a:solidFill>
                  <a:schemeClr val="tx2"/>
                </a:solidFill>
              </a:rPr>
              <a:t>		Discovery well -</a:t>
            </a:r>
            <a:r>
              <a:rPr lang="en-US" sz="2400" b="1" dirty="0">
                <a:solidFill>
                  <a:schemeClr val="tx2"/>
                </a:solidFill>
              </a:rPr>
              <a:t>15/9 – 19 SR </a:t>
            </a:r>
          </a:p>
          <a:p>
            <a:r>
              <a:rPr lang="en-US" sz="2400" b="1" dirty="0">
                <a:solidFill>
                  <a:schemeClr val="tx2"/>
                </a:solidFill>
              </a:rPr>
              <a:t>  		</a:t>
            </a:r>
            <a:r>
              <a:rPr lang="en-US" sz="2400" dirty="0">
                <a:solidFill>
                  <a:schemeClr val="tx2"/>
                </a:solidFill>
              </a:rPr>
              <a:t>Viscosity</a:t>
            </a:r>
            <a:r>
              <a:rPr lang="en-US" sz="2400" b="1" dirty="0">
                <a:solidFill>
                  <a:schemeClr val="tx2"/>
                </a:solidFill>
              </a:rPr>
              <a:t> - 0.55 </a:t>
            </a:r>
            <a:r>
              <a:rPr lang="en-US" sz="2400" b="1" dirty="0" err="1">
                <a:solidFill>
                  <a:schemeClr val="tx2"/>
                </a:solidFill>
              </a:rPr>
              <a:t>mPa.s</a:t>
            </a:r>
            <a:endParaRPr lang="en-US" sz="2400" b="1" dirty="0">
              <a:solidFill>
                <a:schemeClr val="tx2"/>
              </a:solidFill>
              <a:cs typeface="Calibri"/>
            </a:endParaRPr>
          </a:p>
          <a:p>
            <a:r>
              <a:rPr lang="en-US" sz="2400" b="1" dirty="0">
                <a:solidFill>
                  <a:schemeClr val="tx2"/>
                </a:solidFill>
              </a:rPr>
              <a:t>       		</a:t>
            </a:r>
            <a:r>
              <a:rPr lang="en-US" sz="2400" dirty="0">
                <a:solidFill>
                  <a:schemeClr val="tx2"/>
                </a:solidFill>
              </a:rPr>
              <a:t>Bubble point pressure -</a:t>
            </a:r>
            <a:r>
              <a:rPr lang="en-US" sz="2400" b="1" dirty="0">
                <a:solidFill>
                  <a:schemeClr val="tx2"/>
                </a:solidFill>
              </a:rPr>
              <a:t>273.8 bar</a:t>
            </a:r>
          </a:p>
          <a:p>
            <a:r>
              <a:rPr lang="en-US" sz="2400" b="1" dirty="0">
                <a:solidFill>
                  <a:schemeClr val="tx2"/>
                </a:solidFill>
              </a:rPr>
              <a:t>       		</a:t>
            </a:r>
            <a:r>
              <a:rPr lang="en-US" sz="2400" dirty="0">
                <a:solidFill>
                  <a:schemeClr val="tx2"/>
                </a:solidFill>
              </a:rPr>
              <a:t>Reservoir pressure at 3060 m – </a:t>
            </a:r>
            <a:r>
              <a:rPr lang="en-US" sz="2400" b="1" dirty="0">
                <a:solidFill>
                  <a:schemeClr val="tx2"/>
                </a:solidFill>
              </a:rPr>
              <a:t>340 bar</a:t>
            </a:r>
          </a:p>
          <a:p>
            <a:endParaRPr lang="en-US" sz="2400" b="1" dirty="0">
              <a:solidFill>
                <a:schemeClr val="tx2"/>
              </a:solidFill>
            </a:endParaRPr>
          </a:p>
          <a:p>
            <a:r>
              <a:rPr lang="en-US" sz="2400" dirty="0">
                <a:solidFill>
                  <a:schemeClr val="tx2"/>
                </a:solidFill>
              </a:rPr>
              <a:t>	Plan for development and operation in </a:t>
            </a:r>
            <a:r>
              <a:rPr lang="en-US" sz="2400" b="1" dirty="0">
                <a:solidFill>
                  <a:schemeClr val="tx2"/>
                </a:solidFill>
              </a:rPr>
              <a:t>2005</a:t>
            </a:r>
          </a:p>
          <a:p>
            <a:pPr marL="457200" indent="-457200">
              <a:buFont typeface="Arial"/>
              <a:buChar char="•"/>
            </a:pPr>
            <a:endParaRPr lang="en-US" sz="2400" b="1" dirty="0">
              <a:solidFill>
                <a:schemeClr val="tx2"/>
              </a:solidFill>
              <a:cs typeface="Calibri"/>
            </a:endParaRPr>
          </a:p>
          <a:p>
            <a:r>
              <a:rPr lang="en-US" sz="2400" dirty="0">
                <a:solidFill>
                  <a:schemeClr val="tx2"/>
                </a:solidFill>
              </a:rPr>
              <a:t>	Production started at </a:t>
            </a:r>
            <a:r>
              <a:rPr lang="en-US" sz="2400" b="1" dirty="0">
                <a:solidFill>
                  <a:schemeClr val="tx2"/>
                </a:solidFill>
              </a:rPr>
              <a:t>2008</a:t>
            </a:r>
          </a:p>
          <a:p>
            <a:pPr marL="457200" indent="-457200">
              <a:buFont typeface="Arial"/>
              <a:buChar char="•"/>
            </a:pPr>
            <a:endParaRPr lang="en-US" sz="2400" b="1" dirty="0">
              <a:solidFill>
                <a:schemeClr val="tx2"/>
              </a:solidFill>
              <a:cs typeface="Calibri"/>
            </a:endParaRPr>
          </a:p>
          <a:p>
            <a:r>
              <a:rPr lang="en-US" sz="2400" dirty="0">
                <a:solidFill>
                  <a:schemeClr val="tx2"/>
                </a:solidFill>
              </a:rPr>
              <a:t>	Water depth of </a:t>
            </a:r>
            <a:r>
              <a:rPr lang="en-US" sz="2400" b="1" dirty="0">
                <a:solidFill>
                  <a:schemeClr val="tx2"/>
                </a:solidFill>
              </a:rPr>
              <a:t>80 m</a:t>
            </a:r>
            <a:endParaRPr lang="en-US" sz="2400" b="1" dirty="0">
              <a:solidFill>
                <a:schemeClr val="tx2"/>
              </a:solidFill>
              <a:cs typeface="Calibri"/>
            </a:endParaRPr>
          </a:p>
          <a:p>
            <a:r>
              <a:rPr lang="en-US" sz="2400" b="1" dirty="0">
                <a:solidFill>
                  <a:schemeClr val="tx2"/>
                </a:solidFill>
              </a:rPr>
              <a:t>		Jack up drills </a:t>
            </a:r>
            <a:r>
              <a:rPr lang="en-US" sz="2400" dirty="0">
                <a:solidFill>
                  <a:schemeClr val="tx2"/>
                </a:solidFill>
              </a:rPr>
              <a:t>were used for oil extraction</a:t>
            </a:r>
          </a:p>
          <a:p>
            <a:endParaRPr lang="en-US" sz="2400" dirty="0">
              <a:solidFill>
                <a:schemeClr val="tx2"/>
              </a:solidFill>
            </a:endParaRPr>
          </a:p>
          <a:p>
            <a:r>
              <a:rPr lang="en-US" sz="2400" dirty="0">
                <a:solidFill>
                  <a:schemeClr val="tx2"/>
                </a:solidFill>
              </a:rPr>
              <a:t>	Vessel </a:t>
            </a:r>
            <a:r>
              <a:rPr lang="en-US" sz="2400" b="1" dirty="0">
                <a:solidFill>
                  <a:schemeClr val="tx2"/>
                </a:solidFill>
              </a:rPr>
              <a:t>Navion Saga </a:t>
            </a:r>
            <a:r>
              <a:rPr lang="en-US" sz="2400" dirty="0">
                <a:solidFill>
                  <a:schemeClr val="tx2"/>
                </a:solidFill>
              </a:rPr>
              <a:t>used for Storing stabilized oil </a:t>
            </a:r>
            <a:endParaRPr lang="en-US" sz="2400" dirty="0">
              <a:solidFill>
                <a:schemeClr val="tx2"/>
              </a:solidFill>
              <a:cs typeface="Calibri"/>
            </a:endParaRPr>
          </a:p>
          <a:p>
            <a:endParaRPr lang="en-US" dirty="0"/>
          </a:p>
        </p:txBody>
      </p:sp>
      <p:pic>
        <p:nvPicPr>
          <p:cNvPr id="4" name="Picture 4" descr="A large ship in a body of water&#10;&#10;Description generated with high confidence">
            <a:extLst>
              <a:ext uri="{FF2B5EF4-FFF2-40B4-BE49-F238E27FC236}">
                <a16:creationId xmlns:a16="http://schemas.microsoft.com/office/drawing/2014/main" id="{D36B09A6-EB7B-4EE5-93DF-D75C99E9EF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7244" y="258073"/>
            <a:ext cx="3481387" cy="3256145"/>
          </a:xfrm>
          <a:prstGeom prst="rect">
            <a:avLst/>
          </a:prstGeom>
        </p:spPr>
      </p:pic>
      <p:pic>
        <p:nvPicPr>
          <p:cNvPr id="6" name="Picture 6" descr="A large ship in a body of water&#10;&#10;Description generated with very high confidence">
            <a:extLst>
              <a:ext uri="{FF2B5EF4-FFF2-40B4-BE49-F238E27FC236}">
                <a16:creationId xmlns:a16="http://schemas.microsoft.com/office/drawing/2014/main" id="{33118B01-8822-47E9-B156-792690B261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7244" y="4270695"/>
            <a:ext cx="3481387" cy="231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1514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76DDA1-6FC2-40B6-82BC-BA7C8DA5F11F}"/>
              </a:ext>
            </a:extLst>
          </p:cNvPr>
          <p:cNvSpPr txBox="1"/>
          <p:nvPr/>
        </p:nvSpPr>
        <p:spPr>
          <a:xfrm>
            <a:off x="330994" y="211931"/>
            <a:ext cx="3945731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b="1" dirty="0">
                <a:solidFill>
                  <a:schemeClr val="tx2"/>
                </a:solidFill>
                <a:latin typeface="+mj-lt"/>
              </a:rPr>
              <a:t>Formations</a:t>
            </a:r>
            <a:endParaRPr lang="en-US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3D5404-458C-4C93-A6F0-823D0C7EE781}"/>
              </a:ext>
            </a:extLst>
          </p:cNvPr>
          <p:cNvSpPr txBox="1"/>
          <p:nvPr/>
        </p:nvSpPr>
        <p:spPr>
          <a:xfrm>
            <a:off x="0" y="1289953"/>
            <a:ext cx="10684667" cy="427809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2400" dirty="0">
              <a:solidFill>
                <a:schemeClr val="tx2"/>
              </a:solidFill>
            </a:endParaRPr>
          </a:p>
          <a:p>
            <a:r>
              <a:rPr lang="en-US" sz="2400" dirty="0">
                <a:solidFill>
                  <a:schemeClr val="tx2"/>
                </a:solidFill>
              </a:rPr>
              <a:t>	</a:t>
            </a:r>
            <a:r>
              <a:rPr lang="en-US" sz="2000" dirty="0">
                <a:solidFill>
                  <a:schemeClr val="tx2"/>
                </a:solidFill>
              </a:rPr>
              <a:t>Volve field consists of two major formations</a:t>
            </a:r>
          </a:p>
          <a:p>
            <a:endParaRPr lang="en-US" sz="2000" dirty="0">
              <a:solidFill>
                <a:schemeClr val="tx2"/>
              </a:solidFill>
            </a:endParaRPr>
          </a:p>
          <a:p>
            <a:r>
              <a:rPr lang="en-US" sz="2000" b="1" dirty="0">
                <a:solidFill>
                  <a:schemeClr val="tx2"/>
                </a:solidFill>
              </a:rPr>
              <a:t>	Utsira</a:t>
            </a:r>
            <a:r>
              <a:rPr lang="en-US" sz="2000" dirty="0">
                <a:solidFill>
                  <a:schemeClr val="tx2"/>
                </a:solidFill>
              </a:rPr>
              <a:t> :</a:t>
            </a:r>
          </a:p>
          <a:p>
            <a:r>
              <a:rPr lang="en-US" sz="2000" dirty="0">
                <a:solidFill>
                  <a:schemeClr val="tx2"/>
                </a:solidFill>
              </a:rPr>
              <a:t>    		Large aquifer</a:t>
            </a:r>
          </a:p>
          <a:p>
            <a:r>
              <a:rPr lang="en-US" sz="2000" dirty="0">
                <a:solidFill>
                  <a:schemeClr val="tx2"/>
                </a:solidFill>
              </a:rPr>
              <a:t>   	 	Highly porous</a:t>
            </a:r>
          </a:p>
          <a:p>
            <a:r>
              <a:rPr lang="en-US" sz="2000" dirty="0">
                <a:solidFill>
                  <a:schemeClr val="tx2"/>
                </a:solidFill>
              </a:rPr>
              <a:t>    		Extremely permeable sand</a:t>
            </a:r>
          </a:p>
          <a:p>
            <a:endParaRPr lang="en-US" sz="2000" dirty="0">
              <a:solidFill>
                <a:schemeClr val="tx2"/>
              </a:solidFill>
            </a:endParaRPr>
          </a:p>
          <a:p>
            <a:r>
              <a:rPr lang="en-US" sz="2000" dirty="0">
                <a:solidFill>
                  <a:schemeClr val="tx2"/>
                </a:solidFill>
              </a:rPr>
              <a:t>    </a:t>
            </a:r>
          </a:p>
          <a:p>
            <a:r>
              <a:rPr lang="en-US" sz="2000" b="1" dirty="0">
                <a:solidFill>
                  <a:schemeClr val="tx2"/>
                </a:solidFill>
              </a:rPr>
              <a:t>	Hugin :</a:t>
            </a:r>
          </a:p>
          <a:p>
            <a:r>
              <a:rPr lang="en-US" sz="2000" dirty="0">
                <a:solidFill>
                  <a:schemeClr val="tx2"/>
                </a:solidFill>
              </a:rPr>
              <a:t>    		Very fine to medium grained sandstones</a:t>
            </a:r>
          </a:p>
          <a:p>
            <a:r>
              <a:rPr lang="en-US" sz="2000" dirty="0">
                <a:solidFill>
                  <a:schemeClr val="tx2"/>
                </a:solidFill>
              </a:rPr>
              <a:t>    		Carbonaceous material and coal fragment</a:t>
            </a:r>
          </a:p>
          <a:p>
            <a:r>
              <a:rPr lang="en-US" sz="2000" dirty="0">
                <a:solidFill>
                  <a:schemeClr val="tx2"/>
                </a:solidFill>
              </a:rPr>
              <a:t>    		Volve field produced gas/condensate from Hugin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</a:p>
        </p:txBody>
      </p:sp>
      <p:pic>
        <p:nvPicPr>
          <p:cNvPr id="4" name="Picture 4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F2181E02-57DB-4ABB-9ED7-02930D93D8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0932" y="1"/>
            <a:ext cx="49710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6373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A1692-266A-477C-BDED-F3773AC0099D}"/>
              </a:ext>
            </a:extLst>
          </p:cNvPr>
          <p:cNvSpPr txBox="1"/>
          <p:nvPr/>
        </p:nvSpPr>
        <p:spPr>
          <a:xfrm>
            <a:off x="223838" y="235744"/>
            <a:ext cx="10422730" cy="21236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  <a:latin typeface="+mj-lt"/>
              </a:rPr>
              <a:t>Fault</a:t>
            </a:r>
            <a:r>
              <a:rPr lang="en-US" sz="2800" dirty="0">
                <a:solidFill>
                  <a:schemeClr val="tx2"/>
                </a:solidFill>
                <a:latin typeface="+mj-lt"/>
              </a:rPr>
              <a:t>: </a:t>
            </a:r>
          </a:p>
          <a:p>
            <a:r>
              <a:rPr lang="en-US" sz="2400" dirty="0">
                <a:solidFill>
                  <a:schemeClr val="tx2"/>
                </a:solidFill>
              </a:rPr>
              <a:t>	Planar fracture or discontinuity in a volume of rocks</a:t>
            </a:r>
            <a:endParaRPr lang="en-US" sz="2400" dirty="0">
              <a:solidFill>
                <a:schemeClr val="tx2"/>
              </a:solidFill>
              <a:cs typeface="Calibri"/>
            </a:endParaRPr>
          </a:p>
          <a:p>
            <a:r>
              <a:rPr lang="en-US" sz="2400" dirty="0">
                <a:solidFill>
                  <a:schemeClr val="tx2"/>
                </a:solidFill>
              </a:rPr>
              <a:t>	Major role in migration and Accumulation of hydrocarbons</a:t>
            </a:r>
            <a:endParaRPr lang="en-US" sz="2400" dirty="0">
              <a:solidFill>
                <a:schemeClr val="tx2"/>
              </a:solidFill>
              <a:cs typeface="Calibri"/>
            </a:endParaRPr>
          </a:p>
          <a:p>
            <a:endParaRPr lang="en-US" sz="2800" dirty="0">
              <a:solidFill>
                <a:schemeClr val="tx2"/>
              </a:solidFill>
              <a:cs typeface="Calibri"/>
            </a:endParaRPr>
          </a:p>
          <a:p>
            <a:r>
              <a:rPr lang="en-US" sz="2800" b="1" dirty="0">
                <a:solidFill>
                  <a:schemeClr val="tx2"/>
                </a:solidFill>
              </a:rPr>
              <a:t>30</a:t>
            </a:r>
            <a:r>
              <a:rPr lang="en-US" sz="2800" dirty="0">
                <a:solidFill>
                  <a:schemeClr val="tx2"/>
                </a:solidFill>
              </a:rPr>
              <a:t> faults in Volve field</a:t>
            </a:r>
          </a:p>
        </p:txBody>
      </p:sp>
      <p:pic>
        <p:nvPicPr>
          <p:cNvPr id="3" name="Picture 3" descr="A bunch of different types of map&#10;&#10;Description generated with high confidence">
            <a:extLst>
              <a:ext uri="{FF2B5EF4-FFF2-40B4-BE49-F238E27FC236}">
                <a16:creationId xmlns:a16="http://schemas.microsoft.com/office/drawing/2014/main" id="{3895012E-131B-4546-A08D-7E6849C804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17938"/>
            <a:ext cx="7417571" cy="394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7764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C308CD5-04DE-4F20-B47D-52FF8B7F1D34}"/>
              </a:ext>
            </a:extLst>
          </p:cNvPr>
          <p:cNvSpPr txBox="1"/>
          <p:nvPr/>
        </p:nvSpPr>
        <p:spPr>
          <a:xfrm>
            <a:off x="2447925" y="347663"/>
            <a:ext cx="7296150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b="1">
                <a:solidFill>
                  <a:schemeClr val="tx2"/>
                </a:solidFill>
                <a:latin typeface="+mj-lt"/>
              </a:rPr>
              <a:t>Wells</a:t>
            </a:r>
            <a:endParaRPr lang="en-US">
              <a:solidFill>
                <a:schemeClr val="tx2"/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04836D-D0CA-4AE9-BE53-0413CAA1C5E3}"/>
              </a:ext>
            </a:extLst>
          </p:cNvPr>
          <p:cNvSpPr txBox="1"/>
          <p:nvPr/>
        </p:nvSpPr>
        <p:spPr>
          <a:xfrm>
            <a:off x="962419" y="1905506"/>
            <a:ext cx="11803855" cy="37856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</a:rPr>
              <a:t>Exploration well: </a:t>
            </a:r>
            <a:r>
              <a:rPr lang="en-US" sz="2400" dirty="0">
                <a:solidFill>
                  <a:schemeClr val="tx2"/>
                </a:solidFill>
              </a:rPr>
              <a:t>15/9-19 SR</a:t>
            </a:r>
          </a:p>
          <a:p>
            <a:endParaRPr lang="en-US" sz="2400" dirty="0">
              <a:solidFill>
                <a:schemeClr val="tx2"/>
              </a:solidFill>
            </a:endParaRPr>
          </a:p>
          <a:p>
            <a:r>
              <a:rPr lang="en-US" sz="2400" b="1" dirty="0">
                <a:solidFill>
                  <a:schemeClr val="tx2"/>
                </a:solidFill>
              </a:rPr>
              <a:t>Planned: </a:t>
            </a:r>
            <a:r>
              <a:rPr lang="en-US" sz="2400" dirty="0">
                <a:solidFill>
                  <a:schemeClr val="tx2"/>
                </a:solidFill>
              </a:rPr>
              <a:t> 3 production well  3 injection well  2 water production well</a:t>
            </a:r>
          </a:p>
          <a:p>
            <a:endParaRPr lang="en-US" sz="2400" dirty="0">
              <a:solidFill>
                <a:schemeClr val="tx2"/>
              </a:solidFill>
            </a:endParaRPr>
          </a:p>
          <a:p>
            <a:r>
              <a:rPr lang="en-US" sz="2400" b="1" dirty="0">
                <a:solidFill>
                  <a:schemeClr val="tx2"/>
                </a:solidFill>
              </a:rPr>
              <a:t>Actual:</a:t>
            </a:r>
          </a:p>
          <a:p>
            <a:r>
              <a:rPr lang="en-US" sz="2400" b="1" dirty="0">
                <a:solidFill>
                  <a:schemeClr val="tx2"/>
                </a:solidFill>
              </a:rPr>
              <a:t>4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b="1" dirty="0">
                <a:solidFill>
                  <a:schemeClr val="tx2"/>
                </a:solidFill>
              </a:rPr>
              <a:t>Injection wells</a:t>
            </a:r>
            <a:r>
              <a:rPr lang="en-US" sz="2400" dirty="0">
                <a:solidFill>
                  <a:schemeClr val="tx2"/>
                </a:solidFill>
              </a:rPr>
              <a:t>: I-F-1B    I-F-5   I-F-4   I-F4G</a:t>
            </a:r>
          </a:p>
          <a:p>
            <a:endParaRPr lang="en-US" sz="2400" dirty="0">
              <a:solidFill>
                <a:schemeClr val="tx2"/>
              </a:solidFill>
            </a:endParaRPr>
          </a:p>
          <a:p>
            <a:r>
              <a:rPr lang="en-US" sz="2400" b="1" dirty="0">
                <a:solidFill>
                  <a:schemeClr val="tx2"/>
                </a:solidFill>
              </a:rPr>
              <a:t>7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b="1" dirty="0">
                <a:solidFill>
                  <a:schemeClr val="tx2"/>
                </a:solidFill>
              </a:rPr>
              <a:t>Production wells</a:t>
            </a:r>
            <a:r>
              <a:rPr lang="en-US" sz="2400" dirty="0">
                <a:solidFill>
                  <a:schemeClr val="tx2"/>
                </a:solidFill>
              </a:rPr>
              <a:t>: P-F-12   P-F-14   P-F-15C   P-F-11B   P-F-15D   P-F-1C   PF-5</a:t>
            </a:r>
          </a:p>
          <a:p>
            <a:endParaRPr lang="en-US" sz="2400" dirty="0">
              <a:solidFill>
                <a:schemeClr val="tx2"/>
              </a:solidFill>
            </a:endParaRPr>
          </a:p>
          <a:p>
            <a:r>
              <a:rPr lang="en-US" sz="2400" b="1" dirty="0">
                <a:solidFill>
                  <a:schemeClr val="tx2"/>
                </a:solidFill>
              </a:rPr>
              <a:t>2</a:t>
            </a:r>
            <a:r>
              <a:rPr lang="en-US" sz="2400" dirty="0">
                <a:solidFill>
                  <a:schemeClr val="tx2"/>
                </a:solidFill>
              </a:rPr>
              <a:t> Water Producer</a:t>
            </a:r>
            <a:r>
              <a:rPr lang="en-US" sz="2400" b="1" dirty="0">
                <a:solidFill>
                  <a:schemeClr val="tx2"/>
                </a:solidFill>
              </a:rPr>
              <a:t> well: </a:t>
            </a:r>
            <a:r>
              <a:rPr lang="en-US" sz="2400" dirty="0">
                <a:solidFill>
                  <a:schemeClr val="tx2"/>
                </a:solidFill>
              </a:rPr>
              <a:t>PIL -N   PIL -NW  </a:t>
            </a:r>
            <a:endParaRPr lang="en-US" sz="2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3882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878"/>
            <a:ext cx="12192000" cy="6969211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361858" y="5174252"/>
            <a:ext cx="1316334" cy="80154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9066883" y="3218355"/>
            <a:ext cx="1091594" cy="554913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740715" y="247453"/>
            <a:ext cx="1091594" cy="554913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389935" y="3037639"/>
            <a:ext cx="1091594" cy="55491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834555" y="2162304"/>
            <a:ext cx="1091594" cy="55491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238157" y="1809259"/>
            <a:ext cx="1091594" cy="55491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811321" y="1419157"/>
            <a:ext cx="1091594" cy="55491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554477" y="3973511"/>
            <a:ext cx="1091594" cy="55491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008680" y="5423850"/>
            <a:ext cx="1091594" cy="55491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7902474" y="3205726"/>
            <a:ext cx="1091594" cy="55491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733387" y="887190"/>
            <a:ext cx="1091594" cy="554913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4935022" y="3596"/>
            <a:ext cx="1091594" cy="554913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9505741" y="3279674"/>
            <a:ext cx="1669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tx1">
                    <a:lumMod val="95000"/>
                    <a:lumOff val="5000"/>
                  </a:schemeClr>
                </a:solidFill>
              </a:rPr>
              <a:t>I-F-5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232977" y="88427"/>
            <a:ext cx="1669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tx1">
                    <a:lumMod val="95000"/>
                    <a:lumOff val="5000"/>
                  </a:schemeClr>
                </a:solidFill>
              </a:rPr>
              <a:t>I-F-1B</a:t>
            </a:r>
          </a:p>
          <a:p>
            <a:endParaRPr lang="en-US" b="1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500680" y="5375834"/>
            <a:ext cx="1669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tx1">
                    <a:lumMod val="95000"/>
                    <a:lumOff val="5000"/>
                  </a:schemeClr>
                </a:solidFill>
              </a:rPr>
              <a:t>I-F-4</a:t>
            </a:r>
          </a:p>
          <a:p>
            <a:r>
              <a:rPr lang="en-US" b="1">
                <a:solidFill>
                  <a:srgbClr val="7030A0"/>
                </a:solidFill>
              </a:rPr>
              <a:t>I-F-4G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950644" y="3311146"/>
            <a:ext cx="1669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C00000"/>
                </a:solidFill>
              </a:rPr>
              <a:t>P-F-11B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480819" y="2408739"/>
            <a:ext cx="1669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C00000"/>
                </a:solidFill>
              </a:rPr>
              <a:t>P-F-15D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527109" y="1600255"/>
            <a:ext cx="1669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C00000"/>
                </a:solidFill>
              </a:rPr>
              <a:t>P-F-14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522370" y="1230923"/>
            <a:ext cx="1669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C00000"/>
                </a:solidFill>
              </a:rPr>
              <a:t>P-F-1C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626822" y="4109160"/>
            <a:ext cx="1669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C00000"/>
                </a:solidFill>
              </a:rPr>
              <a:t>P-F-12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999806" y="5699000"/>
            <a:ext cx="1669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C00000"/>
                </a:solidFill>
              </a:rPr>
              <a:t>P-F-15C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798176" y="3159114"/>
            <a:ext cx="1669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C00000"/>
                </a:solidFill>
              </a:rPr>
              <a:t>P-F-5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632924" y="938723"/>
            <a:ext cx="1669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PIL-N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357119" y="82895"/>
            <a:ext cx="1669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PIL-NW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505742" y="4429054"/>
            <a:ext cx="2369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B54C2D"/>
                </a:solidFill>
              </a:rPr>
              <a:t>4 </a:t>
            </a:r>
            <a:r>
              <a:rPr lang="en-US" dirty="0">
                <a:solidFill>
                  <a:srgbClr val="B54C2D"/>
                </a:solidFill>
              </a:rPr>
              <a:t>Injection wells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505742" y="4798386"/>
            <a:ext cx="1877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7 Producer wells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9497838" y="5167718"/>
            <a:ext cx="2563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 Water Production wells</a:t>
            </a:r>
          </a:p>
        </p:txBody>
      </p:sp>
    </p:spTree>
    <p:extLst>
      <p:ext uri="{BB962C8B-B14F-4D97-AF65-F5344CB8AC3E}">
        <p14:creationId xmlns:p14="http://schemas.microsoft.com/office/powerpoint/2010/main" val="2760925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2" grpId="0"/>
      <p:bldP spid="34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VTI">
  <a:themeElements>
    <a:clrScheme name="Coffee">
      <a:dk1>
        <a:sysClr val="windowText" lastClr="000000"/>
      </a:dk1>
      <a:lt1>
        <a:sysClr val="window" lastClr="FFFFFF"/>
      </a:lt1>
      <a:dk2>
        <a:srgbClr val="4E3B30"/>
      </a:dk2>
      <a:lt2>
        <a:srgbClr val="F4EEDC"/>
      </a:lt2>
      <a:accent1>
        <a:srgbClr val="CC830E"/>
      </a:accent1>
      <a:accent2>
        <a:srgbClr val="B54C2D"/>
      </a:accent2>
      <a:accent3>
        <a:srgbClr val="99570C"/>
      </a:accent3>
      <a:accent4>
        <a:srgbClr val="C17529"/>
      </a:accent4>
      <a:accent5>
        <a:srgbClr val="A19574"/>
      </a:accent5>
      <a:accent6>
        <a:srgbClr val="A49518"/>
      </a:accent6>
      <a:hlink>
        <a:srgbClr val="AD1F1F"/>
      </a:hlink>
      <a:folHlink>
        <a:srgbClr val="FFC42F"/>
      </a:folHlink>
    </a:clrScheme>
    <a:fontScheme name="Custom 4">
      <a:majorFont>
        <a:latin typeface="Goudy Old Style"/>
        <a:ea typeface=""/>
        <a:cs typeface=""/>
      </a:majorFont>
      <a:minorFont>
        <a:latin typeface="Goudy Old Style"/>
        <a:ea typeface=""/>
        <a:cs typeface="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REE.pptx" id="{E781C72B-3D65-4B8D-9071-33B66AF0EF30}" vid="{3A5A58F2-9BE1-435C-B12D-88FD9BF70179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613E20780F62E479E1FA40FC79B7446" ma:contentTypeVersion="9" ma:contentTypeDescription="Create a new document." ma:contentTypeScope="" ma:versionID="33efcd6930acced2c72811bcac92137c">
  <xsd:schema xmlns:xsd="http://www.w3.org/2001/XMLSchema" xmlns:xs="http://www.w3.org/2001/XMLSchema" xmlns:p="http://schemas.microsoft.com/office/2006/metadata/properties" xmlns:ns2="58d3d4d2-cca0-4493-abc9-74a183b605d3" targetNamespace="http://schemas.microsoft.com/office/2006/metadata/properties" ma:root="true" ma:fieldsID="6dce7ed1f2be62f350383959f89e8b42" ns2:_="">
    <xsd:import namespace="58d3d4d2-cca0-4493-abc9-74a183b605d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d3d4d2-cca0-4493-abc9-74a183b605d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82FF6E9-4201-4C96-A6AE-FC50FB3C79BC}">
  <ds:schemaRefs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58d3d4d2-cca0-4493-abc9-74a183b605d3"/>
    <ds:schemaRef ds:uri="http://schemas.microsoft.com/office/2006/documentManagement/types"/>
    <ds:schemaRef ds:uri="http://purl.org/dc/terms/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DD2DE75-A962-4AFD-AF62-461D3FF69F8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14F4497-FBB9-44DB-A68F-DE5571ED15D7}">
  <ds:schemaRefs>
    <ds:schemaRef ds:uri="58d3d4d2-cca0-4493-abc9-74a183b605d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0</TotalTime>
  <Words>651</Words>
  <Application>Microsoft Office PowerPoint</Application>
  <PresentationFormat>Widescreen</PresentationFormat>
  <Paragraphs>139</Paragraphs>
  <Slides>30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Yu Gothic UI</vt:lpstr>
      <vt:lpstr>Arial</vt:lpstr>
      <vt:lpstr>Calibri</vt:lpstr>
      <vt:lpstr>Goudy Old Style</vt:lpstr>
      <vt:lpstr>Wingdings 2</vt:lpstr>
      <vt:lpstr>SlateVTI</vt:lpstr>
      <vt:lpstr>PowerPoint Presentation</vt:lpstr>
      <vt:lpstr>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Oil Recovery Methods</vt:lpstr>
      <vt:lpstr>PowerPoint Presentation</vt:lpstr>
      <vt:lpstr>Oil Recovery Categories</vt:lpstr>
      <vt:lpstr>Water Injection</vt:lpstr>
      <vt:lpstr>Water injection in Volve</vt:lpstr>
      <vt:lpstr>Why Water Injection over Gas Injection?</vt:lpstr>
      <vt:lpstr>Which formation zones are the water injected? </vt:lpstr>
      <vt:lpstr>PowerPoint Presentation</vt:lpstr>
      <vt:lpstr>PowerPoint Presentation</vt:lpstr>
      <vt:lpstr>PowerPoint Presentation</vt:lpstr>
      <vt:lpstr>Analysis</vt:lpstr>
      <vt:lpstr>Influence Of Injection In Oil Production</vt:lpstr>
      <vt:lpstr>PowerPoint Presentation</vt:lpstr>
      <vt:lpstr>PowerPoint Presentation</vt:lpstr>
      <vt:lpstr>PowerPoint Presentation</vt:lpstr>
      <vt:lpstr>PowerPoint Presentation</vt:lpstr>
      <vt:lpstr>How injected water behaves in the reservoir</vt:lpstr>
      <vt:lpstr>PowerPoint Presentation</vt:lpstr>
      <vt:lpstr>PowerPoint Presentation</vt:lpstr>
      <vt:lpstr>Reference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1</cp:revision>
  <dcterms:created xsi:type="dcterms:W3CDTF">2020-02-12T13:17:55Z</dcterms:created>
  <dcterms:modified xsi:type="dcterms:W3CDTF">2020-02-19T09:39:27Z</dcterms:modified>
</cp:coreProperties>
</file>