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Georgia" panose="02040502050405020303" pitchFamily="18" charset="0"/>
      <p:regular r:id="rId23"/>
      <p:bold r:id="rId24"/>
      <p:italic r:id="rId25"/>
      <p:boldItalic r:id="rId26"/>
    </p:embeddedFont>
    <p:embeddedFont>
      <p:font typeface="Lato" panose="020B0604020202020204" charset="0"/>
      <p:regular r:id="rId27"/>
      <p:bold r:id="rId28"/>
      <p:italic r:id="rId29"/>
      <p:boldItalic r:id="rId30"/>
    </p:embeddedFont>
    <p:embeddedFont>
      <p:font typeface="Raleway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08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7df9048212_12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905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</a:pPr>
            <a:endParaRPr dirty="0"/>
          </a:p>
        </p:txBody>
      </p:sp>
      <p:sp>
        <p:nvSpPr>
          <p:cNvPr id="171" name="Google Shape;171;g7df9048212_1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7e0c6af77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7e0c6af77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7df4147456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7df4147456_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7e0a00712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7e0a00712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df9048212_9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df9048212_9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7df9048212_7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7df9048212_7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7df9048212_7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7df9048212_7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>
              <a:solidFill>
                <a:srgbClr val="434343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dde30fdd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7dde30fdd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dd427dca1_0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dd427dca1_0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6e98e7516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6e98e7516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df9048212_9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7df9048212_9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df4147456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df4147456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6e98e7516d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6e98e7516d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7df9048212_9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7df9048212_9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7df9048212_7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7df9048212_7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None/>
            </a:pPr>
            <a:endParaRPr lang="nb-NO" sz="1300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None/>
            </a:pPr>
            <a:endParaRPr sz="1300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4" name="Google Shape;74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AUTOLAYOUT">
    <p:bg>
      <p:bgPr>
        <a:solidFill>
          <a:srgbClr val="FFFFFF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" name="Google Shape;89;p14"/>
          <p:cNvGrpSpPr/>
          <p:nvPr/>
        </p:nvGrpSpPr>
        <p:grpSpPr>
          <a:xfrm>
            <a:off x="0" y="0"/>
            <a:ext cx="4316700" cy="5143500"/>
            <a:chOff x="0" y="0"/>
            <a:chExt cx="4316700" cy="5143500"/>
          </a:xfrm>
        </p:grpSpPr>
        <p:sp>
          <p:nvSpPr>
            <p:cNvPr id="90" name="Google Shape;90;p14"/>
            <p:cNvSpPr/>
            <p:nvPr/>
          </p:nvSpPr>
          <p:spPr>
            <a:xfrm>
              <a:off x="0" y="0"/>
              <a:ext cx="4316700" cy="514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4"/>
            <p:cNvSpPr/>
            <p:nvPr/>
          </p:nvSpPr>
          <p:spPr>
            <a:xfrm>
              <a:off x="386075" y="4599625"/>
              <a:ext cx="1354500" cy="137700"/>
            </a:xfrm>
            <a:prstGeom prst="rect">
              <a:avLst/>
            </a:prstGeom>
            <a:noFill/>
            <a:ln w="9525" cap="flat" cmpd="sng">
              <a:solidFill>
                <a:srgbClr val="92C1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4"/>
            <p:cNvSpPr/>
            <p:nvPr/>
          </p:nvSpPr>
          <p:spPr>
            <a:xfrm>
              <a:off x="841363" y="4599625"/>
              <a:ext cx="142800" cy="137700"/>
            </a:xfrm>
            <a:prstGeom prst="rect">
              <a:avLst/>
            </a:prstGeom>
            <a:noFill/>
            <a:ln w="9525" cap="flat" cmpd="sng">
              <a:solidFill>
                <a:srgbClr val="92C1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4"/>
            <p:cNvSpPr/>
            <p:nvPr/>
          </p:nvSpPr>
          <p:spPr>
            <a:xfrm>
              <a:off x="1142492" y="4599625"/>
              <a:ext cx="142800" cy="137700"/>
            </a:xfrm>
            <a:prstGeom prst="rect">
              <a:avLst/>
            </a:prstGeom>
            <a:noFill/>
            <a:ln w="9525" cap="flat" cmpd="sng">
              <a:solidFill>
                <a:srgbClr val="92C1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4"/>
            <p:cNvSpPr/>
            <p:nvPr/>
          </p:nvSpPr>
          <p:spPr>
            <a:xfrm>
              <a:off x="3875425" y="381000"/>
              <a:ext cx="142800" cy="137700"/>
            </a:xfrm>
            <a:prstGeom prst="rect">
              <a:avLst/>
            </a:prstGeom>
            <a:solidFill>
              <a:srgbClr val="92C1E8"/>
            </a:solidFill>
            <a:ln w="9525" cap="flat" cmpd="sng">
              <a:solidFill>
                <a:srgbClr val="92C1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4"/>
            <p:cNvSpPr/>
            <p:nvPr/>
          </p:nvSpPr>
          <p:spPr>
            <a:xfrm>
              <a:off x="3732625" y="518700"/>
              <a:ext cx="142800" cy="137700"/>
            </a:xfrm>
            <a:prstGeom prst="rect">
              <a:avLst/>
            </a:prstGeom>
            <a:noFill/>
            <a:ln w="9525" cap="flat" cmpd="sng">
              <a:solidFill>
                <a:srgbClr val="92C1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311725" y="653326"/>
            <a:ext cx="3706500" cy="333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4620575" y="653325"/>
            <a:ext cx="4211700" cy="3741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4F7D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4F7D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4F7D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4F7D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4F7D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4F7D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4F7D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4F7D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84F7D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3" name="Google Shape;63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equinor.com/en/what-we-do/norwegian-continental-shelf-platforms/volve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sciencedirect.com/book/9781856178259" TargetMode="Externa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actpages.npd.no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actpages.npd.no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" y="0"/>
            <a:ext cx="914401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 txBox="1">
            <a:spLocks noGrp="1"/>
          </p:cNvSpPr>
          <p:nvPr>
            <p:ph type="ctrTitle"/>
          </p:nvPr>
        </p:nvSpPr>
        <p:spPr>
          <a:xfrm>
            <a:off x="3664775" y="640400"/>
            <a:ext cx="55359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6000">
                <a:solidFill>
                  <a:srgbClr val="F3F3F3"/>
                </a:solidFill>
              </a:rPr>
              <a:t>Volve field  </a:t>
            </a:r>
            <a:endParaRPr sz="6000">
              <a:solidFill>
                <a:srgbClr val="F3F3F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rgbClr val="F3F3F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solidFill>
                  <a:srgbClr val="F3F3F3"/>
                </a:solidFill>
              </a:rPr>
              <a:t>Water injection challenges</a:t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0" y="4885775"/>
            <a:ext cx="6958200" cy="7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Image source:</a:t>
            </a:r>
            <a:r>
              <a:rPr lang="no" sz="1000">
                <a:solidFill>
                  <a:srgbClr val="FFFFFF"/>
                </a:solidFill>
              </a:rPr>
              <a:t> </a:t>
            </a:r>
            <a:r>
              <a:rPr lang="no" sz="1000">
                <a:solidFill>
                  <a:srgbClr val="FFFFFF"/>
                </a:solidFill>
                <a:uFill>
                  <a:noFill/>
                </a:uFill>
                <a:hlinkClick r:id="rId4"/>
              </a:rPr>
              <a:t>equinor.com</a:t>
            </a:r>
            <a:endParaRPr sz="10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Thief zone</a:t>
            </a:r>
            <a:endParaRPr/>
          </a:p>
        </p:txBody>
      </p:sp>
      <p:pic>
        <p:nvPicPr>
          <p:cNvPr id="174" name="Google Shape;17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0300" y="1462075"/>
            <a:ext cx="5570751" cy="306459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4"/>
          <p:cNvSpPr txBox="1">
            <a:spLocks noGrp="1"/>
          </p:cNvSpPr>
          <p:nvPr>
            <p:ph type="body" idx="1"/>
          </p:nvPr>
        </p:nvSpPr>
        <p:spPr>
          <a:xfrm>
            <a:off x="88250" y="1383350"/>
            <a:ext cx="33135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457200" lvl="0" indent="-304800" algn="l" rtl="0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no" sz="1200"/>
              <a:t>“Super permeability”  or “speed ” zone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no" sz="1200"/>
              <a:t>Mainly caused by areal or vertical absolute permeability heterogeneity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no" sz="1200"/>
              <a:t>Problems: “Reduced oil recovery”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no" sz="1200"/>
              <a:t>early water breakthrough causing uneven oil sweep off the reservoirs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no" sz="1200"/>
              <a:t>impairs utilization efficiency of injected water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no" sz="1200"/>
              <a:t>Possible solution: selective plugging</a:t>
            </a: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/>
          </a:p>
        </p:txBody>
      </p:sp>
      <p:sp>
        <p:nvSpPr>
          <p:cNvPr id="176" name="Google Shape;176;p24"/>
          <p:cNvSpPr txBox="1"/>
          <p:nvPr/>
        </p:nvSpPr>
        <p:spPr>
          <a:xfrm>
            <a:off x="3140400" y="4622425"/>
            <a:ext cx="60036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1000" i="1">
                <a:solidFill>
                  <a:srgbClr val="999999"/>
                </a:solidFill>
              </a:rPr>
              <a:t>Source: Equinor (Jan 2016), ‘Volve Sim model and HM’ (Powerpoint presentation)</a:t>
            </a:r>
            <a:endParaRPr sz="1000" i="1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5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Reservoir heterogeneity</a:t>
            </a:r>
            <a:endParaRPr/>
          </a:p>
        </p:txBody>
      </p:sp>
      <p:sp>
        <p:nvSpPr>
          <p:cNvPr id="182" name="Google Shape;182;p25"/>
          <p:cNvSpPr txBox="1">
            <a:spLocks noGrp="1"/>
          </p:cNvSpPr>
          <p:nvPr>
            <p:ph type="subTitle" idx="1"/>
          </p:nvPr>
        </p:nvSpPr>
        <p:spPr>
          <a:xfrm>
            <a:off x="317800" y="2478600"/>
            <a:ext cx="3300900" cy="24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5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84" name="Google Shape;18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2325" y="313825"/>
            <a:ext cx="5409926" cy="3859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175" y="2426794"/>
            <a:ext cx="2527675" cy="195142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5"/>
          <p:cNvSpPr txBox="1"/>
          <p:nvPr/>
        </p:nvSpPr>
        <p:spPr>
          <a:xfrm>
            <a:off x="133200" y="4378125"/>
            <a:ext cx="4988100" cy="2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800" i="1">
                <a:solidFill>
                  <a:srgbClr val="999999"/>
                </a:solidFill>
              </a:rPr>
              <a:t>source:Tarek Ahmed, in </a:t>
            </a:r>
            <a:r>
              <a:rPr lang="no" sz="800" i="1">
                <a:solidFill>
                  <a:srgbClr val="999999"/>
                </a:solidFill>
                <a:uFill>
                  <a:noFill/>
                </a:uFill>
                <a:hlinkClick r:id="rId5"/>
              </a:rPr>
              <a:t>Working Guide to Reservoir Rock Properties and Fluid Flow</a:t>
            </a:r>
            <a:r>
              <a:rPr lang="no" sz="800" i="1">
                <a:solidFill>
                  <a:srgbClr val="999999"/>
                </a:solidFill>
              </a:rPr>
              <a:t>, 2010</a:t>
            </a:r>
            <a:endParaRPr sz="800" i="1">
              <a:solidFill>
                <a:srgbClr val="999999"/>
              </a:solidFill>
            </a:endParaRPr>
          </a:p>
        </p:txBody>
      </p:sp>
      <p:sp>
        <p:nvSpPr>
          <p:cNvPr id="187" name="Google Shape;187;p25"/>
          <p:cNvSpPr txBox="1"/>
          <p:nvPr/>
        </p:nvSpPr>
        <p:spPr>
          <a:xfrm>
            <a:off x="5121300" y="4238025"/>
            <a:ext cx="30000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000" i="1">
                <a:solidFill>
                  <a:srgbClr val="999999"/>
                </a:solidFill>
              </a:rPr>
              <a:t>Based on https://data.equinor.com/dataset/Volve, Reservoir Model Eclipse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0775" y="764448"/>
            <a:ext cx="5451625" cy="4078301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Water flooding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94" name="Google Shape;194;p26"/>
          <p:cNvSpPr txBox="1">
            <a:spLocks noGrp="1"/>
          </p:cNvSpPr>
          <p:nvPr>
            <p:ph type="body" idx="1"/>
          </p:nvPr>
        </p:nvSpPr>
        <p:spPr>
          <a:xfrm>
            <a:off x="107950" y="1608475"/>
            <a:ext cx="3524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no" b="1"/>
              <a:t>Late water breakthrough</a:t>
            </a:r>
            <a:endParaRPr b="1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no" b="1"/>
              <a:t>Factors can affect the shape of flow</a:t>
            </a:r>
            <a:br>
              <a:rPr lang="no"/>
            </a:br>
            <a:r>
              <a:rPr lang="no"/>
              <a:t>1. Gravity</a:t>
            </a:r>
            <a:br>
              <a:rPr lang="no"/>
            </a:br>
            <a:r>
              <a:rPr lang="no"/>
              <a:t>2. Avoid going thief zone</a:t>
            </a:r>
            <a:br>
              <a:rPr lang="no"/>
            </a:br>
            <a:r>
              <a:rPr lang="no"/>
              <a:t>3. mobility ratio (Capillary pressure)</a:t>
            </a:r>
            <a:br>
              <a:rPr lang="no"/>
            </a:br>
            <a:r>
              <a:rPr lang="no"/>
              <a:t>4. Injecting speed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no" b="1"/>
              <a:t>Measurements</a:t>
            </a:r>
            <a:br>
              <a:rPr lang="no"/>
            </a:br>
            <a:r>
              <a:rPr lang="no"/>
              <a:t>1. Open interval should be lower than thief zone.</a:t>
            </a:r>
            <a:br>
              <a:rPr lang="no"/>
            </a:br>
            <a:r>
              <a:rPr lang="no"/>
              <a:t>2. Same water breakthrough time </a:t>
            </a:r>
            <a:br>
              <a:rPr lang="no"/>
            </a:br>
            <a:r>
              <a:rPr lang="no"/>
              <a:t>3. ‘Right’ water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95" name="Google Shape;195;p26"/>
          <p:cNvSpPr txBox="1"/>
          <p:nvPr/>
        </p:nvSpPr>
        <p:spPr>
          <a:xfrm>
            <a:off x="4114500" y="4211575"/>
            <a:ext cx="22305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latin typeface="Lato"/>
                <a:ea typeface="Lato"/>
                <a:cs typeface="Lato"/>
                <a:sym typeface="Lato"/>
              </a:rPr>
              <a:t>Production wells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6" name="Google Shape;196;p26"/>
          <p:cNvSpPr txBox="1"/>
          <p:nvPr/>
        </p:nvSpPr>
        <p:spPr>
          <a:xfrm>
            <a:off x="4114500" y="4516375"/>
            <a:ext cx="22305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latin typeface="Lato"/>
                <a:ea typeface="Lato"/>
                <a:cs typeface="Lato"/>
                <a:sym typeface="Lato"/>
              </a:rPr>
              <a:t>Injection wells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7" name="Google Shape;197;p26"/>
          <p:cNvSpPr txBox="1"/>
          <p:nvPr/>
        </p:nvSpPr>
        <p:spPr>
          <a:xfrm>
            <a:off x="6144775" y="4516375"/>
            <a:ext cx="22305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latin typeface="Lato"/>
                <a:ea typeface="Lato"/>
                <a:cs typeface="Lato"/>
                <a:sym typeface="Lato"/>
              </a:rPr>
              <a:t>Faults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p26"/>
          <p:cNvSpPr txBox="1"/>
          <p:nvPr/>
        </p:nvSpPr>
        <p:spPr>
          <a:xfrm>
            <a:off x="7420325" y="4516375"/>
            <a:ext cx="22305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latin typeface="Lato"/>
                <a:ea typeface="Lato"/>
                <a:cs typeface="Lato"/>
                <a:sym typeface="Lato"/>
              </a:rPr>
              <a:t>Water flow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9" name="Google Shape;199;p26"/>
          <p:cNvSpPr txBox="1"/>
          <p:nvPr/>
        </p:nvSpPr>
        <p:spPr>
          <a:xfrm>
            <a:off x="3791775" y="4842750"/>
            <a:ext cx="4809600" cy="2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000" i="1">
                <a:solidFill>
                  <a:srgbClr val="999999"/>
                </a:solidFill>
              </a:rPr>
              <a:t>Based on https://data.equinor.com/dataset/Volve, Reservoir Model Eclipse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7"/>
          <p:cNvSpPr txBox="1">
            <a:spLocks noGrp="1"/>
          </p:cNvSpPr>
          <p:nvPr>
            <p:ph type="title"/>
          </p:nvPr>
        </p:nvSpPr>
        <p:spPr>
          <a:xfrm>
            <a:off x="1608675" y="954325"/>
            <a:ext cx="6396000" cy="7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Water flooding performance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" name="Google Shape;20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200" y="1649562"/>
            <a:ext cx="4026375" cy="2695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7475" y="1649551"/>
            <a:ext cx="4127226" cy="2761374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7"/>
          <p:cNvSpPr txBox="1"/>
          <p:nvPr/>
        </p:nvSpPr>
        <p:spPr>
          <a:xfrm>
            <a:off x="680875" y="4410925"/>
            <a:ext cx="3537600" cy="1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latin typeface="Lato"/>
                <a:ea typeface="Lato"/>
                <a:cs typeface="Lato"/>
                <a:sym typeface="Lato"/>
              </a:rPr>
              <a:t>Total water production from 2008 to 2016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8" name="Google Shape;208;p27"/>
          <p:cNvSpPr txBox="1"/>
          <p:nvPr/>
        </p:nvSpPr>
        <p:spPr>
          <a:xfrm>
            <a:off x="5306325" y="4392475"/>
            <a:ext cx="3900300" cy="2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latin typeface="Lato"/>
                <a:ea typeface="Lato"/>
                <a:cs typeface="Lato"/>
                <a:sym typeface="Lato"/>
              </a:rPr>
              <a:t>Water cut for well P-F-14 and P-F-12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9" name="Google Shape;209;p27"/>
          <p:cNvSpPr txBox="1"/>
          <p:nvPr/>
        </p:nvSpPr>
        <p:spPr>
          <a:xfrm>
            <a:off x="3072000" y="4661625"/>
            <a:ext cx="30000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000" i="1">
                <a:solidFill>
                  <a:srgbClr val="999999"/>
                </a:solidFill>
              </a:rPr>
              <a:t>Based on https://data.equinor.com/dataset/Volve, Reservoir Model Eclipse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8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67680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6000"/>
              <a:t>Improved recovery</a:t>
            </a:r>
            <a:endParaRPr sz="6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9"/>
          <p:cNvSpPr txBox="1">
            <a:spLocks noGrp="1"/>
          </p:cNvSpPr>
          <p:nvPr>
            <p:ph type="body" idx="4294967295"/>
          </p:nvPr>
        </p:nvSpPr>
        <p:spPr>
          <a:xfrm>
            <a:off x="769550" y="2086075"/>
            <a:ext cx="4211700" cy="257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300" b="1">
                <a:solidFill>
                  <a:schemeClr val="accent1"/>
                </a:solidFill>
              </a:rPr>
              <a:t>Planning</a:t>
            </a:r>
            <a:endParaRPr b="1"/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Clr>
                <a:srgbClr val="333333"/>
              </a:buClr>
              <a:buSzPts val="1300"/>
              <a:buFont typeface="Georgia"/>
              <a:buChar char="●"/>
            </a:pPr>
            <a:r>
              <a:rPr lang="no" sz="1300">
                <a:solidFill>
                  <a:schemeClr val="accent1"/>
                </a:solidFill>
              </a:rPr>
              <a:t>More resources on exploration phase</a:t>
            </a:r>
            <a:endParaRPr sz="1300">
              <a:solidFill>
                <a:srgbClr val="333333"/>
              </a:solidFill>
              <a:highlight>
                <a:srgbClr val="FCFCFC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300"/>
              <a:buFont typeface="Georgia"/>
              <a:buChar char="●"/>
            </a:pPr>
            <a:r>
              <a:rPr lang="no" sz="1300">
                <a:solidFill>
                  <a:schemeClr val="accent1"/>
                </a:solidFill>
              </a:rPr>
              <a:t>Dedicate more resource to studying faults and their properties</a:t>
            </a:r>
            <a:endParaRPr sz="1300">
              <a:solidFill>
                <a:srgbClr val="333333"/>
              </a:solidFill>
              <a:highlight>
                <a:srgbClr val="FCFCFC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o" sz="1300" b="1">
                <a:solidFill>
                  <a:schemeClr val="accent1"/>
                </a:solidFill>
              </a:rPr>
              <a:t>Recovery</a:t>
            </a:r>
            <a:endParaRPr sz="1300" b="1">
              <a:solidFill>
                <a:srgbClr val="333333"/>
              </a:solidFill>
              <a:highlight>
                <a:srgbClr val="FCFCFC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Clr>
                <a:srgbClr val="333333"/>
              </a:buClr>
              <a:buSzPts val="1300"/>
              <a:buFont typeface="Georgia"/>
              <a:buChar char="●"/>
            </a:pPr>
            <a:r>
              <a:rPr lang="no" sz="1300">
                <a:solidFill>
                  <a:schemeClr val="accent1"/>
                </a:solidFill>
              </a:rPr>
              <a:t>Injection of polymer solution </a:t>
            </a:r>
            <a:endParaRPr sz="1300">
              <a:solidFill>
                <a:schemeClr val="accent1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Char char="●"/>
            </a:pPr>
            <a:r>
              <a:rPr lang="no" sz="1300">
                <a:solidFill>
                  <a:schemeClr val="accent1"/>
                </a:solidFill>
              </a:rPr>
              <a:t>Horizontal wells</a:t>
            </a:r>
            <a:endParaRPr sz="1300">
              <a:solidFill>
                <a:schemeClr val="accent1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300"/>
              <a:buFont typeface="Georgia"/>
              <a:buChar char="●"/>
            </a:pPr>
            <a:r>
              <a:rPr lang="no" sz="1300">
                <a:solidFill>
                  <a:schemeClr val="accent1"/>
                </a:solidFill>
              </a:rPr>
              <a:t>Smart Technologies</a:t>
            </a:r>
            <a:r>
              <a:rPr lang="no" sz="1300">
                <a:solidFill>
                  <a:srgbClr val="333333"/>
                </a:solidFill>
                <a:highlight>
                  <a:srgbClr val="FCFCFC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  <a:endParaRPr sz="1300">
              <a:solidFill>
                <a:srgbClr val="333333"/>
              </a:solidFill>
              <a:highlight>
                <a:srgbClr val="FCFCFC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20" name="Google Shape;220;p2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Suggestions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 </a:t>
            </a:r>
            <a:endParaRPr/>
          </a:p>
        </p:txBody>
      </p:sp>
      <p:sp>
        <p:nvSpPr>
          <p:cNvPr id="226" name="Google Shape;226;p30"/>
          <p:cNvSpPr txBox="1">
            <a:spLocks noGrp="1"/>
          </p:cNvSpPr>
          <p:nvPr>
            <p:ph type="body" idx="1"/>
          </p:nvPr>
        </p:nvSpPr>
        <p:spPr>
          <a:xfrm>
            <a:off x="729450" y="1667263"/>
            <a:ext cx="42234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Drill or do not drill. There is no try.</a:t>
            </a:r>
            <a:endParaRPr sz="3000" b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2004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7" name="Google Shape;227;p30"/>
          <p:cNvSpPr txBox="1"/>
          <p:nvPr/>
        </p:nvSpPr>
        <p:spPr>
          <a:xfrm>
            <a:off x="4884575" y="4496850"/>
            <a:ext cx="3619800" cy="2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  <p:pic>
        <p:nvPicPr>
          <p:cNvPr id="228" name="Google Shape;22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0050" y="859862"/>
            <a:ext cx="3229924" cy="3875923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0"/>
          <p:cNvSpPr txBox="1"/>
          <p:nvPr/>
        </p:nvSpPr>
        <p:spPr>
          <a:xfrm>
            <a:off x="5184463" y="4782450"/>
            <a:ext cx="35211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000" i="1">
                <a:solidFill>
                  <a:srgbClr val="999999"/>
                </a:solidFill>
              </a:rPr>
              <a:t>“Star Wars: Episode V – The Empire Strikes Back”, 1980</a:t>
            </a:r>
            <a:endParaRPr sz="1000" i="1">
              <a:solidFill>
                <a:srgbClr val="999999"/>
              </a:solidFill>
            </a:endParaRPr>
          </a:p>
        </p:txBody>
      </p:sp>
      <p:pic>
        <p:nvPicPr>
          <p:cNvPr id="230" name="Google Shape;23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08901">
            <a:off x="-500894" y="4426327"/>
            <a:ext cx="2374162" cy="8830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07925"/>
            <a:ext cx="2855375" cy="46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94575" y="507925"/>
            <a:ext cx="6744100" cy="461914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6"/>
          <p:cNvSpPr txBox="1">
            <a:spLocks noGrp="1"/>
          </p:cNvSpPr>
          <p:nvPr>
            <p:ph type="ctrTitle"/>
          </p:nvPr>
        </p:nvSpPr>
        <p:spPr>
          <a:xfrm>
            <a:off x="176975" y="830850"/>
            <a:ext cx="5535900" cy="8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3600">
                <a:solidFill>
                  <a:srgbClr val="434343"/>
                </a:solidFill>
              </a:rPr>
              <a:t>Group 1</a:t>
            </a:r>
            <a:endParaRPr sz="3600">
              <a:solidFill>
                <a:srgbClr val="434343"/>
              </a:solidFill>
            </a:endParaRPr>
          </a:p>
        </p:txBody>
      </p:sp>
      <p:sp>
        <p:nvSpPr>
          <p:cNvPr id="113" name="Google Shape;113;p16"/>
          <p:cNvSpPr txBox="1">
            <a:spLocks noGrp="1"/>
          </p:cNvSpPr>
          <p:nvPr>
            <p:ph type="ctrTitle"/>
          </p:nvPr>
        </p:nvSpPr>
        <p:spPr>
          <a:xfrm>
            <a:off x="4084200" y="1552013"/>
            <a:ext cx="32034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2200">
                <a:solidFill>
                  <a:srgbClr val="434343"/>
                </a:solidFill>
              </a:rPr>
              <a:t>Shah</a:t>
            </a:r>
            <a:endParaRPr sz="22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400">
                <a:solidFill>
                  <a:srgbClr val="434343"/>
                </a:solidFill>
              </a:rPr>
              <a:t> RAMS</a:t>
            </a:r>
            <a:endParaRPr sz="1400">
              <a:solidFill>
                <a:srgbClr val="434343"/>
              </a:solidFill>
            </a:endParaRPr>
          </a:p>
        </p:txBody>
      </p:sp>
      <p:sp>
        <p:nvSpPr>
          <p:cNvPr id="114" name="Google Shape;114;p16"/>
          <p:cNvSpPr txBox="1">
            <a:spLocks noGrp="1"/>
          </p:cNvSpPr>
          <p:nvPr>
            <p:ph type="ctrTitle"/>
          </p:nvPr>
        </p:nvSpPr>
        <p:spPr>
          <a:xfrm>
            <a:off x="3286050" y="4333275"/>
            <a:ext cx="32034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2200">
                <a:solidFill>
                  <a:srgbClr val="434343"/>
                </a:solidFill>
              </a:rPr>
              <a:t>Joe</a:t>
            </a:r>
            <a:endParaRPr sz="22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400">
                <a:solidFill>
                  <a:srgbClr val="434343"/>
                </a:solidFill>
              </a:rPr>
              <a:t>Petroleum</a:t>
            </a:r>
            <a:endParaRPr sz="1400">
              <a:solidFill>
                <a:srgbClr val="434343"/>
              </a:solidFill>
            </a:endParaRPr>
          </a:p>
        </p:txBody>
      </p:sp>
      <p:sp>
        <p:nvSpPr>
          <p:cNvPr id="115" name="Google Shape;115;p16"/>
          <p:cNvSpPr txBox="1">
            <a:spLocks noGrp="1"/>
          </p:cNvSpPr>
          <p:nvPr>
            <p:ph type="ctrTitle"/>
          </p:nvPr>
        </p:nvSpPr>
        <p:spPr>
          <a:xfrm>
            <a:off x="3122700" y="2290400"/>
            <a:ext cx="32034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2200">
                <a:solidFill>
                  <a:srgbClr val="434343"/>
                </a:solidFill>
              </a:rPr>
              <a:t>Ana</a:t>
            </a:r>
            <a:endParaRPr sz="22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400">
                <a:solidFill>
                  <a:srgbClr val="434343"/>
                </a:solidFill>
              </a:rPr>
              <a:t>IndEcol</a:t>
            </a:r>
            <a:endParaRPr sz="1400">
              <a:solidFill>
                <a:srgbClr val="434343"/>
              </a:solidFill>
            </a:endParaRPr>
          </a:p>
        </p:txBody>
      </p:sp>
      <p:sp>
        <p:nvSpPr>
          <p:cNvPr id="116" name="Google Shape;116;p16"/>
          <p:cNvSpPr txBox="1">
            <a:spLocks noGrp="1"/>
          </p:cNvSpPr>
          <p:nvPr>
            <p:ph type="ctrTitle"/>
          </p:nvPr>
        </p:nvSpPr>
        <p:spPr>
          <a:xfrm>
            <a:off x="4349500" y="3498775"/>
            <a:ext cx="32034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2200">
                <a:solidFill>
                  <a:srgbClr val="434343"/>
                </a:solidFill>
              </a:rPr>
              <a:t>Sven</a:t>
            </a:r>
            <a:endParaRPr sz="22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400">
                <a:solidFill>
                  <a:srgbClr val="434343"/>
                </a:solidFill>
              </a:rPr>
              <a:t>EE</a:t>
            </a:r>
            <a:endParaRPr sz="14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434343"/>
              </a:solidFill>
            </a:endParaRPr>
          </a:p>
        </p:txBody>
      </p:sp>
      <p:sp>
        <p:nvSpPr>
          <p:cNvPr id="117" name="Google Shape;117;p16"/>
          <p:cNvSpPr txBox="1">
            <a:spLocks noGrp="1"/>
          </p:cNvSpPr>
          <p:nvPr>
            <p:ph type="ctrTitle"/>
          </p:nvPr>
        </p:nvSpPr>
        <p:spPr>
          <a:xfrm>
            <a:off x="1178675" y="3913225"/>
            <a:ext cx="32034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2200">
                <a:solidFill>
                  <a:srgbClr val="434343"/>
                </a:solidFill>
              </a:rPr>
              <a:t>Simon</a:t>
            </a:r>
            <a:endParaRPr sz="22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400">
                <a:solidFill>
                  <a:srgbClr val="434343"/>
                </a:solidFill>
              </a:rPr>
              <a:t>Mech/PM</a:t>
            </a:r>
            <a:endParaRPr sz="1400">
              <a:solidFill>
                <a:srgbClr val="434343"/>
              </a:solidFill>
            </a:endParaRPr>
          </a:p>
        </p:txBody>
      </p:sp>
      <p:sp>
        <p:nvSpPr>
          <p:cNvPr id="118" name="Google Shape;118;p16"/>
          <p:cNvSpPr txBox="1">
            <a:spLocks noGrp="1"/>
          </p:cNvSpPr>
          <p:nvPr>
            <p:ph type="ctrTitle"/>
          </p:nvPr>
        </p:nvSpPr>
        <p:spPr>
          <a:xfrm>
            <a:off x="1102475" y="1883000"/>
            <a:ext cx="32034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2200">
                <a:solidFill>
                  <a:srgbClr val="434343"/>
                </a:solidFill>
              </a:rPr>
              <a:t>Vladislava</a:t>
            </a:r>
            <a:endParaRPr sz="22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400">
                <a:solidFill>
                  <a:srgbClr val="434343"/>
                </a:solidFill>
              </a:rPr>
              <a:t>ComTech</a:t>
            </a:r>
            <a:endParaRPr sz="2200">
              <a:solidFill>
                <a:srgbClr val="434343"/>
              </a:solidFill>
            </a:endParaRPr>
          </a:p>
        </p:txBody>
      </p:sp>
      <p:pic>
        <p:nvPicPr>
          <p:cNvPr id="119" name="Google Shape;11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9500" y="830850"/>
            <a:ext cx="864650" cy="7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Volve basics</a:t>
            </a:r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278625" y="1967900"/>
            <a:ext cx="3676200" cy="24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o" sz="1400"/>
              <a:t>Reservoir rock: </a:t>
            </a:r>
            <a:r>
              <a:rPr lang="no" sz="1400" b="1"/>
              <a:t>Hugin formation</a:t>
            </a:r>
            <a:endParaRPr sz="1400" b="1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o" sz="1400"/>
              <a:t>Orig. oil in place: </a:t>
            </a:r>
            <a:r>
              <a:rPr lang="no" sz="1400" b="1"/>
              <a:t>18.7 mill Sm3</a:t>
            </a:r>
            <a:r>
              <a:rPr lang="no" sz="1400"/>
              <a:t> (as per </a:t>
            </a:r>
            <a:r>
              <a:rPr lang="no" sz="1400">
                <a:uFill>
                  <a:noFill/>
                </a:uFill>
                <a:hlinkClick r:id="rId3"/>
              </a:rPr>
              <a:t>factpages.npd.no</a:t>
            </a:r>
            <a:r>
              <a:rPr lang="no" sz="1400"/>
              <a:t>)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o" sz="1400"/>
              <a:t>Porosity: </a:t>
            </a:r>
            <a:r>
              <a:rPr lang="no" sz="1400" b="1">
                <a:solidFill>
                  <a:srgbClr val="93C47D"/>
                </a:solidFill>
              </a:rPr>
              <a:t>High</a:t>
            </a:r>
            <a:endParaRPr sz="1400" b="1">
              <a:solidFill>
                <a:srgbClr val="93C47D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o" sz="1400"/>
              <a:t>Permeability: </a:t>
            </a:r>
            <a:r>
              <a:rPr lang="no" sz="1400" b="1">
                <a:solidFill>
                  <a:srgbClr val="93C47D"/>
                </a:solidFill>
              </a:rPr>
              <a:t>High</a:t>
            </a:r>
            <a:endParaRPr sz="1400" b="1">
              <a:solidFill>
                <a:srgbClr val="93C47D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o" sz="1400"/>
              <a:t>Viscosity: </a:t>
            </a:r>
            <a:r>
              <a:rPr lang="no" sz="1400" b="1">
                <a:solidFill>
                  <a:srgbClr val="93C47D"/>
                </a:solidFill>
              </a:rPr>
              <a:t>Low</a:t>
            </a:r>
            <a:endParaRPr sz="1400" b="1">
              <a:solidFill>
                <a:srgbClr val="93C47D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o" sz="1400"/>
              <a:t>Faults: </a:t>
            </a:r>
            <a:r>
              <a:rPr lang="no" sz="1400" b="1">
                <a:solidFill>
                  <a:srgbClr val="980000"/>
                </a:solidFill>
              </a:rPr>
              <a:t>Numerous</a:t>
            </a:r>
            <a:endParaRPr sz="1400">
              <a:solidFill>
                <a:srgbClr val="980000"/>
              </a:solidFill>
            </a:endParaRPr>
          </a:p>
        </p:txBody>
      </p:sp>
      <p:pic>
        <p:nvPicPr>
          <p:cNvPr id="126" name="Google Shape;12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83600" y="1472975"/>
            <a:ext cx="4583075" cy="28274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27" name="Google Shape;127;p17"/>
          <p:cNvSpPr txBox="1"/>
          <p:nvPr/>
        </p:nvSpPr>
        <p:spPr>
          <a:xfrm>
            <a:off x="5315500" y="4400300"/>
            <a:ext cx="2752200" cy="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1000" i="1">
                <a:solidFill>
                  <a:srgbClr val="999999"/>
                </a:solidFill>
              </a:rPr>
              <a:t>               Image source: equinor.com</a:t>
            </a:r>
            <a:endParaRPr sz="1000" i="1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Production Statistics</a:t>
            </a:r>
            <a:endParaRPr/>
          </a:p>
        </p:txBody>
      </p:sp>
      <p:sp>
        <p:nvSpPr>
          <p:cNvPr id="133" name="Google Shape;133;p18"/>
          <p:cNvSpPr txBox="1">
            <a:spLocks noGrp="1"/>
          </p:cNvSpPr>
          <p:nvPr>
            <p:ph type="body" idx="1"/>
          </p:nvPr>
        </p:nvSpPr>
        <p:spPr>
          <a:xfrm>
            <a:off x="429825" y="2089975"/>
            <a:ext cx="3986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o" sz="1400"/>
              <a:t>Started </a:t>
            </a:r>
            <a:r>
              <a:rPr lang="no" sz="1400" b="1"/>
              <a:t>2008</a:t>
            </a:r>
            <a:r>
              <a:rPr lang="no" sz="1400"/>
              <a:t>; shut down </a:t>
            </a:r>
            <a:r>
              <a:rPr lang="no" sz="1400" b="1"/>
              <a:t>2016</a:t>
            </a:r>
            <a:endParaRPr sz="1400" b="1"/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o" sz="1400"/>
              <a:t>Water injection almost right away (</a:t>
            </a:r>
            <a:r>
              <a:rPr lang="no" sz="1400" b="1"/>
              <a:t>2008</a:t>
            </a:r>
            <a:r>
              <a:rPr lang="no" sz="1400"/>
              <a:t>)</a:t>
            </a:r>
            <a:endParaRPr sz="1400"/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o" sz="1400"/>
              <a:t>Early water breakthrough (</a:t>
            </a:r>
            <a:r>
              <a:rPr lang="no" sz="1400" b="1"/>
              <a:t>2009</a:t>
            </a:r>
            <a:r>
              <a:rPr lang="no" sz="1400"/>
              <a:t>)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o" sz="1400"/>
              <a:t>By the end of operation oil production had dropped more than </a:t>
            </a:r>
            <a:r>
              <a:rPr lang="no" sz="1400" b="1"/>
              <a:t>5 times</a:t>
            </a:r>
            <a:endParaRPr sz="1400" b="1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o" sz="1400"/>
              <a:t>Orig. recoverable oil: </a:t>
            </a:r>
            <a:r>
              <a:rPr lang="no" sz="1400" b="1"/>
              <a:t>10.17 mill Sm3</a:t>
            </a:r>
            <a:r>
              <a:rPr lang="no" sz="1400"/>
              <a:t> (as per </a:t>
            </a:r>
            <a:r>
              <a:rPr lang="no" sz="1400">
                <a:uFill>
                  <a:noFill/>
                </a:uFill>
                <a:hlinkClick r:id="rId3"/>
              </a:rPr>
              <a:t>factpages.npd.no</a:t>
            </a:r>
            <a:r>
              <a:rPr lang="no" sz="1400"/>
              <a:t>) or </a:t>
            </a:r>
            <a:r>
              <a:rPr lang="no" sz="1400" b="1"/>
              <a:t>approx. 54%</a:t>
            </a:r>
            <a:endParaRPr sz="1400" b="1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/>
          </a:p>
        </p:txBody>
      </p:sp>
      <p:sp>
        <p:nvSpPr>
          <p:cNvPr id="134" name="Google Shape;134;p18"/>
          <p:cNvSpPr txBox="1"/>
          <p:nvPr/>
        </p:nvSpPr>
        <p:spPr>
          <a:xfrm>
            <a:off x="5366313" y="4019575"/>
            <a:ext cx="2841000" cy="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1000" i="1">
                <a:solidFill>
                  <a:srgbClr val="999999"/>
                </a:solidFill>
              </a:rPr>
              <a:t>Based on data from </a:t>
            </a:r>
            <a:r>
              <a:rPr lang="no" sz="1000" i="1" u="sng">
                <a:solidFill>
                  <a:srgbClr val="999999"/>
                </a:solidFill>
                <a:hlinkClick r:id="rId3"/>
              </a:rPr>
              <a:t>https://factpages.npd.no/</a:t>
            </a:r>
            <a:r>
              <a:rPr lang="no" sz="1000" i="1">
                <a:solidFill>
                  <a:srgbClr val="999999"/>
                </a:solidFill>
              </a:rPr>
              <a:t> </a:t>
            </a:r>
            <a:endParaRPr sz="1000" i="1">
              <a:solidFill>
                <a:srgbClr val="999999"/>
              </a:solidFill>
            </a:endParaRPr>
          </a:p>
        </p:txBody>
      </p:sp>
      <p:pic>
        <p:nvPicPr>
          <p:cNvPr id="135" name="Google Shape;13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8425" y="1500400"/>
            <a:ext cx="4381449" cy="245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54381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6000"/>
              <a:t>Water injection</a:t>
            </a:r>
            <a:endParaRPr sz="6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9300" y="1318650"/>
            <a:ext cx="4630350" cy="317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Water injection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0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8940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no" sz="1400"/>
              <a:t>Water is cheap</a:t>
            </a:r>
            <a:endParaRPr sz="1400"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o" sz="1400"/>
              <a:t>Readily available offshore</a:t>
            </a:r>
            <a:endParaRPr sz="1400"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o" sz="1400"/>
              <a:t>Water is effective at displacing oil in the reservoir</a:t>
            </a:r>
            <a:endParaRPr sz="1400"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o" sz="1400"/>
              <a:t>Can provide external pressure support</a:t>
            </a:r>
            <a:endParaRPr sz="1400"/>
          </a:p>
          <a:p>
            <a:pPr marL="9144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 sz="1400"/>
              <a:t>To stay above bubble point pressure</a:t>
            </a:r>
            <a:endParaRPr sz="1400"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o" sz="1400"/>
              <a:t>Voidage replacement</a:t>
            </a:r>
            <a:endParaRPr/>
          </a:p>
        </p:txBody>
      </p:sp>
      <p:sp>
        <p:nvSpPr>
          <p:cNvPr id="148" name="Google Shape;148;p20"/>
          <p:cNvSpPr txBox="1"/>
          <p:nvPr/>
        </p:nvSpPr>
        <p:spPr>
          <a:xfrm>
            <a:off x="4884575" y="4496850"/>
            <a:ext cx="3619800" cy="2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000" i="1">
                <a:solidFill>
                  <a:srgbClr val="999999"/>
                </a:solidFill>
              </a:rPr>
              <a:t>Image source: Jahn, F. et.al. (2008). </a:t>
            </a:r>
            <a:r>
              <a:rPr lang="no" sz="1000">
                <a:solidFill>
                  <a:srgbClr val="999999"/>
                </a:solidFill>
              </a:rPr>
              <a:t>Hydrocarbon exploration and production. </a:t>
            </a:r>
            <a:r>
              <a:rPr lang="no" sz="1000" i="1">
                <a:solidFill>
                  <a:srgbClr val="999999"/>
                </a:solidFill>
              </a:rPr>
              <a:t>2 ed.</a:t>
            </a:r>
            <a:r>
              <a:rPr lang="no" sz="1000">
                <a:solidFill>
                  <a:srgbClr val="999999"/>
                </a:solidFill>
              </a:rPr>
              <a:t> </a:t>
            </a:r>
            <a:r>
              <a:rPr lang="no" sz="1000" i="1">
                <a:solidFill>
                  <a:srgbClr val="999999"/>
                </a:solidFill>
              </a:rPr>
              <a:t>Oxford: Elsevier</a:t>
            </a:r>
            <a:endParaRPr i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Why water injection in Volve </a:t>
            </a:r>
            <a:endParaRPr/>
          </a:p>
        </p:txBody>
      </p:sp>
      <p:sp>
        <p:nvSpPr>
          <p:cNvPr id="154" name="Google Shape;154;p21"/>
          <p:cNvSpPr txBox="1">
            <a:spLocks noGrp="1"/>
          </p:cNvSpPr>
          <p:nvPr>
            <p:ph type="subTitle" idx="1"/>
          </p:nvPr>
        </p:nvSpPr>
        <p:spPr>
          <a:xfrm>
            <a:off x="724950" y="2530550"/>
            <a:ext cx="3300900" cy="13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no" sz="1400"/>
              <a:t>Little to no natural aquifer</a:t>
            </a:r>
            <a:endParaRPr sz="140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 sz="1400"/>
              <a:t>Need for pressure support</a:t>
            </a:r>
            <a:endParaRPr sz="1400"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o" sz="1400"/>
              <a:t>Steeply dipping reservoir</a:t>
            </a:r>
            <a:endParaRPr sz="1400"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o" sz="1400"/>
              <a:t>Low viscous oil</a:t>
            </a:r>
            <a:endParaRPr sz="1400"/>
          </a:p>
          <a:p>
            <a:pPr marL="9144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o" sz="1400"/>
              <a:t>Similar viscosity to water</a:t>
            </a:r>
            <a:endParaRPr/>
          </a:p>
        </p:txBody>
      </p:sp>
      <p:pic>
        <p:nvPicPr>
          <p:cNvPr id="155" name="Google Shape;15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8450" y="0"/>
            <a:ext cx="496385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6000"/>
              <a:t>Volve reservoir challenges</a:t>
            </a:r>
            <a:endParaRPr sz="6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Volve Faults</a:t>
            </a:r>
            <a:endParaRPr/>
          </a:p>
        </p:txBody>
      </p:sp>
      <p:sp>
        <p:nvSpPr>
          <p:cNvPr id="166" name="Google Shape;166;p23"/>
          <p:cNvSpPr txBox="1">
            <a:spLocks noGrp="1"/>
          </p:cNvSpPr>
          <p:nvPr>
            <p:ph type="body" idx="1"/>
          </p:nvPr>
        </p:nvSpPr>
        <p:spPr>
          <a:xfrm>
            <a:off x="284275" y="2201250"/>
            <a:ext cx="3615300" cy="21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o" sz="1400"/>
              <a:t>Faults introduce total or partial impermeability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o" sz="1400"/>
              <a:t>Reservoir split into isolated parts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o" sz="1400"/>
              <a:t>Anticipated more permeable faults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o" sz="1400"/>
              <a:t>10 producers instead of 3 planned initially</a:t>
            </a:r>
            <a:endParaRPr sz="1400"/>
          </a:p>
        </p:txBody>
      </p:sp>
      <p:pic>
        <p:nvPicPr>
          <p:cNvPr id="167" name="Google Shape;16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7050" y="1474771"/>
            <a:ext cx="4326001" cy="305827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3"/>
          <p:cNvSpPr txBox="1"/>
          <p:nvPr/>
        </p:nvSpPr>
        <p:spPr>
          <a:xfrm>
            <a:off x="4252800" y="4533050"/>
            <a:ext cx="4474500" cy="4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000" i="1">
                <a:solidFill>
                  <a:srgbClr val="999999"/>
                </a:solidFill>
              </a:rPr>
              <a:t>Based on https://data.equinor.com/dataset/Volve, Reservoir Model Eclipse</a:t>
            </a:r>
            <a:endParaRPr i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542</Words>
  <Application>Microsoft Office PowerPoint</Application>
  <PresentationFormat>Экран (16:9)</PresentationFormat>
  <Paragraphs>95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Lato</vt:lpstr>
      <vt:lpstr>Georgia</vt:lpstr>
      <vt:lpstr>Calibri</vt:lpstr>
      <vt:lpstr>Raleway</vt:lpstr>
      <vt:lpstr>Arial</vt:lpstr>
      <vt:lpstr>Streamline</vt:lpstr>
      <vt:lpstr>Volve field    Water injection challenges</vt:lpstr>
      <vt:lpstr>Group 1</vt:lpstr>
      <vt:lpstr>Volve basics</vt:lpstr>
      <vt:lpstr>Production Statistics</vt:lpstr>
      <vt:lpstr>Water injection</vt:lpstr>
      <vt:lpstr>Water injection </vt:lpstr>
      <vt:lpstr>Why water injection in Volve </vt:lpstr>
      <vt:lpstr>Volve reservoir challenges</vt:lpstr>
      <vt:lpstr>Volve Faults</vt:lpstr>
      <vt:lpstr>Thief zone</vt:lpstr>
      <vt:lpstr>Reservoir heterogeneity</vt:lpstr>
      <vt:lpstr>Water flooding </vt:lpstr>
      <vt:lpstr>Water flooding performance </vt:lpstr>
      <vt:lpstr>Improved recovery</vt:lpstr>
      <vt:lpstr>Suggestions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Volve field    Water injection challenges</dc:title>
  <cp:lastModifiedBy>vladislava.larina@gmail.com</cp:lastModifiedBy>
  <cp:revision>2</cp:revision>
  <dcterms:modified xsi:type="dcterms:W3CDTF">2020-02-20T14:19:37Z</dcterms:modified>
</cp:coreProperties>
</file>