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66" r:id="rId3"/>
    <p:sldId id="267" r:id="rId4"/>
    <p:sldId id="282" r:id="rId5"/>
    <p:sldId id="283" r:id="rId6"/>
    <p:sldId id="281" r:id="rId7"/>
    <p:sldId id="271" r:id="rId8"/>
    <p:sldId id="284" r:id="rId9"/>
    <p:sldId id="276" r:id="rId10"/>
    <p:sldId id="277" r:id="rId11"/>
    <p:sldId id="285" r:id="rId12"/>
    <p:sldId id="279" r:id="rId13"/>
    <p:sldId id="280" r:id="rId14"/>
    <p:sldId id="278" r:id="rId15"/>
    <p:sldId id="287" r:id="rId16"/>
    <p:sldId id="286" r:id="rId17"/>
    <p:sldId id="288" r:id="rId18"/>
    <p:sldId id="273" r:id="rId19"/>
    <p:sldId id="274" r:id="rId20"/>
    <p:sldId id="268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026"/>
    <a:srgbClr val="660066"/>
    <a:srgbClr val="E5A420"/>
    <a:srgbClr val="7EBA31"/>
    <a:srgbClr val="153776"/>
    <a:srgbClr val="1B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1" d="100"/>
          <a:sy n="71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9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37DB9FF-E4E0-4600-AD65-0407F3F50816}" type="datetimeFigureOut">
              <a:rPr lang="en-US" altLang="en-US"/>
              <a:pPr/>
              <a:t>2014-10-25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2AE9600-20C5-4643-8274-2D4854EA5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80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C7B17F2-AD42-4197-9B33-45361D7273E6}" type="datetimeFigureOut">
              <a:rPr lang="en-US" altLang="en-US"/>
              <a:pPr/>
              <a:t>2014-10-25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86CB27C-205D-4F62-91D2-C4DDACDA3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09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4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71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3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2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26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26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26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769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2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62" indent="-296408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34" indent="-2371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87" indent="-2371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141" indent="-2371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84F9F50-C2ED-4F78-8CEF-87E216198D03}" type="slidenum">
              <a:rPr lang="en-US" altLang="en-US" sz="1200">
                <a:latin typeface="Calibri" pitchFamily="34" charset="0"/>
              </a:rPr>
              <a:pPr eaLnBrk="1" hangingPunct="1"/>
              <a:t>19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4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4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4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4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46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46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63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27C-205D-4F62-91D2-C4DDACDA3BF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4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2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9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_4x3_bg_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PT_4x3_bg_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 txBox="1">
            <a:spLocks/>
          </p:cNvSpPr>
          <p:nvPr/>
        </p:nvSpPr>
        <p:spPr bwMode="auto">
          <a:xfrm>
            <a:off x="271461" y="1666875"/>
            <a:ext cx="86963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SPE 170912</a:t>
            </a:r>
          </a:p>
          <a:p>
            <a:pPr algn="ctr" eaLnBrk="1" hangingPunct="1"/>
            <a:endParaRPr lang="en-US" altLang="en-US" sz="28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Global Component Lumping for EOS Calculations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2" name="Subtitle 2"/>
          <p:cNvSpPr txBox="1">
            <a:spLocks/>
          </p:cNvSpPr>
          <p:nvPr/>
        </p:nvSpPr>
        <p:spPr bwMode="auto">
          <a:xfrm>
            <a:off x="390525" y="4037105"/>
            <a:ext cx="5634494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S</a:t>
            </a:r>
            <a:r>
              <a:rPr lang="en-US" altLang="en-US" sz="2000" dirty="0" smtClean="0">
                <a:solidFill>
                  <a:srgbClr val="000000"/>
                </a:solidFill>
              </a:rPr>
              <a:t>. Ahmad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Alavian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Curtis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Hays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Whitson</a:t>
            </a: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dirty="0" err="1" smtClean="0">
                <a:solidFill>
                  <a:srgbClr val="000000"/>
                </a:solidFill>
              </a:rPr>
              <a:t>Sissel</a:t>
            </a:r>
            <a:r>
              <a:rPr lang="en-US" altLang="en-US" sz="2000" dirty="0" smtClean="0">
                <a:solidFill>
                  <a:srgbClr val="000000"/>
                </a:solidFill>
              </a:rPr>
              <a:t> O.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Martinsen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7347" y="3965390"/>
            <a:ext cx="1844653" cy="12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Lumping </a:t>
            </a:r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Example – EOS9</a:t>
            </a:r>
            <a:endParaRPr lang="en-US" altLang="en-US" sz="28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6002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EOS9 lumping constraints.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3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single components: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N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, CO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 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and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Lumping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starts from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6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Lumped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components.</a:t>
            </a:r>
          </a:p>
          <a:p>
            <a:pPr marL="1600200" lvl="2" indent="-457200" algn="just" eaLnBrk="1" hangingPunct="1">
              <a:buFont typeface="Arial" panose="020B0604020202020204" pitchFamily="34" charset="0"/>
              <a:buChar char="•"/>
            </a:pPr>
            <a:endParaRPr lang="nb-NO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142,506 total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lumping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scenarios.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All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scenarios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performed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(without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including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MMP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calculation).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500 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best-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RMS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scenarios selected,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including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MMP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calculation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10851" cy="55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1597"/>
            <a:ext cx="7734300" cy="56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4572000"/>
            <a:ext cx="990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800" dirty="0" smtClean="0">
                <a:solidFill>
                  <a:srgbClr val="E5A420"/>
                </a:solidFill>
              </a:rPr>
              <a:t>Local Minima</a:t>
            </a:r>
            <a:endParaRPr lang="en-US" sz="800" dirty="0">
              <a:solidFill>
                <a:srgbClr val="E5A4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280356"/>
            <a:ext cx="990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800" dirty="0" smtClean="0">
                <a:solidFill>
                  <a:srgbClr val="660066"/>
                </a:solidFill>
              </a:rPr>
              <a:t>Local Minima</a:t>
            </a:r>
            <a:endParaRPr lang="en-US" sz="800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5720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800" dirty="0" smtClean="0">
                <a:solidFill>
                  <a:srgbClr val="FF0000"/>
                </a:solidFill>
              </a:rPr>
              <a:t>Best scenario without MMP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081" y="4218801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800" dirty="0" smtClean="0">
                <a:solidFill>
                  <a:srgbClr val="1F5026"/>
                </a:solidFill>
              </a:rPr>
              <a:t>Best scenario with MMP</a:t>
            </a:r>
            <a:endParaRPr lang="en-US" sz="800" dirty="0">
              <a:solidFill>
                <a:srgbClr val="1F502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2933700" y="3829050"/>
            <a:ext cx="128588" cy="381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48200" y="3886200"/>
            <a:ext cx="666750" cy="3000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0" idx="0"/>
          </p:cNvCxnSpPr>
          <p:nvPr/>
        </p:nvCxnSpPr>
        <p:spPr>
          <a:xfrm>
            <a:off x="5567363" y="4348163"/>
            <a:ext cx="142875" cy="238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86563" y="4205288"/>
            <a:ext cx="614362" cy="352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3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01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3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68" y="0"/>
            <a:ext cx="326387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00200"/>
            <a:ext cx="48080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960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Near-Critical Oil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0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409033" cy="64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7" y="1603001"/>
            <a:ext cx="48452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Lean Gas Condensate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76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4800"/>
            <a:ext cx="84772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Conclusions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lumping method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is designed to describe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 particular engineering discipline (reservoir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flow assurance, process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facilities)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for which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lumped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being applied.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514350" eaLnBrk="1" hangingPunct="1"/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Different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models may be developed for each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modling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discipline from same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model – ensures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consitency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The method uses a well-defined quantitative measure of the lumped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model accuracy in terms of how well the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PVT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compare with the original detailed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model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The lumping 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method makes a comprehensive search of all possible lumping scenarios with few but meaningful constraints.</a:t>
            </a:r>
          </a:p>
          <a:p>
            <a:pPr marL="457200" indent="-457200" algn="just" eaLnBrk="1" hangingPunct="1">
              <a:buFont typeface="+mj-lt"/>
              <a:buAutoNum type="arabicPeriod" startAt="2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Conclusions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hangingPunct="1">
              <a:buFont typeface="+mj-lt"/>
              <a:buAutoNum type="arabicPeriod" startAt="4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 startAt="4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The challenge in applying the proposed lumping method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is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739775" lvl="1" indent="-279400" eaLnBrk="1" hangingPunct="1">
              <a:buFont typeface="+mj-lt"/>
              <a:buAutoNum type="alphaLcPeriod"/>
            </a:pP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efining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an appropriate set of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PVT calculations for defining the quality metric for the processes being modeled with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739775" indent="-279400" eaLnBrk="1" hangingPunct="1">
              <a:buFont typeface="+mj-lt"/>
              <a:buAutoNum type="alphaLcPeriod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739775" lvl="1" indent="-279400" eaLnBrk="1" hangingPunct="1">
              <a:buFont typeface="+mj-lt"/>
              <a:buAutoNum type="alphaLcPeriod" startAt="2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Defining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weighting factors for each data to reflect their importance to the processes being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modeled with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</a:p>
          <a:p>
            <a:pPr marL="739775" lvl="1" indent="-279400" eaLnBrk="1" hangingPunct="1">
              <a:buFont typeface="+mj-lt"/>
              <a:buAutoNum type="alphaLcPeriod" startAt="2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739775" lvl="1" indent="-279400" eaLnBrk="1" hangingPunct="1">
              <a:buFont typeface="+mj-lt"/>
              <a:buAutoNum type="alphaLcPeriod" startAt="2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Automated execution of all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scenarios (Pipe-It) using a fast and robust EOS-based PVT program (PhazeComp).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 txBox="1">
            <a:spLocks/>
          </p:cNvSpPr>
          <p:nvPr/>
        </p:nvSpPr>
        <p:spPr bwMode="auto">
          <a:xfrm>
            <a:off x="200025" y="30480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00"/>
                </a:solidFill>
              </a:rPr>
              <a:t>Thank You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FFFFFF"/>
                </a:solidFill>
                <a:latin typeface="Calibri" pitchFamily="34" charset="0"/>
              </a:rPr>
              <a:t>Slide </a:t>
            </a:r>
            <a:fld id="{D18073B9-A755-4109-A6B4-DCDBB7319F87}" type="slidenum">
              <a:rPr lang="en-US" altLang="en-US" sz="1200" b="1">
                <a:solidFill>
                  <a:srgbClr val="FFFFFF"/>
                </a:solidFill>
                <a:latin typeface="Calibri" pitchFamily="34" charset="0"/>
              </a:rPr>
              <a:pPr algn="r" eaLnBrk="1" hangingPunct="1"/>
              <a:t>19</a:t>
            </a:fld>
            <a:endParaRPr lang="en-US" altLang="en-US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Component Lumping – “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itchFamily="34" charset="0"/>
              </a:rPr>
              <a:t>Pseudoization</a:t>
            </a:r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”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7978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ts val="3000"/>
              </a:lnSpc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Reduce number of components in an Equation of State (EOS) to a minimum for describing phase and volumetric behavior in a particular range of pressure-temperature-composition space for a particular engineering application.</a:t>
            </a:r>
          </a:p>
          <a:p>
            <a:pPr algn="just" eaLnBrk="1" hangingPunct="1"/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Reservoir simulation.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Production “tubing” flow performance.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Flowline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networks.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Surface processing.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8645" y="5638800"/>
            <a:ext cx="279435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EOSxx</a:t>
            </a:r>
            <a:r>
              <a:rPr lang="en-US" sz="2800" dirty="0" smtClean="0"/>
              <a:t> → </a:t>
            </a:r>
            <a:r>
              <a:rPr lang="en-US" sz="2800" dirty="0" err="1" smtClean="0"/>
              <a:t>EOSx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Component Lumping – How?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Start with a detailed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model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e.g. xx=15-40.</a:t>
            </a: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total # of components in lumped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model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e.g. x=6-9.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which components to lump together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e.g. N</a:t>
            </a:r>
            <a:r>
              <a:rPr lang="en-US" altLang="en-US" sz="2000" baseline="-25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&amp; C</a:t>
            </a:r>
            <a:r>
              <a:rPr lang="en-US" altLang="en-US" sz="2000" baseline="-25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a method to average EOS parameters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e.g. Coats.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a composition to average EOS parameters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e.g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z</a:t>
            </a:r>
            <a:r>
              <a:rPr lang="en-US" altLang="en-US" sz="2000" baseline="-25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Ri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PVT calculations to validate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e.g.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</a:t>
            </a:r>
            <a:r>
              <a:rPr lang="en-US" altLang="en-US" sz="2000" baseline="-25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l-GR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ρ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l-GR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μ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</a:t>
            </a:r>
            <a:r>
              <a:rPr lang="en-US" altLang="en-US" sz="2000" baseline="-25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US" altLang="en-US" sz="2000" baseline="-25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Compare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versus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for same set of PVT calculations.</a:t>
            </a:r>
          </a:p>
          <a:p>
            <a:pPr marL="1085850" lvl="1" indent="-342900" algn="just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Plots &amp; Tables.</a:t>
            </a:r>
          </a:p>
          <a:p>
            <a:pPr marL="1085850" lvl="1" indent="-342900" algn="just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Single-valued match “quality” metric –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SSQ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RMS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…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altLang="en-US" sz="2000" i="1" dirty="0" smtClean="0">
                <a:solidFill>
                  <a:srgbClr val="000000"/>
                </a:solidFill>
                <a:cs typeface="Arial" pitchFamily="34" charset="0"/>
              </a:rPr>
              <a:t>	If results are not good enough, go back to step 2.</a:t>
            </a:r>
            <a:endParaRPr lang="en-US" altLang="en-US" sz="2000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Component Lumping – How We Do It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Start with a detailed </a:t>
            </a:r>
            <a:r>
              <a:rPr lang="en-US" altLang="en-US" sz="2000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model – e.g. XX=15-40.</a:t>
            </a: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Choose total # of components in lumped </a:t>
            </a:r>
            <a:r>
              <a:rPr lang="en-US" altLang="en-US" sz="2000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model – e.g. X=6-9.</a:t>
            </a:r>
            <a:endParaRPr lang="en-US" altLang="en-US" sz="2000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which components to lump together – </a:t>
            </a:r>
            <a:r>
              <a:rPr lang="en-US" altLang="en-US" sz="2000" dirty="0" smtClean="0">
                <a:solidFill>
                  <a:srgbClr val="FF0000"/>
                </a:solidFill>
                <a:cs typeface="Arial" pitchFamily="34" charset="0"/>
              </a:rPr>
              <a:t>try them “all”.</a:t>
            </a:r>
            <a:endParaRPr lang="en-US" alt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Choose a method to average EOS parameters</a:t>
            </a: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 – e.g. Coats.</a:t>
            </a:r>
            <a:endParaRPr lang="en-US" altLang="en-US" sz="2000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Choose a composition to average EOS parameters – e.g</a:t>
            </a: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. </a:t>
            </a:r>
            <a:r>
              <a:rPr lang="en-US" altLang="en-US" sz="2000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z</a:t>
            </a:r>
            <a:r>
              <a:rPr lang="en-US" altLang="en-US" sz="2000" baseline="-25000" dirty="0" err="1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Ri</a:t>
            </a: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Choose PVT calculations to validate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– </a:t>
            </a:r>
            <a:r>
              <a:rPr lang="en-US" altLang="en-US" sz="2000" dirty="0" smtClean="0">
                <a:solidFill>
                  <a:srgbClr val="FF0000"/>
                </a:solidFill>
                <a:cs typeface="Arial" pitchFamily="34" charset="0"/>
              </a:rPr>
              <a:t>comprehensive.</a:t>
            </a: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Compare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versus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for same set of PVT calculations.</a:t>
            </a:r>
          </a:p>
          <a:p>
            <a:pPr marL="1085850" lvl="1" indent="-342900" algn="just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FF0000"/>
                </a:solidFill>
                <a:cs typeface="Arial" pitchFamily="34" charset="0"/>
              </a:rPr>
              <a:t>Single-valued quality </a:t>
            </a:r>
            <a:r>
              <a:rPr lang="en-US" altLang="en-US" sz="2000" dirty="0">
                <a:solidFill>
                  <a:srgbClr val="FF0000"/>
                </a:solidFill>
                <a:cs typeface="Arial" pitchFamily="34" charset="0"/>
              </a:rPr>
              <a:t>metric </a:t>
            </a:r>
            <a:r>
              <a:rPr lang="en-US" altLang="en-US" sz="2000" dirty="0" smtClean="0">
                <a:solidFill>
                  <a:srgbClr val="FF0000"/>
                </a:solidFill>
                <a:cs typeface="Arial" pitchFamily="34" charset="0"/>
              </a:rPr>
              <a:t>– RMS</a:t>
            </a:r>
            <a:r>
              <a:rPr lang="en-US" altLang="en-US" sz="2000" dirty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alt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457200" indent="-457200" algn="just" eaLnBrk="1" hangingPunct="1">
              <a:lnSpc>
                <a:spcPts val="3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Final-pass assessment of  best-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RMS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models.</a:t>
            </a:r>
          </a:p>
          <a:p>
            <a:pPr marL="1085850" lvl="1" indent="-342900" algn="just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solidFill>
                  <a:srgbClr val="FF0000"/>
                </a:solidFill>
                <a:cs typeface="Arial" pitchFamily="34" charset="0"/>
              </a:rPr>
              <a:t>MMP</a:t>
            </a:r>
            <a:r>
              <a:rPr lang="en-US" altLang="en-US" sz="2000" dirty="0" smtClean="0">
                <a:solidFill>
                  <a:srgbClr val="FF0000"/>
                </a:solidFill>
                <a:cs typeface="Arial" pitchFamily="34" charset="0"/>
              </a:rPr>
              <a:t> | Plots </a:t>
            </a:r>
            <a:r>
              <a:rPr lang="en-US" altLang="en-US" sz="2000" dirty="0">
                <a:solidFill>
                  <a:srgbClr val="FF0000"/>
                </a:solidFill>
                <a:cs typeface="Arial" pitchFamily="34" charset="0"/>
              </a:rPr>
              <a:t>&amp; </a:t>
            </a:r>
            <a:r>
              <a:rPr lang="en-US" altLang="en-US" sz="2000" dirty="0" smtClean="0">
                <a:solidFill>
                  <a:srgbClr val="FF0000"/>
                </a:solidFill>
                <a:cs typeface="Arial" pitchFamily="34" charset="0"/>
              </a:rPr>
              <a:t>Tables.</a:t>
            </a:r>
            <a:endParaRPr lang="en-US" altLang="en-US" sz="20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“All” Lumping Combinations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6" name="Title 8"/>
              <p:cNvSpPr txBox="1">
                <a:spLocks/>
              </p:cNvSpPr>
              <p:nvPr/>
            </p:nvSpPr>
            <p:spPr bwMode="auto">
              <a:xfrm>
                <a:off x="533400" y="1447800"/>
                <a:ext cx="83820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457200" indent="-457200" eaLnBrk="1" hangingPunct="1">
                  <a:buAutoNum type="arabicPeriod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/>
                  <a:tabLst>
                    <a:tab pos="7772400" algn="r"/>
                  </a:tabLst>
                </a:pP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EOSxx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to </a:t>
                </a: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EOSx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possible combinations.	e.g. xx=22 | x=9</a:t>
                </a: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just" eaLnBrk="1" hangingPunct="1"/>
                <a:endParaRPr lang="en-US" sz="800" i="1" dirty="0" smtClean="0"/>
              </a:p>
              <a:p>
                <a:pPr algn="just" eaLnBrk="1" hangingPunct="1">
                  <a:tabLst>
                    <a:tab pos="457200" algn="l"/>
                    <a:tab pos="7772400" algn="r"/>
                  </a:tabLst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𝑁</m:t>
                        </m:r>
                      </m:e>
                      <m:sub>
                        <m:r>
                          <a:rPr lang="en-US" i="1"/>
                          <m:t>𝐸𝑂𝑆𝑥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𝑁</m:t>
                            </m:r>
                          </m:e>
                          <m:sub>
                            <m:r>
                              <a:rPr lang="en-US" i="1"/>
                              <m:t>𝑥𝑥</m:t>
                            </m:r>
                          </m:sub>
                        </m:sSub>
                        <m:r>
                          <a:rPr lang="en-US" i="1"/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(</m:t>
                            </m:r>
                            <m:r>
                              <a:rPr lang="en-US" i="1"/>
                              <m:t>𝑁</m:t>
                            </m:r>
                          </m:e>
                          <m:sub>
                            <m:r>
                              <a:rPr lang="en-US" i="1"/>
                              <m:t>𝑥𝑥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𝑁</m:t>
                            </m:r>
                          </m:e>
                          <m:sub>
                            <m:r>
                              <a:rPr lang="en-US" i="1"/>
                              <m:t>𝑥</m:t>
                            </m:r>
                          </m:sub>
                        </m:sSub>
                        <m:r>
                          <a:rPr lang="en-US" i="1"/>
                          <m:t>)!</m:t>
                        </m:r>
                      </m:den>
                    </m:f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  <a:r>
                  <a:rPr lang="en-US" dirty="0"/>
                  <a:t> </a:t>
                </a:r>
                <a:r>
                  <a:rPr lang="en-US" sz="2000" dirty="0" smtClean="0"/>
                  <a:t>180,000,000,000</a:t>
                </a: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2"/>
                  <a:tabLst>
                    <a:tab pos="7772400" algn="r"/>
                  </a:tabLst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2"/>
                  <a:tabLst>
                    <a:tab pos="7772400" algn="r"/>
                  </a:tabLst>
                </a:pP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Contiguous 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l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umping constraint </a:t>
                </a:r>
                <a:r>
                  <a:rPr lang="en-US" altLang="en-US" sz="2000" dirty="0" smtClean="0">
                    <a:solidFill>
                      <a:schemeClr val="bg1">
                        <a:lumMod val="65000"/>
                      </a:schemeClr>
                    </a:solidFill>
                    <a:cs typeface="Arial" pitchFamily="34" charset="0"/>
                  </a:rPr>
                  <a:t>(neighboring </a:t>
                </a:r>
                <a:r>
                  <a:rPr lang="en-US" altLang="en-US" sz="2000" dirty="0" err="1" smtClean="0">
                    <a:solidFill>
                      <a:schemeClr val="bg1">
                        <a:lumMod val="65000"/>
                      </a:schemeClr>
                    </a:solidFill>
                    <a:cs typeface="Arial" pitchFamily="34" charset="0"/>
                  </a:rPr>
                  <a:t>EOSxx</a:t>
                </a:r>
                <a:r>
                  <a:rPr lang="en-US" altLang="en-US" sz="2000" dirty="0" smtClean="0">
                    <a:solidFill>
                      <a:schemeClr val="bg1">
                        <a:lumMod val="65000"/>
                      </a:schemeClr>
                    </a:solidFill>
                    <a:cs typeface="Arial" pitchFamily="34" charset="0"/>
                  </a:rPr>
                  <a:t> components).</a:t>
                </a:r>
                <a:endParaRPr lang="en-US" altLang="en-US" sz="2000" dirty="0" smtClean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2"/>
                </a:pPr>
                <a:endParaRPr lang="en-US" altLang="en-US" sz="8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just" eaLnBrk="1" hangingPunct="1">
                  <a:tabLst>
                    <a:tab pos="457200" algn="l"/>
                    <a:tab pos="7772400" algn="r"/>
                  </a:tabLst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N</m:t>
                        </m:r>
                      </m:e>
                      <m:sub>
                        <m:r>
                          <a:rPr lang="en-US" i="1"/>
                          <m:t>𝐸𝑂𝑆𝑥</m:t>
                        </m:r>
                      </m:sub>
                    </m:sSub>
                    <m:r>
                      <a:rPr lang="en-US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/>
                                  <m:t>N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xx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r>
                          <a:rPr lang="en-US"/>
                          <m:t>1)!</m:t>
                        </m:r>
                      </m:num>
                      <m:den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/>
                              <m:t>(</m:t>
                            </m:r>
                            <m:acc>
                              <m:accPr>
                                <m:chr m:val="̃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/>
                                  <m:t>N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xx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/>
                                  <m:t>N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sub>
                        </m:sSub>
                        <m:r>
                          <a:rPr lang="en-US"/>
                          <m:t>)!(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/>
                                  <m:t>N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r>
                          <a:rPr lang="en-US"/>
                          <m:t>1)!</m:t>
                        </m:r>
                      </m:den>
                    </m:f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203,490</a:t>
                </a: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3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3"/>
                </a:pP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Algorithm to setup each scenario: </a:t>
                </a:r>
                <a:r>
                  <a:rPr lang="en-US" sz="2000" dirty="0"/>
                  <a:t>Yukihiro </a:t>
                </a:r>
                <a:r>
                  <a:rPr lang="en-US" sz="2000" dirty="0" smtClean="0"/>
                  <a:t>Matsumoto (www).</a:t>
                </a: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3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3"/>
                </a:pP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Partial lumping not allowed – e.g. 80% 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in 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4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, 20% 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in 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5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pPr marL="457200" indent="-457200" algn="just" eaLnBrk="1" hangingPunct="1">
                  <a:buAutoNum type="arabicPeriod" startAt="3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3"/>
                </a:pP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Optional forced </a:t>
                </a: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lumpings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– e.g. N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2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+C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, C</a:t>
                </a:r>
                <a:r>
                  <a:rPr lang="en-US" altLang="en-US" sz="2000" baseline="-25000" dirty="0" smtClean="0">
                    <a:solidFill>
                      <a:srgbClr val="000000"/>
                    </a:solidFill>
                    <a:cs typeface="Arial" pitchFamily="34" charset="0"/>
                  </a:rPr>
                  <a:t>30+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alone.</a:t>
                </a: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AutoNum type="arabicPeriod" startAt="3"/>
                </a:pPr>
                <a:endParaRPr lang="en-US" altLang="en-US" sz="2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146" name="Tit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447800"/>
                <a:ext cx="83820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655"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Comprehensive p-T-z Data Validation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4478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Range of feed compositions (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GORs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).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Range of PVT types –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altLang="en-US" sz="2000" baseline="-25000" dirty="0" err="1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l-GR" altLang="en-US" sz="2000" dirty="0" smtClean="0">
                <a:solidFill>
                  <a:srgbClr val="000000"/>
                </a:solidFill>
                <a:cs typeface="Arial" pitchFamily="34" charset="0"/>
              </a:rPr>
              <a:t>ρ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l-GR" altLang="en-US" sz="2000" dirty="0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V</a:t>
            </a:r>
            <a:r>
              <a:rPr lang="en-US" altLang="en-US" sz="2000" baseline="-25000" dirty="0" err="1" smtClean="0">
                <a:solidFill>
                  <a:srgbClr val="000000"/>
                </a:solidFill>
                <a:cs typeface="Arial" pitchFamily="34" charset="0"/>
              </a:rPr>
              <a:t>ro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y</a:t>
            </a:r>
            <a:r>
              <a:rPr lang="en-US" altLang="en-US" sz="2000" baseline="-25000" dirty="0" err="1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x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…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Range of PVT tests – depletion, gas injection, gradient,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MMP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Calculated once with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Calculated for each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lumped scheme.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Final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MMP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validation – i.e. long-running calculations for only select group of </a:t>
            </a: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models.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FF0000"/>
                </a:solidFill>
                <a:cs typeface="Arial" pitchFamily="34" charset="0"/>
              </a:rPr>
              <a:t>EOSx</a:t>
            </a:r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 versus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itchFamily="34" charset="0"/>
              </a:rPr>
              <a:t>EOSxx</a:t>
            </a:r>
            <a:endParaRPr lang="en-US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6" name="Title 8"/>
              <p:cNvSpPr txBox="1">
                <a:spLocks/>
              </p:cNvSpPr>
              <p:nvPr/>
            </p:nvSpPr>
            <p:spPr bwMode="auto">
              <a:xfrm>
                <a:off x="533400" y="1447800"/>
                <a:ext cx="80391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457200" indent="-457200" eaLnBrk="1" hangingPunct="1">
                  <a:buAutoNum type="arabicPeriod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Font typeface="+mj-lt"/>
                  <a:buAutoNum type="arabicPeriod"/>
                </a:pP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RMS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quality metric of </a:t>
                </a: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EOSx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vs </a:t>
                </a: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EOSxx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altLang="en-US" sz="20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Font typeface="+mj-lt"/>
                  <a:buAutoNum type="arabicPeriod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just" eaLnBrk="1" hangingPunct="1"/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i="1"/>
                      <m:t>𝑅𝑀𝑆</m:t>
                    </m:r>
                    <m:r>
                      <a:rPr lang="en-US" i="1"/>
                      <m:t>=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𝑟</m:t>
                        </m:r>
                      </m:e>
                    </m:acc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i="1"/>
                                        </m:ctrlPr>
                                      </m:naryPr>
                                      <m:sub>
                                        <m:r>
                                          <a:rPr lang="en-US" i="1"/>
                                          <m:t>𝑛</m:t>
                                        </m:r>
                                        <m:r>
                                          <a:rPr lang="en-US" i="1"/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/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i="1"/>
                                              <m:t>𝑑𝑎𝑡𝑎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/>
                                              <m:t>(</m:t>
                                            </m:r>
                                            <m:r>
                                              <a:rPr lang="en-US" i="1"/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/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en-US" i="1"/>
                                        </m:ctrlPr>
                                      </m:sSubPr>
                                      <m:e>
                                        <m:r>
                                          <a:rPr lang="en-US" i="1"/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/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/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/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i="1"/>
                                    </m:ctrlPr>
                                  </m:naryPr>
                                  <m:sub>
                                    <m:r>
                                      <a:rPr lang="en-US" i="1"/>
                                      <m:t>𝑛</m:t>
                                    </m:r>
                                    <m:r>
                                      <a:rPr lang="en-US" i="1"/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i="1"/>
                                        </m:ctrlPr>
                                      </m:sSubPr>
                                      <m:e>
                                        <m:r>
                                          <a:rPr lang="en-US" i="1"/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/>
                                          <m:t>𝑑𝑎𝑡𝑎</m:t>
                                        </m:r>
                                      </m:sub>
                                    </m:sSub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/>
                                        </m:ctrlPr>
                                      </m:sSubSupPr>
                                      <m:e>
                                        <m:r>
                                          <a:rPr lang="en-US" i="1"/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/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i="1"/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/>
                          <m:t>0.5</m:t>
                        </m:r>
                      </m:sup>
                    </m:sSup>
                  </m:oMath>
                </a14:m>
                <a:endParaRPr lang="en-US" altLang="en-US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buFont typeface="+mj-lt"/>
                  <a:buAutoNum type="arabicPeriod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342900" indent="-34290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  <a:r>
                  <a:rPr lang="en-US" sz="2000" i="1" dirty="0"/>
                  <a:t> </a:t>
                </a:r>
                <a:r>
                  <a:rPr lang="en-US" sz="2000" i="1" dirty="0" err="1" smtClean="0"/>
                  <a:t>r</a:t>
                </a:r>
                <a:r>
                  <a:rPr lang="en-US" sz="2000" i="1" baseline="-25000" dirty="0" err="1" smtClean="0"/>
                  <a:t>n</a:t>
                </a:r>
                <a:r>
                  <a:rPr lang="en-US" sz="2000" i="1" dirty="0" smtClean="0"/>
                  <a:t>=100 (</a:t>
                </a:r>
                <a:r>
                  <a:rPr lang="en-US" sz="2000" i="1" dirty="0" err="1" smtClean="0"/>
                  <a:t>d</a:t>
                </a:r>
                <a:r>
                  <a:rPr lang="en-US" sz="2000" i="1" baseline="-25000" dirty="0" err="1" smtClean="0"/>
                  <a:t>x,n</a:t>
                </a:r>
                <a:r>
                  <a:rPr lang="en-US" sz="2000" i="1" baseline="-25000" dirty="0" smtClean="0"/>
                  <a:t> </a:t>
                </a:r>
                <a:r>
                  <a:rPr lang="en-US" sz="2000" i="1" dirty="0" smtClean="0"/>
                  <a:t>- </a:t>
                </a:r>
                <a:r>
                  <a:rPr lang="en-US" sz="2000" i="1" dirty="0" err="1" smtClean="0"/>
                  <a:t>d</a:t>
                </a:r>
                <a:r>
                  <a:rPr lang="en-US" sz="2000" i="1" baseline="-25000" dirty="0" err="1" smtClean="0"/>
                  <a:t>xx,n</a:t>
                </a:r>
                <a:r>
                  <a:rPr lang="en-US" sz="2000" i="1" dirty="0" smtClean="0"/>
                  <a:t>) / </a:t>
                </a:r>
                <a:r>
                  <a:rPr lang="en-US" sz="2000" i="1" dirty="0" err="1" smtClean="0"/>
                  <a:t>d</a:t>
                </a:r>
                <a:r>
                  <a:rPr lang="en-US" sz="2000" i="1" baseline="-25000" dirty="0" err="1" smtClean="0"/>
                  <a:t>ref,n</a:t>
                </a:r>
                <a:r>
                  <a:rPr lang="en-US" sz="2000" dirty="0" smtClean="0"/>
                  <a:t>.</a:t>
                </a:r>
              </a:p>
              <a:p>
                <a:pPr algn="just" eaLnBrk="1" hangingPunct="1"/>
                <a:endParaRPr lang="en-US" altLang="en-US" sz="8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000" dirty="0" smtClean="0"/>
                  <a:t>(</a:t>
                </a:r>
                <a:r>
                  <a:rPr lang="en-US" sz="2000" i="1" dirty="0" err="1"/>
                  <a:t>d</a:t>
                </a:r>
                <a:r>
                  <a:rPr lang="en-US" sz="2000" i="1" baseline="-25000" dirty="0" err="1"/>
                  <a:t>ref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taken </a:t>
                </a:r>
                <a:r>
                  <a:rPr lang="en-US" sz="2000" dirty="0"/>
                  <a:t>as </a:t>
                </a:r>
                <a:r>
                  <a:rPr lang="en-US" sz="2000" dirty="0" smtClean="0"/>
                  <a:t>max </a:t>
                </a:r>
                <a:r>
                  <a:rPr lang="en-US" sz="2000" dirty="0"/>
                  <a:t>of all </a:t>
                </a:r>
                <a:r>
                  <a:rPr lang="en-US" sz="2000" i="1" dirty="0"/>
                  <a:t>d</a:t>
                </a:r>
                <a:r>
                  <a:rPr lang="en-US" sz="2000" i="1" baseline="-25000" dirty="0"/>
                  <a:t>xx</a:t>
                </a:r>
                <a:r>
                  <a:rPr lang="en-US" sz="2000" dirty="0"/>
                  <a:t> data of a given type (e.g. oil density) in a given simulated lab test (e.g. </a:t>
                </a:r>
                <a:r>
                  <a:rPr lang="en-US" sz="2000" dirty="0" err="1"/>
                  <a:t>CCE</a:t>
                </a:r>
                <a:r>
                  <a:rPr lang="en-US" sz="2000" dirty="0" smtClean="0"/>
                  <a:t>).</a:t>
                </a:r>
              </a:p>
              <a:p>
                <a:pPr marL="457200" indent="-457200" algn="just" eaLnBrk="1" hangingPunct="1">
                  <a:lnSpc>
                    <a:spcPct val="150000"/>
                  </a:lnSpc>
                  <a:buFont typeface="+mj-lt"/>
                  <a:buAutoNum type="arabicPeriod" startAt="2"/>
                  <a:tabLst>
                    <a:tab pos="457200" algn="l"/>
                  </a:tabLst>
                </a:pPr>
                <a:endParaRPr lang="en-US" altLang="en-US" sz="8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457200" indent="-457200" algn="just" eaLnBrk="1" hangingPunct="1">
                  <a:lnSpc>
                    <a:spcPct val="150000"/>
                  </a:lnSpc>
                  <a:buFont typeface="+mj-lt"/>
                  <a:buAutoNum type="arabicPeriod" startAt="2"/>
                  <a:tabLst>
                    <a:tab pos="457200" algn="l"/>
                  </a:tabLst>
                </a:pP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Optional </a:t>
                </a: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MMP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comparison of few </a:t>
                </a:r>
                <a:r>
                  <a:rPr lang="en-US" altLang="en-US" sz="2000" dirty="0" err="1" smtClean="0">
                    <a:solidFill>
                      <a:srgbClr val="000000"/>
                    </a:solidFill>
                    <a:cs typeface="Arial" pitchFamily="34" charset="0"/>
                  </a:rPr>
                  <a:t>EOSx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cs typeface="Arial" pitchFamily="34" charset="0"/>
                  </a:rPr>
                  <a:t> models with lowest RMS.</a:t>
                </a:r>
              </a:p>
              <a:p>
                <a:pPr marL="457200" indent="-457200" algn="just" eaLnBrk="1" hangingPunct="1">
                  <a:buFont typeface="+mj-lt"/>
                  <a:buAutoNum type="arabicPeriod" startAt="2"/>
                </a:pPr>
                <a:endParaRPr lang="en-US" alt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146" name="Tit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447800"/>
                <a:ext cx="80391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683" r="-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6858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Lumping </a:t>
            </a:r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Examples</a:t>
            </a:r>
            <a:endParaRPr lang="en-US" altLang="en-US" sz="28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 eaLnBrk="1" hangingPunct="1"/>
            <a:r>
              <a:rPr lang="nb-NO" altLang="en-US" b="1" dirty="0" smtClean="0">
                <a:solidFill>
                  <a:srgbClr val="00B050"/>
                </a:solidFill>
                <a:cs typeface="Arial" pitchFamily="34" charset="0"/>
              </a:rPr>
              <a:t>Detailed EOSxx (xx=34) | Lumped EOSx (x=15, 9, 6)</a:t>
            </a:r>
            <a:endParaRPr lang="nb-NO" altLang="en-US" b="1" dirty="0">
              <a:solidFill>
                <a:srgbClr val="00B050"/>
              </a:solidFill>
              <a:cs typeface="Arial" pitchFamily="34" charset="0"/>
            </a:endParaRPr>
          </a:p>
          <a:p>
            <a:pPr algn="ctr" eaLnBrk="1" hangingPunct="1"/>
            <a:endParaRPr lang="en-US" altLang="en-US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7526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Peng-Robinson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EOS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(LBC) models.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solidFill>
                  <a:srgbClr val="000000"/>
                </a:solidFill>
                <a:cs typeface="Arial" pitchFamily="34" charset="0"/>
              </a:rPr>
              <a:t>EOSxx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 components.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600200" lvl="2" indent="-457200" algn="just" eaLnBrk="1" hangingPunct="1">
              <a:buFont typeface="Arial" panose="020B0604020202020204" pitchFamily="34" charset="0"/>
              <a:buChar char="•"/>
            </a:pP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&amp; 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CO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</a:p>
          <a:p>
            <a:pPr marL="1600200" lvl="2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i-C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n-C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i-C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, n-C</a:t>
            </a:r>
            <a:r>
              <a:rPr lang="en-US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5</a:t>
            </a:r>
          </a:p>
          <a:p>
            <a:pPr marL="1600200" lvl="2" indent="-457200" algn="just" eaLnBrk="1" hangingPunct="1">
              <a:buFont typeface="Arial" panose="020B0604020202020204" pitchFamily="34" charset="0"/>
              <a:buChar char="•"/>
            </a:pP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7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8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...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28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29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b-NO" altLang="en-US" sz="2000" dirty="0" smtClean="0">
                <a:solidFill>
                  <a:srgbClr val="000000"/>
                </a:solidFill>
                <a:cs typeface="Arial" pitchFamily="34" charset="0"/>
              </a:rPr>
              <a:t>and C</a:t>
            </a:r>
            <a:r>
              <a:rPr lang="nb-NO" altLang="en-US" sz="2000" baseline="-25000" dirty="0" smtClean="0">
                <a:solidFill>
                  <a:srgbClr val="000000"/>
                </a:solidFill>
                <a:cs typeface="Arial" pitchFamily="34" charset="0"/>
              </a:rPr>
              <a:t>30+</a:t>
            </a:r>
          </a:p>
          <a:p>
            <a:pPr marL="1600200" lvl="2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Five fluids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from a isothermal gradient used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en-US" altLang="en-US" sz="2000" dirty="0" smtClean="0">
                <a:solidFill>
                  <a:srgbClr val="000000"/>
                </a:solidFill>
                <a:cs typeface="Arial" pitchFamily="34" charset="0"/>
              </a:rPr>
              <a:t>PVT calculations.</a:t>
            </a:r>
            <a:endParaRPr lang="en-US" alt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Lean gas condensate (OGR = 50 STB/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MMscf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Richer gas condensate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(OGR = 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100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STB/</a:t>
            </a:r>
            <a:r>
              <a:rPr lang="en-US" altLang="en-US" sz="1800" dirty="0" err="1">
                <a:solidFill>
                  <a:srgbClr val="000000"/>
                </a:solidFill>
                <a:cs typeface="Arial" pitchFamily="34" charset="0"/>
              </a:rPr>
              <a:t>MMscf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altLang="en-US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Near- critical oil (GOR </a:t>
            </a:r>
            <a:r>
              <a:rPr lang="en-US" altLang="en-US" sz="1800" b="1" dirty="0">
                <a:solidFill>
                  <a:srgbClr val="000000"/>
                </a:solidFill>
                <a:cs typeface="Arial" pitchFamily="34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5000 </a:t>
            </a:r>
            <a:r>
              <a:rPr lang="en-US" altLang="en-US" sz="1800" b="1" dirty="0" err="1" smtClean="0">
                <a:solidFill>
                  <a:srgbClr val="000000"/>
                </a:solidFill>
                <a:cs typeface="Arial" pitchFamily="34" charset="0"/>
              </a:rPr>
              <a:t>scf</a:t>
            </a: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/STB</a:t>
            </a:r>
            <a:r>
              <a:rPr lang="en-US" altLang="en-US" sz="1800" b="1" dirty="0" smtClean="0">
                <a:solidFill>
                  <a:srgbClr val="000000"/>
                </a:solidFill>
                <a:cs typeface="Arial" pitchFamily="34" charset="0"/>
              </a:rPr>
              <a:t>)*</a:t>
            </a:r>
            <a:endParaRPr lang="en-US" altLang="en-US" sz="18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Less-volatile oil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(GOR = 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2200 </a:t>
            </a:r>
            <a:r>
              <a:rPr lang="en-US" altLang="en-US" sz="1800" dirty="0" err="1">
                <a:solidFill>
                  <a:srgbClr val="000000"/>
                </a:solidFill>
                <a:cs typeface="Arial" pitchFamily="34" charset="0"/>
              </a:rPr>
              <a:t>scf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/STB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More-volatile oil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(GOR = 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1000 </a:t>
            </a:r>
            <a:r>
              <a:rPr lang="en-US" altLang="en-US" sz="1800" dirty="0" err="1">
                <a:solidFill>
                  <a:srgbClr val="000000"/>
                </a:solidFill>
                <a:cs typeface="Arial" pitchFamily="34" charset="0"/>
              </a:rPr>
              <a:t>scf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/STB)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altLang="en-US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200150" lvl="1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/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* Averaging sample.</a:t>
            </a: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288925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cs typeface="Arial" pitchFamily="34" charset="0"/>
              </a:rPr>
              <a:t>PVT Calculations &amp; Weighting</a:t>
            </a:r>
            <a:endParaRPr lang="en-US" altLang="en-US" sz="28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1113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B42745AB-8094-43AD-9A2A-2DA8B8F0E893}" type="slidenum">
              <a:rPr lang="en-US" alt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2362200" y="64770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Paper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170912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Global Component Lumping for EOS Calculations </a:t>
            </a:r>
            <a:r>
              <a:rPr lang="en-US" alt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altLang="en-US" sz="1000" dirty="0" smtClean="0">
                <a:solidFill>
                  <a:srgbClr val="000000"/>
                </a:solidFill>
                <a:cs typeface="Arial" pitchFamily="34" charset="0"/>
              </a:rPr>
              <a:t>Curtis Whitson</a:t>
            </a:r>
            <a:endParaRPr lang="en-U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2672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CMTC_Blank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993</Words>
  <Application>Microsoft Office PowerPoint</Application>
  <PresentationFormat>On-screen Show (4:3)</PresentationFormat>
  <Paragraphs>187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12CMTC_BlankTitle</vt:lpstr>
      <vt:lpstr>Blank_Body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Tamela</dc:creator>
  <cp:lastModifiedBy>Curtis Hays Whitson</cp:lastModifiedBy>
  <cp:revision>191</cp:revision>
  <cp:lastPrinted>2014-10-26T15:38:50Z</cp:lastPrinted>
  <dcterms:created xsi:type="dcterms:W3CDTF">2010-12-30T17:22:33Z</dcterms:created>
  <dcterms:modified xsi:type="dcterms:W3CDTF">2014-10-26T15:41:23Z</dcterms:modified>
</cp:coreProperties>
</file>