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406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283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545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16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27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149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295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587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41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61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34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FD3F3-C899-4E0E-8906-2688B67BC52E}" type="datetimeFigureOut">
              <a:rPr lang="nb-NO" smtClean="0"/>
              <a:t>19.03.2021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E08C-4E61-42BF-94D2-CB50987FAD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506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368968"/>
            <a:ext cx="9144000" cy="2141621"/>
          </a:xfrm>
        </p:spPr>
        <p:txBody>
          <a:bodyPr/>
          <a:lstStyle/>
          <a:p>
            <a:r>
              <a:rPr lang="nb-NO" dirty="0" err="1" smtClean="0"/>
              <a:t>Lecture</a:t>
            </a:r>
            <a:r>
              <a:rPr lang="nb-NO" dirty="0" smtClean="0"/>
              <a:t> </a:t>
            </a:r>
            <a:r>
              <a:rPr lang="nb-NO" dirty="0" smtClean="0"/>
              <a:t>8.2. </a:t>
            </a:r>
            <a:r>
              <a:rPr lang="nb-NO" dirty="0" err="1" smtClean="0"/>
              <a:t>Compressors</a:t>
            </a:r>
            <a:r>
              <a:rPr lang="nb-NO" dirty="0" smtClean="0"/>
              <a:t> 19/3 </a:t>
            </a:r>
            <a:r>
              <a:rPr lang="nb-NO" dirty="0"/>
              <a:t>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978442"/>
            <a:ext cx="9144000" cy="2197768"/>
          </a:xfrm>
        </p:spPr>
        <p:txBody>
          <a:bodyPr>
            <a:normAutofit lnSpcReduction="10000"/>
          </a:bodyPr>
          <a:lstStyle/>
          <a:p>
            <a:r>
              <a:rPr lang="nb-NO" sz="4000" dirty="0" smtClean="0"/>
              <a:t>Content:</a:t>
            </a:r>
          </a:p>
          <a:p>
            <a:r>
              <a:rPr lang="nb-NO" sz="3200" dirty="0" smtClean="0"/>
              <a:t>Compressor </a:t>
            </a:r>
            <a:r>
              <a:rPr lang="nb-NO" sz="3200" dirty="0" err="1" smtClean="0"/>
              <a:t>performance</a:t>
            </a:r>
            <a:endParaRPr lang="nb-NO" sz="3200" dirty="0" smtClean="0"/>
          </a:p>
          <a:p>
            <a:r>
              <a:rPr lang="nb-NO" sz="3200" dirty="0" err="1" smtClean="0"/>
              <a:t>Stepwise</a:t>
            </a:r>
            <a:r>
              <a:rPr lang="nb-NO" sz="3200" dirty="0" smtClean="0"/>
              <a:t> </a:t>
            </a:r>
            <a:r>
              <a:rPr lang="nb-NO" sz="3200" dirty="0" err="1" smtClean="0"/>
              <a:t>compression</a:t>
            </a:r>
            <a:endParaRPr lang="nb-NO" sz="3200" dirty="0" smtClean="0"/>
          </a:p>
          <a:p>
            <a:r>
              <a:rPr lang="nb-NO" sz="3200" dirty="0" err="1" smtClean="0"/>
              <a:t>Intergrated</a:t>
            </a:r>
            <a:r>
              <a:rPr lang="nb-NO" sz="3200" dirty="0" smtClean="0"/>
              <a:t> </a:t>
            </a:r>
            <a:r>
              <a:rPr lang="nb-NO" sz="3200" dirty="0" err="1" smtClean="0"/>
              <a:t>process</a:t>
            </a:r>
            <a:endParaRPr lang="nb-NO" sz="3200" dirty="0" smtClean="0"/>
          </a:p>
          <a:p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79380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But</a:t>
            </a:r>
            <a:r>
              <a:rPr lang="nb-NO" dirty="0" smtClean="0"/>
              <a:t> first: </a:t>
            </a:r>
            <a:r>
              <a:rPr lang="nb-NO" dirty="0" err="1" smtClean="0"/>
              <a:t>Correction</a:t>
            </a:r>
            <a:r>
              <a:rPr lang="nb-NO" dirty="0" smtClean="0"/>
              <a:t> </a:t>
            </a:r>
            <a:r>
              <a:rPr lang="nb-NO" dirty="0" err="1" smtClean="0"/>
              <a:t>factor</a:t>
            </a:r>
            <a:r>
              <a:rPr lang="nb-NO" dirty="0" smtClean="0"/>
              <a:t> for non-ideal gas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Ideal, </a:t>
            </a:r>
            <a:r>
              <a:rPr lang="nb-NO" dirty="0" err="1" smtClean="0"/>
              <a:t>isentrophic</a:t>
            </a:r>
            <a:r>
              <a:rPr lang="nb-NO" dirty="0" smtClean="0"/>
              <a:t> (8-1):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Non-ideal </a:t>
            </a:r>
            <a:r>
              <a:rPr lang="nb-NO" dirty="0" err="1" smtClean="0"/>
              <a:t>correction</a:t>
            </a:r>
            <a:r>
              <a:rPr lang="nb-NO" dirty="0" smtClean="0"/>
              <a:t> suggested: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 </a:t>
            </a:r>
            <a:r>
              <a:rPr lang="nb-NO" dirty="0" smtClean="0"/>
              <a:t>Non-ideal, an-</a:t>
            </a:r>
            <a:r>
              <a:rPr lang="nb-NO" dirty="0" err="1" smtClean="0"/>
              <a:t>isentropic</a:t>
            </a:r>
            <a:r>
              <a:rPr lang="nb-NO" dirty="0" smtClean="0"/>
              <a:t>: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528618"/>
              </p:ext>
            </p:extLst>
          </p:nvPr>
        </p:nvGraphicFramePr>
        <p:xfrm>
          <a:off x="5975684" y="1997077"/>
          <a:ext cx="379412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3784320" imgH="1091880" progId="Equation.DSMT4">
                  <p:embed/>
                </p:oleObj>
              </mc:Choice>
              <mc:Fallback>
                <p:oleObj name="Equation" r:id="rId3" imgW="3784320" imgH="1091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684" y="1997077"/>
                        <a:ext cx="3794125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525984"/>
              </p:ext>
            </p:extLst>
          </p:nvPr>
        </p:nvGraphicFramePr>
        <p:xfrm>
          <a:off x="6288839" y="3406735"/>
          <a:ext cx="370681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3238200" imgH="1091880" progId="Equation.DSMT4">
                  <p:embed/>
                </p:oleObj>
              </mc:Choice>
              <mc:Fallback>
                <p:oleObj name="Equation" r:id="rId5" imgW="3238200" imgH="1091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839" y="3406735"/>
                        <a:ext cx="3706812" cy="125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885513"/>
              </p:ext>
            </p:extLst>
          </p:nvPr>
        </p:nvGraphicFramePr>
        <p:xfrm>
          <a:off x="6288839" y="4919663"/>
          <a:ext cx="386715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3377880" imgH="1091880" progId="Equation.DSMT4">
                  <p:embed/>
                </p:oleObj>
              </mc:Choice>
              <mc:Fallback>
                <p:oleObj name="Equation" r:id="rId7" imgW="3377880" imgH="1091880" progId="Equation.DSMT4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839" y="4919663"/>
                        <a:ext cx="3867150" cy="125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35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r>
              <a:rPr lang="nb-NO" dirty="0" err="1" smtClean="0"/>
              <a:t>Performance</a:t>
            </a:r>
            <a:r>
              <a:rPr lang="nb-NO" dirty="0" smtClean="0"/>
              <a:t> </a:t>
            </a:r>
            <a:r>
              <a:rPr lang="nb-NO" dirty="0" err="1" smtClean="0"/>
              <a:t>measure</a:t>
            </a:r>
            <a:r>
              <a:rPr lang="nb-NO" dirty="0" smtClean="0"/>
              <a:t>: </a:t>
            </a:r>
            <a:r>
              <a:rPr lang="nb-NO" dirty="0" err="1" smtClean="0"/>
              <a:t>Polytropic</a:t>
            </a:r>
            <a:r>
              <a:rPr lang="nb-NO" dirty="0" smtClean="0"/>
              <a:t> head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01916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Power (8-5):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 </a:t>
            </a:r>
            <a:r>
              <a:rPr lang="nb-NO" dirty="0" err="1"/>
              <a:t>Polytropic</a:t>
            </a:r>
            <a:r>
              <a:rPr lang="nb-NO" dirty="0"/>
              <a:t> </a:t>
            </a:r>
            <a:r>
              <a:rPr lang="nb-NO" dirty="0" smtClean="0"/>
              <a:t>head (8-7):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>
                <a:sym typeface="Wingdings" panose="05000000000000000000" pitchFamily="2" charset="2"/>
              </a:rPr>
              <a:t>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439854"/>
              </p:ext>
            </p:extLst>
          </p:nvPr>
        </p:nvGraphicFramePr>
        <p:xfrm>
          <a:off x="1848268" y="1768876"/>
          <a:ext cx="3044575" cy="99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3377880" imgH="1091880" progId="Equation.DSMT4">
                  <p:embed/>
                </p:oleObj>
              </mc:Choice>
              <mc:Fallback>
                <p:oleObj name="Equation" r:id="rId3" imgW="3377880" imgH="1091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8268" y="1768876"/>
                        <a:ext cx="3044575" cy="9914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57892"/>
              </p:ext>
            </p:extLst>
          </p:nvPr>
        </p:nvGraphicFramePr>
        <p:xfrm>
          <a:off x="2117165" y="3578689"/>
          <a:ext cx="21082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2120760" imgH="380880" progId="Equation.DSMT4">
                  <p:embed/>
                </p:oleObj>
              </mc:Choice>
              <mc:Fallback>
                <p:oleObj name="Equation" r:id="rId5" imgW="212076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165" y="3578689"/>
                        <a:ext cx="210820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697744"/>
              </p:ext>
            </p:extLst>
          </p:nvPr>
        </p:nvGraphicFramePr>
        <p:xfrm>
          <a:off x="2117165" y="4159878"/>
          <a:ext cx="2871788" cy="1009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7" imgW="3124080" imgH="1091880" progId="Equation.DSMT4">
                  <p:embed/>
                </p:oleObj>
              </mc:Choice>
              <mc:Fallback>
                <p:oleObj name="Equation" r:id="rId7" imgW="3124080" imgH="1091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165" y="4159878"/>
                        <a:ext cx="2871788" cy="10097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02697"/>
            <a:ext cx="4866248" cy="5314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191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Polytropic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</a:t>
            </a:r>
            <a:r>
              <a:rPr lang="nb-NO" dirty="0" err="1" smtClean="0"/>
              <a:t>hydraulic</a:t>
            </a:r>
            <a:r>
              <a:rPr lang="nb-NO" dirty="0" smtClean="0"/>
              <a:t> head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2624137"/>
            <a:ext cx="86106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8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nb-NO" dirty="0" smtClean="0"/>
              <a:t>Pump-compressor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08061"/>
            <a:ext cx="8791575" cy="1543050"/>
          </a:xfrm>
          <a:prstGeom prst="rect">
            <a:avLst/>
          </a:prstGeom>
        </p:spPr>
      </p:pic>
      <p:pic>
        <p:nvPicPr>
          <p:cNvPr id="5" name="Bild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63136" y="3286898"/>
            <a:ext cx="3426486" cy="2609686"/>
          </a:xfrm>
          <a:prstGeom prst="rect">
            <a:avLst/>
          </a:prstGeom>
        </p:spPr>
      </p:pic>
      <p:pic>
        <p:nvPicPr>
          <p:cNvPr id="6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431" y="4073010"/>
            <a:ext cx="3228975" cy="16446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Sylinder 6"/>
          <p:cNvSpPr txBox="1"/>
          <p:nvPr/>
        </p:nvSpPr>
        <p:spPr>
          <a:xfrm>
            <a:off x="5445211" y="3422350"/>
            <a:ext cx="3549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Single stage centrifugal compressor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558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Rotation</a:t>
            </a:r>
            <a:r>
              <a:rPr lang="nb-NO" dirty="0" smtClean="0"/>
              <a:t> speed and </a:t>
            </a:r>
            <a:r>
              <a:rPr lang="nb-NO" dirty="0" err="1" smtClean="0"/>
              <a:t>choking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721" y="2065714"/>
            <a:ext cx="90678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41062"/>
            <a:ext cx="10515600" cy="1325563"/>
          </a:xfrm>
        </p:spPr>
        <p:txBody>
          <a:bodyPr/>
          <a:lstStyle/>
          <a:p>
            <a:r>
              <a:rPr lang="en-US" b="1" dirty="0"/>
              <a:t>Stepwise compression</a:t>
            </a:r>
            <a:endParaRPr lang="nb-NO" dirty="0"/>
          </a:p>
        </p:txBody>
      </p:sp>
      <p:pic>
        <p:nvPicPr>
          <p:cNvPr id="4" name="Plassholder for innhold 3" descr="\\home.ansatt.ntnu.no\asheim\Desktop\Skjermbilde.GIF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343" y="1767681"/>
            <a:ext cx="4292015" cy="27722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ktangel 4"/>
          <p:cNvSpPr/>
          <p:nvPr/>
        </p:nvSpPr>
        <p:spPr>
          <a:xfrm>
            <a:off x="5470358" y="2466292"/>
            <a:ext cx="432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intermedia pressure: p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requiring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least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</a:t>
            </a:r>
            <a:endParaRPr lang="nb-NO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8564"/>
              </p:ext>
            </p:extLst>
          </p:nvPr>
        </p:nvGraphicFramePr>
        <p:xfrm>
          <a:off x="5727032" y="3149849"/>
          <a:ext cx="2185976" cy="970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168400" imgH="520700" progId="Equation.DSMT4">
                  <p:embed/>
                </p:oleObj>
              </mc:Choice>
              <mc:Fallback>
                <p:oleObj name="Equation" r:id="rId4" imgW="1168400" imgH="520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032" y="3149849"/>
                        <a:ext cx="2185976" cy="9708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79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42410" y="2643104"/>
            <a:ext cx="10515600" cy="1325563"/>
          </a:xfrm>
        </p:spPr>
        <p:txBody>
          <a:bodyPr/>
          <a:lstStyle/>
          <a:p>
            <a:r>
              <a:rPr lang="en-US" b="1" dirty="0" smtClean="0"/>
              <a:t>Integrated </a:t>
            </a:r>
            <a:r>
              <a:rPr lang="en-US" b="1" dirty="0"/>
              <a:t>process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362465"/>
            <a:ext cx="9244914" cy="6433751"/>
          </a:xfrm>
        </p:spPr>
        <p:txBody>
          <a:bodyPr/>
          <a:lstStyle/>
          <a:p>
            <a:r>
              <a:rPr lang="nb-NO" dirty="0"/>
              <a:t>Integrated </a:t>
            </a:r>
            <a:r>
              <a:rPr lang="nb-NO" dirty="0" err="1" smtClean="0"/>
              <a:t>process</a:t>
            </a:r>
            <a:r>
              <a:rPr lang="nb-NO" dirty="0" smtClean="0"/>
              <a:t>: Statfjord A</a:t>
            </a:r>
            <a:endParaRPr lang="nb-NO" dirty="0"/>
          </a:p>
        </p:txBody>
      </p:sp>
      <p:pic>
        <p:nvPicPr>
          <p:cNvPr id="5122" name="Picture 2" descr="Statfjor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735" y="1005016"/>
            <a:ext cx="8331898" cy="5482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781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Office-tema</vt:lpstr>
      <vt:lpstr>MathType 6.0 Equation</vt:lpstr>
      <vt:lpstr>Lecture 8.2. Compressors 19/3 2021</vt:lpstr>
      <vt:lpstr>But first: Correction factor for non-ideal gas</vt:lpstr>
      <vt:lpstr>Performance measure: Polytropic head</vt:lpstr>
      <vt:lpstr>Polytropic vs hydraulic head</vt:lpstr>
      <vt:lpstr>Pump-compressor</vt:lpstr>
      <vt:lpstr>Rotation speed and choking</vt:lpstr>
      <vt:lpstr>Stepwise compression</vt:lpstr>
      <vt:lpstr>Integrated process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8.2. Compressors 19/3 2021</dc:title>
  <dc:creator>Harald Arne Asheim</dc:creator>
  <cp:lastModifiedBy>Harald Arne Asheim</cp:lastModifiedBy>
  <cp:revision>6</cp:revision>
  <dcterms:created xsi:type="dcterms:W3CDTF">2021-03-19T09:03:55Z</dcterms:created>
  <dcterms:modified xsi:type="dcterms:W3CDTF">2021-03-19T10:02:34Z</dcterms:modified>
</cp:coreProperties>
</file>