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712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504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683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298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901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015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328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08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6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059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58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AB009-21ED-4A7D-87ED-28C4198A2BE8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7C89-E73D-4D03-9FDC-7B21DD7B91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52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1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Lecture</a:t>
            </a:r>
            <a:r>
              <a:rPr lang="nb-NO" dirty="0" smtClean="0"/>
              <a:t> 8.1. </a:t>
            </a:r>
            <a:r>
              <a:rPr lang="nb-NO" dirty="0" err="1" smtClean="0"/>
              <a:t>Compressors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held at </a:t>
            </a:r>
            <a:r>
              <a:rPr lang="nb-NO" dirty="0" smtClean="0"/>
              <a:t>16/3 </a:t>
            </a:r>
            <a:r>
              <a:rPr lang="nb-NO" dirty="0"/>
              <a:t>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132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717"/>
          </a:xfrm>
        </p:spPr>
        <p:txBody>
          <a:bodyPr/>
          <a:lstStyle/>
          <a:p>
            <a:r>
              <a:rPr lang="nb-NO" dirty="0" err="1" smtClean="0"/>
              <a:t>Volumetric</a:t>
            </a:r>
            <a:r>
              <a:rPr lang="nb-NO" dirty="0" smtClean="0"/>
              <a:t>, </a:t>
            </a:r>
            <a:r>
              <a:rPr lang="nb-NO" dirty="0" err="1" smtClean="0"/>
              <a:t>piston</a:t>
            </a:r>
            <a:r>
              <a:rPr lang="nb-NO" dirty="0" smtClean="0"/>
              <a:t>, 2 stages</a:t>
            </a:r>
            <a:endParaRPr lang="nb-NO" dirty="0"/>
          </a:p>
        </p:txBody>
      </p:sp>
      <p:pic>
        <p:nvPicPr>
          <p:cNvPr id="4" name="Plassholder for innhold 3" descr="\\home.ansatt.ntnu.no\asheim\Desktop\Gas-Compressor-Cutaway-1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209" y="1432593"/>
            <a:ext cx="4717465" cy="47355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838200" y="2213811"/>
            <a:ext cx="3664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Note different </a:t>
            </a:r>
            <a:r>
              <a:rPr lang="nb-NO" sz="2400" dirty="0" err="1" smtClean="0"/>
              <a:t>cylinder</a:t>
            </a:r>
            <a:r>
              <a:rPr lang="nb-NO" sz="2400" dirty="0" smtClean="0"/>
              <a:t> </a:t>
            </a:r>
            <a:r>
              <a:rPr lang="nb-NO" sz="2400" dirty="0" err="1" smtClean="0"/>
              <a:t>sizes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76498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96779"/>
            <a:ext cx="10515600" cy="818147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Dynamic</a:t>
            </a:r>
            <a:r>
              <a:rPr lang="nb-NO" dirty="0" smtClean="0"/>
              <a:t> </a:t>
            </a:r>
            <a:r>
              <a:rPr lang="nb-NO" dirty="0" err="1" smtClean="0"/>
              <a:t>compressors</a:t>
            </a:r>
            <a:r>
              <a:rPr lang="nb-NO" dirty="0" smtClean="0"/>
              <a:t> </a:t>
            </a:r>
            <a:br>
              <a:rPr lang="nb-NO" dirty="0" smtClean="0"/>
            </a:br>
            <a:endParaRPr lang="nb-NO" dirty="0"/>
          </a:p>
        </p:txBody>
      </p:sp>
      <p:pic>
        <p:nvPicPr>
          <p:cNvPr id="1026" name="Picture 2" descr="22649-38733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4118"/>
            <a:ext cx="5249601" cy="428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lassholder for innhold 4" descr="Bilderesultater for centrifugal compressor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102" y="2426367"/>
            <a:ext cx="3821572" cy="318836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3"/>
          <p:cNvSpPr txBox="1"/>
          <p:nvPr/>
        </p:nvSpPr>
        <p:spPr>
          <a:xfrm>
            <a:off x="838200" y="1540042"/>
            <a:ext cx="3501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Industrial, 8 stage radial</a:t>
            </a:r>
            <a:endParaRPr lang="nb-NO" sz="24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392779" y="1596189"/>
            <a:ext cx="5093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Jet </a:t>
            </a:r>
            <a:r>
              <a:rPr lang="nb-NO" sz="2400" dirty="0" err="1" smtClean="0"/>
              <a:t>engine</a:t>
            </a:r>
            <a:r>
              <a:rPr lang="nb-NO" sz="2400" dirty="0" smtClean="0"/>
              <a:t>, </a:t>
            </a:r>
            <a:r>
              <a:rPr lang="nb-NO" sz="2400" dirty="0" err="1" smtClean="0"/>
              <a:t>centrifugal</a:t>
            </a:r>
            <a:r>
              <a:rPr lang="nb-NO" sz="2400" dirty="0" smtClean="0"/>
              <a:t> and </a:t>
            </a:r>
            <a:r>
              <a:rPr lang="nb-NO" sz="2400" dirty="0" err="1" smtClean="0"/>
              <a:t>axial</a:t>
            </a:r>
            <a:r>
              <a:rPr lang="nb-NO" sz="2400" dirty="0" smtClean="0"/>
              <a:t> stages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06598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20317"/>
            <a:ext cx="10515600" cy="858252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Power: </a:t>
            </a:r>
            <a:r>
              <a:rPr lang="nb-NO" dirty="0" err="1" smtClean="0"/>
              <a:t>Compressors</a:t>
            </a:r>
            <a:r>
              <a:rPr lang="nb-NO" dirty="0" smtClean="0"/>
              <a:t>  pump </a:t>
            </a:r>
            <a:r>
              <a:rPr lang="nb-NO" dirty="0" err="1" smtClean="0"/>
              <a:t>compressible</a:t>
            </a:r>
            <a:r>
              <a:rPr lang="nb-NO" dirty="0" smtClean="0"/>
              <a:t> fluid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283368"/>
            <a:ext cx="10515600" cy="4893595"/>
          </a:xfrm>
        </p:spPr>
        <p:txBody>
          <a:bodyPr/>
          <a:lstStyle/>
          <a:p>
            <a:r>
              <a:rPr lang="nb-NO" dirty="0" smtClean="0"/>
              <a:t>Pump </a:t>
            </a:r>
            <a:r>
              <a:rPr lang="nb-NO" dirty="0" err="1" smtClean="0"/>
              <a:t>power</a:t>
            </a:r>
            <a:r>
              <a:rPr lang="nb-NO" dirty="0" smtClean="0"/>
              <a:t> </a:t>
            </a:r>
            <a:r>
              <a:rPr lang="nb-NO" dirty="0" err="1" smtClean="0"/>
              <a:t>relation</a:t>
            </a:r>
            <a:r>
              <a:rPr lang="nb-NO" dirty="0" smtClean="0"/>
              <a:t>: </a:t>
            </a:r>
            <a:r>
              <a:rPr lang="nb-NO" dirty="0" err="1" smtClean="0"/>
              <a:t>dw</a:t>
            </a:r>
            <a:r>
              <a:rPr lang="nb-NO" dirty="0" smtClean="0"/>
              <a:t>=</a:t>
            </a:r>
            <a:r>
              <a:rPr lang="nb-NO" dirty="0" err="1" smtClean="0"/>
              <a:t>Qdp</a:t>
            </a:r>
            <a:endParaRPr lang="nb-NO" dirty="0" smtClean="0"/>
          </a:p>
          <a:p>
            <a:r>
              <a:rPr lang="nb-NO" dirty="0" err="1" smtClean="0"/>
              <a:t>Isentropic</a:t>
            </a:r>
            <a:r>
              <a:rPr lang="nb-NO" dirty="0" smtClean="0"/>
              <a:t>  (</a:t>
            </a:r>
            <a:r>
              <a:rPr lang="nb-NO" dirty="0" err="1" smtClean="0"/>
              <a:t>adiabatic</a:t>
            </a:r>
            <a:r>
              <a:rPr lang="nb-NO" dirty="0" smtClean="0"/>
              <a:t>) gas </a:t>
            </a:r>
            <a:r>
              <a:rPr lang="nb-NO" dirty="0" err="1" smtClean="0"/>
              <a:t>approximation</a:t>
            </a:r>
            <a:r>
              <a:rPr lang="nb-NO" dirty="0" smtClean="0"/>
              <a:t>:</a:t>
            </a:r>
          </a:p>
          <a:p>
            <a:r>
              <a:rPr lang="nb-NO" dirty="0" smtClean="0"/>
              <a:t>By </a:t>
            </a:r>
            <a:r>
              <a:rPr lang="nb-NO" dirty="0" err="1" smtClean="0"/>
              <a:t>integration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616084"/>
              </p:ext>
            </p:extLst>
          </p:nvPr>
        </p:nvGraphicFramePr>
        <p:xfrm>
          <a:off x="7366836" y="1883549"/>
          <a:ext cx="1228301" cy="36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3" imgW="723586" imgH="215806" progId="Equation.DSMT4">
                  <p:embed/>
                </p:oleObj>
              </mc:Choice>
              <mc:Fallback>
                <p:oleObj name="Equation" r:id="rId3" imgW="723586" imgH="21580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836" y="1883549"/>
                        <a:ext cx="1228301" cy="3609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441051"/>
              </p:ext>
            </p:extLst>
          </p:nvPr>
        </p:nvGraphicFramePr>
        <p:xfrm>
          <a:off x="4002505" y="2299182"/>
          <a:ext cx="3364331" cy="98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5" imgW="2120900" imgH="622300" progId="Equation.DSMT4">
                  <p:embed/>
                </p:oleObj>
              </mc:Choice>
              <mc:Fallback>
                <p:oleObj name="Equation" r:id="rId5" imgW="2120900" imgH="6223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505" y="2299182"/>
                        <a:ext cx="3364331" cy="989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Bild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3954" y="3343819"/>
            <a:ext cx="41433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6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44380"/>
            <a:ext cx="10515600" cy="946484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Power: </a:t>
            </a:r>
            <a:r>
              <a:rPr lang="nb-NO" dirty="0"/>
              <a:t>Energy </a:t>
            </a:r>
            <a:r>
              <a:rPr lang="nb-NO" dirty="0" err="1"/>
              <a:t>balance</a:t>
            </a: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  </a:t>
            </a:r>
            <a:endParaRPr lang="nb-NO" dirty="0"/>
          </a:p>
        </p:txBody>
      </p:sp>
      <p:pic>
        <p:nvPicPr>
          <p:cNvPr id="4" name="Plassholder for innhold 3" descr="\\home.ansatt.ntnu.no\asheim\Desktop\Skjermbilde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73" y="2026007"/>
            <a:ext cx="4290432" cy="236240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827886"/>
              </p:ext>
            </p:extLst>
          </p:nvPr>
        </p:nvGraphicFramePr>
        <p:xfrm>
          <a:off x="3561514" y="4671845"/>
          <a:ext cx="3832973" cy="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" imgW="1689100" imgH="228600" progId="Equation.DSMT4">
                  <p:embed/>
                </p:oleObj>
              </mc:Choice>
              <mc:Fallback>
                <p:oleObj name="Equation" r:id="rId4" imgW="16891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1514" y="4671845"/>
                        <a:ext cx="3832973" cy="517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191198"/>
              </p:ext>
            </p:extLst>
          </p:nvPr>
        </p:nvGraphicFramePr>
        <p:xfrm>
          <a:off x="4034589" y="5323555"/>
          <a:ext cx="15954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6" imgW="1587240" imgH="380880" progId="Equation.DSMT4">
                  <p:embed/>
                </p:oleObj>
              </mc:Choice>
              <mc:Fallback>
                <p:oleObj name="Equation" r:id="rId6" imgW="158724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4589" y="5323555"/>
                        <a:ext cx="15954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Sylinder 9"/>
          <p:cNvSpPr txBox="1"/>
          <p:nvPr/>
        </p:nvSpPr>
        <p:spPr>
          <a:xfrm flipH="1">
            <a:off x="2245526" y="5242891"/>
            <a:ext cx="1742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Enthalpy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1184707" y="4730494"/>
            <a:ext cx="227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Energy </a:t>
            </a:r>
            <a:r>
              <a:rPr lang="nb-NO" sz="2400" dirty="0" err="1" smtClean="0"/>
              <a:t>balance</a:t>
            </a:r>
            <a:r>
              <a:rPr lang="nb-NO" dirty="0"/>
              <a:t>:</a:t>
            </a:r>
            <a:endParaRPr lang="nb-NO" dirty="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727654"/>
              </p:ext>
            </p:extLst>
          </p:nvPr>
        </p:nvGraphicFramePr>
        <p:xfrm>
          <a:off x="3433225" y="5704556"/>
          <a:ext cx="1279227" cy="389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8" imgW="672808" imgH="203112" progId="Equation.DSMT4">
                  <p:embed/>
                </p:oleObj>
              </mc:Choice>
              <mc:Fallback>
                <p:oleObj name="Equation" r:id="rId8" imgW="672808" imgH="20311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225" y="5704556"/>
                        <a:ext cx="1279227" cy="389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kstSylinder 13"/>
          <p:cNvSpPr txBox="1"/>
          <p:nvPr/>
        </p:nvSpPr>
        <p:spPr>
          <a:xfrm>
            <a:off x="1967759" y="5704555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/>
              <a:t>Combined</a:t>
            </a:r>
            <a:endParaRPr lang="nb-NO" sz="2400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914399" y="6147287"/>
            <a:ext cx="3633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2 </a:t>
            </a:r>
            <a:r>
              <a:rPr lang="nb-NO" sz="2400" dirty="0" err="1"/>
              <a:t>d</a:t>
            </a:r>
            <a:r>
              <a:rPr lang="nb-NO" sz="2400" dirty="0" err="1" smtClean="0"/>
              <a:t>egrees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freedom</a:t>
            </a:r>
            <a:r>
              <a:rPr lang="nb-NO" sz="2400" dirty="0" smtClean="0"/>
              <a:t>, e.g.: </a:t>
            </a:r>
            <a:endParaRPr lang="nb-NO" sz="2400" dirty="0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931704"/>
              </p:ext>
            </p:extLst>
          </p:nvPr>
        </p:nvGraphicFramePr>
        <p:xfrm>
          <a:off x="4563226" y="6219491"/>
          <a:ext cx="1066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0" imgW="1066680" imgH="431640" progId="Equation.DSMT4">
                  <p:embed/>
                </p:oleObj>
              </mc:Choice>
              <mc:Fallback>
                <p:oleObj name="Equation" r:id="rId10" imgW="10666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63226" y="6219491"/>
                        <a:ext cx="10668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3364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/>
          <a:lstStyle/>
          <a:p>
            <a:r>
              <a:rPr lang="nb-NO" dirty="0" err="1" smtClean="0"/>
              <a:t>Mollier</a:t>
            </a:r>
            <a:r>
              <a:rPr lang="nb-NO" dirty="0" smtClean="0"/>
              <a:t> diagram: 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6887" y="1507958"/>
            <a:ext cx="7708862" cy="5083380"/>
          </a:xfrm>
          <a:prstGeom prst="rect">
            <a:avLst/>
          </a:prstGeom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715944"/>
              </p:ext>
            </p:extLst>
          </p:nvPr>
        </p:nvGraphicFramePr>
        <p:xfrm>
          <a:off x="5053262" y="577516"/>
          <a:ext cx="1411529" cy="57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1066680" imgH="431640" progId="Equation.DSMT4">
                  <p:embed/>
                </p:oleObj>
              </mc:Choice>
              <mc:Fallback>
                <p:oleObj name="Equation" r:id="rId4" imgW="1066680" imgH="431640" progId="Equation.DSMT4">
                  <p:embed/>
                  <p:pic>
                    <p:nvPicPr>
                      <p:cNvPr id="16" name="Objekt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53262" y="577516"/>
                        <a:ext cx="1411529" cy="571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87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45168" y="188662"/>
            <a:ext cx="10515600" cy="685633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Power by </a:t>
            </a:r>
            <a:r>
              <a:rPr lang="nb-NO" dirty="0" err="1" smtClean="0"/>
              <a:t>Mollier</a:t>
            </a:r>
            <a:r>
              <a:rPr lang="nb-NO" dirty="0" smtClean="0"/>
              <a:t> diagram</a:t>
            </a:r>
            <a:endParaRPr lang="nb-NO" dirty="0"/>
          </a:p>
        </p:txBody>
      </p:sp>
      <p:pic>
        <p:nvPicPr>
          <p:cNvPr id="4" name="Plassholder for innhold 3" descr="\\home.ansatt.ntnu.no\asheim\Desktop\Skjermbilde2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78" y="1048681"/>
            <a:ext cx="4884822" cy="53259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654" y="6318512"/>
            <a:ext cx="1441784" cy="308954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518" y="1914525"/>
            <a:ext cx="4018168" cy="283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MathType 6.0 Equation</vt:lpstr>
      <vt:lpstr>Lecture 8.1. Compressors held at 16/3 2021</vt:lpstr>
      <vt:lpstr>Volumetric, piston, 2 stages</vt:lpstr>
      <vt:lpstr>Dynamic compressors  </vt:lpstr>
      <vt:lpstr> Power: Compressors  pump compressible fluid </vt:lpstr>
      <vt:lpstr> Power: Energy balance   </vt:lpstr>
      <vt:lpstr>Mollier diagram: </vt:lpstr>
      <vt:lpstr>Power by Mollier diagram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8.1. Compressors held at 16/3 2021</dc:title>
  <dc:creator>Harald Arne Asheim</dc:creator>
  <cp:lastModifiedBy>Harald Arne Asheim</cp:lastModifiedBy>
  <cp:revision>8</cp:revision>
  <dcterms:created xsi:type="dcterms:W3CDTF">2021-03-16T05:37:27Z</dcterms:created>
  <dcterms:modified xsi:type="dcterms:W3CDTF">2021-03-16T06:51:07Z</dcterms:modified>
</cp:coreProperties>
</file>