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7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B159-D48C-49F5-9B1C-2AFD23949669}" type="datetimeFigureOut">
              <a:rPr lang="nb-NO" smtClean="0"/>
              <a:t>12.03.2021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6E58-E534-4A25-9B94-38F723FB3F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432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B159-D48C-49F5-9B1C-2AFD23949669}" type="datetimeFigureOut">
              <a:rPr lang="nb-NO" smtClean="0"/>
              <a:t>12.03.2021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6E58-E534-4A25-9B94-38F723FB3F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827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B159-D48C-49F5-9B1C-2AFD23949669}" type="datetimeFigureOut">
              <a:rPr lang="nb-NO" smtClean="0"/>
              <a:t>12.03.2021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6E58-E534-4A25-9B94-38F723FB3F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256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B159-D48C-49F5-9B1C-2AFD23949669}" type="datetimeFigureOut">
              <a:rPr lang="nb-NO" smtClean="0"/>
              <a:t>12.03.2021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6E58-E534-4A25-9B94-38F723FB3F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8451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B159-D48C-49F5-9B1C-2AFD23949669}" type="datetimeFigureOut">
              <a:rPr lang="nb-NO" smtClean="0"/>
              <a:t>12.03.2021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6E58-E534-4A25-9B94-38F723FB3F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749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B159-D48C-49F5-9B1C-2AFD23949669}" type="datetimeFigureOut">
              <a:rPr lang="nb-NO" smtClean="0"/>
              <a:t>12.03.2021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6E58-E534-4A25-9B94-38F723FB3F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21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B159-D48C-49F5-9B1C-2AFD23949669}" type="datetimeFigureOut">
              <a:rPr lang="nb-NO" smtClean="0"/>
              <a:t>12.03.2021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6E58-E534-4A25-9B94-38F723FB3F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6334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B159-D48C-49F5-9B1C-2AFD23949669}" type="datetimeFigureOut">
              <a:rPr lang="nb-NO" smtClean="0"/>
              <a:t>12.03.2021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6E58-E534-4A25-9B94-38F723FB3F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356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B159-D48C-49F5-9B1C-2AFD23949669}" type="datetimeFigureOut">
              <a:rPr lang="nb-NO" smtClean="0"/>
              <a:t>12.03.2021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6E58-E534-4A25-9B94-38F723FB3F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3934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B159-D48C-49F5-9B1C-2AFD23949669}" type="datetimeFigureOut">
              <a:rPr lang="nb-NO" smtClean="0"/>
              <a:t>12.03.2021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6E58-E534-4A25-9B94-38F723FB3F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173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B159-D48C-49F5-9B1C-2AFD23949669}" type="datetimeFigureOut">
              <a:rPr lang="nb-NO" smtClean="0"/>
              <a:t>12.03.2021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6E58-E534-4A25-9B94-38F723FB3F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39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1B159-D48C-49F5-9B1C-2AFD23949669}" type="datetimeFigureOut">
              <a:rPr lang="nb-NO" smtClean="0"/>
              <a:t>12.03.2021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86E58-E534-4A25-9B94-38F723FB3F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32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4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10" Type="http://schemas.openxmlformats.org/officeDocument/2006/relationships/image" Target="../media/image5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oleObject" Target="../embeddings/oleObject4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4.png"/><Relationship Id="rId7" Type="http://schemas.openxmlformats.org/officeDocument/2006/relationships/image" Target="../media/image11.wmf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569495"/>
            <a:ext cx="9144000" cy="2069431"/>
          </a:xfrm>
        </p:spPr>
        <p:txBody>
          <a:bodyPr>
            <a:normAutofit fontScale="90000"/>
          </a:bodyPr>
          <a:lstStyle/>
          <a:p>
            <a:r>
              <a:rPr lang="nb-NO" dirty="0" err="1" smtClean="0"/>
              <a:t>Lecture</a:t>
            </a:r>
            <a:r>
              <a:rPr lang="nb-NO" dirty="0" smtClean="0"/>
              <a:t> 7.2.</a:t>
            </a:r>
            <a:br>
              <a:rPr lang="nb-NO" dirty="0" smtClean="0"/>
            </a:br>
            <a:r>
              <a:rPr lang="nb-NO" sz="4400" dirty="0" smtClean="0"/>
              <a:t>held at 12/3 2021</a:t>
            </a:r>
            <a:br>
              <a:rPr lang="nb-NO" sz="4400" dirty="0" smtClean="0"/>
            </a:br>
            <a:endParaRPr lang="nb-NO" sz="44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13225"/>
          </a:xfrm>
        </p:spPr>
        <p:txBody>
          <a:bodyPr/>
          <a:lstStyle/>
          <a:p>
            <a:r>
              <a:rPr lang="nb-NO" sz="3600" dirty="0" smtClean="0"/>
              <a:t>Content: </a:t>
            </a:r>
          </a:p>
          <a:p>
            <a:r>
              <a:rPr lang="nb-NO" dirty="0" smtClean="0"/>
              <a:t>Pump </a:t>
            </a:r>
            <a:r>
              <a:rPr lang="nb-NO" dirty="0" err="1" smtClean="0"/>
              <a:t>control</a:t>
            </a:r>
            <a:endParaRPr lang="nb-NO" dirty="0" smtClean="0"/>
          </a:p>
          <a:p>
            <a:r>
              <a:rPr lang="nb-NO" dirty="0" smtClean="0"/>
              <a:t>Jet pump </a:t>
            </a:r>
            <a:r>
              <a:rPr lang="nb-NO" dirty="0" err="1" smtClean="0"/>
              <a:t>performance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6543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6119"/>
          </a:xfrm>
        </p:spPr>
        <p:txBody>
          <a:bodyPr/>
          <a:lstStyle/>
          <a:p>
            <a:r>
              <a:rPr lang="nb-NO" dirty="0" err="1" smtClean="0"/>
              <a:t>Throttlig</a:t>
            </a:r>
            <a:r>
              <a:rPr lang="nb-NO" dirty="0" smtClean="0"/>
              <a:t> </a:t>
            </a:r>
            <a:r>
              <a:rPr lang="nb-NO" dirty="0" err="1" smtClean="0"/>
              <a:t>control</a:t>
            </a:r>
            <a:r>
              <a:rPr lang="nb-NO" dirty="0" smtClean="0"/>
              <a:t>: </a:t>
            </a:r>
            <a:r>
              <a:rPr lang="nb-NO" dirty="0" err="1" smtClean="0"/>
              <a:t>Choking</a:t>
            </a:r>
            <a:r>
              <a:rPr lang="nb-NO" dirty="0" smtClean="0"/>
              <a:t> at pump </a:t>
            </a:r>
            <a:r>
              <a:rPr lang="nb-NO" dirty="0" err="1" smtClean="0"/>
              <a:t>outlet</a:t>
            </a:r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24690" y="1395528"/>
            <a:ext cx="3908592" cy="1500345"/>
          </a:xfrm>
          <a:prstGeom prst="rect">
            <a:avLst/>
          </a:prstGeom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1905530"/>
              </p:ext>
            </p:extLst>
          </p:nvPr>
        </p:nvGraphicFramePr>
        <p:xfrm>
          <a:off x="8398376" y="1432074"/>
          <a:ext cx="2120900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4" imgW="2133360" imgH="685800" progId="Equation.DSMT4">
                  <p:embed/>
                </p:oleObj>
              </mc:Choice>
              <mc:Fallback>
                <p:oleObj name="Equation" r:id="rId4" imgW="2133360" imgH="685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8376" y="1432074"/>
                        <a:ext cx="2120900" cy="681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014488"/>
              </p:ext>
            </p:extLst>
          </p:nvPr>
        </p:nvGraphicFramePr>
        <p:xfrm>
          <a:off x="7401426" y="3671086"/>
          <a:ext cx="20574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6" imgW="2057400" imgH="291960" progId="Equation.DSMT4">
                  <p:embed/>
                </p:oleObj>
              </mc:Choice>
              <mc:Fallback>
                <p:oleObj name="Equation" r:id="rId6" imgW="205740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401426" y="3671086"/>
                        <a:ext cx="20574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kstSylinder 3"/>
          <p:cNvSpPr txBox="1"/>
          <p:nvPr/>
        </p:nvSpPr>
        <p:spPr>
          <a:xfrm>
            <a:off x="6348245" y="362292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Work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3898052"/>
              </p:ext>
            </p:extLst>
          </p:nvPr>
        </p:nvGraphicFramePr>
        <p:xfrm>
          <a:off x="8430126" y="2246156"/>
          <a:ext cx="1951038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8" imgW="1942920" imgH="380880" progId="Equation.DSMT4">
                  <p:embed/>
                </p:oleObj>
              </mc:Choice>
              <mc:Fallback>
                <p:oleObj name="Equation" r:id="rId8" imgW="1942920" imgH="38088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0126" y="2246156"/>
                        <a:ext cx="1951038" cy="37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kstSylinder 10"/>
          <p:cNvSpPr txBox="1"/>
          <p:nvPr/>
        </p:nvSpPr>
        <p:spPr>
          <a:xfrm>
            <a:off x="5104537" y="1520032"/>
            <a:ext cx="3151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err="1" smtClean="0"/>
              <a:t>Potential</a:t>
            </a:r>
            <a:r>
              <a:rPr lang="nb-NO" sz="2000" dirty="0" smtClean="0"/>
              <a:t> </a:t>
            </a:r>
            <a:r>
              <a:rPr lang="nb-NO" sz="2000" dirty="0" err="1" smtClean="0"/>
              <a:t>drop</a:t>
            </a:r>
            <a:r>
              <a:rPr lang="nb-NO" sz="2000" dirty="0" smtClean="0"/>
              <a:t> </a:t>
            </a:r>
            <a:r>
              <a:rPr lang="nb-NO" sz="2000" dirty="0" err="1" smtClean="0"/>
              <a:t>accross</a:t>
            </a:r>
            <a:r>
              <a:rPr lang="nb-NO" sz="2000" dirty="0" smtClean="0"/>
              <a:t> </a:t>
            </a:r>
            <a:r>
              <a:rPr lang="nb-NO" sz="2000" dirty="0" err="1" smtClean="0"/>
              <a:t>valve</a:t>
            </a:r>
            <a:r>
              <a:rPr lang="nb-NO" sz="2000" dirty="0" smtClean="0"/>
              <a:t>:</a:t>
            </a:r>
            <a:endParaRPr lang="nb-NO" sz="2000" dirty="0"/>
          </a:p>
        </p:txBody>
      </p:sp>
      <p:sp>
        <p:nvSpPr>
          <p:cNvPr id="12" name="TekstSylinder 11"/>
          <p:cNvSpPr txBox="1"/>
          <p:nvPr/>
        </p:nvSpPr>
        <p:spPr>
          <a:xfrm>
            <a:off x="5109410" y="2262002"/>
            <a:ext cx="31462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err="1" smtClean="0"/>
              <a:t>Potential</a:t>
            </a:r>
            <a:r>
              <a:rPr lang="nb-NO" sz="2000" dirty="0" smtClean="0"/>
              <a:t> </a:t>
            </a:r>
            <a:r>
              <a:rPr lang="nb-NO" sz="2000" dirty="0" err="1" smtClean="0"/>
              <a:t>provided</a:t>
            </a:r>
            <a:r>
              <a:rPr lang="nb-NO" sz="2000" dirty="0" smtClean="0"/>
              <a:t> by pump:</a:t>
            </a:r>
            <a:endParaRPr lang="nb-NO" sz="2000" dirty="0"/>
          </a:p>
        </p:txBody>
      </p:sp>
      <p:pic>
        <p:nvPicPr>
          <p:cNvPr id="13" name="Bilde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801" y="4354347"/>
            <a:ext cx="6410325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764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Bypass-control:  Network performance</a:t>
            </a:r>
            <a:endParaRPr lang="nb-NO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696534"/>
              </p:ext>
            </p:extLst>
          </p:nvPr>
        </p:nvGraphicFramePr>
        <p:xfrm>
          <a:off x="9582626" y="2515370"/>
          <a:ext cx="1231928" cy="343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3" imgW="1282680" imgH="355320" progId="Equation.DSMT4">
                  <p:embed/>
                </p:oleObj>
              </mc:Choice>
              <mc:Fallback>
                <p:oleObj name="Equation" r:id="rId3" imgW="1282680" imgH="3553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2626" y="2515370"/>
                        <a:ext cx="1231928" cy="3436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3975131"/>
              </p:ext>
            </p:extLst>
          </p:nvPr>
        </p:nvGraphicFramePr>
        <p:xfrm>
          <a:off x="9264315" y="3053876"/>
          <a:ext cx="1290220" cy="363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5" imgW="1269720" imgH="355320" progId="Equation.DSMT4">
                  <p:embed/>
                </p:oleObj>
              </mc:Choice>
              <mc:Fallback>
                <p:oleObj name="Equation" r:id="rId5" imgW="1269720" imgH="355320" progId="Equation.DSMT4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64315" y="3053876"/>
                        <a:ext cx="1290220" cy="3631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lassholder for innhold 12"/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30" y="1720841"/>
            <a:ext cx="5358812" cy="2150245"/>
          </a:xfrm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536" y="4206057"/>
            <a:ext cx="6315075" cy="2590800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6906126" y="1949116"/>
            <a:ext cx="2428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/>
              <a:t>By </a:t>
            </a:r>
            <a:r>
              <a:rPr lang="nb-NO" sz="2400" dirty="0" err="1" smtClean="0"/>
              <a:t>Kirchoff’s</a:t>
            </a:r>
            <a:r>
              <a:rPr lang="nb-NO" sz="2400" dirty="0" smtClean="0"/>
              <a:t> </a:t>
            </a:r>
            <a:r>
              <a:rPr lang="nb-NO" sz="2400" dirty="0" err="1" smtClean="0"/>
              <a:t>laws</a:t>
            </a:r>
            <a:r>
              <a:rPr lang="nb-NO" sz="2400" dirty="0" smtClean="0"/>
              <a:t>:</a:t>
            </a:r>
            <a:endParaRPr lang="nb-NO" sz="2400" dirty="0"/>
          </a:p>
        </p:txBody>
      </p:sp>
      <p:sp>
        <p:nvSpPr>
          <p:cNvPr id="5" name="TekstSylinder 4"/>
          <p:cNvSpPr txBox="1"/>
          <p:nvPr/>
        </p:nvSpPr>
        <p:spPr>
          <a:xfrm>
            <a:off x="6056494" y="2469154"/>
            <a:ext cx="3339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err="1" smtClean="0"/>
              <a:t>Closed</a:t>
            </a:r>
            <a:r>
              <a:rPr lang="nb-NO" sz="2000" dirty="0" smtClean="0"/>
              <a:t> loop </a:t>
            </a:r>
            <a:r>
              <a:rPr lang="nb-NO" sz="2000" dirty="0" err="1" smtClean="0"/>
              <a:t>potential</a:t>
            </a:r>
            <a:r>
              <a:rPr lang="nb-NO" sz="2000" dirty="0" smtClean="0"/>
              <a:t> </a:t>
            </a:r>
            <a:r>
              <a:rPr lang="nb-NO" sz="2000" dirty="0" err="1" smtClean="0"/>
              <a:t>balance</a:t>
            </a:r>
            <a:r>
              <a:rPr lang="nb-NO" sz="2000" dirty="0" smtClean="0"/>
              <a:t>:</a:t>
            </a:r>
            <a:endParaRPr lang="nb-NO" sz="2000" dirty="0"/>
          </a:p>
        </p:txBody>
      </p:sp>
      <p:sp>
        <p:nvSpPr>
          <p:cNvPr id="6" name="TekstSylinder 5"/>
          <p:cNvSpPr txBox="1"/>
          <p:nvPr/>
        </p:nvSpPr>
        <p:spPr>
          <a:xfrm>
            <a:off x="6216315" y="2999734"/>
            <a:ext cx="2740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/>
              <a:t>Mass </a:t>
            </a:r>
            <a:r>
              <a:rPr lang="nb-NO" sz="2000" dirty="0" err="1" smtClean="0"/>
              <a:t>balance</a:t>
            </a:r>
            <a:r>
              <a:rPr lang="nb-NO" sz="2000" dirty="0" smtClean="0"/>
              <a:t> at nodes:  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157012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Frequency control </a:t>
            </a:r>
            <a:r>
              <a:rPr lang="en-US" b="1" dirty="0" smtClean="0"/>
              <a:t> (Variable speed drive)</a:t>
            </a:r>
            <a:endParaRPr lang="nb-NO" dirty="0"/>
          </a:p>
        </p:txBody>
      </p:sp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52324" y="1923088"/>
            <a:ext cx="1952876" cy="2761207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38672"/>
              </p:ext>
            </p:extLst>
          </p:nvPr>
        </p:nvGraphicFramePr>
        <p:xfrm>
          <a:off x="4517816" y="2448950"/>
          <a:ext cx="27828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4" imgW="2793960" imgH="380880" progId="Equation.DSMT4">
                  <p:embed/>
                </p:oleObj>
              </mc:Choice>
              <mc:Fallback>
                <p:oleObj name="Equation" r:id="rId4" imgW="2793960" imgH="3808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7816" y="2448950"/>
                        <a:ext cx="278288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342069"/>
              </p:ext>
            </p:extLst>
          </p:nvPr>
        </p:nvGraphicFramePr>
        <p:xfrm>
          <a:off x="4348746" y="3029126"/>
          <a:ext cx="3121025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6" imgW="3111480" imgH="431640" progId="Equation.DSMT4">
                  <p:embed/>
                </p:oleObj>
              </mc:Choice>
              <mc:Fallback>
                <p:oleObj name="Equation" r:id="rId6" imgW="3111480" imgH="4316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8746" y="3029126"/>
                        <a:ext cx="3121025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465470" y="3655341"/>
            <a:ext cx="5156325" cy="1180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112009"/>
              </p:ext>
            </p:extLst>
          </p:nvPr>
        </p:nvGraphicFramePr>
        <p:xfrm>
          <a:off x="4465471" y="3609623"/>
          <a:ext cx="383368" cy="45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8" imgW="901309" imgH="253890" progId="Equation.DSMT4">
                  <p:embed/>
                </p:oleObj>
              </mc:Choice>
              <mc:Fallback>
                <p:oleObj name="Equation" r:id="rId8" imgW="901309" imgH="25389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5471" y="3609623"/>
                        <a:ext cx="383368" cy="457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485257"/>
              </p:ext>
            </p:extLst>
          </p:nvPr>
        </p:nvGraphicFramePr>
        <p:xfrm>
          <a:off x="4421773" y="3678140"/>
          <a:ext cx="2974975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10" imgW="2958840" imgH="431640" progId="Equation.DSMT4">
                  <p:embed/>
                </p:oleObj>
              </mc:Choice>
              <mc:Fallback>
                <p:oleObj name="Equation" r:id="rId10" imgW="2958840" imgH="4316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773" y="3678140"/>
                        <a:ext cx="2974975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kstSylinder 12"/>
          <p:cNvSpPr txBox="1"/>
          <p:nvPr/>
        </p:nvSpPr>
        <p:spPr>
          <a:xfrm>
            <a:off x="4465470" y="1824979"/>
            <a:ext cx="2237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By </a:t>
            </a:r>
            <a:r>
              <a:rPr lang="nb-NO" sz="2400" dirty="0" err="1" smtClean="0"/>
              <a:t>affinity</a:t>
            </a:r>
            <a:r>
              <a:rPr lang="nb-NO" sz="2400" dirty="0" smtClean="0"/>
              <a:t> </a:t>
            </a:r>
            <a:r>
              <a:rPr lang="nb-NO" sz="2400" dirty="0" err="1" smtClean="0"/>
              <a:t>laws</a:t>
            </a:r>
            <a:endParaRPr lang="nb-NO" sz="2400" dirty="0"/>
          </a:p>
        </p:txBody>
      </p:sp>
      <p:pic>
        <p:nvPicPr>
          <p:cNvPr id="15" name="Bilde 1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594" y="4319832"/>
            <a:ext cx="6667500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435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Jet pump: </a:t>
            </a:r>
            <a:r>
              <a:rPr lang="nb-NO" dirty="0" err="1" smtClean="0"/>
              <a:t>Velocity</a:t>
            </a:r>
            <a:r>
              <a:rPr lang="nb-NO" dirty="0" smtClean="0"/>
              <a:t> and </a:t>
            </a:r>
            <a:r>
              <a:rPr lang="nb-NO" dirty="0" err="1" smtClean="0"/>
              <a:t>pressure</a:t>
            </a:r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947" y="2004681"/>
            <a:ext cx="7061180" cy="4946602"/>
          </a:xfrm>
        </p:spPr>
      </p:pic>
    </p:spTree>
    <p:extLst>
      <p:ext uri="{BB962C8B-B14F-4D97-AF65-F5344CB8AC3E}">
        <p14:creationId xmlns:p14="http://schemas.microsoft.com/office/powerpoint/2010/main" val="3203335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240633"/>
            <a:ext cx="10515600" cy="99461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Performance </a:t>
            </a:r>
            <a:r>
              <a:rPr lang="en-US" sz="4000" b="1" dirty="0"/>
              <a:t>predicted for </a:t>
            </a:r>
            <a:r>
              <a:rPr lang="en-US" sz="4000" b="1" dirty="0" smtClean="0"/>
              <a:t> </a:t>
            </a:r>
            <a:r>
              <a:rPr lang="en-US" sz="4000" b="1" dirty="0"/>
              <a:t>drive fluid </a:t>
            </a:r>
            <a:r>
              <a:rPr lang="en-US" sz="4000" b="1" dirty="0" smtClean="0"/>
              <a:t>rate: 180 </a:t>
            </a:r>
            <a:r>
              <a:rPr lang="en-US" sz="4000" b="1" dirty="0" err="1" smtClean="0"/>
              <a:t>ltr</a:t>
            </a:r>
            <a:r>
              <a:rPr lang="en-US" sz="4000" b="1" dirty="0" smtClean="0"/>
              <a:t>/min</a:t>
            </a:r>
            <a:br>
              <a:rPr lang="en-US" sz="4000" b="1" dirty="0" smtClean="0"/>
            </a:b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pic>
        <p:nvPicPr>
          <p:cNvPr id="4" name="Plassholder for innhold 3" descr="\\home.ansatt.ntnu.no\asheim\Desktop\untitled.bmp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71705"/>
            <a:ext cx="4886325" cy="32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Sylinder 4"/>
          <p:cNvSpPr txBox="1"/>
          <p:nvPr/>
        </p:nvSpPr>
        <p:spPr>
          <a:xfrm>
            <a:off x="6368716" y="2013284"/>
            <a:ext cx="51112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/>
              <a:t>I</a:t>
            </a:r>
            <a:r>
              <a:rPr lang="nb-NO" sz="2400" dirty="0" smtClean="0"/>
              <a:t>deal </a:t>
            </a:r>
            <a:r>
              <a:rPr lang="nb-NO" sz="2400" dirty="0" err="1" smtClean="0"/>
              <a:t>efficiency</a:t>
            </a:r>
            <a:r>
              <a:rPr lang="nb-NO" sz="2400" dirty="0" smtClean="0"/>
              <a:t> </a:t>
            </a:r>
            <a:r>
              <a:rPr lang="nb-NO" sz="2400" dirty="0" err="1" smtClean="0"/>
              <a:t>here</a:t>
            </a:r>
            <a:r>
              <a:rPr lang="nb-NO" sz="2400" dirty="0" smtClean="0"/>
              <a:t> </a:t>
            </a:r>
            <a:r>
              <a:rPr lang="nb-NO" sz="2400" dirty="0" err="1" smtClean="0"/>
              <a:t>predicted</a:t>
            </a:r>
            <a:r>
              <a:rPr lang="nb-NO" sz="2400" dirty="0" smtClean="0"/>
              <a:t>: </a:t>
            </a:r>
            <a:r>
              <a:rPr lang="nb-NO" sz="2400" dirty="0" smtClean="0">
                <a:latin typeface="Symbol" panose="05050102010706020507" pitchFamily="18" charset="2"/>
              </a:rPr>
              <a:t>h&lt;50%</a:t>
            </a:r>
            <a:r>
              <a:rPr lang="nb-NO" sz="2400" dirty="0" smtClean="0"/>
              <a:t>,</a:t>
            </a:r>
          </a:p>
          <a:p>
            <a:r>
              <a:rPr lang="nb-NO" sz="2400" dirty="0" err="1" smtClean="0"/>
              <a:t>Occurring</a:t>
            </a:r>
            <a:r>
              <a:rPr lang="nb-NO" sz="2400" dirty="0" smtClean="0"/>
              <a:t> at  </a:t>
            </a:r>
            <a:r>
              <a:rPr lang="nb-NO" sz="2400" dirty="0" err="1" smtClean="0"/>
              <a:t>pumped</a:t>
            </a:r>
            <a:r>
              <a:rPr lang="nb-NO" sz="2400" dirty="0" smtClean="0"/>
              <a:t> rate: 700 l/m</a:t>
            </a:r>
          </a:p>
        </p:txBody>
      </p:sp>
      <p:sp>
        <p:nvSpPr>
          <p:cNvPr id="6" name="TekstSylinder 5"/>
          <p:cNvSpPr txBox="1"/>
          <p:nvPr/>
        </p:nvSpPr>
        <p:spPr>
          <a:xfrm>
            <a:off x="6481011" y="2887579"/>
            <a:ext cx="48901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/>
              <a:t>Ideal </a:t>
            </a:r>
            <a:r>
              <a:rPr lang="nb-NO" sz="2000" dirty="0" err="1" smtClean="0"/>
              <a:t>efficiency</a:t>
            </a:r>
            <a:r>
              <a:rPr lang="nb-NO" sz="2000" dirty="0" smtClean="0"/>
              <a:t> </a:t>
            </a:r>
            <a:r>
              <a:rPr lang="nb-NO" sz="2000" dirty="0" err="1" smtClean="0"/>
              <a:t>accounts</a:t>
            </a:r>
            <a:r>
              <a:rPr lang="nb-NO" sz="2000" dirty="0" smtClean="0"/>
              <a:t> for </a:t>
            </a:r>
            <a:r>
              <a:rPr lang="nb-NO" sz="2000" dirty="0" err="1" smtClean="0"/>
              <a:t>momentum</a:t>
            </a:r>
            <a:r>
              <a:rPr lang="nb-NO" sz="2000" dirty="0" smtClean="0"/>
              <a:t> loss </a:t>
            </a:r>
          </a:p>
          <a:p>
            <a:r>
              <a:rPr lang="nb-NO" sz="2000" dirty="0" err="1" smtClean="0"/>
              <a:t>through</a:t>
            </a:r>
            <a:r>
              <a:rPr lang="nb-NO" sz="2000" dirty="0" smtClean="0"/>
              <a:t> </a:t>
            </a:r>
            <a:r>
              <a:rPr lang="nb-NO" sz="2000" dirty="0" err="1" smtClean="0"/>
              <a:t>the</a:t>
            </a:r>
            <a:r>
              <a:rPr lang="nb-NO" sz="2000" dirty="0" smtClean="0"/>
              <a:t> </a:t>
            </a:r>
            <a:r>
              <a:rPr lang="nb-NO" sz="2000" dirty="0" err="1" smtClean="0"/>
              <a:t>mixing</a:t>
            </a:r>
            <a:r>
              <a:rPr lang="nb-NO" sz="2000" dirty="0" smtClean="0"/>
              <a:t> </a:t>
            </a:r>
            <a:r>
              <a:rPr lang="nb-NO" sz="2000" dirty="0" err="1" smtClean="0"/>
              <a:t>chamber</a:t>
            </a:r>
            <a:r>
              <a:rPr lang="nb-NO" sz="2000" dirty="0" smtClean="0"/>
              <a:t>.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132005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Office-tema</vt:lpstr>
      <vt:lpstr>Equation</vt:lpstr>
      <vt:lpstr>Lecture 7.2. held at 12/3 2021 </vt:lpstr>
      <vt:lpstr>Throttlig control: Choking at pump outlet</vt:lpstr>
      <vt:lpstr>Bypass-control:  Network performance</vt:lpstr>
      <vt:lpstr>Frequency control  (Variable speed drive)</vt:lpstr>
      <vt:lpstr>Jet pump: Velocity and pressure</vt:lpstr>
      <vt:lpstr>  Performance predicted for  drive fluid rate: 180 ltr/min  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Pump</dc:title>
  <dc:creator>Harald Arne Asheim</dc:creator>
  <cp:lastModifiedBy>Harald Arne Asheim</cp:lastModifiedBy>
  <cp:revision>19</cp:revision>
  <dcterms:created xsi:type="dcterms:W3CDTF">2021-03-09T09:49:28Z</dcterms:created>
  <dcterms:modified xsi:type="dcterms:W3CDTF">2021-03-12T13:19:13Z</dcterms:modified>
</cp:coreProperties>
</file>