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432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827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56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4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749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1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633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356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93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17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39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1B159-D48C-49F5-9B1C-2AFD23949669}" type="datetimeFigureOut">
              <a:rPr lang="nb-NO" smtClean="0"/>
              <a:t>12.03.2021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6E58-E534-4A25-9B94-38F723FB3F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2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569495"/>
            <a:ext cx="9144000" cy="2069431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Lecture</a:t>
            </a:r>
            <a:r>
              <a:rPr lang="nb-NO" dirty="0" smtClean="0"/>
              <a:t> 7.2.</a:t>
            </a:r>
            <a:br>
              <a:rPr lang="nb-NO" dirty="0" smtClean="0"/>
            </a:br>
            <a:r>
              <a:rPr lang="nb-NO" sz="4400" dirty="0" smtClean="0"/>
              <a:t>held at 12/3 2021</a:t>
            </a:r>
            <a:br>
              <a:rPr lang="nb-NO" sz="4400" dirty="0" smtClean="0"/>
            </a:br>
            <a:endParaRPr lang="nb-NO" sz="4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13225"/>
          </a:xfrm>
        </p:spPr>
        <p:txBody>
          <a:bodyPr/>
          <a:lstStyle/>
          <a:p>
            <a:r>
              <a:rPr lang="nb-NO" sz="3600" dirty="0" smtClean="0"/>
              <a:t>Content: </a:t>
            </a:r>
          </a:p>
          <a:p>
            <a:r>
              <a:rPr lang="nb-NO" dirty="0" smtClean="0"/>
              <a:t>Pump </a:t>
            </a:r>
            <a:r>
              <a:rPr lang="nb-NO" dirty="0" err="1" smtClean="0"/>
              <a:t>control</a:t>
            </a:r>
            <a:endParaRPr lang="nb-NO" dirty="0" smtClean="0"/>
          </a:p>
          <a:p>
            <a:r>
              <a:rPr lang="nb-NO" dirty="0" smtClean="0"/>
              <a:t>Jet pump </a:t>
            </a:r>
            <a:r>
              <a:rPr lang="nb-NO" dirty="0" err="1" smtClean="0"/>
              <a:t>performance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654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119"/>
          </a:xfrm>
        </p:spPr>
        <p:txBody>
          <a:bodyPr/>
          <a:lstStyle/>
          <a:p>
            <a:r>
              <a:rPr lang="nb-NO" dirty="0" err="1" smtClean="0"/>
              <a:t>Throttlig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>: </a:t>
            </a:r>
            <a:r>
              <a:rPr lang="nb-NO" dirty="0" err="1" smtClean="0"/>
              <a:t>Choking</a:t>
            </a:r>
            <a:r>
              <a:rPr lang="nb-NO" dirty="0" smtClean="0"/>
              <a:t> at pump </a:t>
            </a:r>
            <a:r>
              <a:rPr lang="nb-NO" dirty="0" err="1" smtClean="0"/>
              <a:t>outlet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4690" y="1395528"/>
            <a:ext cx="3908592" cy="1500345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905530"/>
              </p:ext>
            </p:extLst>
          </p:nvPr>
        </p:nvGraphicFramePr>
        <p:xfrm>
          <a:off x="8398376" y="1432074"/>
          <a:ext cx="21209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2133360" imgH="685800" progId="Equation.DSMT4">
                  <p:embed/>
                </p:oleObj>
              </mc:Choice>
              <mc:Fallback>
                <p:oleObj name="Equation" r:id="rId4" imgW="213336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376" y="1432074"/>
                        <a:ext cx="212090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014488"/>
              </p:ext>
            </p:extLst>
          </p:nvPr>
        </p:nvGraphicFramePr>
        <p:xfrm>
          <a:off x="7401426" y="3671086"/>
          <a:ext cx="2057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2057400" imgH="291960" progId="Equation.DSMT4">
                  <p:embed/>
                </p:oleObj>
              </mc:Choice>
              <mc:Fallback>
                <p:oleObj name="Equation" r:id="rId6" imgW="20574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01426" y="3671086"/>
                        <a:ext cx="20574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6348245" y="362292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Work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898052"/>
              </p:ext>
            </p:extLst>
          </p:nvPr>
        </p:nvGraphicFramePr>
        <p:xfrm>
          <a:off x="8430126" y="2246156"/>
          <a:ext cx="195103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1942920" imgH="380880" progId="Equation.DSMT4">
                  <p:embed/>
                </p:oleObj>
              </mc:Choice>
              <mc:Fallback>
                <p:oleObj name="Equation" r:id="rId8" imgW="1942920" imgH="3808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0126" y="2246156"/>
                        <a:ext cx="1951038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5104537" y="1520032"/>
            <a:ext cx="3151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 smtClean="0"/>
              <a:t>Potential</a:t>
            </a:r>
            <a:r>
              <a:rPr lang="nb-NO" sz="2000" dirty="0" smtClean="0"/>
              <a:t> </a:t>
            </a:r>
            <a:r>
              <a:rPr lang="nb-NO" sz="2000" dirty="0" err="1" smtClean="0"/>
              <a:t>drop</a:t>
            </a:r>
            <a:r>
              <a:rPr lang="nb-NO" sz="2000" dirty="0" smtClean="0"/>
              <a:t> </a:t>
            </a:r>
            <a:r>
              <a:rPr lang="nb-NO" sz="2000" dirty="0" err="1" smtClean="0"/>
              <a:t>accross</a:t>
            </a:r>
            <a:r>
              <a:rPr lang="nb-NO" sz="2000" dirty="0" smtClean="0"/>
              <a:t> </a:t>
            </a:r>
            <a:r>
              <a:rPr lang="nb-NO" sz="2000" dirty="0" err="1" smtClean="0"/>
              <a:t>valve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5109410" y="2262002"/>
            <a:ext cx="3146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 smtClean="0"/>
              <a:t>Potential</a:t>
            </a:r>
            <a:r>
              <a:rPr lang="nb-NO" sz="2000" dirty="0" smtClean="0"/>
              <a:t> </a:t>
            </a:r>
            <a:r>
              <a:rPr lang="nb-NO" sz="2000" dirty="0" err="1" smtClean="0"/>
              <a:t>provided</a:t>
            </a:r>
            <a:r>
              <a:rPr lang="nb-NO" sz="2000" dirty="0" smtClean="0"/>
              <a:t> by pump:</a:t>
            </a:r>
            <a:endParaRPr lang="nb-NO" sz="2000" dirty="0"/>
          </a:p>
        </p:txBody>
      </p:sp>
      <p:pic>
        <p:nvPicPr>
          <p:cNvPr id="13" name="Bild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801" y="4354347"/>
            <a:ext cx="64103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6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Bypass-control:  Network performance</a:t>
            </a:r>
            <a:endParaRPr lang="nb-NO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96534"/>
              </p:ext>
            </p:extLst>
          </p:nvPr>
        </p:nvGraphicFramePr>
        <p:xfrm>
          <a:off x="9582626" y="2515370"/>
          <a:ext cx="1231928" cy="34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1282680" imgH="355320" progId="Equation.DSMT4">
                  <p:embed/>
                </p:oleObj>
              </mc:Choice>
              <mc:Fallback>
                <p:oleObj name="Equation" r:id="rId3" imgW="1282680" imgH="355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2626" y="2515370"/>
                        <a:ext cx="1231928" cy="343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975131"/>
              </p:ext>
            </p:extLst>
          </p:nvPr>
        </p:nvGraphicFramePr>
        <p:xfrm>
          <a:off x="9264315" y="3053876"/>
          <a:ext cx="1290220" cy="363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1269720" imgH="355320" progId="Equation.DSMT4">
                  <p:embed/>
                </p:oleObj>
              </mc:Choice>
              <mc:Fallback>
                <p:oleObj name="Equation" r:id="rId5" imgW="1269720" imgH="355320" progId="Equation.DSMT4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4315" y="3053876"/>
                        <a:ext cx="1290220" cy="3631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lassholder for innhold 12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30" y="1720841"/>
            <a:ext cx="5358812" cy="2150245"/>
          </a:xfr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536" y="4206057"/>
            <a:ext cx="6315075" cy="2590800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6906126" y="1949116"/>
            <a:ext cx="2428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By </a:t>
            </a:r>
            <a:r>
              <a:rPr lang="nb-NO" sz="2400" dirty="0" err="1" smtClean="0"/>
              <a:t>Kirchoff’s</a:t>
            </a:r>
            <a:r>
              <a:rPr lang="nb-NO" sz="2400" dirty="0" smtClean="0"/>
              <a:t> </a:t>
            </a:r>
            <a:r>
              <a:rPr lang="nb-NO" sz="2400" dirty="0" err="1" smtClean="0"/>
              <a:t>laws</a:t>
            </a:r>
            <a:r>
              <a:rPr lang="nb-NO" sz="2400" dirty="0" smtClean="0"/>
              <a:t>:</a:t>
            </a:r>
            <a:endParaRPr lang="nb-NO" sz="24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056494" y="2469154"/>
            <a:ext cx="3339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 smtClean="0"/>
              <a:t>Closed</a:t>
            </a:r>
            <a:r>
              <a:rPr lang="nb-NO" sz="2000" dirty="0" smtClean="0"/>
              <a:t> loop </a:t>
            </a:r>
            <a:r>
              <a:rPr lang="nb-NO" sz="2000" dirty="0" err="1" smtClean="0"/>
              <a:t>potential</a:t>
            </a:r>
            <a:r>
              <a:rPr lang="nb-NO" sz="2000" dirty="0" smtClean="0"/>
              <a:t> </a:t>
            </a:r>
            <a:r>
              <a:rPr lang="nb-NO" sz="2000" dirty="0" err="1" smtClean="0"/>
              <a:t>balance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216315" y="2999734"/>
            <a:ext cx="2740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Mass </a:t>
            </a:r>
            <a:r>
              <a:rPr lang="nb-NO" sz="2000" dirty="0" err="1" smtClean="0"/>
              <a:t>balance</a:t>
            </a:r>
            <a:r>
              <a:rPr lang="nb-NO" sz="2000" dirty="0" smtClean="0"/>
              <a:t> at nodes: 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15701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Frequency control </a:t>
            </a:r>
            <a:r>
              <a:rPr lang="en-US" b="1" dirty="0" smtClean="0"/>
              <a:t> (Variable speed drive)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2324" y="1923088"/>
            <a:ext cx="1952876" cy="2761207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8672"/>
              </p:ext>
            </p:extLst>
          </p:nvPr>
        </p:nvGraphicFramePr>
        <p:xfrm>
          <a:off x="4517816" y="2448950"/>
          <a:ext cx="27828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4" imgW="2793960" imgH="380880" progId="Equation.DSMT4">
                  <p:embed/>
                </p:oleObj>
              </mc:Choice>
              <mc:Fallback>
                <p:oleObj name="Equation" r:id="rId4" imgW="2793960" imgH="380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816" y="2448950"/>
                        <a:ext cx="27828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42069"/>
              </p:ext>
            </p:extLst>
          </p:nvPr>
        </p:nvGraphicFramePr>
        <p:xfrm>
          <a:off x="4348746" y="3029126"/>
          <a:ext cx="31210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6" imgW="3111480" imgH="431640" progId="Equation.DSMT4">
                  <p:embed/>
                </p:oleObj>
              </mc:Choice>
              <mc:Fallback>
                <p:oleObj name="Equation" r:id="rId6" imgW="31114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746" y="3029126"/>
                        <a:ext cx="312102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65470" y="3655341"/>
            <a:ext cx="5156325" cy="118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112009"/>
              </p:ext>
            </p:extLst>
          </p:nvPr>
        </p:nvGraphicFramePr>
        <p:xfrm>
          <a:off x="4465471" y="3609623"/>
          <a:ext cx="383368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8" imgW="901309" imgH="253890" progId="Equation.DSMT4">
                  <p:embed/>
                </p:oleObj>
              </mc:Choice>
              <mc:Fallback>
                <p:oleObj name="Equation" r:id="rId8" imgW="901309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471" y="3609623"/>
                        <a:ext cx="383368" cy="45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485257"/>
              </p:ext>
            </p:extLst>
          </p:nvPr>
        </p:nvGraphicFramePr>
        <p:xfrm>
          <a:off x="4421773" y="3678140"/>
          <a:ext cx="29749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10" imgW="2958840" imgH="431640" progId="Equation.DSMT4">
                  <p:embed/>
                </p:oleObj>
              </mc:Choice>
              <mc:Fallback>
                <p:oleObj name="Equation" r:id="rId10" imgW="295884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773" y="3678140"/>
                        <a:ext cx="297497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4465470" y="1824979"/>
            <a:ext cx="2237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By </a:t>
            </a:r>
            <a:r>
              <a:rPr lang="nb-NO" sz="2400" dirty="0" err="1" smtClean="0"/>
              <a:t>affinity</a:t>
            </a:r>
            <a:r>
              <a:rPr lang="nb-NO" sz="2400" dirty="0" smtClean="0"/>
              <a:t> </a:t>
            </a:r>
            <a:r>
              <a:rPr lang="nb-NO" sz="2400" dirty="0" err="1" smtClean="0"/>
              <a:t>laws</a:t>
            </a:r>
            <a:endParaRPr lang="nb-NO" sz="2400" dirty="0"/>
          </a:p>
        </p:txBody>
      </p:sp>
      <p:pic>
        <p:nvPicPr>
          <p:cNvPr id="15" name="Bild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594" y="4319832"/>
            <a:ext cx="66675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3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Jet pump: </a:t>
            </a:r>
            <a:r>
              <a:rPr lang="nb-NO" dirty="0" err="1" smtClean="0"/>
              <a:t>Velocity</a:t>
            </a:r>
            <a:r>
              <a:rPr lang="nb-NO" dirty="0" smtClean="0"/>
              <a:t> and </a:t>
            </a:r>
            <a:r>
              <a:rPr lang="nb-NO" dirty="0" err="1" smtClean="0"/>
              <a:t>pressure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947" y="2004681"/>
            <a:ext cx="7061180" cy="4946602"/>
          </a:xfrm>
        </p:spPr>
      </p:pic>
    </p:spTree>
    <p:extLst>
      <p:ext uri="{BB962C8B-B14F-4D97-AF65-F5344CB8AC3E}">
        <p14:creationId xmlns:p14="http://schemas.microsoft.com/office/powerpoint/2010/main" val="320333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40633"/>
            <a:ext cx="10515600" cy="99461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Performance </a:t>
            </a:r>
            <a:r>
              <a:rPr lang="en-US" sz="4000" b="1" dirty="0"/>
              <a:t>predicted for </a:t>
            </a:r>
            <a:r>
              <a:rPr lang="en-US" sz="4000" b="1" dirty="0" smtClean="0"/>
              <a:t> </a:t>
            </a:r>
            <a:r>
              <a:rPr lang="en-US" sz="4000" b="1" dirty="0"/>
              <a:t>drive fluid </a:t>
            </a:r>
            <a:r>
              <a:rPr lang="en-US" sz="4000" b="1" dirty="0" smtClean="0"/>
              <a:t>rate: 180 </a:t>
            </a:r>
            <a:r>
              <a:rPr lang="en-US" sz="4000" b="1" dirty="0" err="1" smtClean="0"/>
              <a:t>ltr</a:t>
            </a:r>
            <a:r>
              <a:rPr lang="en-US" sz="4000" b="1" dirty="0" smtClean="0"/>
              <a:t>/min</a:t>
            </a:r>
            <a:br>
              <a:rPr lang="en-US" sz="4000" b="1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pic>
        <p:nvPicPr>
          <p:cNvPr id="4" name="Plassholder for innhold 3" descr="\\home.ansatt.ntnu.no\asheim\Desktop\untitled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71705"/>
            <a:ext cx="4886325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6368716" y="2013284"/>
            <a:ext cx="51112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I</a:t>
            </a:r>
            <a:r>
              <a:rPr lang="nb-NO" sz="2400" dirty="0" smtClean="0"/>
              <a:t>deal </a:t>
            </a:r>
            <a:r>
              <a:rPr lang="nb-NO" sz="2400" dirty="0" err="1" smtClean="0"/>
              <a:t>efficiency</a:t>
            </a:r>
            <a:r>
              <a:rPr lang="nb-NO" sz="2400" dirty="0" smtClean="0"/>
              <a:t> </a:t>
            </a:r>
            <a:r>
              <a:rPr lang="nb-NO" sz="2400" dirty="0" err="1" smtClean="0"/>
              <a:t>here</a:t>
            </a:r>
            <a:r>
              <a:rPr lang="nb-NO" sz="2400" dirty="0" smtClean="0"/>
              <a:t> </a:t>
            </a:r>
            <a:r>
              <a:rPr lang="nb-NO" sz="2400" dirty="0" err="1" smtClean="0"/>
              <a:t>predicted</a:t>
            </a:r>
            <a:r>
              <a:rPr lang="nb-NO" sz="2400" dirty="0" smtClean="0"/>
              <a:t>: </a:t>
            </a:r>
            <a:r>
              <a:rPr lang="nb-NO" sz="2400" dirty="0" smtClean="0">
                <a:latin typeface="Symbol" panose="05050102010706020507" pitchFamily="18" charset="2"/>
              </a:rPr>
              <a:t>h&lt;50%</a:t>
            </a:r>
            <a:r>
              <a:rPr lang="nb-NO" sz="2400" dirty="0" smtClean="0"/>
              <a:t>,</a:t>
            </a:r>
          </a:p>
          <a:p>
            <a:r>
              <a:rPr lang="nb-NO" sz="2400" dirty="0" err="1" smtClean="0"/>
              <a:t>Occurring</a:t>
            </a:r>
            <a:r>
              <a:rPr lang="nb-NO" sz="2400" dirty="0" smtClean="0"/>
              <a:t> at  </a:t>
            </a:r>
            <a:r>
              <a:rPr lang="nb-NO" sz="2400" dirty="0" err="1" smtClean="0"/>
              <a:t>pumped</a:t>
            </a:r>
            <a:r>
              <a:rPr lang="nb-NO" sz="2400" dirty="0" smtClean="0"/>
              <a:t> rate: 700 l/m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481011" y="2887579"/>
            <a:ext cx="4890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Ideal </a:t>
            </a:r>
            <a:r>
              <a:rPr lang="nb-NO" sz="2000" dirty="0" err="1" smtClean="0"/>
              <a:t>efficiency</a:t>
            </a:r>
            <a:r>
              <a:rPr lang="nb-NO" sz="2000" dirty="0" smtClean="0"/>
              <a:t> </a:t>
            </a:r>
            <a:r>
              <a:rPr lang="nb-NO" sz="2000" dirty="0" err="1" smtClean="0"/>
              <a:t>accounts</a:t>
            </a:r>
            <a:r>
              <a:rPr lang="nb-NO" sz="2000" dirty="0" smtClean="0"/>
              <a:t> for </a:t>
            </a:r>
            <a:r>
              <a:rPr lang="nb-NO" sz="2000" dirty="0" err="1" smtClean="0"/>
              <a:t>momentum</a:t>
            </a:r>
            <a:r>
              <a:rPr lang="nb-NO" sz="2000" dirty="0" smtClean="0"/>
              <a:t> loss </a:t>
            </a:r>
          </a:p>
          <a:p>
            <a:r>
              <a:rPr lang="nb-NO" sz="2000" dirty="0" err="1" smtClean="0"/>
              <a:t>through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mixing</a:t>
            </a:r>
            <a:r>
              <a:rPr lang="nb-NO" sz="2000" dirty="0" smtClean="0"/>
              <a:t> </a:t>
            </a:r>
            <a:r>
              <a:rPr lang="nb-NO" sz="2000" dirty="0" err="1" smtClean="0"/>
              <a:t>chamber</a:t>
            </a:r>
            <a:r>
              <a:rPr lang="nb-NO" sz="2000" dirty="0" smtClean="0"/>
              <a:t>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13200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Office-tema</vt:lpstr>
      <vt:lpstr>Equation</vt:lpstr>
      <vt:lpstr>Lecture 7.2. held at 12/3 2021 </vt:lpstr>
      <vt:lpstr>Throttlig control: Choking at pump outlet</vt:lpstr>
      <vt:lpstr>Bypass-control:  Network performance</vt:lpstr>
      <vt:lpstr>Frequency control  (Variable speed drive)</vt:lpstr>
      <vt:lpstr>Jet pump: Velocity and pressure</vt:lpstr>
      <vt:lpstr>  Performance predicted for  drive fluid rate: 180 ltr/min 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Pump</dc:title>
  <dc:creator>Harald Arne Asheim</dc:creator>
  <cp:lastModifiedBy>Harald Arne Asheim</cp:lastModifiedBy>
  <cp:revision>19</cp:revision>
  <dcterms:created xsi:type="dcterms:W3CDTF">2021-03-09T09:49:28Z</dcterms:created>
  <dcterms:modified xsi:type="dcterms:W3CDTF">2021-03-12T13:19:13Z</dcterms:modified>
</cp:coreProperties>
</file>