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57" r:id="rId5"/>
    <p:sldId id="259" r:id="rId6"/>
    <p:sldId id="262" r:id="rId7"/>
    <p:sldId id="264" r:id="rId8"/>
    <p:sldId id="26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74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819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6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401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460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129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92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30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030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337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187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35DDF-39C0-4968-8743-A489D6822366}" type="datetimeFigureOut">
              <a:rPr lang="nb-NO" smtClean="0"/>
              <a:t>04.03.2021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A9E4-03DA-4350-9123-E4F6C8AAE2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332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8.wmf"/><Relationship Id="rId3" Type="http://schemas.openxmlformats.org/officeDocument/2006/relationships/image" Target="../media/image19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517236"/>
            <a:ext cx="9144000" cy="2992727"/>
          </a:xfrm>
        </p:spPr>
        <p:txBody>
          <a:bodyPr>
            <a:normAutofit/>
          </a:bodyPr>
          <a:lstStyle/>
          <a:p>
            <a:r>
              <a:rPr lang="nb-NO" sz="4400" b="1" dirty="0" err="1" smtClean="0">
                <a:latin typeface="+mn-lt"/>
              </a:rPr>
              <a:t>Lecture</a:t>
            </a:r>
            <a:r>
              <a:rPr lang="nb-NO" sz="4400" b="1" dirty="0" smtClean="0">
                <a:latin typeface="+mn-lt"/>
              </a:rPr>
              <a:t> 6.2 </a:t>
            </a:r>
            <a:br>
              <a:rPr lang="nb-NO" sz="4400" b="1" dirty="0" smtClean="0">
                <a:latin typeface="+mn-lt"/>
              </a:rPr>
            </a:br>
            <a:r>
              <a:rPr lang="nb-NO" sz="4400" b="1" dirty="0" smtClean="0">
                <a:latin typeface="+mn-lt"/>
              </a:rPr>
              <a:t>Gas </a:t>
            </a:r>
            <a:r>
              <a:rPr lang="nb-NO" sz="4400" b="1" dirty="0" err="1">
                <a:latin typeface="+mn-lt"/>
              </a:rPr>
              <a:t>f</a:t>
            </a:r>
            <a:r>
              <a:rPr lang="nb-NO" sz="4400" b="1" dirty="0" err="1" smtClean="0">
                <a:latin typeface="+mn-lt"/>
              </a:rPr>
              <a:t>low</a:t>
            </a:r>
            <a:r>
              <a:rPr lang="nb-NO" sz="4400" b="1" dirty="0" smtClean="0">
                <a:latin typeface="+mn-lt"/>
              </a:rPr>
              <a:t> </a:t>
            </a:r>
            <a:r>
              <a:rPr lang="nb-NO" sz="4400" b="1" dirty="0" err="1" smtClean="0">
                <a:latin typeface="+mn-lt"/>
              </a:rPr>
              <a:t>through</a:t>
            </a:r>
            <a:r>
              <a:rPr lang="nb-NO" sz="4400" b="1" dirty="0" smtClean="0">
                <a:latin typeface="+mn-lt"/>
              </a:rPr>
              <a:t>  </a:t>
            </a:r>
            <a:r>
              <a:rPr lang="nb-NO" sz="4400" b="1" dirty="0" err="1" smtClean="0">
                <a:latin typeface="+mn-lt"/>
              </a:rPr>
              <a:t>restrictions</a:t>
            </a:r>
            <a:r>
              <a:rPr lang="nb-NO" sz="4400" b="1" dirty="0" smtClean="0">
                <a:latin typeface="+mn-lt"/>
              </a:rPr>
              <a:t/>
            </a:r>
            <a:br>
              <a:rPr lang="nb-NO" sz="4400" b="1" dirty="0" smtClean="0">
                <a:latin typeface="+mn-lt"/>
              </a:rPr>
            </a:br>
            <a:r>
              <a:rPr lang="nb-NO" sz="4400" b="1" dirty="0" smtClean="0">
                <a:latin typeface="+mn-lt"/>
              </a:rPr>
              <a:t/>
            </a:r>
            <a:br>
              <a:rPr lang="nb-NO" sz="4400" b="1" dirty="0" smtClean="0">
                <a:latin typeface="+mn-lt"/>
              </a:rPr>
            </a:br>
            <a:r>
              <a:rPr lang="nb-NO" sz="3600" b="1" dirty="0" err="1"/>
              <a:t>Scheduled</a:t>
            </a:r>
            <a:r>
              <a:rPr lang="nb-NO" sz="3600" b="1" dirty="0"/>
              <a:t> 5. </a:t>
            </a:r>
            <a:r>
              <a:rPr lang="nb-NO" sz="3600" b="1" dirty="0" err="1"/>
              <a:t>march</a:t>
            </a:r>
            <a:endParaRPr lang="nb-NO" sz="3600" b="1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962399"/>
            <a:ext cx="9144000" cy="2364509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nb-NO" sz="3600" dirty="0" smtClean="0"/>
              <a:t>Course </a:t>
            </a:r>
            <a:r>
              <a:rPr lang="nb-NO" sz="3600" dirty="0" err="1" smtClean="0"/>
              <a:t>overview</a:t>
            </a:r>
            <a:r>
              <a:rPr lang="nb-NO" sz="3600" dirty="0" smtClean="0"/>
              <a:t> &amp; </a:t>
            </a:r>
            <a:r>
              <a:rPr lang="nb-NO" sz="3600" dirty="0" err="1" smtClean="0"/>
              <a:t>physical</a:t>
            </a:r>
            <a:r>
              <a:rPr lang="nb-NO" sz="3600" dirty="0" smtClean="0"/>
              <a:t> </a:t>
            </a:r>
            <a:r>
              <a:rPr lang="nb-NO" sz="3600" dirty="0" err="1" smtClean="0"/>
              <a:t>lectures</a:t>
            </a:r>
            <a:r>
              <a:rPr lang="nb-NO" sz="36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nb-NO" sz="3600" dirty="0" smtClean="0"/>
              <a:t>Gas </a:t>
            </a:r>
            <a:r>
              <a:rPr lang="nb-NO" sz="3600" dirty="0" err="1" smtClean="0"/>
              <a:t>flow</a:t>
            </a:r>
            <a:r>
              <a:rPr lang="nb-NO" sz="3600" dirty="0" smtClean="0"/>
              <a:t> </a:t>
            </a:r>
            <a:r>
              <a:rPr lang="nb-NO" sz="3600" dirty="0" err="1" smtClean="0"/>
              <a:t>through</a:t>
            </a:r>
            <a:r>
              <a:rPr lang="nb-NO" sz="3600" dirty="0" smtClean="0"/>
              <a:t> </a:t>
            </a:r>
            <a:r>
              <a:rPr lang="nb-NO" sz="3600" dirty="0" err="1" smtClean="0"/>
              <a:t>restrictions</a:t>
            </a:r>
            <a:r>
              <a:rPr lang="nb-NO" sz="3600" dirty="0" smtClean="0"/>
              <a:t> (6.4.2)</a:t>
            </a:r>
          </a:p>
          <a:p>
            <a:pPr marL="342900" indent="-342900">
              <a:buFontTx/>
              <a:buChar char="-"/>
            </a:pPr>
            <a:r>
              <a:rPr lang="nb-NO" sz="3600" dirty="0" smtClean="0"/>
              <a:t>Non-</a:t>
            </a:r>
            <a:r>
              <a:rPr lang="nb-NO" sz="3600" dirty="0" err="1" smtClean="0"/>
              <a:t>isentropic</a:t>
            </a:r>
            <a:r>
              <a:rPr lang="nb-NO" sz="3600" dirty="0" smtClean="0"/>
              <a:t> </a:t>
            </a:r>
            <a:r>
              <a:rPr lang="nb-NO" sz="3600" dirty="0" err="1" smtClean="0"/>
              <a:t>processes</a:t>
            </a:r>
            <a:r>
              <a:rPr lang="nb-NO" sz="3600" dirty="0" smtClean="0"/>
              <a:t> (6.5)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150255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443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Subjects</a:t>
            </a:r>
            <a:r>
              <a:rPr lang="nb-NO" dirty="0" smtClean="0"/>
              <a:t> to be </a:t>
            </a:r>
            <a:r>
              <a:rPr lang="nb-NO" dirty="0" err="1" smtClean="0"/>
              <a:t>covered</a:t>
            </a:r>
            <a:r>
              <a:rPr lang="nb-NO" dirty="0" smtClean="0"/>
              <a:t> </a:t>
            </a:r>
            <a:r>
              <a:rPr lang="nb-NO" dirty="0" err="1" smtClean="0"/>
              <a:t>before</a:t>
            </a:r>
            <a:r>
              <a:rPr lang="nb-NO" dirty="0" smtClean="0"/>
              <a:t> </a:t>
            </a:r>
            <a:r>
              <a:rPr lang="nb-NO" dirty="0" err="1" smtClean="0"/>
              <a:t>Easter</a:t>
            </a:r>
            <a:r>
              <a:rPr lang="nb-NO" dirty="0" smtClean="0"/>
              <a:t> break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9221" y="1355558"/>
            <a:ext cx="6634783" cy="52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6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1991"/>
          </a:xfrm>
        </p:spPr>
        <p:txBody>
          <a:bodyPr/>
          <a:lstStyle/>
          <a:p>
            <a:r>
              <a:rPr lang="nb-NO" dirty="0" smtClean="0"/>
              <a:t>From </a:t>
            </a:r>
            <a:r>
              <a:rPr lang="nb-NO" dirty="0" err="1" smtClean="0"/>
              <a:t>previous</a:t>
            </a:r>
            <a:r>
              <a:rPr lang="nb-NO" dirty="0" smtClean="0"/>
              <a:t> </a:t>
            </a:r>
            <a:r>
              <a:rPr lang="nb-NO" dirty="0" err="1" smtClean="0"/>
              <a:t>lecture</a:t>
            </a:r>
            <a:r>
              <a:rPr lang="nb-NO" dirty="0" smtClean="0"/>
              <a:t>: 6.1</a:t>
            </a:r>
            <a:endParaRPr lang="nb-NO" dirty="0"/>
          </a:p>
        </p:txBody>
      </p:sp>
      <p:sp>
        <p:nvSpPr>
          <p:cNvPr id="4" name="Plassholder for innhold 3"/>
          <p:cNvSpPr txBox="1">
            <a:spLocks noGrp="1"/>
          </p:cNvSpPr>
          <p:nvPr>
            <p:ph idx="1"/>
          </p:nvPr>
        </p:nvSpPr>
        <p:spPr>
          <a:xfrm>
            <a:off x="838200" y="1507739"/>
            <a:ext cx="585135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Energy </a:t>
            </a:r>
            <a:r>
              <a:rPr lang="nb-NO" sz="2400" b="1" dirty="0" err="1" smtClean="0"/>
              <a:t>conservation</a:t>
            </a:r>
            <a:r>
              <a:rPr lang="nb-NO" sz="2400" b="1" dirty="0" smtClean="0"/>
              <a:t>, </a:t>
            </a:r>
            <a:r>
              <a:rPr lang="nb-NO" sz="2400" b="1" dirty="0" err="1" smtClean="0"/>
              <a:t>open</a:t>
            </a:r>
            <a:r>
              <a:rPr lang="nb-NO" sz="2400" b="1" dirty="0" smtClean="0"/>
              <a:t> system  </a:t>
            </a:r>
            <a:endParaRPr lang="nb-NO" sz="24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102024"/>
              </p:ext>
            </p:extLst>
          </p:nvPr>
        </p:nvGraphicFramePr>
        <p:xfrm>
          <a:off x="5878512" y="1580632"/>
          <a:ext cx="47021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3" imgW="4686120" imgH="330120" progId="Equation.DSMT4">
                  <p:embed/>
                </p:oleObj>
              </mc:Choice>
              <mc:Fallback>
                <p:oleObj name="Equation" r:id="rId3" imgW="468612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2" y="1580632"/>
                        <a:ext cx="47021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1002632" y="2398300"/>
            <a:ext cx="3167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 smtClean="0"/>
              <a:t>Isentropic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assumption</a:t>
            </a:r>
            <a:r>
              <a:rPr lang="nb-NO" sz="2400" b="1" dirty="0" smtClean="0"/>
              <a:t>: </a:t>
            </a:r>
            <a:endParaRPr lang="nb-NO" sz="2400" b="1" dirty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636756"/>
              </p:ext>
            </p:extLst>
          </p:nvPr>
        </p:nvGraphicFramePr>
        <p:xfrm>
          <a:off x="5626183" y="2511994"/>
          <a:ext cx="3376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5" imgW="3365280" imgH="330120" progId="Equation.DSMT4">
                  <p:embed/>
                </p:oleObj>
              </mc:Choice>
              <mc:Fallback>
                <p:oleObj name="Equation" r:id="rId5" imgW="3365280" imgH="33012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83" y="2511994"/>
                        <a:ext cx="33766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kstSylinder 12"/>
          <p:cNvSpPr txBox="1"/>
          <p:nvPr/>
        </p:nvSpPr>
        <p:spPr>
          <a:xfrm flipH="1">
            <a:off x="1014495" y="3328851"/>
            <a:ext cx="3709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ym typeface="Wingdings" panose="05000000000000000000" pitchFamily="2" charset="2"/>
              </a:rPr>
              <a:t>I</a:t>
            </a:r>
            <a:r>
              <a:rPr lang="nb-NO" sz="2400" b="1" dirty="0" smtClean="0">
                <a:sym typeface="Wingdings" panose="05000000000000000000" pitchFamily="2" charset="2"/>
              </a:rPr>
              <a:t>deal gas, </a:t>
            </a:r>
            <a:r>
              <a:rPr lang="nb-NO" sz="2400" b="1" dirty="0" err="1" smtClean="0">
                <a:sym typeface="Wingdings" panose="05000000000000000000" pitchFamily="2" charset="2"/>
              </a:rPr>
              <a:t>no</a:t>
            </a:r>
            <a:r>
              <a:rPr lang="nb-NO" sz="2400" b="1" dirty="0" smtClean="0">
                <a:sym typeface="Wingdings" panose="05000000000000000000" pitchFamily="2" charset="2"/>
              </a:rPr>
              <a:t> </a:t>
            </a:r>
            <a:r>
              <a:rPr lang="nb-NO" sz="2400" b="1" dirty="0" err="1" smtClean="0">
                <a:sym typeface="Wingdings" panose="05000000000000000000" pitchFamily="2" charset="2"/>
              </a:rPr>
              <a:t>height</a:t>
            </a:r>
            <a:r>
              <a:rPr lang="nb-NO" sz="2400" b="1" dirty="0" smtClean="0">
                <a:sym typeface="Wingdings" panose="05000000000000000000" pitchFamily="2" charset="2"/>
              </a:rPr>
              <a:t> </a:t>
            </a:r>
            <a:r>
              <a:rPr lang="nb-NO" sz="2400" b="1" dirty="0" err="1" smtClean="0">
                <a:sym typeface="Wingdings" panose="05000000000000000000" pitchFamily="2" charset="2"/>
              </a:rPr>
              <a:t>change</a:t>
            </a:r>
            <a:endParaRPr lang="nb-NO" sz="2000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01490"/>
              </p:ext>
            </p:extLst>
          </p:nvPr>
        </p:nvGraphicFramePr>
        <p:xfrm>
          <a:off x="5372435" y="3264736"/>
          <a:ext cx="30638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7" imgW="3035160" imgH="787320" progId="Equation.DSMT4">
                  <p:embed/>
                </p:oleObj>
              </mc:Choice>
              <mc:Fallback>
                <p:oleObj name="Equation" r:id="rId7" imgW="3035160" imgH="787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435" y="3264736"/>
                        <a:ext cx="306387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9" name="TekstSylinder 18"/>
          <p:cNvSpPr txBox="1"/>
          <p:nvPr/>
        </p:nvSpPr>
        <p:spPr>
          <a:xfrm>
            <a:off x="1347536" y="4868779"/>
            <a:ext cx="9152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nb-NO" sz="2400" b="1" dirty="0" err="1" smtClean="0">
                <a:sym typeface="Wingdings" panose="05000000000000000000" pitchFamily="2" charset="2"/>
              </a:rPr>
              <a:t>p</a:t>
            </a:r>
            <a:r>
              <a:rPr lang="nb-NO" sz="2400" b="1" dirty="0" err="1" smtClean="0"/>
              <a:t>ressure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drop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will</a:t>
            </a:r>
            <a:r>
              <a:rPr lang="nb-NO" sz="2400" b="1" dirty="0" smtClean="0"/>
              <a:t> </a:t>
            </a:r>
            <a:r>
              <a:rPr lang="nb-NO" sz="2400" b="1" dirty="0" err="1"/>
              <a:t>change</a:t>
            </a:r>
            <a:r>
              <a:rPr lang="nb-NO" sz="2400" b="1" dirty="0"/>
              <a:t> </a:t>
            </a:r>
            <a:r>
              <a:rPr lang="nb-NO" sz="2400" b="1" dirty="0" err="1" smtClean="0"/>
              <a:t>density</a:t>
            </a:r>
            <a:r>
              <a:rPr lang="nb-NO" sz="2400" b="1" dirty="0"/>
              <a:t> </a:t>
            </a:r>
            <a:r>
              <a:rPr lang="nb-NO" sz="2400" b="1" dirty="0" smtClean="0"/>
              <a:t>and </a:t>
            </a:r>
            <a:r>
              <a:rPr lang="nb-NO" sz="2400" b="1" dirty="0" err="1" smtClean="0"/>
              <a:t>temperature</a:t>
            </a:r>
            <a:r>
              <a:rPr lang="nb-NO" sz="2400" b="1" dirty="0" smtClean="0"/>
              <a:t>. </a:t>
            </a:r>
          </a:p>
          <a:p>
            <a:r>
              <a:rPr lang="nb-NO" sz="2400" b="1" dirty="0"/>
              <a:t> </a:t>
            </a:r>
            <a:r>
              <a:rPr lang="nb-NO" sz="2400" b="1" dirty="0" smtClean="0"/>
              <a:t>        </a:t>
            </a:r>
            <a:r>
              <a:rPr lang="nb-NO" sz="2400" b="1" dirty="0" err="1" smtClean="0"/>
              <a:t>We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will</a:t>
            </a:r>
            <a:r>
              <a:rPr lang="nb-NO" sz="2400" b="1" dirty="0" smtClean="0"/>
              <a:t> in </a:t>
            </a:r>
            <a:r>
              <a:rPr lang="nb-NO" sz="2400" b="1" dirty="0" err="1" smtClean="0"/>
              <a:t>this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lecture</a:t>
            </a:r>
            <a:r>
              <a:rPr lang="nb-NO" sz="2400" b="1" dirty="0"/>
              <a:t>:</a:t>
            </a:r>
            <a:r>
              <a:rPr lang="nb-NO" sz="2400" b="1" dirty="0" smtClean="0"/>
              <a:t> 6.2, </a:t>
            </a:r>
            <a:r>
              <a:rPr lang="nb-NO" sz="2400" b="1" dirty="0" err="1" smtClean="0"/>
              <a:t>include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this</a:t>
            </a:r>
            <a:r>
              <a:rPr lang="nb-NO" sz="2400" b="1" dirty="0" smtClean="0"/>
              <a:t> in </a:t>
            </a:r>
            <a:r>
              <a:rPr lang="nb-NO" sz="2400" b="1" dirty="0" err="1" smtClean="0"/>
              <a:t>flow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calculations</a:t>
            </a:r>
            <a:r>
              <a:rPr lang="nb-NO" sz="2400" b="1" dirty="0" smtClean="0"/>
              <a:t> 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355157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815"/>
          </a:xfrm>
        </p:spPr>
        <p:txBody>
          <a:bodyPr/>
          <a:lstStyle/>
          <a:p>
            <a:r>
              <a:rPr lang="nb-NO" dirty="0" smtClean="0"/>
              <a:t>Gas </a:t>
            </a:r>
            <a:r>
              <a:rPr lang="nb-NO" dirty="0" err="1"/>
              <a:t>f</a:t>
            </a:r>
            <a:r>
              <a:rPr lang="nb-NO" dirty="0" err="1" smtClean="0"/>
              <a:t>low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/>
              <a:t> </a:t>
            </a:r>
            <a:r>
              <a:rPr lang="nb-NO" dirty="0" smtClean="0"/>
              <a:t>chokes and </a:t>
            </a:r>
            <a:r>
              <a:rPr lang="nb-NO" dirty="0" err="1" smtClean="0"/>
              <a:t>restrictions</a:t>
            </a:r>
            <a:endParaRPr lang="nb-NO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463043"/>
              </p:ext>
            </p:extLst>
          </p:nvPr>
        </p:nvGraphicFramePr>
        <p:xfrm>
          <a:off x="2832495" y="3558259"/>
          <a:ext cx="43068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3" imgW="3911400" imgH="495000" progId="Equation.DSMT4">
                  <p:embed/>
                </p:oleObj>
              </mc:Choice>
              <mc:Fallback>
                <p:oleObj name="Equation" r:id="rId3" imgW="3911400" imgH="495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495" y="3558259"/>
                        <a:ext cx="4306888" cy="49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393058"/>
              </p:ext>
            </p:extLst>
          </p:nvPr>
        </p:nvGraphicFramePr>
        <p:xfrm>
          <a:off x="3709988" y="4152900"/>
          <a:ext cx="15478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5" imgW="1511280" imgH="355320" progId="Equation.DSMT4">
                  <p:embed/>
                </p:oleObj>
              </mc:Choice>
              <mc:Fallback>
                <p:oleObj name="Equation" r:id="rId5" imgW="151128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4152900"/>
                        <a:ext cx="1547812" cy="35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876800" y="5713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490655"/>
              </p:ext>
            </p:extLst>
          </p:nvPr>
        </p:nvGraphicFramePr>
        <p:xfrm>
          <a:off x="4095666" y="4730607"/>
          <a:ext cx="2261807" cy="94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7" imgW="1739900" imgH="723900" progId="Equation.DSMT4">
                  <p:embed/>
                </p:oleObj>
              </mc:Choice>
              <mc:Fallback>
                <p:oleObj name="Equation" r:id="rId7" imgW="1739900" imgH="723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666" y="4730607"/>
                        <a:ext cx="2261807" cy="946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321356"/>
              </p:ext>
            </p:extLst>
          </p:nvPr>
        </p:nvGraphicFramePr>
        <p:xfrm>
          <a:off x="3897745" y="5792031"/>
          <a:ext cx="5430321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9" imgW="5613120" imgH="1054080" progId="Equation.DSMT4">
                  <p:embed/>
                </p:oleObj>
              </mc:Choice>
              <mc:Fallback>
                <p:oleObj name="Equation" r:id="rId9" imgW="5613120" imgH="1054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745" y="5792031"/>
                        <a:ext cx="5430321" cy="973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838200" y="3558259"/>
            <a:ext cx="1251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Bernoulli:</a:t>
            </a:r>
            <a:endParaRPr lang="nb-NO" sz="20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38200" y="4158721"/>
            <a:ext cx="1607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Isentropic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755072" y="4975022"/>
            <a:ext cx="3014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Solved</a:t>
            </a:r>
            <a:r>
              <a:rPr lang="nb-NO" sz="2000" dirty="0" smtClean="0"/>
              <a:t> for </a:t>
            </a:r>
            <a:r>
              <a:rPr lang="nb-NO" sz="2000" dirty="0" err="1" smtClean="0"/>
              <a:t>outflow</a:t>
            </a:r>
            <a:r>
              <a:rPr lang="nb-NO" sz="2000" dirty="0" smtClean="0"/>
              <a:t> </a:t>
            </a:r>
            <a:r>
              <a:rPr lang="nb-NO" sz="2000" dirty="0" err="1" smtClean="0"/>
              <a:t>velocity</a:t>
            </a:r>
            <a:r>
              <a:rPr lang="nb-NO" sz="2000" dirty="0"/>
              <a:t>:</a:t>
            </a:r>
            <a:r>
              <a:rPr lang="nb-NO" sz="2000" dirty="0" smtClean="0"/>
              <a:t> </a:t>
            </a:r>
            <a:endParaRPr lang="nb-NO" sz="20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1058779" y="6078545"/>
            <a:ext cx="2515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Mass </a:t>
            </a:r>
            <a:r>
              <a:rPr lang="nb-NO" sz="2000" dirty="0" err="1" smtClean="0"/>
              <a:t>balance</a:t>
            </a:r>
            <a:r>
              <a:rPr lang="nb-NO" sz="2000" dirty="0" smtClean="0">
                <a:sym typeface="Wingdings" panose="05000000000000000000" pitchFamily="2" charset="2"/>
              </a:rPr>
              <a:t> rate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9" name="Plassholder for innhold 18"/>
          <p:cNvPicPr>
            <a:picLocks noGrp="1" noChangeAspect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208" y="1374293"/>
            <a:ext cx="5564759" cy="2002136"/>
          </a:xfrm>
        </p:spPr>
      </p:pic>
    </p:spTree>
    <p:extLst>
      <p:ext uri="{BB962C8B-B14F-4D97-AF65-F5344CB8AC3E}">
        <p14:creationId xmlns:p14="http://schemas.microsoft.com/office/powerpoint/2010/main" val="141195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3605" y="272716"/>
            <a:ext cx="10515600" cy="472585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Predicition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choke </a:t>
            </a:r>
            <a:endParaRPr lang="nb-NO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342005"/>
              </p:ext>
            </p:extLst>
          </p:nvPr>
        </p:nvGraphicFramePr>
        <p:xfrm>
          <a:off x="8376467" y="1958140"/>
          <a:ext cx="2027325" cy="93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3" imgW="1790640" imgH="825480" progId="Equation.DSMT4">
                  <p:embed/>
                </p:oleObj>
              </mc:Choice>
              <mc:Fallback>
                <p:oleObj name="Equation" r:id="rId3" imgW="1790640" imgH="825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6467" y="1958140"/>
                        <a:ext cx="2027325" cy="938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6986337" y="1355635"/>
            <a:ext cx="333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Computed</a:t>
            </a:r>
            <a:r>
              <a:rPr lang="nb-NO" sz="2400" dirty="0" smtClean="0"/>
              <a:t>  </a:t>
            </a:r>
            <a:r>
              <a:rPr lang="nb-NO" sz="2400" dirty="0" err="1" smtClean="0"/>
              <a:t>criticals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425136"/>
              </p:ext>
            </p:extLst>
          </p:nvPr>
        </p:nvGraphicFramePr>
        <p:xfrm>
          <a:off x="8496782" y="3037967"/>
          <a:ext cx="1558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5" imgW="1562040" imgH="380880" progId="Equation.DSMT4">
                  <p:embed/>
                </p:oleObj>
              </mc:Choice>
              <mc:Fallback>
                <p:oleObj name="Equation" r:id="rId5" imgW="156204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6782" y="3037967"/>
                        <a:ext cx="15589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196552"/>
              </p:ext>
            </p:extLst>
          </p:nvPr>
        </p:nvGraphicFramePr>
        <p:xfrm>
          <a:off x="8388395" y="3521612"/>
          <a:ext cx="285273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7" imgW="2844720" imgH="927000" progId="Equation.DSMT4">
                  <p:embed/>
                </p:oleObj>
              </mc:Choice>
              <mc:Fallback>
                <p:oleObj name="Equation" r:id="rId7" imgW="2844720" imgH="927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95" y="3521612"/>
                        <a:ext cx="2852738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06" y="1235075"/>
            <a:ext cx="5337025" cy="4602163"/>
          </a:xfrm>
        </p:spPr>
      </p:pic>
      <p:sp>
        <p:nvSpPr>
          <p:cNvPr id="3" name="TekstSylinder 2"/>
          <p:cNvSpPr txBox="1"/>
          <p:nvPr/>
        </p:nvSpPr>
        <p:spPr>
          <a:xfrm>
            <a:off x="7114673" y="4796589"/>
            <a:ext cx="4756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If </a:t>
            </a:r>
            <a:r>
              <a:rPr lang="nb-NO" sz="2400" dirty="0" err="1" smtClean="0"/>
              <a:t>downstream</a:t>
            </a:r>
            <a:r>
              <a:rPr lang="nb-NO" sz="2400" dirty="0" smtClean="0"/>
              <a:t> </a:t>
            </a:r>
            <a:r>
              <a:rPr lang="nb-NO" sz="2400" dirty="0" err="1" smtClean="0"/>
              <a:t>pressure</a:t>
            </a:r>
            <a:r>
              <a:rPr lang="nb-NO" sz="2400" dirty="0" smtClean="0"/>
              <a:t> drops </a:t>
            </a:r>
            <a:r>
              <a:rPr lang="nb-NO" sz="2400" dirty="0" err="1" smtClean="0"/>
              <a:t>below</a:t>
            </a:r>
            <a:r>
              <a:rPr lang="nb-NO" sz="2400" dirty="0" smtClean="0"/>
              <a:t> </a:t>
            </a:r>
            <a:r>
              <a:rPr lang="nb-NO" sz="2400" dirty="0" err="1" smtClean="0"/>
              <a:t>critical</a:t>
            </a:r>
            <a:r>
              <a:rPr lang="nb-NO" sz="2400" dirty="0" smtClean="0"/>
              <a:t> (</a:t>
            </a:r>
            <a:r>
              <a:rPr lang="nb-NO" sz="2400" dirty="0" err="1" smtClean="0"/>
              <a:t>about</a:t>
            </a:r>
            <a:r>
              <a:rPr lang="nb-NO" sz="2400" dirty="0" smtClean="0"/>
              <a:t> 50% </a:t>
            </a:r>
            <a:r>
              <a:rPr lang="nb-NO" sz="2400" dirty="0" err="1" smtClean="0"/>
              <a:t>drop</a:t>
            </a:r>
            <a:r>
              <a:rPr lang="nb-NO" sz="2400" dirty="0" smtClean="0"/>
              <a:t>), </a:t>
            </a:r>
            <a:r>
              <a:rPr lang="nb-NO" sz="2400" dirty="0" err="1" smtClean="0"/>
              <a:t>critical</a:t>
            </a:r>
            <a:r>
              <a:rPr lang="nb-NO" sz="2400" dirty="0" smtClean="0"/>
              <a:t> </a:t>
            </a:r>
            <a:r>
              <a:rPr lang="nb-NO" sz="2400" dirty="0" err="1" smtClean="0"/>
              <a:t>flow</a:t>
            </a:r>
            <a:r>
              <a:rPr lang="nb-NO" sz="2400" dirty="0" smtClean="0"/>
              <a:t> rate is </a:t>
            </a:r>
            <a:r>
              <a:rPr lang="nb-NO" sz="2400" dirty="0" err="1" smtClean="0"/>
              <a:t>maintained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14946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09563"/>
            <a:ext cx="10515600" cy="1147806"/>
          </a:xfrm>
        </p:spPr>
        <p:txBody>
          <a:bodyPr>
            <a:normAutofit fontScale="90000"/>
          </a:bodyPr>
          <a:lstStyle/>
          <a:p>
            <a:r>
              <a:rPr lang="nb-NO" sz="3600" b="1" dirty="0" err="1" smtClean="0"/>
              <a:t>Temperature</a:t>
            </a:r>
            <a:r>
              <a:rPr lang="nb-NO" sz="2000" b="1" dirty="0" smtClean="0"/>
              <a:t/>
            </a:r>
            <a:br>
              <a:rPr lang="nb-NO" sz="2000" b="1" dirty="0" smtClean="0"/>
            </a:br>
            <a:r>
              <a:rPr lang="nb-NO" sz="2000" b="1" dirty="0" smtClean="0"/>
              <a:t>Note: This slide has </a:t>
            </a:r>
            <a:r>
              <a:rPr lang="nb-NO" sz="2000" b="1" dirty="0" err="1" smtClean="0"/>
              <a:t>been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updated</a:t>
            </a:r>
            <a:r>
              <a:rPr lang="nb-NO" sz="2000" b="1" dirty="0"/>
              <a:t> </a:t>
            </a:r>
            <a:r>
              <a:rPr lang="nb-NO" sz="2000" b="1" dirty="0" err="1" smtClean="0"/>
              <a:t>thus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differs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somewhat</a:t>
            </a:r>
            <a:r>
              <a:rPr lang="nb-NO" sz="2000" b="1" dirty="0" smtClean="0"/>
              <a:t> from </a:t>
            </a:r>
            <a:r>
              <a:rPr lang="nb-NO" sz="2000" b="1" dirty="0" err="1" smtClean="0"/>
              <a:t>Lecture</a:t>
            </a:r>
            <a:r>
              <a:rPr lang="nb-NO" sz="2000" b="1" dirty="0" smtClean="0"/>
              <a:t> 6.2.</a:t>
            </a:r>
            <a:br>
              <a:rPr lang="nb-NO" sz="2000" b="1" dirty="0" smtClean="0"/>
            </a:br>
            <a:r>
              <a:rPr lang="nb-NO" sz="2000" b="1" dirty="0"/>
              <a:t>T</a:t>
            </a:r>
            <a:r>
              <a:rPr lang="nb-NO" sz="2000" b="1" dirty="0" smtClean="0"/>
              <a:t>he </a:t>
            </a:r>
            <a:r>
              <a:rPr lang="nb-NO" sz="2000" b="1" dirty="0" err="1" smtClean="0"/>
              <a:t>lecturer</a:t>
            </a:r>
            <a:r>
              <a:rPr lang="nb-NO" sz="2000" b="1" dirty="0" smtClean="0"/>
              <a:t> belive </a:t>
            </a:r>
            <a:r>
              <a:rPr lang="nb-NO" sz="2000" b="1" dirty="0" err="1" smtClean="0"/>
              <a:t>that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current</a:t>
            </a:r>
            <a:r>
              <a:rPr lang="nb-NO" sz="2000" b="1" dirty="0" smtClean="0"/>
              <a:t>, less </a:t>
            </a:r>
            <a:r>
              <a:rPr lang="nb-NO" sz="2000" b="1" dirty="0" err="1" smtClean="0"/>
              <a:t>mathematical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derivation</a:t>
            </a:r>
            <a:r>
              <a:rPr lang="nb-NO" sz="2000" b="1" dirty="0" smtClean="0"/>
              <a:t> is </a:t>
            </a:r>
            <a:r>
              <a:rPr lang="nb-NO" sz="2000" b="1" dirty="0" err="1" smtClean="0"/>
              <a:t>easier</a:t>
            </a:r>
            <a:r>
              <a:rPr lang="nb-NO" sz="2000" b="1" dirty="0" smtClean="0"/>
              <a:t> to </a:t>
            </a:r>
            <a:r>
              <a:rPr lang="nb-NO" sz="2000" b="1" dirty="0" err="1" smtClean="0"/>
              <a:t>grasp</a:t>
            </a:r>
            <a:r>
              <a:rPr lang="nb-NO" sz="2000" b="1" dirty="0" smtClean="0"/>
              <a:t>.</a:t>
            </a:r>
            <a:r>
              <a:rPr lang="nb-NO" sz="3600" b="1" dirty="0" smtClean="0"/>
              <a:t> </a:t>
            </a:r>
            <a:r>
              <a:rPr lang="nb-NO" sz="2000" b="1" dirty="0"/>
              <a:t>The </a:t>
            </a:r>
            <a:r>
              <a:rPr lang="nb-NO" sz="2000" b="1" dirty="0" err="1"/>
              <a:t>results</a:t>
            </a:r>
            <a:r>
              <a:rPr lang="nb-NO" sz="2000" b="1" dirty="0"/>
              <a:t> </a:t>
            </a:r>
            <a:r>
              <a:rPr lang="nb-NO" sz="2000" b="1" dirty="0" err="1"/>
              <a:t>are</a:t>
            </a:r>
            <a:r>
              <a:rPr lang="nb-NO" sz="2000" b="1" dirty="0"/>
              <a:t> </a:t>
            </a:r>
            <a:r>
              <a:rPr lang="nb-NO" sz="2000" b="1" dirty="0" err="1"/>
              <a:t>the</a:t>
            </a:r>
            <a:r>
              <a:rPr lang="nb-NO" sz="2000" b="1" dirty="0"/>
              <a:t>  same </a:t>
            </a:r>
            <a:endParaRPr lang="nb-NO" sz="2000" b="1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25" y="1457369"/>
            <a:ext cx="5531209" cy="1314516"/>
          </a:xfr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420817"/>
              </p:ext>
            </p:extLst>
          </p:nvPr>
        </p:nvGraphicFramePr>
        <p:xfrm>
          <a:off x="4257675" y="4097338"/>
          <a:ext cx="57800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4" imgW="5752800" imgH="380880" progId="Equation.DSMT4">
                  <p:embed/>
                </p:oleObj>
              </mc:Choice>
              <mc:Fallback>
                <p:oleObj name="Equation" r:id="rId4" imgW="575280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4097338"/>
                        <a:ext cx="57800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kstSylinder 13"/>
          <p:cNvSpPr txBox="1"/>
          <p:nvPr/>
        </p:nvSpPr>
        <p:spPr>
          <a:xfrm>
            <a:off x="840829" y="4097059"/>
            <a:ext cx="2539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Energy</a:t>
            </a:r>
            <a:r>
              <a:rPr lang="nb-NO" sz="2000" dirty="0" smtClean="0"/>
              <a:t>, ideal gas </a:t>
            </a:r>
            <a:r>
              <a:rPr lang="nb-NO" sz="2000" dirty="0" err="1" smtClean="0"/>
              <a:t>flow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9" name="TekstSylinder 18"/>
          <p:cNvSpPr txBox="1"/>
          <p:nvPr/>
        </p:nvSpPr>
        <p:spPr>
          <a:xfrm>
            <a:off x="1154320" y="6352464"/>
            <a:ext cx="7436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Real </a:t>
            </a:r>
            <a:r>
              <a:rPr lang="nb-NO" sz="2000" dirty="0" err="1" smtClean="0"/>
              <a:t>gases</a:t>
            </a:r>
            <a:r>
              <a:rPr lang="nb-NO" sz="2000" dirty="0" smtClean="0"/>
              <a:t>: Joule-Thompson </a:t>
            </a:r>
            <a:r>
              <a:rPr lang="nb-NO" sz="2000" dirty="0" err="1" smtClean="0"/>
              <a:t>expansion</a:t>
            </a:r>
            <a:r>
              <a:rPr lang="nb-NO" sz="2000" dirty="0"/>
              <a:t>.</a:t>
            </a:r>
            <a:r>
              <a:rPr lang="nb-NO" sz="2000" dirty="0" smtClean="0"/>
              <a:t> </a:t>
            </a:r>
            <a:r>
              <a:rPr lang="nb-NO" sz="2000" dirty="0" err="1" smtClean="0"/>
              <a:t>T</a:t>
            </a:r>
            <a:r>
              <a:rPr lang="nb-NO" sz="2000" dirty="0" err="1" smtClean="0"/>
              <a:t>emperature</a:t>
            </a:r>
            <a:r>
              <a:rPr lang="nb-NO" sz="2000" dirty="0" smtClean="0"/>
              <a:t> </a:t>
            </a:r>
            <a:r>
              <a:rPr lang="nb-NO" sz="2000" dirty="0" err="1" smtClean="0"/>
              <a:t>may</a:t>
            </a:r>
            <a:r>
              <a:rPr lang="nb-NO" sz="2000" dirty="0" smtClean="0"/>
              <a:t> </a:t>
            </a:r>
            <a:r>
              <a:rPr lang="nb-NO" sz="2000" dirty="0" err="1" smtClean="0"/>
              <a:t>drop</a:t>
            </a:r>
            <a:r>
              <a:rPr lang="nb-NO" sz="2000" dirty="0" smtClean="0"/>
              <a:t>, or rise </a:t>
            </a:r>
            <a:endParaRPr lang="nb-NO" sz="2000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1154320" y="5918601"/>
            <a:ext cx="8021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u="sng" dirty="0" smtClean="0"/>
              <a:t>Ideal </a:t>
            </a:r>
            <a:r>
              <a:rPr lang="nb-NO" sz="2000" u="sng" dirty="0" err="1" smtClean="0"/>
              <a:t>gases</a:t>
            </a:r>
            <a:r>
              <a:rPr lang="nb-NO" sz="2000" u="sng" dirty="0" smtClean="0"/>
              <a:t>: Complete </a:t>
            </a:r>
            <a:r>
              <a:rPr lang="nb-NO" sz="2000" u="sng" dirty="0" err="1" smtClean="0"/>
              <a:t>temperature</a:t>
            </a:r>
            <a:r>
              <a:rPr lang="nb-NO" sz="2000" u="sng" dirty="0" smtClean="0"/>
              <a:t> </a:t>
            </a:r>
            <a:r>
              <a:rPr lang="nb-NO" sz="2000" u="sng" dirty="0" err="1" smtClean="0"/>
              <a:t>recovery</a:t>
            </a:r>
            <a:r>
              <a:rPr lang="nb-NO" sz="2000" u="sng" dirty="0" smtClean="0"/>
              <a:t>:  </a:t>
            </a:r>
            <a:endParaRPr lang="nb-NO" sz="2000" u="sng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803961" y="4442125"/>
            <a:ext cx="4279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Energy </a:t>
            </a:r>
            <a:r>
              <a:rPr lang="nb-NO" sz="2000" dirty="0" err="1" smtClean="0"/>
              <a:t>change</a:t>
            </a:r>
            <a:r>
              <a:rPr lang="nb-NO" sz="2000" dirty="0" smtClean="0"/>
              <a:t>, </a:t>
            </a:r>
            <a:r>
              <a:rPr lang="nb-NO" sz="2000" dirty="0" err="1" smtClean="0"/>
              <a:t>upstream-downstream</a:t>
            </a:r>
            <a:r>
              <a:rPr lang="nb-NO" sz="2000" dirty="0" smtClean="0"/>
              <a:t>:</a:t>
            </a:r>
            <a:endParaRPr lang="nb-NO" sz="2000" dirty="0" smtClean="0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908695"/>
              </p:ext>
            </p:extLst>
          </p:nvPr>
        </p:nvGraphicFramePr>
        <p:xfrm>
          <a:off x="5082424" y="2803368"/>
          <a:ext cx="17716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6" imgW="1765080" imgH="520560" progId="Equation.DSMT4">
                  <p:embed/>
                </p:oleObj>
              </mc:Choice>
              <mc:Fallback>
                <p:oleObj name="Equation" r:id="rId6" imgW="1765080" imgH="520560" progId="Equation.DSMT4">
                  <p:embed/>
                  <p:pic>
                    <p:nvPicPr>
                      <p:cNvPr id="18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2424" y="2803368"/>
                        <a:ext cx="177165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838201" y="2913012"/>
            <a:ext cx="3943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err="1" smtClean="0"/>
              <a:t>Temperature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drop</a:t>
            </a:r>
            <a:r>
              <a:rPr lang="nb-NO" sz="2000" b="1" dirty="0" smtClean="0"/>
              <a:t> to choke </a:t>
            </a:r>
            <a:r>
              <a:rPr lang="nb-NO" sz="2000" b="1" dirty="0" err="1" smtClean="0"/>
              <a:t>outlet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050758" y="3705726"/>
            <a:ext cx="7864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/>
              <a:t>Temperature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effect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of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turbulence</a:t>
            </a:r>
            <a:r>
              <a:rPr lang="nb-NO" sz="2000" b="1" dirty="0" smtClean="0"/>
              <a:t> (</a:t>
            </a:r>
            <a:r>
              <a:rPr lang="nb-NO" sz="2000" b="1" dirty="0" err="1" smtClean="0"/>
              <a:t>entrophy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increase</a:t>
            </a:r>
            <a:r>
              <a:rPr lang="nb-NO" sz="2000" b="1" dirty="0" smtClean="0"/>
              <a:t>) </a:t>
            </a:r>
            <a:r>
              <a:rPr lang="nb-NO" sz="2000" b="1" dirty="0" err="1" smtClean="0"/>
              <a:t>after</a:t>
            </a:r>
            <a:r>
              <a:rPr lang="nb-NO" sz="2000" b="1" dirty="0" smtClean="0"/>
              <a:t> choke </a:t>
            </a:r>
            <a:r>
              <a:rPr lang="nb-NO" sz="2000" b="1" dirty="0" err="1" smtClean="0"/>
              <a:t>outlet</a:t>
            </a:r>
            <a:r>
              <a:rPr lang="nb-NO" sz="2000" b="1" dirty="0" smtClean="0"/>
              <a:t> </a:t>
            </a:r>
            <a:endParaRPr lang="nb-NO" sz="2000" b="1" dirty="0"/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402308"/>
              </p:ext>
            </p:extLst>
          </p:nvPr>
        </p:nvGraphicFramePr>
        <p:xfrm>
          <a:off x="5584825" y="4487863"/>
          <a:ext cx="35242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8" imgW="3504960" imgH="431640" progId="Equation.DSMT4">
                  <p:embed/>
                </p:oleObj>
              </mc:Choice>
              <mc:Fallback>
                <p:oleObj name="Equation" r:id="rId8" imgW="3504960" imgH="431640" progId="Equation.DSMT4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825" y="4487863"/>
                        <a:ext cx="35242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803961" y="4905202"/>
            <a:ext cx="708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For </a:t>
            </a:r>
            <a:r>
              <a:rPr lang="nb-NO" sz="2000" dirty="0" err="1" smtClean="0"/>
              <a:t>velocites</a:t>
            </a:r>
            <a:r>
              <a:rPr lang="nb-NO" sz="2000" dirty="0" smtClean="0"/>
              <a:t> </a:t>
            </a:r>
            <a:r>
              <a:rPr lang="nb-NO" sz="2000" dirty="0" err="1" smtClean="0"/>
              <a:t>much</a:t>
            </a:r>
            <a:r>
              <a:rPr lang="nb-NO" sz="2000" dirty="0" smtClean="0"/>
              <a:t> </a:t>
            </a:r>
            <a:r>
              <a:rPr lang="nb-NO" sz="2000" dirty="0" err="1" smtClean="0"/>
              <a:t>below</a:t>
            </a:r>
            <a:r>
              <a:rPr lang="nb-NO" sz="2000" dirty="0" smtClean="0"/>
              <a:t> </a:t>
            </a:r>
            <a:r>
              <a:rPr lang="nb-NO" sz="2000" dirty="0" err="1" smtClean="0"/>
              <a:t>critical</a:t>
            </a:r>
            <a:r>
              <a:rPr lang="nb-NO" sz="2000" dirty="0" smtClean="0"/>
              <a:t>,  </a:t>
            </a:r>
            <a:r>
              <a:rPr lang="nb-NO" sz="2000" dirty="0" err="1" smtClean="0"/>
              <a:t>kinetic</a:t>
            </a:r>
            <a:r>
              <a:rPr lang="nb-NO" sz="2000" dirty="0" smtClean="0"/>
              <a:t> </a:t>
            </a:r>
            <a:r>
              <a:rPr lang="nb-NO" sz="2000" dirty="0" err="1" smtClean="0"/>
              <a:t>energy</a:t>
            </a:r>
            <a:r>
              <a:rPr lang="nb-NO" sz="2000" dirty="0" smtClean="0"/>
              <a:t> </a:t>
            </a:r>
            <a:r>
              <a:rPr lang="nb-NO" sz="2000" dirty="0" err="1" smtClean="0"/>
              <a:t>contributes</a:t>
            </a:r>
            <a:r>
              <a:rPr lang="nb-NO" sz="2000" dirty="0" smtClean="0"/>
              <a:t> </a:t>
            </a:r>
            <a:r>
              <a:rPr lang="nb-NO" sz="2000" dirty="0" err="1" smtClean="0"/>
              <a:t>little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43960"/>
              </p:ext>
            </p:extLst>
          </p:nvPr>
        </p:nvGraphicFramePr>
        <p:xfrm>
          <a:off x="7816389" y="4902607"/>
          <a:ext cx="2719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10" imgW="2705040" imgH="431640" progId="Equation.DSMT4">
                  <p:embed/>
                </p:oleObj>
              </mc:Choice>
              <mc:Fallback>
                <p:oleObj name="Equation" r:id="rId10" imgW="2705040" imgH="431640" progId="Equation.DSMT4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6389" y="4902607"/>
                        <a:ext cx="271938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838200" y="5395979"/>
            <a:ext cx="5557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With </a:t>
            </a:r>
            <a:r>
              <a:rPr lang="nb-NO" sz="2000" dirty="0" err="1" smtClean="0"/>
              <a:t>no</a:t>
            </a:r>
            <a:r>
              <a:rPr lang="nb-NO" sz="2000" dirty="0" smtClean="0"/>
              <a:t> </a:t>
            </a:r>
            <a:r>
              <a:rPr lang="nb-NO" sz="2000" dirty="0" err="1" smtClean="0"/>
              <a:t>energy</a:t>
            </a:r>
            <a:r>
              <a:rPr lang="nb-NO" sz="2000" dirty="0" smtClean="0"/>
              <a:t> transfer to </a:t>
            </a:r>
            <a:r>
              <a:rPr lang="nb-NO" sz="2000" dirty="0" err="1" smtClean="0"/>
              <a:t>surrounding</a:t>
            </a:r>
            <a:r>
              <a:rPr lang="nb-NO" sz="2000" dirty="0" smtClean="0"/>
              <a:t> (</a:t>
            </a:r>
            <a:r>
              <a:rPr lang="nb-NO" sz="2000" dirty="0" err="1" smtClean="0"/>
              <a:t>adiabatic</a:t>
            </a:r>
            <a:r>
              <a:rPr lang="nb-NO" sz="2000" dirty="0" smtClean="0"/>
              <a:t>): </a:t>
            </a:r>
            <a:endParaRPr lang="nb-NO" sz="2000" dirty="0"/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244872"/>
              </p:ext>
            </p:extLst>
          </p:nvPr>
        </p:nvGraphicFramePr>
        <p:xfrm>
          <a:off x="6395234" y="5423323"/>
          <a:ext cx="3795462" cy="38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12" imgW="3720960" imgH="380880" progId="Equation.DSMT4">
                  <p:embed/>
                </p:oleObj>
              </mc:Choice>
              <mc:Fallback>
                <p:oleObj name="Equation" r:id="rId12" imgW="3720960" imgH="380880" progId="Equation.DSMT4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234" y="5423323"/>
                        <a:ext cx="3795462" cy="3866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ktangel 12"/>
              <p:cNvSpPr/>
              <p:nvPr/>
            </p:nvSpPr>
            <p:spPr>
              <a:xfrm>
                <a:off x="5891346" y="5927968"/>
                <a:ext cx="10077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0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b-NO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nb-NO" sz="20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b-NO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b-NO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nb-NO" dirty="0"/>
              </a:p>
            </p:txBody>
          </p:sp>
        </mc:Choice>
        <mc:Fallback>
          <p:sp>
            <p:nvSpPr>
              <p:cNvPr id="13" name="Rektangel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46" y="5927968"/>
                <a:ext cx="1007776" cy="400110"/>
              </a:xfrm>
              <a:prstGeom prst="rect">
                <a:avLst/>
              </a:prstGeom>
              <a:blipFill>
                <a:blip r:embed="rId1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8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622"/>
          </a:xfrm>
        </p:spPr>
        <p:txBody>
          <a:bodyPr/>
          <a:lstStyle/>
          <a:p>
            <a:r>
              <a:rPr lang="nb-NO" dirty="0" smtClean="0"/>
              <a:t>Non-</a:t>
            </a:r>
            <a:r>
              <a:rPr lang="nb-NO" dirty="0" err="1" smtClean="0"/>
              <a:t>isentropic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/>
              <a:t>.</a:t>
            </a:r>
            <a:r>
              <a:rPr lang="nb-NO" dirty="0" smtClean="0"/>
              <a:t> Choke </a:t>
            </a:r>
            <a:r>
              <a:rPr lang="nb-NO" dirty="0" err="1" smtClean="0"/>
              <a:t>flow</a:t>
            </a:r>
            <a:r>
              <a:rPr lang="nb-NO" dirty="0" smtClean="0"/>
              <a:t> as </a:t>
            </a:r>
            <a:r>
              <a:rPr lang="nb-NO" dirty="0" err="1" smtClean="0"/>
              <a:t>example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718051"/>
            <a:ext cx="10515600" cy="429482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63" y="1864112"/>
            <a:ext cx="6449967" cy="3991415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237672" y="6197600"/>
            <a:ext cx="7444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Sonic </a:t>
            </a:r>
            <a:r>
              <a:rPr lang="nb-NO" sz="2000" dirty="0" err="1" smtClean="0"/>
              <a:t>schock</a:t>
            </a:r>
            <a:r>
              <a:rPr lang="nb-NO" sz="2000" dirty="0" smtClean="0"/>
              <a:t> makes </a:t>
            </a:r>
            <a:r>
              <a:rPr lang="nb-NO" sz="2000" dirty="0" err="1" smtClean="0"/>
              <a:t>flow</a:t>
            </a:r>
            <a:r>
              <a:rPr lang="nb-NO" sz="2000" dirty="0" smtClean="0"/>
              <a:t> rate </a:t>
            </a:r>
            <a:r>
              <a:rPr lang="nb-NO" sz="2000" dirty="0" err="1" smtClean="0"/>
              <a:t>independ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downstream</a:t>
            </a:r>
            <a:r>
              <a:rPr lang="nb-NO" sz="2000" dirty="0" smtClean="0"/>
              <a:t> </a:t>
            </a:r>
            <a:r>
              <a:rPr lang="nb-NO" sz="2000" dirty="0" err="1" smtClean="0"/>
              <a:t>pressure</a:t>
            </a:r>
            <a:r>
              <a:rPr lang="nb-NO" sz="2000" dirty="0" smtClean="0"/>
              <a:t>!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82132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Supersonic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 (</a:t>
            </a:r>
            <a:r>
              <a:rPr lang="nb-NO" dirty="0" err="1" smtClean="0"/>
              <a:t>Cursory</a:t>
            </a:r>
            <a:r>
              <a:rPr lang="nb-NO" dirty="0" smtClean="0"/>
              <a:t>)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8912" y="1825625"/>
            <a:ext cx="6194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5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Office-tema</vt:lpstr>
      <vt:lpstr>Equation</vt:lpstr>
      <vt:lpstr>MathType 6.0 Equation</vt:lpstr>
      <vt:lpstr>Lecture 6.2  Gas flow through  restrictions  Scheduled 5. march</vt:lpstr>
      <vt:lpstr>Subjects to be covered before Easter break</vt:lpstr>
      <vt:lpstr>From previous lecture: 6.1</vt:lpstr>
      <vt:lpstr>Gas flow through chokes and restrictions</vt:lpstr>
      <vt:lpstr>Predicition of flow through choke </vt:lpstr>
      <vt:lpstr>Temperature Note: This slide has been updated thus differs somewhat from Lecture 6.2. The lecturer belive that the current, less mathematical derivation is easier to grasp. The results are the  same </vt:lpstr>
      <vt:lpstr>Non-isentropic flow. Choke flow as example </vt:lpstr>
      <vt:lpstr>Supersonic flow  (Cursory)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6.2 Flow scheduled 5. march</dc:title>
  <dc:creator>Harald Arne Asheim</dc:creator>
  <cp:lastModifiedBy>Harald Arne Asheim</cp:lastModifiedBy>
  <cp:revision>40</cp:revision>
  <dcterms:created xsi:type="dcterms:W3CDTF">2021-02-24T08:33:46Z</dcterms:created>
  <dcterms:modified xsi:type="dcterms:W3CDTF">2021-03-04T09:00:26Z</dcterms:modified>
</cp:coreProperties>
</file>