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69" r:id="rId5"/>
    <p:sldId id="261" r:id="rId6"/>
    <p:sldId id="263" r:id="rId7"/>
    <p:sldId id="264" r:id="rId8"/>
    <p:sldId id="271" r:id="rId9"/>
    <p:sldId id="279" r:id="rId10"/>
    <p:sldId id="277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CB8D-72B2-4863-B862-8910F416CA6C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CDA80-0FD1-43F9-B584-2634CE88A6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38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CB8D-72B2-4863-B862-8910F416CA6C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CDA80-0FD1-43F9-B584-2634CE88A6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554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CB8D-72B2-4863-B862-8910F416CA6C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CDA80-0FD1-43F9-B584-2634CE88A6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906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CB8D-72B2-4863-B862-8910F416CA6C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CDA80-0FD1-43F9-B584-2634CE88A6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3533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CB8D-72B2-4863-B862-8910F416CA6C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CDA80-0FD1-43F9-B584-2634CE88A6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60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CB8D-72B2-4863-B862-8910F416CA6C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CDA80-0FD1-43F9-B584-2634CE88A6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60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CB8D-72B2-4863-B862-8910F416CA6C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CDA80-0FD1-43F9-B584-2634CE88A6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48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CB8D-72B2-4863-B862-8910F416CA6C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CDA80-0FD1-43F9-B584-2634CE88A6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78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CB8D-72B2-4863-B862-8910F416CA6C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CDA80-0FD1-43F9-B584-2634CE88A6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989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CB8D-72B2-4863-B862-8910F416CA6C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CDA80-0FD1-43F9-B584-2634CE88A6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7321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CB8D-72B2-4863-B862-8910F416CA6C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CDA80-0FD1-43F9-B584-2634CE88A6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347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FCB8D-72B2-4863-B862-8910F416CA6C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CDA80-0FD1-43F9-B584-2634CE88A6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2276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27.pn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9.png"/><Relationship Id="rId10" Type="http://schemas.openxmlformats.org/officeDocument/2006/relationships/image" Target="../media/image30.PNG"/><Relationship Id="rId4" Type="http://schemas.openxmlformats.org/officeDocument/2006/relationships/image" Target="../media/image28.png"/><Relationship Id="rId9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1.jpe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4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21.pn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36353"/>
          </a:xfrm>
        </p:spPr>
        <p:txBody>
          <a:bodyPr/>
          <a:lstStyle/>
          <a:p>
            <a:r>
              <a:rPr lang="nb-NO" sz="4400" dirty="0" err="1"/>
              <a:t>Lecture</a:t>
            </a:r>
            <a:r>
              <a:rPr lang="nb-NO" sz="4400" dirty="0"/>
              <a:t> 6.1 Energy </a:t>
            </a:r>
            <a:br>
              <a:rPr lang="nb-NO" sz="4400" dirty="0"/>
            </a:br>
            <a:r>
              <a:rPr lang="nb-NO" sz="4000" dirty="0" err="1"/>
              <a:t>Scheduled</a:t>
            </a:r>
            <a:r>
              <a:rPr lang="nb-NO" sz="4000" dirty="0"/>
              <a:t> 2 </a:t>
            </a:r>
            <a:r>
              <a:rPr lang="nb-NO" sz="4000" dirty="0" err="1"/>
              <a:t>March</a:t>
            </a:r>
            <a:r>
              <a:rPr lang="nb-NO" sz="4000" dirty="0"/>
              <a:t> 2021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err="1" smtClean="0"/>
              <a:t>Objectives</a:t>
            </a:r>
            <a:r>
              <a:rPr lang="nb-NO" dirty="0" smtClean="0"/>
              <a:t>:</a:t>
            </a:r>
          </a:p>
          <a:p>
            <a:r>
              <a:rPr lang="nb-NO" dirty="0" smtClean="0"/>
              <a:t>The plan, as it is </a:t>
            </a:r>
            <a:r>
              <a:rPr lang="nb-NO" dirty="0" err="1" smtClean="0"/>
              <a:t>today</a:t>
            </a:r>
            <a:r>
              <a:rPr lang="nb-NO" dirty="0" smtClean="0"/>
              <a:t> </a:t>
            </a:r>
          </a:p>
          <a:p>
            <a:r>
              <a:rPr lang="nb-NO" dirty="0" err="1" smtClean="0"/>
              <a:t>Abstracting</a:t>
            </a:r>
            <a:r>
              <a:rPr lang="nb-NO" dirty="0" smtClean="0"/>
              <a:t> </a:t>
            </a:r>
            <a:r>
              <a:rPr lang="nb-NO" dirty="0" err="1" smtClean="0"/>
              <a:t>chapter</a:t>
            </a:r>
            <a:r>
              <a:rPr lang="nb-NO" dirty="0" smtClean="0"/>
              <a:t> 6.1, 6.2, 6.3</a:t>
            </a:r>
          </a:p>
          <a:p>
            <a:r>
              <a:rPr lang="nb-NO" dirty="0" err="1" smtClean="0"/>
              <a:t>Exercise</a:t>
            </a:r>
            <a:r>
              <a:rPr lang="nb-NO" dirty="0" smtClean="0"/>
              <a:t> </a:t>
            </a:r>
            <a:r>
              <a:rPr lang="nb-NO" dirty="0" smtClean="0"/>
              <a:t>6, </a:t>
            </a:r>
            <a:r>
              <a:rPr lang="nb-NO" dirty="0" err="1" smtClean="0"/>
              <a:t>chapter</a:t>
            </a:r>
            <a:r>
              <a:rPr lang="nb-NO" dirty="0" smtClean="0"/>
              <a:t> 6.4.1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50622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52926" y="176463"/>
            <a:ext cx="11044895" cy="769240"/>
          </a:xfrm>
        </p:spPr>
        <p:txBody>
          <a:bodyPr>
            <a:noAutofit/>
          </a:bodyPr>
          <a:lstStyle/>
          <a:p>
            <a:r>
              <a:rPr lang="nb-NO" sz="2400" dirty="0" smtClean="0">
                <a:latin typeface="+mn-lt"/>
              </a:rPr>
              <a:t/>
            </a:r>
            <a:br>
              <a:rPr lang="nb-NO" sz="2400" dirty="0" smtClean="0">
                <a:latin typeface="+mn-lt"/>
              </a:rPr>
            </a:br>
            <a:r>
              <a:rPr lang="nb-NO" sz="3200" dirty="0" err="1" smtClean="0">
                <a:latin typeface="+mn-lt"/>
              </a:rPr>
              <a:t>Isentropic</a:t>
            </a:r>
            <a:r>
              <a:rPr lang="nb-NO" sz="3200" dirty="0" smtClean="0">
                <a:latin typeface="+mn-lt"/>
              </a:rPr>
              <a:t> </a:t>
            </a:r>
            <a:r>
              <a:rPr lang="nb-NO" sz="3200" dirty="0" err="1" smtClean="0">
                <a:latin typeface="+mn-lt"/>
              </a:rPr>
              <a:t>model</a:t>
            </a:r>
            <a:r>
              <a:rPr lang="nb-NO" sz="3200" dirty="0">
                <a:latin typeface="+mn-lt"/>
              </a:rPr>
              <a:t> </a:t>
            </a:r>
            <a:r>
              <a:rPr lang="nb-NO" sz="3200" dirty="0" smtClean="0">
                <a:latin typeface="+mn-lt"/>
              </a:rPr>
              <a:t>6.3: No </a:t>
            </a:r>
            <a:r>
              <a:rPr lang="nb-NO" sz="3200" dirty="0" err="1" smtClean="0">
                <a:latin typeface="+mn-lt"/>
              </a:rPr>
              <a:t>heating</a:t>
            </a:r>
            <a:r>
              <a:rPr lang="nb-NO" sz="3200" dirty="0" smtClean="0">
                <a:latin typeface="+mn-lt"/>
              </a:rPr>
              <a:t>, </a:t>
            </a:r>
            <a:r>
              <a:rPr lang="nb-NO" sz="3200" dirty="0" err="1" smtClean="0">
                <a:latin typeface="+mn-lt"/>
              </a:rPr>
              <a:t>no</a:t>
            </a:r>
            <a:r>
              <a:rPr lang="nb-NO" sz="3200" dirty="0" smtClean="0">
                <a:latin typeface="+mn-lt"/>
              </a:rPr>
              <a:t> </a:t>
            </a:r>
            <a:r>
              <a:rPr lang="nb-NO" sz="3200" dirty="0" err="1" smtClean="0">
                <a:latin typeface="+mn-lt"/>
              </a:rPr>
              <a:t>work</a:t>
            </a:r>
            <a:r>
              <a:rPr lang="nb-NO" sz="3200" dirty="0" smtClean="0">
                <a:latin typeface="+mn-lt"/>
              </a:rPr>
              <a:t> transfer, </a:t>
            </a:r>
            <a:r>
              <a:rPr lang="nb-NO" sz="3200" dirty="0" err="1" smtClean="0">
                <a:latin typeface="+mn-lt"/>
              </a:rPr>
              <a:t>no</a:t>
            </a:r>
            <a:r>
              <a:rPr lang="nb-NO" sz="3200" dirty="0" smtClean="0">
                <a:latin typeface="+mn-lt"/>
              </a:rPr>
              <a:t> </a:t>
            </a:r>
            <a:r>
              <a:rPr lang="nb-NO" sz="3200" dirty="0" err="1" smtClean="0">
                <a:latin typeface="+mn-lt"/>
              </a:rPr>
              <a:t>friction</a:t>
            </a:r>
            <a:r>
              <a:rPr lang="nb-NO" sz="3200" dirty="0" smtClean="0">
                <a:latin typeface="+mn-lt"/>
              </a:rPr>
              <a:t> </a:t>
            </a:r>
            <a:r>
              <a:rPr lang="nb-NO" sz="3200" dirty="0" smtClean="0">
                <a:latin typeface="+mn-lt"/>
              </a:rPr>
              <a:t/>
            </a:r>
            <a:br>
              <a:rPr lang="nb-NO" sz="3200" dirty="0" smtClean="0">
                <a:latin typeface="+mn-lt"/>
              </a:rPr>
            </a:br>
            <a:r>
              <a:rPr lang="nb-NO" sz="2400" dirty="0">
                <a:latin typeface="+mn-lt"/>
              </a:rPr>
              <a:t> </a:t>
            </a:r>
            <a:r>
              <a:rPr lang="nb-NO" sz="2400" dirty="0" smtClean="0">
                <a:latin typeface="+mn-lt"/>
              </a:rPr>
              <a:t>            </a:t>
            </a:r>
            <a:r>
              <a:rPr lang="nb-NO" sz="2400" dirty="0">
                <a:latin typeface="+mn-lt"/>
              </a:rPr>
              <a:t/>
            </a:r>
            <a:br>
              <a:rPr lang="nb-NO" sz="2400" dirty="0">
                <a:latin typeface="+mn-lt"/>
              </a:rPr>
            </a:br>
            <a:endParaRPr lang="nb-NO" sz="2400" dirty="0">
              <a:latin typeface="+mn-lt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2926" y="2662990"/>
            <a:ext cx="10888579" cy="4122822"/>
          </a:xfrm>
        </p:spPr>
        <p:txBody>
          <a:bodyPr>
            <a:normAutofit/>
          </a:bodyPr>
          <a:lstStyle/>
          <a:p>
            <a:r>
              <a:rPr lang="nb-NO" sz="2400" dirty="0" smtClean="0"/>
              <a:t>Energy </a:t>
            </a:r>
            <a:r>
              <a:rPr lang="nb-NO" sz="2400" dirty="0" err="1" smtClean="0"/>
              <a:t>balance</a:t>
            </a:r>
            <a:r>
              <a:rPr lang="nb-NO" sz="2400" dirty="0" smtClean="0"/>
              <a:t> (</a:t>
            </a:r>
            <a:r>
              <a:rPr lang="nb-NO" sz="2400" dirty="0" err="1" smtClean="0"/>
              <a:t>pressure</a:t>
            </a:r>
            <a:r>
              <a:rPr lang="nb-NO" sz="2400" dirty="0" smtClean="0"/>
              <a:t> </a:t>
            </a:r>
            <a:r>
              <a:rPr lang="nb-NO" sz="2400" dirty="0" err="1" smtClean="0"/>
              <a:t>drop</a:t>
            </a:r>
            <a:r>
              <a:rPr lang="nb-NO" sz="2400" dirty="0" smtClean="0"/>
              <a:t> leads to </a:t>
            </a:r>
            <a:r>
              <a:rPr lang="nb-NO" sz="2400" dirty="0" err="1" smtClean="0"/>
              <a:t>expansion</a:t>
            </a:r>
            <a:r>
              <a:rPr lang="nb-NO" sz="2400" dirty="0" smtClean="0"/>
              <a:t>):</a:t>
            </a:r>
          </a:p>
          <a:p>
            <a:r>
              <a:rPr lang="nb-NO" sz="2400" dirty="0" err="1" smtClean="0"/>
              <a:t>Results</a:t>
            </a:r>
            <a:r>
              <a:rPr lang="nb-NO" sz="2400" dirty="0" smtClean="0"/>
              <a:t> by </a:t>
            </a:r>
            <a:r>
              <a:rPr lang="nb-NO" sz="2400" dirty="0" err="1" smtClean="0"/>
              <a:t>combining</a:t>
            </a:r>
            <a:r>
              <a:rPr lang="nb-NO" sz="2400" dirty="0" smtClean="0"/>
              <a:t> </a:t>
            </a:r>
            <a:r>
              <a:rPr lang="nb-NO" sz="2400" dirty="0" err="1" smtClean="0"/>
              <a:t>with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general gas </a:t>
            </a:r>
            <a:r>
              <a:rPr lang="nb-NO" sz="2400" dirty="0" err="1" smtClean="0"/>
              <a:t>equation</a:t>
            </a:r>
            <a:r>
              <a:rPr lang="nb-NO" sz="2400" dirty="0" smtClean="0"/>
              <a:t>: </a:t>
            </a:r>
            <a:r>
              <a:rPr lang="nb-NO" sz="2400" dirty="0" err="1" smtClean="0"/>
              <a:t>pQ</a:t>
            </a:r>
            <a:r>
              <a:rPr lang="nb-NO" sz="2400" dirty="0" smtClean="0"/>
              <a:t>=</a:t>
            </a:r>
            <a:r>
              <a:rPr lang="nb-NO" sz="2400" dirty="0" err="1" smtClean="0"/>
              <a:t>nRT</a:t>
            </a:r>
            <a:r>
              <a:rPr lang="nb-NO" sz="2400" dirty="0" smtClean="0"/>
              <a:t> </a:t>
            </a:r>
            <a:r>
              <a:rPr lang="nb-NO" sz="2400" u="sng" dirty="0" smtClean="0"/>
              <a:t>, ideal gas  </a:t>
            </a:r>
            <a:endParaRPr lang="nb-NO" sz="2400" u="sng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767" y="4037287"/>
            <a:ext cx="8209923" cy="959035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5118414"/>
            <a:ext cx="8023058" cy="863796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179" y="3647990"/>
            <a:ext cx="8297964" cy="336818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075237" y="32020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7658016" y="2670383"/>
          <a:ext cx="2205590" cy="4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6" imgW="1016000" imgH="203200" progId="Equation.DSMT4">
                  <p:embed/>
                </p:oleObj>
              </mc:Choice>
              <mc:Fallback>
                <p:oleObj name="Equation" r:id="rId6" imgW="1016000" imgH="203200" progId="Equation.DSMT4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8016" y="2670383"/>
                        <a:ext cx="2205590" cy="4459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-112295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3536636" y="6359996"/>
          <a:ext cx="28130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8" imgW="2806560" imgH="380880" progId="Equation.DSMT4">
                  <p:embed/>
                </p:oleObj>
              </mc:Choice>
              <mc:Fallback>
                <p:oleObj name="Equation" r:id="rId8" imgW="2806560" imgH="380880" progId="Equation.DSMT4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636" y="6359996"/>
                        <a:ext cx="2813050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kstSylinder 12"/>
          <p:cNvSpPr txBox="1"/>
          <p:nvPr/>
        </p:nvSpPr>
        <p:spPr>
          <a:xfrm>
            <a:off x="838199" y="6327777"/>
            <a:ext cx="2426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err="1" smtClean="0"/>
              <a:t>Adiabatic</a:t>
            </a:r>
            <a:r>
              <a:rPr lang="nb-NO" sz="2000" dirty="0" smtClean="0"/>
              <a:t> </a:t>
            </a:r>
            <a:r>
              <a:rPr lang="nb-NO" sz="2000" dirty="0" err="1" smtClean="0"/>
              <a:t>exponent</a:t>
            </a:r>
            <a:r>
              <a:rPr lang="nb-NO" sz="2000" dirty="0" smtClean="0"/>
              <a:t>:</a:t>
            </a:r>
            <a:endParaRPr lang="nb-NO" sz="2000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118487"/>
            <a:ext cx="3421677" cy="137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085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2728"/>
          </a:xfrm>
        </p:spPr>
        <p:txBody>
          <a:bodyPr/>
          <a:lstStyle/>
          <a:p>
            <a:r>
              <a:rPr lang="nb-NO" dirty="0" smtClean="0"/>
              <a:t>The plan </a:t>
            </a:r>
            <a:r>
              <a:rPr lang="nb-NO" smtClean="0"/>
              <a:t>as it is </a:t>
            </a:r>
            <a:r>
              <a:rPr lang="nb-NO" dirty="0" err="1" smtClean="0"/>
              <a:t>today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0032" cy="4751638"/>
          </a:xfrm>
        </p:spPr>
        <p:txBody>
          <a:bodyPr/>
          <a:lstStyle/>
          <a:p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400" y="1825625"/>
            <a:ext cx="6486525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52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60423"/>
            <a:ext cx="10515600" cy="766986"/>
          </a:xfrm>
        </p:spPr>
        <p:txBody>
          <a:bodyPr/>
          <a:lstStyle/>
          <a:p>
            <a:r>
              <a:rPr lang="nb-NO" dirty="0"/>
              <a:t>The 3 fundamental </a:t>
            </a:r>
            <a:r>
              <a:rPr lang="nb-NO" dirty="0" err="1"/>
              <a:t>relations</a:t>
            </a:r>
            <a:r>
              <a:rPr lang="nb-NO" dirty="0"/>
              <a:t>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259305"/>
            <a:ext cx="10515600" cy="4917658"/>
          </a:xfrm>
        </p:spPr>
        <p:txBody>
          <a:bodyPr>
            <a:normAutofit fontScale="70000" lnSpcReduction="20000"/>
          </a:bodyPr>
          <a:lstStyle/>
          <a:p>
            <a:r>
              <a:rPr lang="nb-NO" b="1" dirty="0"/>
              <a:t>Mass </a:t>
            </a:r>
            <a:r>
              <a:rPr lang="nb-NO" b="1" dirty="0" err="1"/>
              <a:t>conservation</a:t>
            </a:r>
            <a:r>
              <a:rPr lang="nb-NO" b="1" dirty="0"/>
              <a:t> :</a:t>
            </a:r>
          </a:p>
          <a:p>
            <a:pPr marL="0" indent="0">
              <a:buNone/>
            </a:pPr>
            <a:r>
              <a:rPr lang="nb-NO" dirty="0"/>
              <a:t>If </a:t>
            </a:r>
            <a:r>
              <a:rPr lang="nb-NO" dirty="0" err="1"/>
              <a:t>you</a:t>
            </a:r>
            <a:r>
              <a:rPr lang="nb-NO" dirty="0"/>
              <a:t> </a:t>
            </a:r>
            <a:r>
              <a:rPr lang="nb-NO" dirty="0" err="1"/>
              <a:t>put</a:t>
            </a:r>
            <a:r>
              <a:rPr lang="nb-NO" dirty="0"/>
              <a:t> more </a:t>
            </a:r>
            <a:r>
              <a:rPr lang="nb-NO" dirty="0" err="1"/>
              <a:t>into</a:t>
            </a:r>
            <a:r>
              <a:rPr lang="nb-NO" dirty="0"/>
              <a:t> a </a:t>
            </a:r>
            <a:r>
              <a:rPr lang="nb-NO" dirty="0" err="1"/>
              <a:t>vessel</a:t>
            </a:r>
            <a:r>
              <a:rPr lang="nb-NO" dirty="0"/>
              <a:t> </a:t>
            </a:r>
            <a:r>
              <a:rPr lang="nb-NO" dirty="0" err="1"/>
              <a:t>than</a:t>
            </a:r>
            <a:r>
              <a:rPr lang="nb-NO" dirty="0"/>
              <a:t> </a:t>
            </a:r>
            <a:r>
              <a:rPr lang="nb-NO" dirty="0" err="1"/>
              <a:t>you</a:t>
            </a:r>
            <a:r>
              <a:rPr lang="nb-NO" dirty="0"/>
              <a:t> </a:t>
            </a:r>
            <a:r>
              <a:rPr lang="nb-NO" dirty="0" err="1"/>
              <a:t>take</a:t>
            </a:r>
            <a:r>
              <a:rPr lang="nb-NO" dirty="0"/>
              <a:t> </a:t>
            </a:r>
            <a:r>
              <a:rPr lang="nb-NO" dirty="0" err="1"/>
              <a:t>out</a:t>
            </a:r>
            <a:r>
              <a:rPr lang="nb-NO" dirty="0"/>
              <a:t>,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 smtClean="0"/>
              <a:t>content</a:t>
            </a:r>
            <a:r>
              <a:rPr lang="nb-NO" dirty="0" smtClean="0"/>
              <a:t> </a:t>
            </a:r>
            <a:r>
              <a:rPr lang="nb-NO" dirty="0" err="1" smtClean="0"/>
              <a:t>inside</a:t>
            </a:r>
            <a:r>
              <a:rPr lang="nb-NO" dirty="0" smtClean="0"/>
              <a:t> </a:t>
            </a:r>
            <a:r>
              <a:rPr lang="nb-NO" dirty="0" err="1"/>
              <a:t>will</a:t>
            </a:r>
            <a:r>
              <a:rPr lang="nb-NO" dirty="0"/>
              <a:t> </a:t>
            </a:r>
            <a:r>
              <a:rPr lang="nb-NO" dirty="0" err="1"/>
              <a:t>increase</a:t>
            </a:r>
            <a:r>
              <a:rPr lang="nb-NO" dirty="0"/>
              <a:t>. 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                                     </a:t>
            </a:r>
            <a:r>
              <a:rPr lang="nb-NO" dirty="0" smtClean="0"/>
              <a:t>Here</a:t>
            </a:r>
            <a:r>
              <a:rPr lang="nb-NO" dirty="0" smtClean="0"/>
              <a:t>: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                </a:t>
            </a:r>
          </a:p>
          <a:p>
            <a:r>
              <a:rPr lang="nb-NO" b="1" dirty="0"/>
              <a:t>Force </a:t>
            </a:r>
            <a:r>
              <a:rPr lang="nb-NO" b="1" dirty="0" err="1"/>
              <a:t>balance</a:t>
            </a:r>
            <a:r>
              <a:rPr lang="nb-NO" b="1" dirty="0"/>
              <a:t>:  </a:t>
            </a:r>
            <a:endParaRPr lang="nb-NO" b="1" dirty="0" smtClean="0"/>
          </a:p>
          <a:p>
            <a:pPr marL="0" indent="0">
              <a:buNone/>
            </a:pPr>
            <a:r>
              <a:rPr lang="nb-NO" dirty="0"/>
              <a:t>F</a:t>
            </a:r>
            <a:r>
              <a:rPr lang="nb-NO" dirty="0" smtClean="0"/>
              <a:t>orce </a:t>
            </a:r>
            <a:r>
              <a:rPr lang="nb-NO" dirty="0" smtClean="0"/>
              <a:t>is </a:t>
            </a:r>
            <a:r>
              <a:rPr lang="nb-NO" dirty="0" err="1" smtClean="0"/>
              <a:t>what</a:t>
            </a:r>
            <a:r>
              <a:rPr lang="nb-NO" dirty="0" smtClean="0"/>
              <a:t> </a:t>
            </a:r>
            <a:r>
              <a:rPr lang="nb-NO" dirty="0"/>
              <a:t>make </a:t>
            </a:r>
            <a:r>
              <a:rPr lang="nb-NO" dirty="0" err="1" smtClean="0"/>
              <a:t>things</a:t>
            </a:r>
            <a:r>
              <a:rPr lang="nb-NO" dirty="0" smtClean="0"/>
              <a:t> </a:t>
            </a:r>
            <a:r>
              <a:rPr lang="nb-NO" dirty="0" err="1" smtClean="0"/>
              <a:t>move</a:t>
            </a:r>
            <a:r>
              <a:rPr lang="nb-NO" dirty="0" smtClean="0"/>
              <a:t> </a:t>
            </a:r>
            <a:r>
              <a:rPr lang="nb-NO" dirty="0"/>
              <a:t>(</a:t>
            </a:r>
            <a:r>
              <a:rPr lang="nb-NO" dirty="0" smtClean="0"/>
              <a:t> </a:t>
            </a:r>
            <a:r>
              <a:rPr lang="nb-NO" dirty="0" smtClean="0"/>
              <a:t>Aristoteles: </a:t>
            </a:r>
            <a:r>
              <a:rPr lang="nb-NO" dirty="0" err="1"/>
              <a:t>U</a:t>
            </a:r>
            <a:r>
              <a:rPr lang="nb-NO" dirty="0" err="1" smtClean="0"/>
              <a:t>pholds</a:t>
            </a:r>
            <a:r>
              <a:rPr lang="nb-NO" dirty="0" smtClean="0"/>
              <a:t> </a:t>
            </a:r>
            <a:r>
              <a:rPr lang="nb-NO" dirty="0" err="1" smtClean="0"/>
              <a:t>movement</a:t>
            </a:r>
            <a:r>
              <a:rPr lang="nb-NO" dirty="0"/>
              <a:t> </a:t>
            </a:r>
            <a:r>
              <a:rPr lang="nb-NO" dirty="0" err="1" smtClean="0"/>
              <a:t>against</a:t>
            </a:r>
            <a:r>
              <a:rPr lang="nb-NO" dirty="0" smtClean="0"/>
              <a:t> </a:t>
            </a:r>
            <a:r>
              <a:rPr lang="nb-NO" dirty="0" err="1"/>
              <a:t>friction</a:t>
            </a:r>
            <a:r>
              <a:rPr lang="nb-NO" dirty="0"/>
              <a:t>).  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                   </a:t>
            </a:r>
            <a:r>
              <a:rPr lang="nb-NO" dirty="0" smtClean="0"/>
              <a:t>Here: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r>
              <a:rPr lang="nb-NO" b="1" dirty="0"/>
              <a:t>Energy </a:t>
            </a:r>
            <a:r>
              <a:rPr lang="nb-NO" b="1" dirty="0" err="1"/>
              <a:t>conservation</a:t>
            </a:r>
            <a:r>
              <a:rPr lang="nb-NO" b="1" dirty="0"/>
              <a:t>:  </a:t>
            </a:r>
          </a:p>
          <a:p>
            <a:pPr marL="0" indent="0">
              <a:buNone/>
            </a:pPr>
            <a:r>
              <a:rPr lang="nb-NO" dirty="0"/>
              <a:t>   </a:t>
            </a:r>
            <a:r>
              <a:rPr lang="nb-NO" dirty="0" err="1"/>
              <a:t>work</a:t>
            </a:r>
            <a:r>
              <a:rPr lang="nb-NO" dirty="0"/>
              <a:t> </a:t>
            </a:r>
            <a:r>
              <a:rPr lang="nb-NO" dirty="0" err="1"/>
              <a:t>may</a:t>
            </a:r>
            <a:r>
              <a:rPr lang="nb-NO" dirty="0"/>
              <a:t> </a:t>
            </a:r>
            <a:r>
              <a:rPr lang="nb-NO" dirty="0" smtClean="0"/>
              <a:t>transfer to </a:t>
            </a:r>
            <a:r>
              <a:rPr lang="nb-NO" dirty="0" err="1"/>
              <a:t>other</a:t>
            </a:r>
            <a:r>
              <a:rPr lang="nb-NO" dirty="0"/>
              <a:t> </a:t>
            </a:r>
            <a:r>
              <a:rPr lang="nb-NO" dirty="0" err="1"/>
              <a:t>energy</a:t>
            </a:r>
            <a:r>
              <a:rPr lang="nb-NO" dirty="0"/>
              <a:t> forms. </a:t>
            </a:r>
            <a:r>
              <a:rPr lang="nb-NO" dirty="0" err="1" smtClean="0"/>
              <a:t>But</a:t>
            </a:r>
            <a:r>
              <a:rPr lang="nb-NO" dirty="0" smtClean="0"/>
              <a:t>, </a:t>
            </a:r>
            <a:r>
              <a:rPr lang="nb-NO" dirty="0" err="1" smtClean="0"/>
              <a:t>no</a:t>
            </a:r>
            <a:r>
              <a:rPr lang="nb-NO" dirty="0" smtClean="0"/>
              <a:t> </a:t>
            </a:r>
            <a:r>
              <a:rPr lang="nb-NO" dirty="0" err="1"/>
              <a:t>energy</a:t>
            </a:r>
            <a:r>
              <a:rPr lang="nb-NO" dirty="0"/>
              <a:t> is lost.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                       </a:t>
            </a:r>
            <a:r>
              <a:rPr lang="nb-NO" dirty="0"/>
              <a:t>H</a:t>
            </a:r>
            <a:r>
              <a:rPr lang="nb-NO" dirty="0" smtClean="0"/>
              <a:t>ere</a:t>
            </a:r>
            <a:r>
              <a:rPr lang="nb-NO" dirty="0" smtClean="0"/>
              <a:t>:</a:t>
            </a:r>
            <a:endParaRPr lang="nb-NO" dirty="0" smtClean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( </a:t>
            </a:r>
            <a:r>
              <a:rPr lang="nb-NO" sz="2900" dirty="0" smtClean="0"/>
              <a:t>Einstein: </a:t>
            </a:r>
            <a:r>
              <a:rPr lang="nb-NO" sz="2900" dirty="0" smtClean="0"/>
              <a:t>mass-</a:t>
            </a:r>
            <a:r>
              <a:rPr lang="nb-NO" sz="2900" dirty="0" err="1" smtClean="0"/>
              <a:t>energy</a:t>
            </a:r>
            <a:r>
              <a:rPr lang="nb-NO" sz="2900" dirty="0" smtClean="0"/>
              <a:t> </a:t>
            </a:r>
            <a:r>
              <a:rPr lang="nb-NO" sz="2900" dirty="0" err="1" smtClean="0"/>
              <a:t>conversion</a:t>
            </a:r>
            <a:r>
              <a:rPr lang="nb-NO" sz="2900" dirty="0" smtClean="0"/>
              <a:t>                                                                           </a:t>
            </a:r>
            <a:r>
              <a:rPr lang="nb-NO" sz="2400" dirty="0" smtClean="0"/>
              <a:t>)</a:t>
            </a:r>
            <a:endParaRPr lang="nb-NO" sz="2400" dirty="0"/>
          </a:p>
          <a:p>
            <a:pPr marL="0" indent="0">
              <a:buNone/>
            </a:pPr>
            <a:r>
              <a:rPr lang="nb-NO" sz="2400" dirty="0"/>
              <a:t>                  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15103"/>
              </p:ext>
            </p:extLst>
          </p:nvPr>
        </p:nvGraphicFramePr>
        <p:xfrm>
          <a:off x="4804319" y="5305847"/>
          <a:ext cx="2376988" cy="298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3" imgW="2222280" imgH="279360" progId="Equation.DSMT4">
                  <p:embed/>
                </p:oleObj>
              </mc:Choice>
              <mc:Fallback>
                <p:oleObj name="Equation" r:id="rId3" imgW="2222280" imgH="279360" progId="Equation.DSMT4">
                  <p:embed/>
                  <p:pic>
                    <p:nvPicPr>
                      <p:cNvPr id="6" name="Objek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04319" y="5305847"/>
                        <a:ext cx="2376988" cy="2988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Bild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9780" y="1930342"/>
            <a:ext cx="6793831" cy="547991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2472" y="3336148"/>
            <a:ext cx="6956760" cy="467151"/>
          </a:xfrm>
          <a:prstGeom prst="rect">
            <a:avLst/>
          </a:prstGeom>
        </p:spPr>
      </p:pic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993712"/>
              </p:ext>
            </p:extLst>
          </p:nvPr>
        </p:nvGraphicFramePr>
        <p:xfrm>
          <a:off x="5499100" y="4741863"/>
          <a:ext cx="987425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7" imgW="1066680" imgH="291960" progId="Equation.DSMT4">
                  <p:embed/>
                </p:oleObj>
              </mc:Choice>
              <mc:Fallback>
                <p:oleObj name="Equation" r:id="rId7" imgW="1066680" imgH="291960" progId="Equation.DSMT4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9100" y="4741863"/>
                        <a:ext cx="987425" cy="2714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7787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8664"/>
          </a:xfrm>
        </p:spPr>
        <p:txBody>
          <a:bodyPr/>
          <a:lstStyle/>
          <a:p>
            <a:r>
              <a:rPr lang="nb-NO" dirty="0" err="1"/>
              <a:t>Work</a:t>
            </a:r>
            <a:r>
              <a:rPr lang="nb-NO" dirty="0"/>
              <a:t> to heat </a:t>
            </a:r>
            <a:r>
              <a:rPr lang="nb-NO" dirty="0" err="1" smtClean="0"/>
              <a:t>conversion</a:t>
            </a:r>
            <a:r>
              <a:rPr lang="nb-NO" dirty="0" smtClean="0"/>
              <a:t>  : Old Egypt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bow </a:t>
            </a:r>
            <a:r>
              <a:rPr lang="nb-NO" dirty="0"/>
              <a:t>drill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1137" y="2371977"/>
            <a:ext cx="4973554" cy="375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320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>
            <a:normAutofit/>
          </a:bodyPr>
          <a:lstStyle/>
          <a:p>
            <a:r>
              <a:rPr lang="nb-NO" sz="4000" dirty="0" err="1">
                <a:latin typeface="+mn-lt"/>
              </a:rPr>
              <a:t>Work</a:t>
            </a:r>
            <a:r>
              <a:rPr lang="nb-NO" sz="4000" dirty="0">
                <a:latin typeface="+mn-lt"/>
              </a:rPr>
              <a:t> to heat </a:t>
            </a:r>
            <a:r>
              <a:rPr lang="nb-NO" sz="4000" dirty="0" err="1">
                <a:latin typeface="+mn-lt"/>
              </a:rPr>
              <a:t>conversion</a:t>
            </a:r>
            <a:r>
              <a:rPr lang="nb-NO" sz="4000" dirty="0">
                <a:latin typeface="+mn-lt"/>
              </a:rPr>
              <a:t>: </a:t>
            </a:r>
            <a:r>
              <a:rPr lang="en-US" sz="4000" dirty="0">
                <a:latin typeface="+mn-lt"/>
              </a:rPr>
              <a:t>Joule (1884):</a:t>
            </a:r>
            <a:r>
              <a:rPr lang="nb-NO" sz="4000" dirty="0">
                <a:latin typeface="+mn-lt"/>
              </a:rPr>
              <a:t> </a:t>
            </a:r>
          </a:p>
        </p:txBody>
      </p:sp>
      <p:pic>
        <p:nvPicPr>
          <p:cNvPr id="2050" name="Picture 2" descr="https://www.bing.com/th?id=OIP.d9Og-3GizIaIwmuGddFBvQAAAA&amp;pid=3.1&amp;w=300&amp;h=300&amp;p=0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522" y="1134284"/>
            <a:ext cx="3438589" cy="2831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Sylinder 3"/>
          <p:cNvSpPr txBox="1"/>
          <p:nvPr/>
        </p:nvSpPr>
        <p:spPr>
          <a:xfrm>
            <a:off x="838199" y="1349276"/>
            <a:ext cx="5598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Heating of water by agitation</a:t>
            </a:r>
            <a:endParaRPr lang="nb-NO" sz="2800" dirty="0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952058"/>
              </p:ext>
            </p:extLst>
          </p:nvPr>
        </p:nvGraphicFramePr>
        <p:xfrm>
          <a:off x="4540812" y="3515307"/>
          <a:ext cx="15382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Equation" r:id="rId4" imgW="799920" imgH="228600" progId="Equation.DSMT4">
                  <p:embed/>
                </p:oleObj>
              </mc:Choice>
              <mc:Fallback>
                <p:oleObj name="Equation" r:id="rId4" imgW="79992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812" y="3515307"/>
                        <a:ext cx="1538287" cy="434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665504"/>
              </p:ext>
            </p:extLst>
          </p:nvPr>
        </p:nvGraphicFramePr>
        <p:xfrm>
          <a:off x="4468698" y="2917276"/>
          <a:ext cx="184785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Equation" r:id="rId6" imgW="1434960" imgH="266400" progId="Equation.DSMT4">
                  <p:embed/>
                </p:oleObj>
              </mc:Choice>
              <mc:Fallback>
                <p:oleObj name="Equation" r:id="rId6" imgW="1434960" imgH="266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8698" y="2917276"/>
                        <a:ext cx="1847850" cy="347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8612"/>
              </p:ext>
            </p:extLst>
          </p:nvPr>
        </p:nvGraphicFramePr>
        <p:xfrm>
          <a:off x="4445911" y="4545509"/>
          <a:ext cx="3266376" cy="483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Equation" r:id="rId8" imgW="1790640" imgH="266400" progId="Equation.DSMT4">
                  <p:embed/>
                </p:oleObj>
              </mc:Choice>
              <mc:Fallback>
                <p:oleObj name="Equation" r:id="rId8" imgW="1790640" imgH="266400" progId="Equation.DSMT4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911" y="4545509"/>
                        <a:ext cx="3266376" cy="4831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kstSylinder 14"/>
          <p:cNvSpPr txBox="1"/>
          <p:nvPr/>
        </p:nvSpPr>
        <p:spPr>
          <a:xfrm>
            <a:off x="812087" y="2832665"/>
            <a:ext cx="315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work  of a falling weight</a:t>
            </a:r>
            <a:endParaRPr lang="nb-NO" sz="2400" dirty="0"/>
          </a:p>
        </p:txBody>
      </p:sp>
      <p:sp>
        <p:nvSpPr>
          <p:cNvPr id="16" name="TekstSylinder 15"/>
          <p:cNvSpPr txBox="1"/>
          <p:nvPr/>
        </p:nvSpPr>
        <p:spPr>
          <a:xfrm>
            <a:off x="838199" y="3463246"/>
            <a:ext cx="3469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err="1"/>
              <a:t>Change</a:t>
            </a:r>
            <a:r>
              <a:rPr lang="nb-NO" sz="2400" dirty="0"/>
              <a:t> </a:t>
            </a:r>
            <a:r>
              <a:rPr lang="nb-NO" sz="2400" dirty="0" err="1"/>
              <a:t>of</a:t>
            </a:r>
            <a:r>
              <a:rPr lang="nb-NO" sz="2400" dirty="0"/>
              <a:t> </a:t>
            </a:r>
            <a:r>
              <a:rPr lang="nb-NO" sz="2400" dirty="0" err="1"/>
              <a:t>internal</a:t>
            </a:r>
            <a:r>
              <a:rPr lang="nb-NO" sz="2400" dirty="0"/>
              <a:t> </a:t>
            </a:r>
            <a:r>
              <a:rPr lang="nb-NO" sz="2400" dirty="0" err="1"/>
              <a:t>energy</a:t>
            </a:r>
            <a:endParaRPr lang="nb-NO" sz="2400" dirty="0"/>
          </a:p>
        </p:txBody>
      </p:sp>
      <p:sp>
        <p:nvSpPr>
          <p:cNvPr id="17" name="TekstSylinder 16"/>
          <p:cNvSpPr txBox="1"/>
          <p:nvPr/>
        </p:nvSpPr>
        <p:spPr>
          <a:xfrm>
            <a:off x="563434" y="4520138"/>
            <a:ext cx="3631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err="1"/>
              <a:t>Mesurement</a:t>
            </a:r>
            <a:r>
              <a:rPr lang="nb-NO" sz="2400" dirty="0"/>
              <a:t> </a:t>
            </a:r>
            <a:r>
              <a:rPr lang="nb-NO" sz="2400" dirty="0" err="1"/>
              <a:t>of</a:t>
            </a:r>
            <a:r>
              <a:rPr lang="nb-NO" sz="2400" dirty="0"/>
              <a:t> transfer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838199" y="2252033"/>
            <a:ext cx="2470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Energy </a:t>
            </a:r>
            <a:r>
              <a:rPr lang="nb-NO" sz="2400" dirty="0" err="1" smtClean="0"/>
              <a:t>balance</a:t>
            </a:r>
            <a:r>
              <a:rPr lang="nb-NO" sz="2400" dirty="0" smtClean="0"/>
              <a:t>:</a:t>
            </a:r>
            <a:endParaRPr lang="nb-NO" sz="2400" dirty="0"/>
          </a:p>
        </p:txBody>
      </p:sp>
      <p:sp>
        <p:nvSpPr>
          <p:cNvPr id="6" name="Rectangle 8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205392"/>
              </p:ext>
            </p:extLst>
          </p:nvPr>
        </p:nvGraphicFramePr>
        <p:xfrm>
          <a:off x="3771900" y="2260600"/>
          <a:ext cx="1369595" cy="470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Equation" r:id="rId10" imgW="774360" imgH="266400" progId="Equation.DSMT4">
                  <p:embed/>
                </p:oleObj>
              </mc:Choice>
              <mc:Fallback>
                <p:oleObj name="Equation" r:id="rId10" imgW="774360" imgH="266400" progId="Equation.DSMT4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900" y="2260600"/>
                        <a:ext cx="1369595" cy="4707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0387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38726" y="365126"/>
            <a:ext cx="7744327" cy="509170"/>
          </a:xfrm>
        </p:spPr>
        <p:txBody>
          <a:bodyPr>
            <a:normAutofit fontScale="90000"/>
          </a:bodyPr>
          <a:lstStyle/>
          <a:p>
            <a:r>
              <a:rPr lang="nb-NO" dirty="0"/>
              <a:t>Energy </a:t>
            </a:r>
            <a:r>
              <a:rPr lang="nb-NO" dirty="0" err="1" smtClean="0"/>
              <a:t>balance</a:t>
            </a:r>
            <a:r>
              <a:rPr lang="nb-NO" dirty="0" smtClean="0"/>
              <a:t> for </a:t>
            </a:r>
            <a:r>
              <a:rPr lang="nb-NO" dirty="0" err="1" smtClean="0"/>
              <a:t>open</a:t>
            </a:r>
            <a:r>
              <a:rPr lang="nb-NO" dirty="0" smtClean="0"/>
              <a:t> systems </a:t>
            </a:r>
            <a:r>
              <a:rPr lang="nb-NO" dirty="0" smtClean="0"/>
              <a:t>6.1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Closed</a:t>
            </a:r>
            <a:r>
              <a:rPr lang="nb-NO" dirty="0"/>
              <a:t> system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Open system</a:t>
            </a:r>
          </a:p>
        </p:txBody>
      </p:sp>
      <p:pic>
        <p:nvPicPr>
          <p:cNvPr id="5" name="Bilde 4" descr="fi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2" y="3328854"/>
            <a:ext cx="5941846" cy="238049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0526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638744"/>
              </p:ext>
            </p:extLst>
          </p:nvPr>
        </p:nvGraphicFramePr>
        <p:xfrm>
          <a:off x="5000625" y="2686050"/>
          <a:ext cx="105251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4" imgW="952200" imgH="291960" progId="Equation.DSMT4">
                  <p:embed/>
                </p:oleObj>
              </mc:Choice>
              <mc:Fallback>
                <p:oleObj name="Equation" r:id="rId4" imgW="952200" imgH="291960" progId="Equation.DSMT4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5" y="2686050"/>
                        <a:ext cx="1052513" cy="319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295460"/>
              </p:ext>
            </p:extLst>
          </p:nvPr>
        </p:nvGraphicFramePr>
        <p:xfrm>
          <a:off x="4607509" y="6075805"/>
          <a:ext cx="5958692" cy="449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Equation" r:id="rId6" imgW="4431960" imgH="330120" progId="Equation.DSMT4">
                  <p:embed/>
                </p:oleObj>
              </mc:Choice>
              <mc:Fallback>
                <p:oleObj name="Equation" r:id="rId6" imgW="4431960" imgH="3301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7509" y="6075805"/>
                        <a:ext cx="5958692" cy="44951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Bild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489" y="1239421"/>
            <a:ext cx="2396290" cy="131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493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94719" y="177056"/>
            <a:ext cx="10515600" cy="219776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6.2 Conservation </a:t>
            </a:r>
            <a:r>
              <a:rPr lang="nb-NO" dirty="0" err="1" smtClean="0"/>
              <a:t>relations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nb-NO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700" dirty="0" err="1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nb-NO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nb-NO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lang="nb-NO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nb-NO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700" dirty="0" err="1">
                <a:latin typeface="Arial" panose="020B0604020202020204" pitchFamily="34" charset="0"/>
                <a:cs typeface="Arial" panose="020B0604020202020204" pitchFamily="34" charset="0"/>
              </a:rPr>
              <a:t>molecule</a:t>
            </a:r>
            <a:r>
              <a:rPr lang="nb-NO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700" dirty="0" err="1">
                <a:latin typeface="Arial" panose="020B0604020202020204" pitchFamily="34" charset="0"/>
                <a:cs typeface="Arial" panose="020B0604020202020204" pitchFamily="34" charset="0"/>
              </a:rPr>
              <a:t>vibration</a:t>
            </a:r>
            <a:r>
              <a:rPr lang="nb-NO" sz="27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nb-NO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velocity</a:t>
            </a:r>
            <a:r>
              <a:rPr lang="nb-NO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nb-NO" sz="27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700" dirty="0" err="1">
                <a:latin typeface="+mn-lt"/>
              </a:rPr>
              <a:t>Manifested</a:t>
            </a:r>
            <a:r>
              <a:rPr lang="nb-NO" sz="2700" dirty="0">
                <a:latin typeface="+mn-lt"/>
              </a:rPr>
              <a:t> by </a:t>
            </a:r>
            <a:r>
              <a:rPr lang="nb-NO" sz="2700" dirty="0" err="1">
                <a:latin typeface="+mn-lt"/>
              </a:rPr>
              <a:t>temperature</a:t>
            </a:r>
            <a:r>
              <a:rPr lang="nb-NO" sz="2700" dirty="0">
                <a:latin typeface="+mn-lt"/>
              </a:rPr>
              <a:t>.</a:t>
            </a:r>
            <a:br>
              <a:rPr lang="nb-NO" sz="2700" dirty="0">
                <a:latin typeface="+mn-lt"/>
              </a:rPr>
            </a:br>
            <a:r>
              <a:rPr lang="nb-NO" sz="2700" dirty="0">
                <a:latin typeface="+mn-lt"/>
              </a:rPr>
              <a:t>F</a:t>
            </a:r>
            <a:r>
              <a:rPr lang="nb-NO" sz="2700" dirty="0" smtClean="0">
                <a:latin typeface="+mn-lt"/>
              </a:rPr>
              <a:t>or </a:t>
            </a:r>
            <a:r>
              <a:rPr lang="nb-NO" sz="2700" dirty="0">
                <a:latin typeface="+mn-lt"/>
              </a:rPr>
              <a:t>ideal </a:t>
            </a:r>
            <a:r>
              <a:rPr lang="nb-NO" sz="2700" dirty="0" err="1">
                <a:latin typeface="+mn-lt"/>
              </a:rPr>
              <a:t>liquid</a:t>
            </a:r>
            <a:r>
              <a:rPr lang="nb-NO" sz="2700" dirty="0">
                <a:latin typeface="+mn-lt"/>
              </a:rPr>
              <a:t> and </a:t>
            </a:r>
            <a:r>
              <a:rPr lang="nb-NO" sz="2700" dirty="0" smtClean="0">
                <a:latin typeface="+mn-lt"/>
              </a:rPr>
              <a:t>gas, </a:t>
            </a:r>
            <a:r>
              <a:rPr lang="nb-NO" sz="2700" dirty="0" err="1">
                <a:latin typeface="+mn-lt"/>
              </a:rPr>
              <a:t>un-affected</a:t>
            </a:r>
            <a:r>
              <a:rPr lang="nb-NO" sz="2700" dirty="0">
                <a:latin typeface="+mn-lt"/>
              </a:rPr>
              <a:t> by </a:t>
            </a:r>
            <a:r>
              <a:rPr lang="nb-NO" sz="2700" dirty="0" err="1">
                <a:latin typeface="+mn-lt"/>
              </a:rPr>
              <a:t>pressure</a:t>
            </a:r>
            <a:r>
              <a:rPr lang="nb-NO" sz="2700" dirty="0">
                <a:latin typeface="+mn-lt"/>
              </a:rPr>
              <a:t>:</a:t>
            </a:r>
          </a:p>
        </p:txBody>
      </p:sp>
      <p:pic>
        <p:nvPicPr>
          <p:cNvPr id="4" name="Plassholder for innhold 3" descr="Eksamen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235" y="3117725"/>
            <a:ext cx="3543300" cy="2809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380" y="3082357"/>
            <a:ext cx="5395428" cy="2880610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564029"/>
              </p:ext>
            </p:extLst>
          </p:nvPr>
        </p:nvGraphicFramePr>
        <p:xfrm>
          <a:off x="8817485" y="4798226"/>
          <a:ext cx="1316038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5" imgW="1320480" imgH="355320" progId="Equation.DSMT4">
                  <p:embed/>
                </p:oleObj>
              </mc:Choice>
              <mc:Fallback>
                <p:oleObj name="Equation" r:id="rId5" imgW="1320480" imgH="3553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7485" y="4798226"/>
                        <a:ext cx="1316038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1328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7928"/>
          </a:xfrm>
        </p:spPr>
        <p:txBody>
          <a:bodyPr>
            <a:normAutofit/>
          </a:bodyPr>
          <a:lstStyle/>
          <a:p>
            <a:r>
              <a:rPr lang="nb-NO" sz="4000" dirty="0" smtClean="0">
                <a:latin typeface="+mn-lt"/>
              </a:rPr>
              <a:t>6.4.1</a:t>
            </a:r>
            <a:r>
              <a:rPr lang="nb-NO" sz="4000" dirty="0" smtClean="0"/>
              <a:t> </a:t>
            </a:r>
            <a:r>
              <a:rPr lang="nb-NO" sz="4000" dirty="0" smtClean="0">
                <a:latin typeface="+mn-lt"/>
              </a:rPr>
              <a:t>Pipe </a:t>
            </a:r>
            <a:r>
              <a:rPr lang="nb-NO" sz="4000" dirty="0" err="1" smtClean="0">
                <a:latin typeface="+mn-lt"/>
              </a:rPr>
              <a:t>flow</a:t>
            </a:r>
            <a:endParaRPr lang="nb-NO" sz="4000" dirty="0">
              <a:latin typeface="+mn-lt"/>
            </a:endParaRP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69759" y="3561846"/>
            <a:ext cx="10515600" cy="769434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561474" y="3045578"/>
            <a:ext cx="302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Energy </a:t>
            </a:r>
            <a:r>
              <a:rPr lang="nb-NO" sz="2400" b="1" dirty="0" err="1" smtClean="0"/>
              <a:t>conservation</a:t>
            </a:r>
            <a:endParaRPr lang="nb-NO" sz="2400" b="1" dirty="0"/>
          </a:p>
        </p:txBody>
      </p:sp>
      <p:sp>
        <p:nvSpPr>
          <p:cNvPr id="6" name="TekstSylinder 5"/>
          <p:cNvSpPr txBox="1"/>
          <p:nvPr/>
        </p:nvSpPr>
        <p:spPr>
          <a:xfrm>
            <a:off x="561473" y="4636204"/>
            <a:ext cx="8799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/>
              <a:t>Energy </a:t>
            </a:r>
            <a:r>
              <a:rPr lang="nb-NO" sz="2400" b="1" dirty="0" err="1" smtClean="0"/>
              <a:t>conservation</a:t>
            </a:r>
            <a:r>
              <a:rPr lang="nb-NO" sz="2400" b="1" dirty="0" smtClean="0"/>
              <a:t>, </a:t>
            </a:r>
            <a:r>
              <a:rPr lang="nb-NO" sz="2400" b="1" dirty="0" err="1"/>
              <a:t>a</a:t>
            </a:r>
            <a:r>
              <a:rPr lang="nb-NO" sz="2400" b="1" dirty="0" err="1" smtClean="0"/>
              <a:t>fter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subtraction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of</a:t>
            </a:r>
            <a:r>
              <a:rPr lang="nb-NO" sz="2400" b="1" dirty="0" smtClean="0"/>
              <a:t> pipe </a:t>
            </a:r>
            <a:r>
              <a:rPr lang="nb-NO" sz="2400" b="1" dirty="0" err="1" smtClean="0"/>
              <a:t>flow</a:t>
            </a:r>
            <a:r>
              <a:rPr lang="nb-NO" sz="2400" b="1" dirty="0" err="1"/>
              <a:t>-</a:t>
            </a:r>
            <a:r>
              <a:rPr lang="nb-NO" sz="2400" b="1" dirty="0" err="1" smtClean="0"/>
              <a:t>energy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relation</a:t>
            </a:r>
            <a:r>
              <a:rPr lang="nb-NO" sz="2400" b="1" dirty="0" smtClean="0"/>
              <a:t>  </a:t>
            </a:r>
            <a:endParaRPr lang="nb-NO" sz="2400" b="1" dirty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4504" y="5271984"/>
            <a:ext cx="10144125" cy="1064648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745958" y="1504728"/>
            <a:ext cx="2711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Pipe </a:t>
            </a:r>
            <a:r>
              <a:rPr lang="nb-NO" sz="2400" b="1" dirty="0" err="1" smtClean="0"/>
              <a:t>flow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equation</a:t>
            </a:r>
            <a:endParaRPr lang="nb-NO" sz="2400" b="1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505261"/>
              </p:ext>
            </p:extLst>
          </p:nvPr>
        </p:nvGraphicFramePr>
        <p:xfrm>
          <a:off x="3968750" y="1365250"/>
          <a:ext cx="37877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5" imgW="3708360" imgH="609480" progId="Equation.DSMT4">
                  <p:embed/>
                </p:oleObj>
              </mc:Choice>
              <mc:Fallback>
                <p:oleObj name="Equation" r:id="rId5" imgW="3708360" imgH="609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0" y="1365250"/>
                        <a:ext cx="3787775" cy="619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kstSylinder 9"/>
          <p:cNvSpPr txBox="1"/>
          <p:nvPr/>
        </p:nvSpPr>
        <p:spPr>
          <a:xfrm>
            <a:off x="745958" y="2333592"/>
            <a:ext cx="395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-- </a:t>
            </a:r>
            <a:r>
              <a:rPr lang="nb-NO" sz="2400" b="1" dirty="0" err="1" smtClean="0"/>
              <a:t>converted</a:t>
            </a:r>
            <a:r>
              <a:rPr lang="nb-NO" sz="2400" b="1" dirty="0" smtClean="0"/>
              <a:t> to </a:t>
            </a:r>
            <a:r>
              <a:rPr lang="nb-NO" sz="2400" b="1" dirty="0" err="1" smtClean="0"/>
              <a:t>energy</a:t>
            </a:r>
            <a:r>
              <a:rPr lang="nb-NO" sz="2400" b="1" dirty="0" smtClean="0"/>
              <a:t> units:</a:t>
            </a:r>
            <a:endParaRPr lang="nb-NO" sz="2400" b="1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1481685"/>
              </p:ext>
            </p:extLst>
          </p:nvPr>
        </p:nvGraphicFramePr>
        <p:xfrm>
          <a:off x="4597567" y="2255655"/>
          <a:ext cx="3738563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7" imgW="3733560" imgH="609480" progId="Equation.DSMT4">
                  <p:embed/>
                </p:oleObj>
              </mc:Choice>
              <mc:Fallback>
                <p:oleObj name="Equation" r:id="rId7" imgW="3733560" imgH="609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567" y="2255655"/>
                        <a:ext cx="3738563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453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</p:spPr>
        <p:txBody>
          <a:bodyPr/>
          <a:lstStyle/>
          <a:p>
            <a:r>
              <a:rPr lang="nb-NO" dirty="0" err="1" smtClean="0"/>
              <a:t>Exercise</a:t>
            </a:r>
            <a:r>
              <a:rPr lang="nb-NO" dirty="0" smtClean="0"/>
              <a:t> 6 </a:t>
            </a:r>
            <a:endParaRPr lang="nb-NO" dirty="0"/>
          </a:p>
        </p:txBody>
      </p:sp>
      <p:pic>
        <p:nvPicPr>
          <p:cNvPr id="4" name="Plassholder for innhold 3" descr="Bild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775787"/>
            <a:ext cx="3186878" cy="99006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Sylinder 4"/>
          <p:cNvSpPr txBox="1"/>
          <p:nvPr/>
        </p:nvSpPr>
        <p:spPr>
          <a:xfrm>
            <a:off x="705853" y="5376296"/>
            <a:ext cx="751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err="1" smtClean="0"/>
              <a:t>Exercise</a:t>
            </a:r>
            <a:r>
              <a:rPr lang="nb-NO" sz="2400" dirty="0" smtClean="0"/>
              <a:t> 1.2: </a:t>
            </a:r>
            <a:r>
              <a:rPr lang="nb-NO" sz="2400" dirty="0" err="1" smtClean="0"/>
              <a:t>Cooling</a:t>
            </a:r>
            <a:r>
              <a:rPr lang="nb-NO" sz="2400" dirty="0" smtClean="0"/>
              <a:t> by heat </a:t>
            </a:r>
            <a:r>
              <a:rPr lang="nb-NO" sz="2400" dirty="0" err="1" smtClean="0"/>
              <a:t>flow</a:t>
            </a:r>
            <a:r>
              <a:rPr lang="nb-NO" sz="2400" dirty="0" smtClean="0"/>
              <a:t> to </a:t>
            </a:r>
            <a:r>
              <a:rPr lang="nb-NO" sz="2400" dirty="0" err="1" smtClean="0"/>
              <a:t>surrounding</a:t>
            </a:r>
            <a:r>
              <a:rPr lang="nb-NO" sz="2400" dirty="0" smtClean="0"/>
              <a:t> water </a:t>
            </a:r>
            <a:endParaRPr lang="nb-NO" sz="2400" dirty="0"/>
          </a:p>
        </p:txBody>
      </p:sp>
      <p:sp>
        <p:nvSpPr>
          <p:cNvPr id="6" name="TekstSylinder 5"/>
          <p:cNvSpPr txBox="1"/>
          <p:nvPr/>
        </p:nvSpPr>
        <p:spPr>
          <a:xfrm>
            <a:off x="705853" y="5837961"/>
            <a:ext cx="5995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err="1" smtClean="0"/>
              <a:t>Exercise</a:t>
            </a:r>
            <a:r>
              <a:rPr lang="nb-NO" sz="2400" dirty="0" smtClean="0"/>
              <a:t> 6: </a:t>
            </a:r>
            <a:r>
              <a:rPr lang="nb-NO" sz="2400" dirty="0" err="1" smtClean="0"/>
              <a:t>Inclusion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heating</a:t>
            </a:r>
            <a:r>
              <a:rPr lang="nb-NO" sz="2400" dirty="0" smtClean="0"/>
              <a:t> by </a:t>
            </a:r>
            <a:r>
              <a:rPr lang="nb-NO" sz="2400" dirty="0" err="1" smtClean="0"/>
              <a:t>wall</a:t>
            </a:r>
            <a:r>
              <a:rPr lang="nb-NO" sz="2400" dirty="0" smtClean="0"/>
              <a:t> </a:t>
            </a:r>
            <a:r>
              <a:rPr lang="nb-NO" sz="2400" dirty="0" err="1" smtClean="0"/>
              <a:t>friction</a:t>
            </a:r>
            <a:r>
              <a:rPr lang="nb-NO" sz="2400" dirty="0" smtClean="0"/>
              <a:t> </a:t>
            </a:r>
            <a:endParaRPr lang="nb-NO" sz="2400" dirty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9022" y="1483896"/>
            <a:ext cx="5946764" cy="3661568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705853" y="1692442"/>
            <a:ext cx="3224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err="1" smtClean="0"/>
              <a:t>Concrete</a:t>
            </a:r>
            <a:r>
              <a:rPr lang="nb-NO" sz="2400" dirty="0" smtClean="0"/>
              <a:t> </a:t>
            </a:r>
            <a:r>
              <a:rPr lang="nb-NO" sz="2400" dirty="0" err="1" smtClean="0"/>
              <a:t>example</a:t>
            </a:r>
            <a:r>
              <a:rPr lang="nb-NO" sz="2400" dirty="0" smtClean="0"/>
              <a:t>    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536376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2</vt:i4>
      </vt:variant>
      <vt:variant>
        <vt:lpstr>Lysbildetitler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Equation</vt:lpstr>
      <vt:lpstr>MathType 6.0 Equation</vt:lpstr>
      <vt:lpstr>Lecture 6.1 Energy  Scheduled 2 March 2021</vt:lpstr>
      <vt:lpstr>The plan as it is today</vt:lpstr>
      <vt:lpstr>The 3 fundamental relations </vt:lpstr>
      <vt:lpstr>Work to heat conversion  : Old Egypt </vt:lpstr>
      <vt:lpstr>Work to heat conversion: Joule (1884): </vt:lpstr>
      <vt:lpstr>Energy balance for open systems 6.1 </vt:lpstr>
      <vt:lpstr>6.2 Conservation relations  Internal energy is associated with molecule vibration and velocity. Manifested by temperature. For ideal liquid and gas, un-affected by pressure:</vt:lpstr>
      <vt:lpstr>6.4.1 Pipe flow</vt:lpstr>
      <vt:lpstr>Exercise 6 </vt:lpstr>
      <vt:lpstr> Isentropic model 6.3: No heating, no work transfer, no friction                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4.1 Energy</dc:title>
  <dc:creator>Harald Arne Asheim</dc:creator>
  <cp:lastModifiedBy>Harald Arne Asheim</cp:lastModifiedBy>
  <cp:revision>53</cp:revision>
  <dcterms:created xsi:type="dcterms:W3CDTF">2021-02-16T13:33:33Z</dcterms:created>
  <dcterms:modified xsi:type="dcterms:W3CDTF">2021-02-25T09:20:56Z</dcterms:modified>
</cp:coreProperties>
</file>