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80" r:id="rId4"/>
    <p:sldId id="281" r:id="rId5"/>
    <p:sldId id="282" r:id="rId6"/>
    <p:sldId id="283" r:id="rId7"/>
    <p:sldId id="277" r:id="rId8"/>
    <p:sldId id="284" r:id="rId9"/>
    <p:sldId id="285" r:id="rId10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269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image" Target="../media/image3.wmf"/><Relationship Id="rId4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6" Type="http://schemas.openxmlformats.org/officeDocument/2006/relationships/image" Target="../media/image21.wmf"/><Relationship Id="rId5" Type="http://schemas.openxmlformats.org/officeDocument/2006/relationships/image" Target="../media/image20.wmf"/><Relationship Id="rId4" Type="http://schemas.openxmlformats.org/officeDocument/2006/relationships/image" Target="../media/image1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7F3BC-0B84-4279-9AC7-DEDD1FE9B4B5}" type="datetimeFigureOut">
              <a:rPr lang="nb-NO" smtClean="0"/>
              <a:t>05.02.2021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F56BF-60CA-435A-B8F7-17A00697CBF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99840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7F3BC-0B84-4279-9AC7-DEDD1FE9B4B5}" type="datetimeFigureOut">
              <a:rPr lang="nb-NO" smtClean="0"/>
              <a:t>05.02.2021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F56BF-60CA-435A-B8F7-17A00697CBF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40510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7F3BC-0B84-4279-9AC7-DEDD1FE9B4B5}" type="datetimeFigureOut">
              <a:rPr lang="nb-NO" smtClean="0"/>
              <a:t>05.02.2021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F56BF-60CA-435A-B8F7-17A00697CBF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44692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7F3BC-0B84-4279-9AC7-DEDD1FE9B4B5}" type="datetimeFigureOut">
              <a:rPr lang="nb-NO" smtClean="0"/>
              <a:t>05.02.2021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F56BF-60CA-435A-B8F7-17A00697CBF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502884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7F3BC-0B84-4279-9AC7-DEDD1FE9B4B5}" type="datetimeFigureOut">
              <a:rPr lang="nb-NO" smtClean="0"/>
              <a:t>05.02.2021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F56BF-60CA-435A-B8F7-17A00697CBF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66211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7F3BC-0B84-4279-9AC7-DEDD1FE9B4B5}" type="datetimeFigureOut">
              <a:rPr lang="nb-NO" smtClean="0"/>
              <a:t>05.02.2021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F56BF-60CA-435A-B8F7-17A00697CBF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505535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7F3BC-0B84-4279-9AC7-DEDD1FE9B4B5}" type="datetimeFigureOut">
              <a:rPr lang="nb-NO" smtClean="0"/>
              <a:t>05.02.2021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F56BF-60CA-435A-B8F7-17A00697CBF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14331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7F3BC-0B84-4279-9AC7-DEDD1FE9B4B5}" type="datetimeFigureOut">
              <a:rPr lang="nb-NO" smtClean="0"/>
              <a:t>05.02.2021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F56BF-60CA-435A-B8F7-17A00697CBF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00155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7F3BC-0B84-4279-9AC7-DEDD1FE9B4B5}" type="datetimeFigureOut">
              <a:rPr lang="nb-NO" smtClean="0"/>
              <a:t>05.02.2021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F56BF-60CA-435A-B8F7-17A00697CBF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27556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7F3BC-0B84-4279-9AC7-DEDD1FE9B4B5}" type="datetimeFigureOut">
              <a:rPr lang="nb-NO" smtClean="0"/>
              <a:t>05.02.2021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F56BF-60CA-435A-B8F7-17A00697CBF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89005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C7F3BC-0B84-4279-9AC7-DEDD1FE9B4B5}" type="datetimeFigureOut">
              <a:rPr lang="nb-NO" smtClean="0"/>
              <a:t>05.02.2021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5F56BF-60CA-435A-B8F7-17A00697CBF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27540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7F3BC-0B84-4279-9AC7-DEDD1FE9B4B5}" type="datetimeFigureOut">
              <a:rPr lang="nb-NO" smtClean="0"/>
              <a:t>05.02.2021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5F56BF-60CA-435A-B8F7-17A00697CBF9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961154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image" Target="../media/image7.GIF"/><Relationship Id="rId7" Type="http://schemas.openxmlformats.org/officeDocument/2006/relationships/image" Target="../media/image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wmf"/><Relationship Id="rId5" Type="http://schemas.openxmlformats.org/officeDocument/2006/relationships/image" Target="../media/image3.wmf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png"/><Relationship Id="rId5" Type="http://schemas.openxmlformats.org/officeDocument/2006/relationships/image" Target="../media/image9.GIF"/><Relationship Id="rId4" Type="http://schemas.openxmlformats.org/officeDocument/2006/relationships/image" Target="../media/image8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11.wmf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5.gif"/><Relationship Id="rId5" Type="http://schemas.openxmlformats.org/officeDocument/2006/relationships/image" Target="../media/image13.wmf"/><Relationship Id="rId4" Type="http://schemas.openxmlformats.org/officeDocument/2006/relationships/oleObject" Target="../embeddings/oleObject7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oleObject" Target="../embeddings/oleObject13.bin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2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21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479394" y="233082"/>
            <a:ext cx="10188606" cy="2034989"/>
          </a:xfrm>
        </p:spPr>
        <p:txBody>
          <a:bodyPr>
            <a:normAutofit/>
          </a:bodyPr>
          <a:lstStyle/>
          <a:p>
            <a:r>
              <a:rPr lang="nb-NO" sz="4000" dirty="0" smtClean="0">
                <a:latin typeface="+mn-lt"/>
              </a:rPr>
              <a:t>Chapter 2 </a:t>
            </a:r>
            <a:r>
              <a:rPr lang="nb-NO" sz="4000" dirty="0" err="1" smtClean="0">
                <a:latin typeface="+mn-lt"/>
              </a:rPr>
              <a:t>Lecture</a:t>
            </a:r>
            <a:r>
              <a:rPr lang="nb-NO" sz="4000" dirty="0" smtClean="0">
                <a:latin typeface="+mn-lt"/>
              </a:rPr>
              <a:t> </a:t>
            </a:r>
            <a:r>
              <a:rPr lang="nb-NO" sz="4000" dirty="0" smtClean="0">
                <a:latin typeface="+mn-lt"/>
              </a:rPr>
              <a:t>4: Slug </a:t>
            </a:r>
            <a:r>
              <a:rPr lang="nb-NO" sz="4000" dirty="0" err="1" smtClean="0">
                <a:latin typeface="+mn-lt"/>
              </a:rPr>
              <a:t>flow</a:t>
            </a:r>
            <a:r>
              <a:rPr lang="nb-NO" sz="4000" dirty="0" smtClean="0">
                <a:latin typeface="+mn-lt"/>
              </a:rPr>
              <a:t> </a:t>
            </a:r>
            <a:r>
              <a:rPr lang="nb-NO" sz="3600" dirty="0" smtClean="0">
                <a:latin typeface="+mn-lt"/>
              </a:rPr>
              <a:t/>
            </a:r>
            <a:br>
              <a:rPr lang="nb-NO" sz="3600" dirty="0" smtClean="0">
                <a:latin typeface="+mn-lt"/>
              </a:rPr>
            </a:br>
            <a:r>
              <a:rPr lang="nb-NO" sz="3600" dirty="0" smtClean="0">
                <a:latin typeface="+mn-lt"/>
              </a:rPr>
              <a:t/>
            </a:r>
            <a:br>
              <a:rPr lang="nb-NO" sz="3600" dirty="0" smtClean="0">
                <a:latin typeface="+mn-lt"/>
              </a:rPr>
            </a:br>
            <a:r>
              <a:rPr lang="nb-NO" sz="3600" dirty="0" smtClean="0">
                <a:latin typeface="+mn-lt"/>
              </a:rPr>
              <a:t>5 </a:t>
            </a:r>
            <a:r>
              <a:rPr lang="nb-NO" sz="3600" dirty="0" err="1" smtClean="0">
                <a:latin typeface="+mn-lt"/>
              </a:rPr>
              <a:t>february</a:t>
            </a:r>
            <a:r>
              <a:rPr lang="nb-NO" sz="3600" dirty="0" smtClean="0">
                <a:latin typeface="+mn-lt"/>
              </a:rPr>
              <a:t> </a:t>
            </a:r>
            <a:r>
              <a:rPr lang="nb-NO" sz="3600" dirty="0">
                <a:latin typeface="+mn-lt"/>
              </a:rPr>
              <a:t>2021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2985247"/>
            <a:ext cx="9144000" cy="2665910"/>
          </a:xfrm>
        </p:spPr>
        <p:txBody>
          <a:bodyPr>
            <a:noAutofit/>
          </a:bodyPr>
          <a:lstStyle/>
          <a:p>
            <a:r>
              <a:rPr lang="nb-NO" sz="3200" dirty="0" err="1" smtClean="0"/>
              <a:t>Abstraction</a:t>
            </a:r>
            <a:r>
              <a:rPr lang="nb-NO" sz="3200" dirty="0" smtClean="0"/>
              <a:t> </a:t>
            </a:r>
            <a:r>
              <a:rPr lang="nb-NO" sz="3200" dirty="0" err="1" smtClean="0"/>
              <a:t>of</a:t>
            </a:r>
            <a:r>
              <a:rPr lang="nb-NO" sz="3200" dirty="0" smtClean="0"/>
              <a:t> </a:t>
            </a:r>
            <a:r>
              <a:rPr lang="nb-NO" sz="3200" dirty="0" err="1"/>
              <a:t>chapters</a:t>
            </a:r>
            <a:endParaRPr lang="nb-NO" sz="3200" dirty="0" smtClean="0"/>
          </a:p>
          <a:p>
            <a:pPr marL="457200" indent="-457200">
              <a:buFontTx/>
              <a:buChar char="-"/>
            </a:pPr>
            <a:r>
              <a:rPr lang="nb-NO" sz="2800" dirty="0" smtClean="0"/>
              <a:t> </a:t>
            </a:r>
            <a:r>
              <a:rPr lang="nb-NO" sz="2800" dirty="0"/>
              <a:t>2.2.2 </a:t>
            </a:r>
            <a:r>
              <a:rPr lang="nb-NO" sz="2800" dirty="0" smtClean="0"/>
              <a:t>Slip , and  </a:t>
            </a:r>
          </a:p>
          <a:p>
            <a:pPr marL="457200" indent="-457200">
              <a:buFontTx/>
              <a:buChar char="-"/>
            </a:pPr>
            <a:r>
              <a:rPr lang="nb-NO" sz="2800" dirty="0" smtClean="0"/>
              <a:t>2.2.7 Mixed </a:t>
            </a:r>
            <a:r>
              <a:rPr lang="nb-NO" sz="2800" dirty="0" err="1" smtClean="0"/>
              <a:t>flow</a:t>
            </a:r>
            <a:r>
              <a:rPr lang="nb-NO" sz="2800" dirty="0" smtClean="0"/>
              <a:t> </a:t>
            </a:r>
            <a:r>
              <a:rPr lang="nb-NO" sz="2800" dirty="0" err="1" smtClean="0"/>
              <a:t>with</a:t>
            </a:r>
            <a:r>
              <a:rPr lang="nb-NO" sz="2800" dirty="0" smtClean="0"/>
              <a:t> </a:t>
            </a:r>
            <a:r>
              <a:rPr lang="nb-NO" sz="2800" dirty="0" err="1" smtClean="0"/>
              <a:t>slippage</a:t>
            </a:r>
            <a:r>
              <a:rPr lang="nb-NO" sz="2800" dirty="0" smtClean="0"/>
              <a:t> </a:t>
            </a:r>
            <a:endParaRPr lang="nb-NO" sz="2800" dirty="0"/>
          </a:p>
          <a:p>
            <a:pPr marL="457200" indent="-457200">
              <a:buFontTx/>
              <a:buChar char="-"/>
            </a:pPr>
            <a:r>
              <a:rPr lang="nb-NO" sz="2800" dirty="0" err="1" smtClean="0"/>
              <a:t>Example</a:t>
            </a:r>
            <a:r>
              <a:rPr lang="nb-NO" sz="2800" dirty="0" smtClean="0"/>
              <a:t> </a:t>
            </a:r>
            <a:endParaRPr lang="nb-NO" sz="2800" dirty="0"/>
          </a:p>
        </p:txBody>
      </p:sp>
    </p:spTree>
    <p:extLst>
      <p:ext uri="{BB962C8B-B14F-4D97-AF65-F5344CB8AC3E}">
        <p14:creationId xmlns:p14="http://schemas.microsoft.com/office/powerpoint/2010/main" val="3563293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04451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S</a:t>
            </a:r>
            <a:r>
              <a:rPr lang="nb-NO" dirty="0" smtClean="0"/>
              <a:t>chedule </a:t>
            </a:r>
            <a:r>
              <a:rPr lang="nb-NO" dirty="0" err="1" smtClean="0"/>
              <a:t>update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353671"/>
            <a:ext cx="10515600" cy="11116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/>
              <a:t> </a:t>
            </a:r>
            <a:r>
              <a:rPr lang="nb-NO" sz="2400" dirty="0" smtClean="0"/>
              <a:t>Droplet </a:t>
            </a:r>
            <a:r>
              <a:rPr lang="nb-NO" sz="2400" dirty="0" err="1" smtClean="0"/>
              <a:t>mechanics</a:t>
            </a:r>
            <a:r>
              <a:rPr lang="nb-NO" sz="2400" dirty="0" smtClean="0"/>
              <a:t> in </a:t>
            </a:r>
            <a:r>
              <a:rPr lang="nb-NO" sz="2400" dirty="0" err="1" smtClean="0"/>
              <a:t>week</a:t>
            </a:r>
            <a:r>
              <a:rPr lang="nb-NO" sz="2400" dirty="0" smtClean="0"/>
              <a:t> 6</a:t>
            </a:r>
          </a:p>
          <a:p>
            <a:r>
              <a:rPr lang="nb-NO" sz="2400" dirty="0" err="1" smtClean="0"/>
              <a:t>Process</a:t>
            </a:r>
            <a:r>
              <a:rPr lang="nb-NO" sz="2400" dirty="0" smtClean="0"/>
              <a:t> </a:t>
            </a:r>
            <a:r>
              <a:rPr lang="nb-NO" sz="2400" dirty="0" err="1" smtClean="0"/>
              <a:t>control</a:t>
            </a:r>
            <a:r>
              <a:rPr lang="nb-NO" sz="2400" dirty="0" smtClean="0"/>
              <a:t> (Faanes) in </a:t>
            </a:r>
            <a:r>
              <a:rPr lang="nb-NO" sz="2400" dirty="0" err="1" smtClean="0"/>
              <a:t>week</a:t>
            </a:r>
            <a:r>
              <a:rPr lang="nb-NO" sz="2400" dirty="0" smtClean="0"/>
              <a:t> 12</a:t>
            </a:r>
          </a:p>
          <a:p>
            <a:pPr marL="0" indent="0">
              <a:buNone/>
            </a:pPr>
            <a:endParaRPr lang="nb-NO" sz="2400" dirty="0" smtClean="0"/>
          </a:p>
          <a:p>
            <a:endParaRPr lang="nb-NO" dirty="0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2904565"/>
            <a:ext cx="6799729" cy="3762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05273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242048"/>
            <a:ext cx="10515600" cy="663388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Slug</a:t>
            </a:r>
            <a:r>
              <a:rPr lang="nb-NO" dirty="0" smtClean="0"/>
              <a:t> </a:t>
            </a:r>
            <a:r>
              <a:rPr lang="nb-NO" dirty="0" err="1" smtClean="0"/>
              <a:t>flow</a:t>
            </a:r>
            <a:r>
              <a:rPr lang="nb-NO" dirty="0" smtClean="0"/>
              <a:t> 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054443"/>
            <a:ext cx="10515600" cy="14377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nb-NO" b="1" dirty="0" smtClean="0"/>
              <a:t>Problem:</a:t>
            </a:r>
          </a:p>
          <a:p>
            <a:pPr marL="0" indent="0">
              <a:buNone/>
            </a:pPr>
            <a:r>
              <a:rPr lang="nb-NO" dirty="0" smtClean="0"/>
              <a:t> In </a:t>
            </a:r>
            <a:r>
              <a:rPr lang="nb-NO" dirty="0" err="1" smtClean="0"/>
              <a:t>upward-sloping</a:t>
            </a:r>
            <a:r>
              <a:rPr lang="nb-NO" dirty="0" smtClean="0"/>
              <a:t>  </a:t>
            </a:r>
            <a:r>
              <a:rPr lang="nb-NO" dirty="0" smtClean="0"/>
              <a:t>pipe</a:t>
            </a:r>
            <a:r>
              <a:rPr lang="nb-NO" dirty="0" smtClean="0"/>
              <a:t> </a:t>
            </a:r>
            <a:r>
              <a:rPr lang="nb-NO" dirty="0" err="1" smtClean="0"/>
              <a:t>slugging</a:t>
            </a:r>
            <a:r>
              <a:rPr lang="nb-NO" dirty="0" smtClean="0"/>
              <a:t> </a:t>
            </a:r>
            <a:r>
              <a:rPr lang="nb-NO" dirty="0" err="1" smtClean="0"/>
              <a:t>may</a:t>
            </a:r>
            <a:r>
              <a:rPr lang="nb-NO" dirty="0" smtClean="0"/>
              <a:t> </a:t>
            </a:r>
            <a:r>
              <a:rPr lang="nb-NO" dirty="0" err="1" smtClean="0"/>
              <a:t>occurr</a:t>
            </a:r>
            <a:r>
              <a:rPr lang="nb-NO" dirty="0"/>
              <a:t> </a:t>
            </a:r>
            <a:r>
              <a:rPr lang="nb-NO" dirty="0" smtClean="0"/>
              <a:t>in</a:t>
            </a:r>
            <a:r>
              <a:rPr lang="nb-NO" dirty="0" smtClean="0"/>
              <a:t> </a:t>
            </a:r>
            <a:r>
              <a:rPr lang="nb-NO" dirty="0" err="1" smtClean="0"/>
              <a:t>predominantly</a:t>
            </a:r>
            <a:r>
              <a:rPr lang="nb-NO" dirty="0"/>
              <a:t> gas </a:t>
            </a:r>
            <a:r>
              <a:rPr lang="nb-NO" dirty="0" err="1" smtClean="0"/>
              <a:t>flow</a:t>
            </a:r>
            <a:r>
              <a:rPr lang="nb-NO" dirty="0" smtClean="0"/>
              <a:t>.</a:t>
            </a:r>
          </a:p>
          <a:p>
            <a:pPr marL="0" indent="0">
              <a:buNone/>
            </a:pPr>
            <a:r>
              <a:rPr lang="nb-NO" dirty="0" smtClean="0"/>
              <a:t>This makes </a:t>
            </a:r>
            <a:r>
              <a:rPr lang="nb-NO" dirty="0" err="1" smtClean="0"/>
              <a:t>stratified</a:t>
            </a:r>
            <a:r>
              <a:rPr lang="nb-NO" dirty="0" smtClean="0"/>
              <a:t> </a:t>
            </a:r>
            <a:r>
              <a:rPr lang="nb-NO" dirty="0" err="1" smtClean="0"/>
              <a:t>flow</a:t>
            </a:r>
            <a:r>
              <a:rPr lang="nb-NO" dirty="0" smtClean="0"/>
              <a:t> </a:t>
            </a:r>
            <a:r>
              <a:rPr lang="nb-NO" dirty="0" err="1" smtClean="0"/>
              <a:t>predictions</a:t>
            </a:r>
            <a:r>
              <a:rPr lang="nb-NO" dirty="0" smtClean="0"/>
              <a:t> </a:t>
            </a:r>
            <a:r>
              <a:rPr lang="nb-NO" dirty="0" err="1" smtClean="0"/>
              <a:t>nonsense</a:t>
            </a:r>
            <a:r>
              <a:rPr lang="nb-NO" dirty="0" smtClean="0"/>
              <a:t>.</a:t>
            </a:r>
            <a:endParaRPr lang="nb-NO" dirty="0"/>
          </a:p>
        </p:txBody>
      </p:sp>
      <p:pic>
        <p:nvPicPr>
          <p:cNvPr id="4" name="Bild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804" y="2931458"/>
            <a:ext cx="9467850" cy="38385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0811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6499"/>
          </a:xfrm>
        </p:spPr>
        <p:txBody>
          <a:bodyPr/>
          <a:lstStyle/>
          <a:p>
            <a:r>
              <a:rPr lang="nb-NO" dirty="0"/>
              <a:t>Mixed </a:t>
            </a:r>
            <a:r>
              <a:rPr lang="nb-NO" dirty="0" err="1" smtClean="0"/>
              <a:t>flow</a:t>
            </a:r>
            <a:r>
              <a:rPr lang="nb-NO" dirty="0" smtClean="0"/>
              <a:t> </a:t>
            </a:r>
            <a:r>
              <a:rPr lang="nb-NO" dirty="0" err="1" smtClean="0"/>
              <a:t>with</a:t>
            </a:r>
            <a:r>
              <a:rPr lang="nb-NO" dirty="0" smtClean="0"/>
              <a:t> </a:t>
            </a:r>
            <a:r>
              <a:rPr lang="nb-NO" dirty="0" err="1" smtClean="0"/>
              <a:t>slippage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318055"/>
            <a:ext cx="10515600" cy="5306864"/>
          </a:xfrm>
        </p:spPr>
        <p:txBody>
          <a:bodyPr/>
          <a:lstStyle/>
          <a:p>
            <a:r>
              <a:rPr lang="nb-NO" b="1" dirty="0" smtClean="0"/>
              <a:t>Solution </a:t>
            </a:r>
            <a:r>
              <a:rPr lang="nb-NO" b="1" dirty="0" smtClean="0"/>
              <a:t>:</a:t>
            </a:r>
            <a:r>
              <a:rPr lang="nb-NO" dirty="0" smtClean="0"/>
              <a:t> </a:t>
            </a:r>
          </a:p>
          <a:p>
            <a:pPr marL="0" indent="0">
              <a:buNone/>
            </a:pPr>
            <a:r>
              <a:rPr lang="nb-NO" dirty="0"/>
              <a:t> </a:t>
            </a:r>
            <a:r>
              <a:rPr lang="nb-NO" dirty="0" smtClean="0"/>
              <a:t>     </a:t>
            </a:r>
            <a:r>
              <a:rPr lang="nb-NO" dirty="0" err="1" smtClean="0"/>
              <a:t>mixed</a:t>
            </a:r>
            <a:r>
              <a:rPr lang="nb-NO" dirty="0" smtClean="0"/>
              <a:t> </a:t>
            </a:r>
            <a:r>
              <a:rPr lang="nb-NO" dirty="0" err="1" smtClean="0"/>
              <a:t>flow</a:t>
            </a:r>
            <a:r>
              <a:rPr lang="nb-NO" dirty="0" smtClean="0"/>
              <a:t>, </a:t>
            </a:r>
            <a:r>
              <a:rPr lang="nb-NO" dirty="0" err="1" smtClean="0"/>
              <a:t>with</a:t>
            </a:r>
            <a:r>
              <a:rPr lang="nb-NO" dirty="0" smtClean="0"/>
              <a:t> different gas and </a:t>
            </a:r>
            <a:r>
              <a:rPr lang="nb-NO" dirty="0" err="1" smtClean="0"/>
              <a:t>liquid</a:t>
            </a:r>
            <a:r>
              <a:rPr lang="nb-NO" dirty="0" smtClean="0"/>
              <a:t> </a:t>
            </a:r>
            <a:r>
              <a:rPr lang="nb-NO" dirty="0" err="1" smtClean="0"/>
              <a:t>velocities</a:t>
            </a:r>
            <a:r>
              <a:rPr lang="nb-NO" dirty="0" smtClean="0"/>
              <a:t> </a:t>
            </a:r>
            <a:endParaRPr lang="nb-NO" dirty="0" smtClean="0"/>
          </a:p>
          <a:p>
            <a:pPr marL="0" indent="0">
              <a:buNone/>
            </a:pPr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…-</a:t>
            </a:r>
            <a:r>
              <a:rPr lang="nb-NO" dirty="0" err="1" smtClean="0"/>
              <a:t>iIii</a:t>
            </a:r>
            <a:endParaRPr lang="nb-NO" dirty="0"/>
          </a:p>
        </p:txBody>
      </p:sp>
      <p:pic>
        <p:nvPicPr>
          <p:cNvPr id="5" name="Bild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780" y="2304490"/>
            <a:ext cx="9210675" cy="1047750"/>
          </a:xfrm>
          <a:prstGeom prst="rect">
            <a:avLst/>
          </a:prstGeom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9913502"/>
              </p:ext>
            </p:extLst>
          </p:nvPr>
        </p:nvGraphicFramePr>
        <p:xfrm>
          <a:off x="4405313" y="3516313"/>
          <a:ext cx="4200525" cy="722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3" name="Equation" r:id="rId4" imgW="2400120" imgH="406080" progId="Equation.DSMT4">
                  <p:embed/>
                </p:oleObj>
              </mc:Choice>
              <mc:Fallback>
                <p:oleObj name="Equation" r:id="rId4" imgW="2400120" imgH="40608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05313" y="3516313"/>
                        <a:ext cx="4200525" cy="7223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TekstSylinder 8"/>
          <p:cNvSpPr txBox="1"/>
          <p:nvPr/>
        </p:nvSpPr>
        <p:spPr>
          <a:xfrm>
            <a:off x="838200" y="3692570"/>
            <a:ext cx="339314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 smtClean="0"/>
              <a:t>Mixed </a:t>
            </a:r>
            <a:r>
              <a:rPr lang="nb-NO" sz="2000" dirty="0" err="1" smtClean="0"/>
              <a:t>flow</a:t>
            </a:r>
            <a:r>
              <a:rPr lang="nb-NO" sz="2000" dirty="0" smtClean="0"/>
              <a:t> ,</a:t>
            </a:r>
            <a:r>
              <a:rPr lang="nb-NO" sz="2000" dirty="0" err="1" smtClean="0"/>
              <a:t>chapter</a:t>
            </a:r>
            <a:r>
              <a:rPr lang="nb-NO" sz="2000" dirty="0" smtClean="0"/>
              <a:t> 1 </a:t>
            </a:r>
            <a:r>
              <a:rPr lang="nb-NO" sz="2000" dirty="0" err="1" smtClean="0"/>
              <a:t>eq</a:t>
            </a:r>
            <a:r>
              <a:rPr lang="nb-NO" sz="2000" dirty="0" smtClean="0"/>
              <a:t>. (15):</a:t>
            </a:r>
            <a:endParaRPr lang="nb-NO" sz="2000" dirty="0"/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11" name="Objek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2521437"/>
              </p:ext>
            </p:extLst>
          </p:nvPr>
        </p:nvGraphicFramePr>
        <p:xfrm>
          <a:off x="4600669" y="4293114"/>
          <a:ext cx="1609725" cy="314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4" name="Equation" r:id="rId6" imgW="1625400" imgH="317160" progId="Equation.DSMT4">
                  <p:embed/>
                </p:oleObj>
              </mc:Choice>
              <mc:Fallback>
                <p:oleObj name="Equation" r:id="rId6" imgW="1625400" imgH="3171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0669" y="4293114"/>
                        <a:ext cx="1609725" cy="3143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kstSylinder 11"/>
          <p:cNvSpPr txBox="1"/>
          <p:nvPr/>
        </p:nvSpPr>
        <p:spPr>
          <a:xfrm flipH="1">
            <a:off x="838199" y="5217459"/>
            <a:ext cx="314212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2000" dirty="0" smtClean="0"/>
              <a:t>- With </a:t>
            </a:r>
            <a:r>
              <a:rPr lang="nb-NO" sz="2000" dirty="0" err="1" smtClean="0"/>
              <a:t>slippage</a:t>
            </a:r>
            <a:r>
              <a:rPr lang="nb-NO" sz="2000" dirty="0" smtClean="0"/>
              <a:t>, </a:t>
            </a:r>
            <a:r>
              <a:rPr lang="nb-NO" sz="2000" dirty="0" err="1" smtClean="0"/>
              <a:t>eq</a:t>
            </a:r>
            <a:r>
              <a:rPr lang="nb-NO" sz="2000" dirty="0" smtClean="0"/>
              <a:t>. (2-24):</a:t>
            </a:r>
            <a:endParaRPr lang="nb-NO" sz="2000" dirty="0"/>
          </a:p>
        </p:txBody>
      </p:sp>
      <p:sp>
        <p:nvSpPr>
          <p:cNvPr id="13" name="Rectangle 8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14" name="Objek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35972944"/>
              </p:ext>
            </p:extLst>
          </p:nvPr>
        </p:nvGraphicFramePr>
        <p:xfrm>
          <a:off x="4486275" y="5048250"/>
          <a:ext cx="4432300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5" name="Equation" r:id="rId8" imgW="4431960" imgH="609480" progId="Equation.DSMT4">
                  <p:embed/>
                </p:oleObj>
              </mc:Choice>
              <mc:Fallback>
                <p:oleObj name="Equation" r:id="rId8" imgW="4431960" imgH="60948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86275" y="5048250"/>
                        <a:ext cx="4432300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k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8057045"/>
              </p:ext>
            </p:extLst>
          </p:nvPr>
        </p:nvGraphicFramePr>
        <p:xfrm>
          <a:off x="4724400" y="6067425"/>
          <a:ext cx="1692275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06" name="Equation" r:id="rId10" imgW="1688760" imgH="317160" progId="Equation.DSMT4">
                  <p:embed/>
                </p:oleObj>
              </mc:Choice>
              <mc:Fallback>
                <p:oleObj name="Equation" r:id="rId10" imgW="1688760" imgH="317160" progId="Equation.DSMT4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6067425"/>
                        <a:ext cx="1692275" cy="317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TekstSylinder 16"/>
          <p:cNvSpPr txBox="1"/>
          <p:nvPr/>
        </p:nvSpPr>
        <p:spPr>
          <a:xfrm>
            <a:off x="7166541" y="4246652"/>
            <a:ext cx="26356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….</a:t>
            </a:r>
            <a:r>
              <a:rPr lang="nb-NO" dirty="0" err="1" smtClean="0"/>
              <a:t>Flow-averaged</a:t>
            </a:r>
            <a:r>
              <a:rPr lang="nb-NO" dirty="0" smtClean="0"/>
              <a:t> </a:t>
            </a:r>
            <a:r>
              <a:rPr lang="nb-NO" dirty="0" err="1" smtClean="0"/>
              <a:t>density</a:t>
            </a:r>
            <a:endParaRPr lang="nb-NO" dirty="0"/>
          </a:p>
        </p:txBody>
      </p:sp>
      <p:sp>
        <p:nvSpPr>
          <p:cNvPr id="19" name="TekstSylinder 18"/>
          <p:cNvSpPr txBox="1"/>
          <p:nvPr/>
        </p:nvSpPr>
        <p:spPr>
          <a:xfrm>
            <a:off x="6903307" y="6007956"/>
            <a:ext cx="28988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dirty="0" smtClean="0"/>
              <a:t>..</a:t>
            </a:r>
            <a:r>
              <a:rPr lang="nb-NO" dirty="0" err="1" smtClean="0"/>
              <a:t>Two-phase</a:t>
            </a:r>
            <a:r>
              <a:rPr lang="nb-NO" dirty="0" smtClean="0"/>
              <a:t> </a:t>
            </a:r>
            <a:r>
              <a:rPr lang="nb-NO" dirty="0" err="1" smtClean="0"/>
              <a:t>mixture</a:t>
            </a:r>
            <a:r>
              <a:rPr lang="nb-NO" dirty="0" smtClean="0"/>
              <a:t> </a:t>
            </a:r>
            <a:r>
              <a:rPr lang="nb-NO" dirty="0" err="1" smtClean="0"/>
              <a:t>density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779075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22158" y="279273"/>
            <a:ext cx="10515600" cy="1325563"/>
          </a:xfrm>
        </p:spPr>
        <p:txBody>
          <a:bodyPr/>
          <a:lstStyle/>
          <a:p>
            <a:r>
              <a:rPr lang="nb-NO" sz="3600" dirty="0">
                <a:latin typeface="+mn-lt"/>
              </a:rPr>
              <a:t>Mixed </a:t>
            </a:r>
            <a:r>
              <a:rPr lang="nb-NO" sz="3600" dirty="0" err="1">
                <a:latin typeface="+mn-lt"/>
              </a:rPr>
              <a:t>flow</a:t>
            </a:r>
            <a:r>
              <a:rPr lang="nb-NO" sz="3600" dirty="0">
                <a:latin typeface="+mn-lt"/>
              </a:rPr>
              <a:t> </a:t>
            </a:r>
            <a:r>
              <a:rPr lang="nb-NO" sz="3600" dirty="0" err="1">
                <a:latin typeface="+mn-lt"/>
              </a:rPr>
              <a:t>with</a:t>
            </a:r>
            <a:r>
              <a:rPr lang="nb-NO" sz="3600" dirty="0">
                <a:latin typeface="+mn-lt"/>
              </a:rPr>
              <a:t> </a:t>
            </a:r>
            <a:r>
              <a:rPr lang="nb-NO" sz="3600" dirty="0" err="1" smtClean="0">
                <a:latin typeface="+mn-lt"/>
              </a:rPr>
              <a:t>slippage</a:t>
            </a:r>
            <a:r>
              <a:rPr lang="nb-NO" sz="3600" dirty="0" smtClean="0">
                <a:latin typeface="+mn-lt"/>
              </a:rPr>
              <a:t>: </a:t>
            </a:r>
            <a:r>
              <a:rPr lang="nb-NO" sz="3200" dirty="0" smtClean="0">
                <a:latin typeface="+mn-lt"/>
              </a:rPr>
              <a:t>and </a:t>
            </a:r>
            <a:r>
              <a:rPr lang="nb-NO" sz="3200" dirty="0" err="1" smtClean="0">
                <a:latin typeface="+mn-lt"/>
              </a:rPr>
              <a:t>mixture</a:t>
            </a:r>
            <a:r>
              <a:rPr lang="nb-NO" sz="3200" dirty="0" smtClean="0">
                <a:latin typeface="+mn-lt"/>
              </a:rPr>
              <a:t> </a:t>
            </a:r>
            <a:r>
              <a:rPr lang="nb-NO" sz="3200" dirty="0" err="1" smtClean="0">
                <a:latin typeface="+mn-lt"/>
              </a:rPr>
              <a:t>density</a:t>
            </a:r>
            <a:r>
              <a:rPr lang="nb-NO" sz="3200" dirty="0" smtClean="0">
                <a:latin typeface="+mn-lt"/>
              </a:rPr>
              <a:t> </a:t>
            </a:r>
            <a:endParaRPr lang="nb-NO" sz="3200" dirty="0">
              <a:latin typeface="+mn-lt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954212"/>
            <a:ext cx="10515600" cy="4351338"/>
          </a:xfrm>
        </p:spPr>
        <p:txBody>
          <a:bodyPr/>
          <a:lstStyle/>
          <a:p>
            <a:r>
              <a:rPr lang="nb-NO" dirty="0" smtClean="0"/>
              <a:t> </a:t>
            </a:r>
            <a:r>
              <a:rPr lang="nb-NO" dirty="0"/>
              <a:t>holdup </a:t>
            </a:r>
            <a:r>
              <a:rPr lang="nb-NO" dirty="0" err="1" smtClean="0"/>
              <a:t>prediction</a:t>
            </a:r>
            <a:r>
              <a:rPr lang="nb-NO" dirty="0" smtClean="0"/>
              <a:t> by ZF-</a:t>
            </a:r>
            <a:r>
              <a:rPr lang="nb-NO" dirty="0" err="1" smtClean="0"/>
              <a:t>model</a:t>
            </a:r>
            <a:r>
              <a:rPr lang="nb-NO" dirty="0" smtClean="0"/>
              <a:t> (2-4): </a:t>
            </a:r>
            <a:endParaRPr lang="nb-NO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2858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7989390"/>
              </p:ext>
            </p:extLst>
          </p:nvPr>
        </p:nvGraphicFramePr>
        <p:xfrm>
          <a:off x="6902450" y="1962150"/>
          <a:ext cx="1651000" cy="417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1" name="Equation" r:id="rId3" imgW="1180800" imgH="304560" progId="Equation.DSMT4">
                  <p:embed/>
                </p:oleObj>
              </mc:Choice>
              <mc:Fallback>
                <p:oleObj name="Equation" r:id="rId3" imgW="1180800" imgH="30456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02450" y="1962150"/>
                        <a:ext cx="1651000" cy="4175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Bild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0111" y="3202568"/>
            <a:ext cx="9023005" cy="2486906"/>
          </a:xfrm>
          <a:prstGeom prst="rect">
            <a:avLst/>
          </a:prstGeom>
        </p:spPr>
      </p:pic>
      <p:pic>
        <p:nvPicPr>
          <p:cNvPr id="8" name="Bild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90111" y="3637391"/>
            <a:ext cx="371475" cy="390525"/>
          </a:xfrm>
          <a:prstGeom prst="rect">
            <a:avLst/>
          </a:prstGeom>
        </p:spPr>
      </p:pic>
      <p:pic>
        <p:nvPicPr>
          <p:cNvPr id="9" name="Bild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888770" y="4980158"/>
            <a:ext cx="371475" cy="390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153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000" dirty="0">
                <a:latin typeface="+mn-lt"/>
              </a:rPr>
              <a:t>Mixed </a:t>
            </a:r>
            <a:r>
              <a:rPr lang="nb-NO" sz="4000" dirty="0" err="1">
                <a:latin typeface="+mn-lt"/>
              </a:rPr>
              <a:t>flow</a:t>
            </a:r>
            <a:r>
              <a:rPr lang="nb-NO" sz="4000" dirty="0">
                <a:latin typeface="+mn-lt"/>
              </a:rPr>
              <a:t> </a:t>
            </a:r>
            <a:r>
              <a:rPr lang="nb-NO" sz="4000" dirty="0" err="1">
                <a:latin typeface="+mn-lt"/>
              </a:rPr>
              <a:t>with</a:t>
            </a:r>
            <a:r>
              <a:rPr lang="nb-NO" sz="4000" dirty="0">
                <a:latin typeface="+mn-lt"/>
              </a:rPr>
              <a:t> </a:t>
            </a:r>
            <a:r>
              <a:rPr lang="nb-NO" sz="4000" dirty="0" err="1">
                <a:latin typeface="+mn-lt"/>
              </a:rPr>
              <a:t>slippage</a:t>
            </a:r>
            <a:r>
              <a:rPr lang="nb-NO" sz="4000" dirty="0" smtClean="0">
                <a:latin typeface="+mn-lt"/>
              </a:rPr>
              <a:t>: Slug regime</a:t>
            </a:r>
            <a:endParaRPr lang="nb-NO" sz="4000" dirty="0">
              <a:latin typeface="+mn-lt"/>
            </a:endParaRPr>
          </a:p>
        </p:txBody>
      </p:sp>
      <p:pic>
        <p:nvPicPr>
          <p:cNvPr id="4" name="Plassholder for innhold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4738" y="1787118"/>
            <a:ext cx="7077075" cy="1924050"/>
          </a:xfrm>
        </p:spPr>
      </p:pic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9869827"/>
              </p:ext>
            </p:extLst>
          </p:nvPr>
        </p:nvGraphicFramePr>
        <p:xfrm>
          <a:off x="6530289" y="4076744"/>
          <a:ext cx="2565400" cy="703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3" name="Equation" r:id="rId4" imgW="2565360" imgH="711000" progId="Equation.DSMT4">
                  <p:embed/>
                </p:oleObj>
              </mc:Choice>
              <mc:Fallback>
                <p:oleObj name="Equation" r:id="rId4" imgW="2565360" imgH="7110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30289" y="4076744"/>
                        <a:ext cx="2565400" cy="7032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kstSylinder 6"/>
          <p:cNvSpPr txBox="1"/>
          <p:nvPr/>
        </p:nvSpPr>
        <p:spPr>
          <a:xfrm>
            <a:off x="1354738" y="4169569"/>
            <a:ext cx="4913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dirty="0" smtClean="0"/>
              <a:t>Holdup </a:t>
            </a:r>
            <a:r>
              <a:rPr lang="nb-NO" dirty="0" err="1" smtClean="0"/>
              <a:t>prediction</a:t>
            </a:r>
            <a:r>
              <a:rPr lang="nb-NO" dirty="0" smtClean="0"/>
              <a:t>, drift </a:t>
            </a:r>
            <a:r>
              <a:rPr lang="nb-NO" dirty="0" err="1" smtClean="0"/>
              <a:t>flux</a:t>
            </a:r>
            <a:r>
              <a:rPr lang="nb-NO" dirty="0" smtClean="0"/>
              <a:t> </a:t>
            </a:r>
            <a:r>
              <a:rPr lang="nb-NO" dirty="0" err="1" smtClean="0"/>
              <a:t>according</a:t>
            </a:r>
            <a:r>
              <a:rPr lang="nb-NO" dirty="0" smtClean="0"/>
              <a:t> to </a:t>
            </a:r>
            <a:r>
              <a:rPr lang="nb-NO" dirty="0" err="1" smtClean="0"/>
              <a:t>Zukowski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4303082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914400"/>
          </a:xfrm>
        </p:spPr>
        <p:txBody>
          <a:bodyPr>
            <a:normAutofit/>
          </a:bodyPr>
          <a:lstStyle/>
          <a:p>
            <a:r>
              <a:rPr lang="nb-NO" dirty="0" smtClean="0"/>
              <a:t> </a:t>
            </a:r>
            <a:r>
              <a:rPr lang="nb-NO" dirty="0" err="1" smtClean="0"/>
              <a:t>Zukoski</a:t>
            </a:r>
            <a:r>
              <a:rPr lang="nb-NO" dirty="0" smtClean="0"/>
              <a:t> </a:t>
            </a:r>
            <a:endParaRPr lang="nb-NO" dirty="0"/>
          </a:p>
        </p:txBody>
      </p:sp>
      <p:pic>
        <p:nvPicPr>
          <p:cNvPr id="5" name="Plassholder for innhold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366314"/>
            <a:ext cx="2476500" cy="3514725"/>
          </a:xfrm>
        </p:spPr>
      </p:pic>
      <p:sp>
        <p:nvSpPr>
          <p:cNvPr id="7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8" name="Objekt 7"/>
          <p:cNvGraphicFramePr>
            <a:graphicFrameLocks noChangeAspect="1"/>
          </p:cNvGraphicFramePr>
          <p:nvPr/>
        </p:nvGraphicFramePr>
        <p:xfrm>
          <a:off x="658812" y="1142999"/>
          <a:ext cx="2835275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60" name="Equation" r:id="rId4" imgW="2832100" imgH="457200" progId="Equation.DSMT4">
                  <p:embed/>
                </p:oleObj>
              </mc:Choice>
              <mc:Fallback>
                <p:oleObj name="Equation" r:id="rId4" imgW="2832100" imgH="457200" progId="Equation.DSMT4">
                  <p:embed/>
                  <p:pic>
                    <p:nvPicPr>
                      <p:cNvPr id="8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2" y="1142999"/>
                        <a:ext cx="2835275" cy="457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Bilde 8" descr="\\home.ansatt.ntnu.no\asheim\Desktop\Skjermbilde.GIF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6641" y="1142999"/>
            <a:ext cx="4523071" cy="5337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70629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64605"/>
          </a:xfrm>
        </p:spPr>
        <p:txBody>
          <a:bodyPr>
            <a:normAutofit fontScale="90000"/>
          </a:bodyPr>
          <a:lstStyle/>
          <a:p>
            <a:r>
              <a:rPr lang="nb-NO" dirty="0" err="1" smtClean="0"/>
              <a:t>Example</a:t>
            </a:r>
            <a:endParaRPr lang="nb-NO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186248"/>
            <a:ext cx="10515600" cy="5494637"/>
          </a:xfrm>
        </p:spPr>
        <p:txBody>
          <a:bodyPr>
            <a:normAutofit/>
          </a:bodyPr>
          <a:lstStyle/>
          <a:p>
            <a:r>
              <a:rPr lang="en-US" sz="1800" dirty="0"/>
              <a:t>Gas superficial velocity: </a:t>
            </a:r>
            <a:r>
              <a:rPr lang="en-US" sz="1800" dirty="0" smtClean="0"/>
              <a:t>1.98 m/s</a:t>
            </a:r>
            <a:r>
              <a:rPr lang="nb-NO" sz="1800" dirty="0" smtClean="0"/>
              <a:t>. </a:t>
            </a:r>
            <a:r>
              <a:rPr lang="en-US" sz="1800" dirty="0" smtClean="0"/>
              <a:t>Liquid </a:t>
            </a:r>
            <a:r>
              <a:rPr lang="en-US" sz="1800" dirty="0"/>
              <a:t>superficial velocity </a:t>
            </a:r>
            <a:r>
              <a:rPr lang="en-US" sz="1800" dirty="0" smtClean="0"/>
              <a:t>: 0.02 m/s</a:t>
            </a:r>
            <a:endParaRPr lang="nb-NO" sz="1800" dirty="0"/>
          </a:p>
          <a:p>
            <a:r>
              <a:rPr lang="en-US" sz="1800" dirty="0"/>
              <a:t>Gas density: </a:t>
            </a:r>
            <a:r>
              <a:rPr lang="en-US" sz="1800" dirty="0" smtClean="0"/>
              <a:t>100kg/m</a:t>
            </a:r>
            <a:r>
              <a:rPr lang="en-US" sz="1800" baseline="30000" dirty="0" smtClean="0"/>
              <a:t>3</a:t>
            </a:r>
            <a:r>
              <a:rPr lang="nb-NO" sz="1800" dirty="0" smtClean="0"/>
              <a:t>.  </a:t>
            </a:r>
            <a:r>
              <a:rPr lang="en-US" sz="1800" dirty="0" smtClean="0"/>
              <a:t>Liquid </a:t>
            </a:r>
            <a:r>
              <a:rPr lang="en-US" sz="1800" dirty="0"/>
              <a:t>density: </a:t>
            </a:r>
            <a:r>
              <a:rPr lang="en-US" sz="1800" dirty="0" smtClean="0"/>
              <a:t>900kg/m</a:t>
            </a:r>
            <a:r>
              <a:rPr lang="en-US" sz="1800" baseline="30000" dirty="0" smtClean="0"/>
              <a:t>3</a:t>
            </a:r>
          </a:p>
          <a:p>
            <a:pPr marL="0" indent="0">
              <a:buNone/>
            </a:pPr>
            <a:r>
              <a:rPr lang="en-US" sz="1800" dirty="0" err="1" smtClean="0"/>
              <a:t>Pipleline</a:t>
            </a:r>
            <a:r>
              <a:rPr lang="en-US" sz="1800" dirty="0" smtClean="0"/>
              <a:t> slope: 5 </a:t>
            </a:r>
            <a:r>
              <a:rPr lang="en-US" sz="1800" dirty="0" err="1" smtClean="0"/>
              <a:t>degr</a:t>
            </a:r>
            <a:r>
              <a:rPr lang="en-US" sz="1800" dirty="0" smtClean="0"/>
              <a:t> .  Diameter: 0.2 m</a:t>
            </a:r>
          </a:p>
          <a:p>
            <a:pPr marL="0" indent="0">
              <a:buNone/>
            </a:pPr>
            <a:r>
              <a:rPr lang="en-US" sz="1800" dirty="0" smtClean="0">
                <a:sym typeface="Wingdings" panose="05000000000000000000" pitchFamily="2" charset="2"/>
              </a:rPr>
              <a:t>liquid flow fraction:</a:t>
            </a:r>
          </a:p>
          <a:p>
            <a:pPr marL="0" indent="0">
              <a:buNone/>
            </a:pPr>
            <a:r>
              <a:rPr lang="en-US" sz="1800" dirty="0">
                <a:sym typeface="Wingdings" panose="05000000000000000000" pitchFamily="2" charset="2"/>
              </a:rPr>
              <a:t> </a:t>
            </a:r>
            <a:r>
              <a:rPr lang="en-US" sz="1800" dirty="0" smtClean="0">
                <a:sym typeface="Wingdings" panose="05000000000000000000" pitchFamily="2" charset="2"/>
              </a:rPr>
              <a:t>    flow averaged density:</a:t>
            </a:r>
          </a:p>
          <a:p>
            <a:pPr marL="0" indent="0">
              <a:buNone/>
            </a:pPr>
            <a:endParaRPr lang="en-US" sz="18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US" sz="18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1800" dirty="0" smtClean="0">
                <a:sym typeface="Wingdings" panose="05000000000000000000" pitchFamily="2" charset="2"/>
              </a:rPr>
              <a:t>Bubble penetration:</a:t>
            </a:r>
          </a:p>
          <a:p>
            <a:pPr marL="0" indent="0">
              <a:buNone/>
            </a:pPr>
            <a:endParaRPr lang="en-US" sz="18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1800" dirty="0" smtClean="0">
                <a:sym typeface="Wingdings" panose="05000000000000000000" pitchFamily="2" charset="2"/>
              </a:rPr>
              <a:t>Liquid holdup:</a:t>
            </a:r>
          </a:p>
          <a:p>
            <a:pPr marL="0" indent="0">
              <a:buNone/>
            </a:pPr>
            <a:endParaRPr lang="en-US" sz="18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1800" dirty="0" smtClean="0">
                <a:sym typeface="Wingdings" panose="05000000000000000000" pitchFamily="2" charset="2"/>
              </a:rPr>
              <a:t>Mixture-averaged density:</a:t>
            </a:r>
          </a:p>
          <a:p>
            <a:pPr marL="0" indent="0">
              <a:buNone/>
            </a:pPr>
            <a:endParaRPr lang="en-US" sz="1800" dirty="0" smtClean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US" sz="1800" dirty="0" smtClean="0">
                <a:sym typeface="Wingdings" panose="05000000000000000000" pitchFamily="2" charset="2"/>
              </a:rPr>
              <a:t> Gradient</a:t>
            </a:r>
            <a:endParaRPr lang="nb-NO" sz="1800" dirty="0"/>
          </a:p>
          <a:p>
            <a:endParaRPr lang="nb-NO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5" name="Objek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3402795"/>
              </p:ext>
            </p:extLst>
          </p:nvPr>
        </p:nvGraphicFramePr>
        <p:xfrm>
          <a:off x="3888260" y="2240692"/>
          <a:ext cx="2578444" cy="5577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9" name="Equation" r:id="rId3" imgW="2997200" imgH="647700" progId="Equation.DSMT4">
                  <p:embed/>
                </p:oleObj>
              </mc:Choice>
              <mc:Fallback>
                <p:oleObj name="Equation" r:id="rId3" imgW="2997200" imgH="6477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8260" y="2240692"/>
                        <a:ext cx="2578444" cy="55779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1567111"/>
              </p:ext>
            </p:extLst>
          </p:nvPr>
        </p:nvGraphicFramePr>
        <p:xfrm>
          <a:off x="3997325" y="2811463"/>
          <a:ext cx="434022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0" name="Equation" r:id="rId5" imgW="4343400" imgH="368280" progId="Equation.DSMT4">
                  <p:embed/>
                </p:oleObj>
              </mc:Choice>
              <mc:Fallback>
                <p:oleObj name="Equation" r:id="rId5" imgW="4343400" imgH="36828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97325" y="2811463"/>
                        <a:ext cx="4340225" cy="371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k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5167249"/>
              </p:ext>
            </p:extLst>
          </p:nvPr>
        </p:nvGraphicFramePr>
        <p:xfrm>
          <a:off x="3184525" y="3776046"/>
          <a:ext cx="582295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1" name="Equation" r:id="rId7" imgW="5816520" imgH="406080" progId="Equation.DSMT4">
                  <p:embed/>
                </p:oleObj>
              </mc:Choice>
              <mc:Fallback>
                <p:oleObj name="Equation" r:id="rId7" imgW="5816520" imgH="406080" progId="Equation.DSMT4">
                  <p:embed/>
                  <p:pic>
                    <p:nvPicPr>
                      <p:cNvPr id="8" name="Objek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4525" y="3776046"/>
                        <a:ext cx="5822950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9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nb-NO"/>
          </a:p>
        </p:txBody>
      </p:sp>
      <p:graphicFrame>
        <p:nvGraphicFramePr>
          <p:cNvPr id="10" name="Objek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23620443"/>
              </p:ext>
            </p:extLst>
          </p:nvPr>
        </p:nvGraphicFramePr>
        <p:xfrm>
          <a:off x="3184525" y="4388006"/>
          <a:ext cx="4711700" cy="881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2" name="Equation" r:id="rId9" imgW="4711680" imgH="888840" progId="Equation.DSMT4">
                  <p:embed/>
                </p:oleObj>
              </mc:Choice>
              <mc:Fallback>
                <p:oleObj name="Equation" r:id="rId9" imgW="4711680" imgH="88884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84525" y="4388006"/>
                        <a:ext cx="4711700" cy="8810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4509835"/>
              </p:ext>
            </p:extLst>
          </p:nvPr>
        </p:nvGraphicFramePr>
        <p:xfrm>
          <a:off x="3700463" y="5351463"/>
          <a:ext cx="4941887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3" name="Equation" r:id="rId11" imgW="4431960" imgH="368280" progId="Equation.DSMT4">
                  <p:embed/>
                </p:oleObj>
              </mc:Choice>
              <mc:Fallback>
                <p:oleObj name="Equation" r:id="rId11" imgW="4431960" imgH="368280" progId="Equation.DSMT4">
                  <p:embed/>
                  <p:pic>
                    <p:nvPicPr>
                      <p:cNvPr id="7" name="Objek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0463" y="5351463"/>
                        <a:ext cx="4941887" cy="3714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" name="Objek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3264860"/>
              </p:ext>
            </p:extLst>
          </p:nvPr>
        </p:nvGraphicFramePr>
        <p:xfrm>
          <a:off x="3700463" y="5879456"/>
          <a:ext cx="2247900" cy="50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4" name="Equation" r:id="rId13" imgW="2247840" imgH="507960" progId="Equation.DSMT4">
                  <p:embed/>
                </p:oleObj>
              </mc:Choice>
              <mc:Fallback>
                <p:oleObj name="Equation" r:id="rId13" imgW="2247840" imgH="507960" progId="Equation.DSMT4">
                  <p:embed/>
                  <p:pic>
                    <p:nvPicPr>
                      <p:cNvPr id="14" name="Objek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00463" y="5879456"/>
                        <a:ext cx="2247900" cy="508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TekstSylinder 13"/>
          <p:cNvSpPr txBox="1"/>
          <p:nvPr/>
        </p:nvSpPr>
        <p:spPr>
          <a:xfrm>
            <a:off x="8795479" y="5351463"/>
            <a:ext cx="255832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1600" dirty="0" smtClean="0"/>
              <a:t>3 times </a:t>
            </a:r>
            <a:r>
              <a:rPr lang="nb-NO" sz="1600" dirty="0" err="1" smtClean="0"/>
              <a:t>flow-averaged</a:t>
            </a:r>
            <a:r>
              <a:rPr lang="nb-NO" sz="1600" dirty="0" smtClean="0"/>
              <a:t>!</a:t>
            </a:r>
            <a:endParaRPr lang="nb-NO" sz="1600" dirty="0"/>
          </a:p>
        </p:txBody>
      </p:sp>
    </p:spTree>
    <p:extLst>
      <p:ext uri="{BB962C8B-B14F-4D97-AF65-F5344CB8AC3E}">
        <p14:creationId xmlns:p14="http://schemas.microsoft.com/office/powerpoint/2010/main" val="11709267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518984"/>
            <a:ext cx="10515600" cy="617838"/>
          </a:xfrm>
        </p:spPr>
        <p:txBody>
          <a:bodyPr>
            <a:normAutofit fontScale="90000"/>
          </a:bodyPr>
          <a:lstStyle/>
          <a:p>
            <a:r>
              <a:rPr lang="nb-NO" dirty="0" smtClean="0"/>
              <a:t> </a:t>
            </a:r>
            <a:br>
              <a:rPr lang="nb-NO" dirty="0" smtClean="0"/>
            </a:br>
            <a:r>
              <a:rPr lang="en-US" dirty="0" smtClean="0">
                <a:latin typeface="+mn-lt"/>
              </a:rPr>
              <a:t>“--- </a:t>
            </a:r>
            <a:r>
              <a:rPr lang="en-US" dirty="0">
                <a:latin typeface="+mn-lt"/>
              </a:rPr>
              <a:t>as simple as possible, but no </a:t>
            </a:r>
            <a:r>
              <a:rPr lang="en-US" dirty="0" smtClean="0">
                <a:latin typeface="+mn-lt"/>
              </a:rPr>
              <a:t>simpler----"</a:t>
            </a:r>
            <a:r>
              <a:rPr lang="nb-NO" sz="3600" dirty="0">
                <a:latin typeface="+mn-lt"/>
              </a:rPr>
              <a:t/>
            </a:r>
            <a:br>
              <a:rPr lang="nb-NO" sz="3600" dirty="0">
                <a:latin typeface="+mn-lt"/>
              </a:rPr>
            </a:br>
            <a:endParaRPr lang="nb-NO" sz="3600" dirty="0">
              <a:latin typeface="+mn-lt"/>
            </a:endParaRP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1834502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nb-NO" dirty="0" smtClean="0"/>
              <a:t>  </a:t>
            </a:r>
            <a:r>
              <a:rPr lang="nb-NO" dirty="0" err="1" smtClean="0"/>
              <a:t>F</a:t>
            </a:r>
            <a:r>
              <a:rPr lang="nb-NO" dirty="0" err="1" smtClean="0"/>
              <a:t>ocusing</a:t>
            </a:r>
            <a:r>
              <a:rPr lang="nb-NO" dirty="0" smtClean="0"/>
              <a:t> </a:t>
            </a:r>
            <a:r>
              <a:rPr lang="nb-NO" dirty="0" err="1" smtClean="0"/>
              <a:t>on</a:t>
            </a:r>
            <a:r>
              <a:rPr lang="nb-NO" dirty="0" smtClean="0"/>
              <a:t> overall </a:t>
            </a:r>
            <a:r>
              <a:rPr lang="nb-NO" dirty="0" err="1" smtClean="0"/>
              <a:t>structure</a:t>
            </a:r>
            <a:r>
              <a:rPr lang="nb-NO" dirty="0" smtClean="0"/>
              <a:t>, not </a:t>
            </a:r>
            <a:r>
              <a:rPr lang="nb-NO" dirty="0" err="1" smtClean="0"/>
              <a:t>details</a:t>
            </a:r>
            <a:r>
              <a:rPr lang="nb-NO" dirty="0" smtClean="0"/>
              <a:t>.</a:t>
            </a:r>
          </a:p>
          <a:p>
            <a:pPr marL="0" indent="0">
              <a:buNone/>
            </a:pPr>
            <a:endParaRPr lang="nb-NO" dirty="0"/>
          </a:p>
          <a:p>
            <a:pPr marL="0" indent="0">
              <a:buNone/>
            </a:pPr>
            <a:r>
              <a:rPr lang="nb-NO" dirty="0" smtClean="0"/>
              <a:t>NTH-slogan: </a:t>
            </a:r>
          </a:p>
          <a:p>
            <a:pPr marL="0" indent="0">
              <a:buNone/>
            </a:pPr>
            <a:r>
              <a:rPr lang="nb-NO" sz="3600" dirty="0" smtClean="0">
                <a:solidFill>
                  <a:schemeClr val="accent5"/>
                </a:solidFill>
                <a:latin typeface="Blackadder ITC" panose="04020505051007020D02" pitchFamily="82" charset="0"/>
              </a:rPr>
              <a:t>                         </a:t>
            </a:r>
            <a:r>
              <a:rPr lang="nb-NO" sz="4000" dirty="0" err="1" smtClean="0">
                <a:solidFill>
                  <a:schemeClr val="accent5"/>
                </a:solidFill>
                <a:latin typeface="Blackadder ITC" panose="04020505051007020D02" pitchFamily="82" charset="0"/>
              </a:rPr>
              <a:t>Graduating</a:t>
            </a:r>
            <a:r>
              <a:rPr lang="nb-NO" sz="4000" dirty="0" smtClean="0">
                <a:solidFill>
                  <a:schemeClr val="accent5"/>
                </a:solidFill>
                <a:latin typeface="Blackadder ITC" panose="04020505051007020D02" pitchFamily="82" charset="0"/>
              </a:rPr>
              <a:t> from </a:t>
            </a:r>
            <a:r>
              <a:rPr lang="nb-NO" sz="4000" dirty="0" err="1" smtClean="0">
                <a:solidFill>
                  <a:schemeClr val="accent5"/>
                </a:solidFill>
                <a:latin typeface="Blackadder ITC" panose="04020505051007020D02" pitchFamily="82" charset="0"/>
              </a:rPr>
              <a:t>here</a:t>
            </a:r>
            <a:r>
              <a:rPr lang="nb-NO" sz="4000" dirty="0" smtClean="0">
                <a:solidFill>
                  <a:schemeClr val="accent5"/>
                </a:solidFill>
                <a:latin typeface="Blackadder ITC" panose="04020505051007020D02" pitchFamily="82" charset="0"/>
              </a:rPr>
              <a:t>, </a:t>
            </a:r>
            <a:r>
              <a:rPr lang="nb-NO" sz="4000" dirty="0" err="1" smtClean="0">
                <a:solidFill>
                  <a:schemeClr val="accent5"/>
                </a:solidFill>
                <a:latin typeface="Blackadder ITC" panose="04020505051007020D02" pitchFamily="82" charset="0"/>
              </a:rPr>
              <a:t>you</a:t>
            </a:r>
            <a:r>
              <a:rPr lang="nb-NO" sz="4000" dirty="0" smtClean="0">
                <a:solidFill>
                  <a:schemeClr val="accent5"/>
                </a:solidFill>
                <a:latin typeface="Blackadder ITC" panose="04020505051007020D02" pitchFamily="82" charset="0"/>
              </a:rPr>
              <a:t> do not </a:t>
            </a:r>
            <a:r>
              <a:rPr lang="nb-NO" sz="4000" dirty="0" err="1" smtClean="0">
                <a:solidFill>
                  <a:schemeClr val="accent5"/>
                </a:solidFill>
                <a:latin typeface="Blackadder ITC" panose="04020505051007020D02" pitchFamily="82" charset="0"/>
              </a:rPr>
              <a:t>know</a:t>
            </a:r>
            <a:r>
              <a:rPr lang="nb-NO" sz="4000" dirty="0" smtClean="0">
                <a:solidFill>
                  <a:schemeClr val="accent5"/>
                </a:solidFill>
                <a:latin typeface="Blackadder ITC" panose="04020505051007020D02" pitchFamily="82" charset="0"/>
              </a:rPr>
              <a:t> </a:t>
            </a:r>
            <a:r>
              <a:rPr lang="nb-NO" sz="4000" dirty="0" err="1" smtClean="0">
                <a:solidFill>
                  <a:schemeClr val="accent5"/>
                </a:solidFill>
                <a:latin typeface="Blackadder ITC" panose="04020505051007020D02" pitchFamily="82" charset="0"/>
              </a:rPr>
              <a:t>anything</a:t>
            </a:r>
            <a:r>
              <a:rPr lang="nb-NO" sz="4000" dirty="0" smtClean="0">
                <a:solidFill>
                  <a:schemeClr val="accent5"/>
                </a:solidFill>
                <a:latin typeface="Blackadder ITC" panose="04020505051007020D02" pitchFamily="82" charset="0"/>
              </a:rPr>
              <a:t>. </a:t>
            </a:r>
          </a:p>
          <a:p>
            <a:pPr marL="0" indent="0">
              <a:buNone/>
            </a:pPr>
            <a:r>
              <a:rPr lang="nb-NO" sz="4000" dirty="0">
                <a:solidFill>
                  <a:schemeClr val="accent5"/>
                </a:solidFill>
                <a:latin typeface="Blackadder ITC" panose="04020505051007020D02" pitchFamily="82" charset="0"/>
              </a:rPr>
              <a:t> </a:t>
            </a:r>
            <a:r>
              <a:rPr lang="nb-NO" sz="4000" dirty="0" smtClean="0">
                <a:solidFill>
                  <a:schemeClr val="accent5"/>
                </a:solidFill>
                <a:latin typeface="Blackadder ITC" panose="04020505051007020D02" pitchFamily="82" charset="0"/>
              </a:rPr>
              <a:t>                                     </a:t>
            </a:r>
            <a:r>
              <a:rPr lang="nb-NO" sz="4000" dirty="0" err="1" smtClean="0">
                <a:solidFill>
                  <a:schemeClr val="accent5"/>
                </a:solidFill>
                <a:latin typeface="Blackadder ITC" panose="04020505051007020D02" pitchFamily="82" charset="0"/>
              </a:rPr>
              <a:t>But</a:t>
            </a:r>
            <a:r>
              <a:rPr lang="nb-NO" sz="4000" dirty="0" smtClean="0">
                <a:solidFill>
                  <a:schemeClr val="accent5"/>
                </a:solidFill>
                <a:latin typeface="Blackadder ITC" panose="04020505051007020D02" pitchFamily="82" charset="0"/>
              </a:rPr>
              <a:t> </a:t>
            </a:r>
            <a:r>
              <a:rPr lang="nb-NO" sz="4000" dirty="0" err="1" smtClean="0">
                <a:solidFill>
                  <a:schemeClr val="accent5"/>
                </a:solidFill>
                <a:latin typeface="Blackadder ITC" panose="04020505051007020D02" pitchFamily="82" charset="0"/>
              </a:rPr>
              <a:t>you</a:t>
            </a:r>
            <a:r>
              <a:rPr lang="nb-NO" sz="4000" dirty="0" smtClean="0">
                <a:solidFill>
                  <a:schemeClr val="accent5"/>
                </a:solidFill>
                <a:latin typeface="Blackadder ITC" panose="04020505051007020D02" pitchFamily="82" charset="0"/>
              </a:rPr>
              <a:t> </a:t>
            </a:r>
            <a:r>
              <a:rPr lang="nb-NO" sz="4000" dirty="0" err="1" smtClean="0">
                <a:solidFill>
                  <a:schemeClr val="accent5"/>
                </a:solidFill>
                <a:latin typeface="Blackadder ITC" panose="04020505051007020D02" pitchFamily="82" charset="0"/>
              </a:rPr>
              <a:t>know</a:t>
            </a:r>
            <a:r>
              <a:rPr lang="nb-NO" sz="4000" dirty="0" smtClean="0">
                <a:solidFill>
                  <a:schemeClr val="accent5"/>
                </a:solidFill>
                <a:latin typeface="Blackadder ITC" panose="04020505051007020D02" pitchFamily="82" charset="0"/>
              </a:rPr>
              <a:t> </a:t>
            </a:r>
            <a:r>
              <a:rPr lang="nb-NO" sz="4000" dirty="0" err="1" smtClean="0">
                <a:solidFill>
                  <a:schemeClr val="accent5"/>
                </a:solidFill>
                <a:latin typeface="Blackadder ITC" panose="04020505051007020D02" pitchFamily="82" charset="0"/>
              </a:rPr>
              <a:t>where</a:t>
            </a:r>
            <a:r>
              <a:rPr lang="nb-NO" sz="4000" dirty="0" smtClean="0">
                <a:solidFill>
                  <a:schemeClr val="accent5"/>
                </a:solidFill>
                <a:latin typeface="Blackadder ITC" panose="04020505051007020D02" pitchFamily="82" charset="0"/>
              </a:rPr>
              <a:t> </a:t>
            </a:r>
            <a:r>
              <a:rPr lang="nb-NO" sz="4000" dirty="0" err="1" smtClean="0">
                <a:solidFill>
                  <a:schemeClr val="accent5"/>
                </a:solidFill>
                <a:latin typeface="Blackadder ITC" panose="04020505051007020D02" pitchFamily="82" charset="0"/>
              </a:rPr>
              <a:t>you</a:t>
            </a:r>
            <a:r>
              <a:rPr lang="nb-NO" sz="4000" dirty="0" smtClean="0">
                <a:solidFill>
                  <a:schemeClr val="accent5"/>
                </a:solidFill>
                <a:latin typeface="Blackadder ITC" panose="04020505051007020D02" pitchFamily="82" charset="0"/>
              </a:rPr>
              <a:t> </a:t>
            </a:r>
            <a:r>
              <a:rPr lang="nb-NO" sz="4000" dirty="0" err="1" smtClean="0">
                <a:solidFill>
                  <a:schemeClr val="accent5"/>
                </a:solidFill>
                <a:latin typeface="Blackadder ITC" panose="04020505051007020D02" pitchFamily="82" charset="0"/>
              </a:rPr>
              <a:t>can</a:t>
            </a:r>
            <a:r>
              <a:rPr lang="nb-NO" sz="4000" dirty="0" smtClean="0">
                <a:solidFill>
                  <a:schemeClr val="accent5"/>
                </a:solidFill>
                <a:latin typeface="Blackadder ITC" panose="04020505051007020D02" pitchFamily="82" charset="0"/>
              </a:rPr>
              <a:t> </a:t>
            </a:r>
            <a:r>
              <a:rPr lang="nb-NO" sz="4000" dirty="0" err="1" smtClean="0">
                <a:solidFill>
                  <a:schemeClr val="accent5"/>
                </a:solidFill>
                <a:latin typeface="Blackadder ITC" panose="04020505051007020D02" pitchFamily="82" charset="0"/>
              </a:rPr>
              <a:t>find</a:t>
            </a:r>
            <a:r>
              <a:rPr lang="nb-NO" sz="4000" dirty="0" smtClean="0">
                <a:solidFill>
                  <a:schemeClr val="accent5"/>
                </a:solidFill>
                <a:latin typeface="Blackadder ITC" panose="04020505051007020D02" pitchFamily="82" charset="0"/>
              </a:rPr>
              <a:t> it.</a:t>
            </a:r>
            <a:endParaRPr lang="nb-NO" sz="4000" dirty="0">
              <a:solidFill>
                <a:schemeClr val="accent5"/>
              </a:solidFill>
              <a:latin typeface="Blackadder ITC" panose="04020505051007020D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07771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245</Words>
  <Application>Microsoft Office PowerPoint</Application>
  <PresentationFormat>Widescreen</PresentationFormat>
  <Paragraphs>48</Paragraphs>
  <Slides>9</Slides>
  <Notes>0</Notes>
  <HiddenSlides>0</HiddenSlides>
  <MMClips>0</MMClips>
  <ScaleCrop>false</ScaleCrop>
  <HeadingPairs>
    <vt:vector size="8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Innebygde OLE-servere</vt:lpstr>
      </vt:variant>
      <vt:variant>
        <vt:i4>2</vt:i4>
      </vt:variant>
      <vt:variant>
        <vt:lpstr>Lysbildetitler</vt:lpstr>
      </vt:variant>
      <vt:variant>
        <vt:i4>9</vt:i4>
      </vt:variant>
    </vt:vector>
  </HeadingPairs>
  <TitlesOfParts>
    <vt:vector size="17" baseType="lpstr">
      <vt:lpstr>Arial</vt:lpstr>
      <vt:lpstr>Blackadder ITC</vt:lpstr>
      <vt:lpstr>Calibri</vt:lpstr>
      <vt:lpstr>Calibri Light</vt:lpstr>
      <vt:lpstr>Wingdings</vt:lpstr>
      <vt:lpstr>Office-tema</vt:lpstr>
      <vt:lpstr>Equation</vt:lpstr>
      <vt:lpstr>MathType 6.0 Equation</vt:lpstr>
      <vt:lpstr>Chapter 2 Lecture 4: Slug flow   5 february 2021</vt:lpstr>
      <vt:lpstr>Schedule update</vt:lpstr>
      <vt:lpstr>Slug flow </vt:lpstr>
      <vt:lpstr>Mixed flow with slippage</vt:lpstr>
      <vt:lpstr>Mixed flow with slippage: and mixture density </vt:lpstr>
      <vt:lpstr>Mixed flow with slippage: Slug regime</vt:lpstr>
      <vt:lpstr> Zukoski </vt:lpstr>
      <vt:lpstr>Example</vt:lpstr>
      <vt:lpstr>  “--- as simple as possible, but no simpler----" </vt:lpstr>
    </vt:vector>
  </TitlesOfParts>
  <Company>NTNU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2 Lecture 1 Multiphase flow</dc:title>
  <dc:creator>Harald Arne Asheim</dc:creator>
  <cp:lastModifiedBy>Harald Arne Asheim</cp:lastModifiedBy>
  <cp:revision>49</cp:revision>
  <dcterms:created xsi:type="dcterms:W3CDTF">2021-01-20T07:53:38Z</dcterms:created>
  <dcterms:modified xsi:type="dcterms:W3CDTF">2021-02-05T09:41:13Z</dcterms:modified>
</cp:coreProperties>
</file>