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77" r:id="rId8"/>
    <p:sldId id="273" r:id="rId9"/>
    <p:sldId id="275" r:id="rId10"/>
    <p:sldId id="27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84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51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69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28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2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55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33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15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55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00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F3BC-0B84-4279-9AC7-DEDD1FE9B4B5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56BF-60CA-435A-B8F7-17A00697C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11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gi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9394" y="233082"/>
            <a:ext cx="10188606" cy="2034989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latin typeface="+mn-lt"/>
              </a:rPr>
              <a:t>Chapter 2 </a:t>
            </a:r>
            <a:r>
              <a:rPr lang="nb-NO" sz="4000" dirty="0" err="1" smtClean="0">
                <a:latin typeface="+mn-lt"/>
              </a:rPr>
              <a:t>Lecture</a:t>
            </a:r>
            <a:r>
              <a:rPr lang="nb-NO" sz="4000" dirty="0" smtClean="0">
                <a:latin typeface="+mn-lt"/>
              </a:rPr>
              <a:t> 3: Slug </a:t>
            </a:r>
            <a:r>
              <a:rPr lang="nb-NO" sz="4000" dirty="0" err="1" smtClean="0">
                <a:latin typeface="+mn-lt"/>
              </a:rPr>
              <a:t>sustainability</a:t>
            </a:r>
            <a:r>
              <a:rPr lang="nb-NO" sz="4000" dirty="0" smtClean="0">
                <a:latin typeface="+mn-lt"/>
              </a:rPr>
              <a:t> </a:t>
            </a:r>
            <a:br>
              <a:rPr lang="nb-NO" sz="4000" dirty="0" smtClean="0">
                <a:latin typeface="+mn-lt"/>
              </a:rPr>
            </a:br>
            <a:r>
              <a:rPr lang="nb-NO" sz="3600" dirty="0" smtClean="0">
                <a:latin typeface="+mn-lt"/>
              </a:rPr>
              <a:t>(</a:t>
            </a:r>
            <a:r>
              <a:rPr lang="nb-NO" sz="3600" dirty="0" err="1" smtClean="0">
                <a:latin typeface="+mn-lt"/>
              </a:rPr>
              <a:t>aka</a:t>
            </a:r>
            <a:r>
              <a:rPr lang="nb-NO" sz="3600" dirty="0" smtClean="0">
                <a:latin typeface="+mn-lt"/>
              </a:rPr>
              <a:t>:«Severe </a:t>
            </a:r>
            <a:r>
              <a:rPr lang="nb-NO" sz="3600" dirty="0" err="1" smtClean="0">
                <a:latin typeface="+mn-lt"/>
              </a:rPr>
              <a:t>slugging</a:t>
            </a:r>
            <a:r>
              <a:rPr lang="nb-NO" sz="3600" dirty="0" smtClean="0">
                <a:latin typeface="+mn-lt"/>
              </a:rPr>
              <a:t>», «</a:t>
            </a:r>
            <a:r>
              <a:rPr lang="nb-NO" sz="3600" dirty="0" err="1" smtClean="0">
                <a:latin typeface="+mn-lt"/>
              </a:rPr>
              <a:t>Terrain</a:t>
            </a:r>
            <a:r>
              <a:rPr lang="nb-NO" sz="3600" dirty="0" smtClean="0">
                <a:latin typeface="+mn-lt"/>
              </a:rPr>
              <a:t> </a:t>
            </a:r>
            <a:r>
              <a:rPr lang="nb-NO" sz="3600" dirty="0" err="1" smtClean="0">
                <a:latin typeface="+mn-lt"/>
              </a:rPr>
              <a:t>slugging</a:t>
            </a:r>
            <a:r>
              <a:rPr lang="nb-NO" sz="3600" dirty="0" smtClean="0">
                <a:latin typeface="+mn-lt"/>
              </a:rPr>
              <a:t>»</a:t>
            </a:r>
            <a:r>
              <a:rPr lang="nb-NO" sz="3600" dirty="0" smtClean="0">
                <a:latin typeface="+mn-lt"/>
              </a:rPr>
              <a:t>)</a:t>
            </a:r>
            <a:br>
              <a:rPr lang="nb-NO" sz="3600" dirty="0" smtClean="0">
                <a:latin typeface="+mn-lt"/>
              </a:rPr>
            </a:br>
            <a:r>
              <a:rPr lang="nb-NO" sz="3600" dirty="0" smtClean="0">
                <a:latin typeface="+mn-lt"/>
              </a:rPr>
              <a:t/>
            </a:r>
            <a:br>
              <a:rPr lang="nb-NO" sz="3600" dirty="0" smtClean="0">
                <a:latin typeface="+mn-lt"/>
              </a:rPr>
            </a:br>
            <a:r>
              <a:rPr lang="nb-NO" sz="3600" dirty="0" smtClean="0">
                <a:latin typeface="+mn-lt"/>
              </a:rPr>
              <a:t>2 </a:t>
            </a:r>
            <a:r>
              <a:rPr lang="nb-NO" sz="3600" dirty="0" err="1" smtClean="0">
                <a:latin typeface="+mn-lt"/>
              </a:rPr>
              <a:t>february</a:t>
            </a:r>
            <a:r>
              <a:rPr lang="nb-NO" sz="3600" dirty="0" smtClean="0">
                <a:latin typeface="+mn-lt"/>
              </a:rPr>
              <a:t> </a:t>
            </a:r>
            <a:r>
              <a:rPr lang="nb-NO" sz="3600" dirty="0">
                <a:latin typeface="+mn-lt"/>
              </a:rPr>
              <a:t>2021</a:t>
            </a:r>
            <a:endParaRPr lang="nb-NO" sz="3600" dirty="0">
              <a:latin typeface="+mn-l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985247"/>
            <a:ext cx="9144000" cy="2913529"/>
          </a:xfrm>
        </p:spPr>
        <p:txBody>
          <a:bodyPr>
            <a:noAutofit/>
          </a:bodyPr>
          <a:lstStyle/>
          <a:p>
            <a:r>
              <a:rPr lang="nb-NO" sz="3200" dirty="0" err="1" smtClean="0"/>
              <a:t>Objective</a:t>
            </a:r>
            <a:r>
              <a:rPr lang="nb-NO" sz="3200" dirty="0" smtClean="0"/>
              <a:t>: </a:t>
            </a:r>
            <a:r>
              <a:rPr lang="nb-NO" sz="3200" dirty="0" err="1" smtClean="0"/>
              <a:t>abstracting</a:t>
            </a:r>
            <a:r>
              <a:rPr lang="nb-NO" sz="3200" dirty="0" smtClean="0"/>
              <a:t> </a:t>
            </a:r>
            <a:r>
              <a:rPr lang="nb-NO" sz="3200" dirty="0" err="1" smtClean="0"/>
              <a:t>chapter</a:t>
            </a:r>
            <a:r>
              <a:rPr lang="nb-NO" sz="3200" dirty="0" smtClean="0"/>
              <a:t> 2.2.6</a:t>
            </a:r>
          </a:p>
          <a:p>
            <a:r>
              <a:rPr lang="nb-NO" sz="2800" dirty="0" smtClean="0"/>
              <a:t>-</a:t>
            </a:r>
            <a:r>
              <a:rPr lang="nb-NO" sz="2800" dirty="0" err="1" smtClean="0"/>
              <a:t>Principles</a:t>
            </a:r>
            <a:r>
              <a:rPr lang="nb-NO" sz="2800" dirty="0" smtClean="0"/>
              <a:t> for </a:t>
            </a:r>
            <a:r>
              <a:rPr lang="nb-NO" sz="2800" dirty="0" err="1" smtClean="0"/>
              <a:t>sustainability</a:t>
            </a:r>
            <a:r>
              <a:rPr lang="nb-NO" sz="2800" dirty="0" smtClean="0"/>
              <a:t> : </a:t>
            </a:r>
            <a:r>
              <a:rPr lang="nb-NO" sz="2800" dirty="0" err="1" smtClean="0"/>
              <a:t>Criteria</a:t>
            </a:r>
            <a:endParaRPr lang="nb-NO" sz="2800" dirty="0" smtClean="0"/>
          </a:p>
          <a:p>
            <a:r>
              <a:rPr lang="nb-NO" sz="2800" dirty="0" smtClean="0"/>
              <a:t>- </a:t>
            </a:r>
            <a:r>
              <a:rPr lang="nb-NO" sz="2800" dirty="0" err="1" smtClean="0"/>
              <a:t>Consequences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growth</a:t>
            </a:r>
            <a:r>
              <a:rPr lang="nb-NO" sz="2800" dirty="0" smtClean="0"/>
              <a:t>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56329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phase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facility</a:t>
            </a:r>
            <a:r>
              <a:rPr lang="nb-NO" dirty="0" smtClean="0"/>
              <a:t> at Tiller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11" y="216297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9651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Ockham’s</a:t>
            </a:r>
            <a:r>
              <a:rPr lang="nb-NO" dirty="0" smtClean="0"/>
              <a:t> </a:t>
            </a:r>
            <a:r>
              <a:rPr lang="nb-NO" dirty="0" err="1" smtClean="0"/>
              <a:t>razor</a:t>
            </a:r>
            <a:r>
              <a:rPr lang="nb-NO" dirty="0" smtClean="0"/>
              <a:t>: </a:t>
            </a:r>
            <a:r>
              <a:rPr lang="nb-NO" dirty="0" err="1"/>
              <a:t>Einstein’s</a:t>
            </a:r>
            <a:r>
              <a:rPr lang="nb-NO" dirty="0"/>
              <a:t> </a:t>
            </a:r>
            <a:r>
              <a:rPr lang="nb-NO" dirty="0" err="1"/>
              <a:t>version</a:t>
            </a:r>
            <a:r>
              <a:rPr lang="nb-NO" dirty="0"/>
              <a:t>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34502"/>
            <a:ext cx="10515600" cy="4351338"/>
          </a:xfrm>
        </p:spPr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Everything should be kept as simple as possible, but no simpler."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00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51555" cy="735706"/>
          </a:xfrm>
        </p:spPr>
        <p:txBody>
          <a:bodyPr>
            <a:normAutofit/>
          </a:bodyPr>
          <a:lstStyle/>
          <a:p>
            <a:r>
              <a:rPr lang="nb-NO" sz="3600" dirty="0" err="1" smtClean="0">
                <a:latin typeface="+mn-lt"/>
              </a:rPr>
              <a:t>Wave</a:t>
            </a:r>
            <a:r>
              <a:rPr lang="nb-NO" sz="3600" dirty="0" smtClean="0">
                <a:latin typeface="+mn-lt"/>
              </a:rPr>
              <a:t> </a:t>
            </a:r>
            <a:r>
              <a:rPr lang="nb-NO" sz="3600" dirty="0" err="1" smtClean="0">
                <a:latin typeface="+mn-lt"/>
              </a:rPr>
              <a:t>growth</a:t>
            </a:r>
            <a:endParaRPr lang="nb-NO" sz="3600" dirty="0">
              <a:latin typeface="+mn-lt"/>
            </a:endParaRPr>
          </a:p>
        </p:txBody>
      </p:sp>
      <p:pic>
        <p:nvPicPr>
          <p:cNvPr id="4" name="Plassholder for innhold 3" descr="\\home.ansatt.ntnu.no\asheim\Desktop\Skjermbilde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04" y="164090"/>
            <a:ext cx="4731798" cy="168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M:\TPG4135-Feltprosessering\Hydraulic jump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3" y="3633397"/>
            <a:ext cx="5943600" cy="15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1233995" y="2698812"/>
            <a:ext cx="940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Slug </a:t>
            </a:r>
            <a:r>
              <a:rPr lang="nb-NO" sz="3600" dirty="0" err="1" smtClean="0"/>
              <a:t>sustainability</a:t>
            </a:r>
            <a:r>
              <a:rPr lang="nb-NO" sz="3600" dirty="0" smtClean="0"/>
              <a:t> </a:t>
            </a:r>
            <a:r>
              <a:rPr lang="nb-NO" sz="3600" dirty="0" err="1" smtClean="0"/>
              <a:t>if</a:t>
            </a:r>
            <a:r>
              <a:rPr lang="nb-NO" sz="3600" dirty="0" smtClean="0"/>
              <a:t> </a:t>
            </a:r>
            <a:r>
              <a:rPr lang="nb-NO" sz="3600" dirty="0" err="1" smtClean="0"/>
              <a:t>length</a:t>
            </a:r>
            <a:r>
              <a:rPr lang="nb-NO" sz="3600" dirty="0" smtClean="0"/>
              <a:t> </a:t>
            </a:r>
            <a:r>
              <a:rPr lang="nb-NO" sz="3600" dirty="0" err="1" smtClean="0"/>
              <a:t>increases</a:t>
            </a:r>
            <a:r>
              <a:rPr lang="nb-NO" sz="3600" dirty="0" smtClean="0"/>
              <a:t>  (</a:t>
            </a:r>
            <a:r>
              <a:rPr lang="nb-NO" sz="2800" dirty="0" smtClean="0"/>
              <a:t>Lunde /1989/)</a:t>
            </a:r>
            <a:endParaRPr lang="nb-NO" sz="2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571348" y="5663953"/>
            <a:ext cx="7226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nb-NO" sz="2800" dirty="0" smtClean="0"/>
              <a:t>Liquid </a:t>
            </a:r>
            <a:r>
              <a:rPr lang="nb-NO" sz="2800" dirty="0" err="1" smtClean="0"/>
              <a:t>pick</a:t>
            </a:r>
            <a:r>
              <a:rPr lang="nb-NO" sz="2800" dirty="0" smtClean="0"/>
              <a:t>-up in front (</a:t>
            </a:r>
            <a:r>
              <a:rPr lang="nb-NO" sz="2800" dirty="0" err="1" smtClean="0"/>
              <a:t>if</a:t>
            </a:r>
            <a:r>
              <a:rPr lang="nb-NO" sz="2800" dirty="0" smtClean="0"/>
              <a:t> v</a:t>
            </a:r>
            <a:r>
              <a:rPr lang="nb-NO" dirty="0" smtClean="0"/>
              <a:t>m</a:t>
            </a:r>
            <a:r>
              <a:rPr lang="nb-NO" sz="2800" dirty="0" smtClean="0"/>
              <a:t>&gt;</a:t>
            </a:r>
            <a:r>
              <a:rPr lang="nb-NO" sz="2800" dirty="0" err="1" smtClean="0"/>
              <a:t>v</a:t>
            </a:r>
            <a:r>
              <a:rPr lang="nb-NO" sz="1600" dirty="0" err="1" smtClean="0"/>
              <a:t>l</a:t>
            </a:r>
            <a:r>
              <a:rPr lang="nb-NO" sz="28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nb-NO" sz="2800" dirty="0" smtClean="0"/>
              <a:t>Liquid loss in </a:t>
            </a:r>
            <a:r>
              <a:rPr lang="nb-NO" sz="2800" dirty="0" err="1" smtClean="0"/>
              <a:t>rear</a:t>
            </a:r>
            <a:r>
              <a:rPr lang="nb-NO" sz="2800" dirty="0" smtClean="0"/>
              <a:t>-end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4533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Front: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79524"/>
            <a:ext cx="10515600" cy="5068010"/>
          </a:xfrm>
        </p:spPr>
        <p:txBody>
          <a:bodyPr/>
          <a:lstStyle/>
          <a:p>
            <a:r>
              <a:rPr lang="nb-NO" dirty="0" err="1"/>
              <a:t>Hydraulic</a:t>
            </a:r>
            <a:r>
              <a:rPr lang="nb-NO" dirty="0"/>
              <a:t> </a:t>
            </a:r>
            <a:r>
              <a:rPr lang="nb-NO" dirty="0" smtClean="0"/>
              <a:t>jump </a:t>
            </a:r>
            <a:r>
              <a:rPr lang="nb-NO" dirty="0" err="1" smtClean="0"/>
              <a:t>analogy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Mass </a:t>
            </a:r>
            <a:r>
              <a:rPr lang="nb-NO" dirty="0" err="1" smtClean="0"/>
              <a:t>balance</a:t>
            </a:r>
            <a:r>
              <a:rPr lang="nb-NO" dirty="0" smtClean="0"/>
              <a:t>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 front </a:t>
            </a:r>
            <a:r>
              <a:rPr lang="nb-NO" dirty="0" err="1" smtClean="0"/>
              <a:t>velocity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06" y="1367161"/>
            <a:ext cx="377698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\\home.ansatt.ntnu.no\asheim\Desktop\untitled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30" y="4014482"/>
            <a:ext cx="4715510" cy="2115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27267"/>
              </p:ext>
            </p:extLst>
          </p:nvPr>
        </p:nvGraphicFramePr>
        <p:xfrm>
          <a:off x="2011051" y="5163429"/>
          <a:ext cx="17478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2019240" imgH="812520" progId="Equation.DSMT4">
                  <p:embed/>
                </p:oleObj>
              </mc:Choice>
              <mc:Fallback>
                <p:oleObj name="Equation" r:id="rId5" imgW="201924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051" y="5163429"/>
                        <a:ext cx="1747838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75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Rear</a:t>
            </a:r>
            <a:r>
              <a:rPr lang="nb-NO" dirty="0" smtClean="0"/>
              <a:t>-end </a:t>
            </a:r>
            <a:endParaRPr lang="nb-NO" dirty="0"/>
          </a:p>
        </p:txBody>
      </p:sp>
      <p:pic>
        <p:nvPicPr>
          <p:cNvPr id="5" name="Plassholder for innhold 4" descr="\\home.ansatt.ntnu.no\asheim\Desktop\Rear.bmp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68" y="1361748"/>
            <a:ext cx="372427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1093694" y="3854824"/>
            <a:ext cx="379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Bubble</a:t>
            </a:r>
            <a:r>
              <a:rPr lang="nb-NO" sz="2400" dirty="0" smtClean="0"/>
              <a:t> </a:t>
            </a:r>
            <a:r>
              <a:rPr lang="nb-NO" sz="2400" dirty="0" err="1" smtClean="0"/>
              <a:t>penetration</a:t>
            </a:r>
            <a:r>
              <a:rPr lang="nb-NO" sz="2400" dirty="0" smtClean="0"/>
              <a:t> </a:t>
            </a:r>
            <a:r>
              <a:rPr lang="nb-NO" sz="2400" dirty="0" err="1" smtClean="0"/>
              <a:t>into</a:t>
            </a:r>
            <a:r>
              <a:rPr lang="nb-NO" sz="2400" dirty="0" smtClean="0"/>
              <a:t> slug:</a:t>
            </a:r>
            <a:endParaRPr lang="nb-NO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039255"/>
              </p:ext>
            </p:extLst>
          </p:nvPr>
        </p:nvGraphicFramePr>
        <p:xfrm>
          <a:off x="5135843" y="3898331"/>
          <a:ext cx="1397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1396800" imgH="380880" progId="Equation.DSMT4">
                  <p:embed/>
                </p:oleObj>
              </mc:Choice>
              <mc:Fallback>
                <p:oleObj name="Equation" r:id="rId4" imgW="139680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43" y="3898331"/>
                        <a:ext cx="1397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94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Slug </a:t>
            </a:r>
            <a:r>
              <a:rPr lang="nb-NO" dirty="0" err="1"/>
              <a:t>sustainability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Growth </a:t>
            </a:r>
            <a:r>
              <a:rPr lang="nb-NO" dirty="0" err="1" smtClean="0"/>
              <a:t>velocity</a:t>
            </a:r>
            <a:r>
              <a:rPr lang="nb-NO" dirty="0" smtClean="0"/>
              <a:t>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Dissipation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: </a:t>
            </a:r>
            <a:r>
              <a:rPr lang="nb-NO" dirty="0" err="1" smtClean="0"/>
              <a:t>v</a:t>
            </a:r>
            <a:r>
              <a:rPr lang="nb-NO" sz="1400" dirty="0" err="1" smtClean="0"/>
              <a:t>s</a:t>
            </a:r>
            <a:r>
              <a:rPr lang="nb-NO" sz="1400" dirty="0" smtClean="0"/>
              <a:t> </a:t>
            </a:r>
            <a:r>
              <a:rPr lang="nb-NO" dirty="0" smtClean="0"/>
              <a:t>&lt;0</a:t>
            </a:r>
          </a:p>
          <a:p>
            <a:r>
              <a:rPr lang="nb-NO" dirty="0" err="1"/>
              <a:t>I</a:t>
            </a:r>
            <a:r>
              <a:rPr lang="nb-NO" dirty="0" err="1" smtClean="0"/>
              <a:t>ncrease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: </a:t>
            </a:r>
            <a:r>
              <a:rPr lang="nb-NO" dirty="0" err="1" smtClean="0"/>
              <a:t>v</a:t>
            </a:r>
            <a:r>
              <a:rPr lang="nb-NO" sz="1400" dirty="0" err="1" smtClean="0"/>
              <a:t>s</a:t>
            </a:r>
            <a:r>
              <a:rPr lang="nb-NO" sz="1400" dirty="0" smtClean="0"/>
              <a:t> </a:t>
            </a:r>
            <a:r>
              <a:rPr lang="nb-NO" dirty="0" smtClean="0"/>
              <a:t>&gt;0</a:t>
            </a:r>
          </a:p>
          <a:p>
            <a:pPr marL="0" indent="0">
              <a:buNone/>
            </a:pPr>
            <a:r>
              <a:rPr lang="nb-NO" dirty="0" smtClean="0"/>
              <a:t> «Severe </a:t>
            </a:r>
            <a:r>
              <a:rPr lang="nb-NO" dirty="0" err="1" smtClean="0"/>
              <a:t>slugging</a:t>
            </a:r>
            <a:r>
              <a:rPr lang="nb-NO" dirty="0" smtClean="0"/>
              <a:t>»  </a:t>
            </a:r>
            <a:endParaRPr lang="nb-NO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8005"/>
              </p:ext>
            </p:extLst>
          </p:nvPr>
        </p:nvGraphicFramePr>
        <p:xfrm>
          <a:off x="3847540" y="1697738"/>
          <a:ext cx="3019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3504960" imgH="863280" progId="Equation.DSMT4">
                  <p:embed/>
                </p:oleObj>
              </mc:Choice>
              <mc:Fallback>
                <p:oleObj name="Equation" r:id="rId3" imgW="350496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540" y="1697738"/>
                        <a:ext cx="301942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929" y="3062101"/>
            <a:ext cx="4580457" cy="36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0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4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dirty="0" err="1" smtClean="0"/>
              <a:t>Rear</a:t>
            </a:r>
            <a:r>
              <a:rPr lang="nb-NO" dirty="0" smtClean="0"/>
              <a:t> end </a:t>
            </a:r>
            <a:r>
              <a:rPr lang="nb-NO" dirty="0" err="1" smtClean="0"/>
              <a:t>bubble</a:t>
            </a:r>
            <a:r>
              <a:rPr lang="nb-NO" dirty="0" smtClean="0"/>
              <a:t>, by </a:t>
            </a:r>
            <a:r>
              <a:rPr lang="nb-NO" dirty="0" err="1" smtClean="0"/>
              <a:t>Zukoski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6314"/>
            <a:ext cx="2476500" cy="3514725"/>
          </a:xfr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58812" y="1142999"/>
          <a:ext cx="2835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832100" imgH="457200" progId="Equation.DSMT4">
                  <p:embed/>
                </p:oleObj>
              </mc:Choice>
              <mc:Fallback>
                <p:oleObj name="Equation" r:id="rId4" imgW="2832100" imgH="45720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" y="1142999"/>
                        <a:ext cx="28352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8" descr="\\home.ansatt.ntnu.no\asheim\Desktop\Skjermbilde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41" y="1142999"/>
            <a:ext cx="4523071" cy="533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62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nb-NO" dirty="0" smtClean="0"/>
              <a:t> Slug </a:t>
            </a:r>
            <a:r>
              <a:rPr lang="nb-NO" dirty="0" err="1" smtClean="0"/>
              <a:t>catcher</a:t>
            </a:r>
            <a:r>
              <a:rPr lang="nb-NO" dirty="0" smtClean="0"/>
              <a:t>, at </a:t>
            </a:r>
            <a:r>
              <a:rPr lang="nb-NO" dirty="0" err="1" smtClean="0"/>
              <a:t>outlet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line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1948656"/>
            <a:ext cx="7477125" cy="4105275"/>
          </a:xfrm>
        </p:spPr>
      </p:pic>
    </p:spTree>
    <p:extLst>
      <p:ext uri="{BB962C8B-B14F-4D97-AF65-F5344CB8AC3E}">
        <p14:creationId xmlns:p14="http://schemas.microsoft.com/office/powerpoint/2010/main" val="78214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Slug </a:t>
            </a:r>
            <a:r>
              <a:rPr lang="nb-NO" dirty="0" err="1" smtClean="0"/>
              <a:t>catcher</a:t>
            </a:r>
            <a:r>
              <a:rPr lang="nb-NO" dirty="0" smtClean="0"/>
              <a:t> at </a:t>
            </a:r>
            <a:r>
              <a:rPr lang="nb-NO" dirty="0" err="1" smtClean="0"/>
              <a:t>Qadirpur</a:t>
            </a:r>
            <a:r>
              <a:rPr lang="nb-NO" dirty="0" smtClean="0"/>
              <a:t> </a:t>
            </a:r>
            <a:r>
              <a:rPr lang="nb-NO" dirty="0"/>
              <a:t>Gas Field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369" y="1825625"/>
            <a:ext cx="69232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MathType 6.0 Equation</vt:lpstr>
      <vt:lpstr>Chapter 2 Lecture 3: Slug sustainability  (aka:«Severe slugging», «Terrain slugging»)  2 february 2021</vt:lpstr>
      <vt:lpstr>Ockham’s razor: Einstein’s version: </vt:lpstr>
      <vt:lpstr>Wave growth</vt:lpstr>
      <vt:lpstr>Front:</vt:lpstr>
      <vt:lpstr>Rear-end </vt:lpstr>
      <vt:lpstr>Slug sustainability</vt:lpstr>
      <vt:lpstr> Rear end bubble, by Zukoski </vt:lpstr>
      <vt:lpstr> Slug catcher, at outlet of flow line</vt:lpstr>
      <vt:lpstr>Slug catcher at Qadirpur Gas Field</vt:lpstr>
      <vt:lpstr>Two phase flow facility at Tiller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Lecture 1 Multiphase flow</dc:title>
  <dc:creator>Harald Arne Asheim</dc:creator>
  <cp:lastModifiedBy>Harald Arne Asheim</cp:lastModifiedBy>
  <cp:revision>26</cp:revision>
  <dcterms:created xsi:type="dcterms:W3CDTF">2021-01-20T07:53:38Z</dcterms:created>
  <dcterms:modified xsi:type="dcterms:W3CDTF">2021-02-01T11:27:35Z</dcterms:modified>
</cp:coreProperties>
</file>