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6" r:id="rId4"/>
    <p:sldId id="271" r:id="rId5"/>
    <p:sldId id="267" r:id="rId6"/>
    <p:sldId id="269" r:id="rId7"/>
    <p:sldId id="268" r:id="rId8"/>
    <p:sldId id="270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F2410-35BE-40CC-AFD8-2CEDAD040E56}" type="datetimeFigureOut">
              <a:rPr lang="nb-NO" smtClean="0"/>
              <a:t>28.01.2021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EF62A-8119-4CD2-9F98-A318BA82EFA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872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EF62A-8119-4CD2-9F98-A318BA82EFA5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089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7875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246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743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769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114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28.01.2021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350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28.01.2021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1817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28.01.2021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582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28.01.2021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647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28.01.2021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648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28.01.2021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716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C180F-4367-4B0B-BD0D-45A4BBCABC66}" type="datetimeFigureOut">
              <a:rPr lang="nb-NO" smtClean="0"/>
              <a:t>28.01.2021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265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5.GIF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GIF"/><Relationship Id="rId5" Type="http://schemas.openxmlformats.org/officeDocument/2006/relationships/image" Target="../media/image8.png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4.wmf"/><Relationship Id="rId3" Type="http://schemas.openxmlformats.org/officeDocument/2006/relationships/image" Target="../media/image15.png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21.gif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01841" y="488272"/>
            <a:ext cx="10366159" cy="1615735"/>
          </a:xfrm>
        </p:spPr>
        <p:txBody>
          <a:bodyPr>
            <a:normAutofit/>
          </a:bodyPr>
          <a:lstStyle/>
          <a:p>
            <a:r>
              <a:rPr lang="nb-NO" sz="4800" dirty="0" err="1" smtClean="0"/>
              <a:t>Lecture</a:t>
            </a:r>
            <a:r>
              <a:rPr lang="nb-NO" sz="4800" dirty="0" smtClean="0"/>
              <a:t> </a:t>
            </a:r>
            <a:r>
              <a:rPr lang="nb-NO" sz="4800" dirty="0" smtClean="0"/>
              <a:t>2.2 </a:t>
            </a:r>
            <a:r>
              <a:rPr lang="nb-NO" sz="4800" dirty="0" err="1" smtClean="0"/>
              <a:t>Multiphase</a:t>
            </a:r>
            <a:r>
              <a:rPr lang="nb-NO" sz="4800" dirty="0" smtClean="0"/>
              <a:t> </a:t>
            </a:r>
            <a:r>
              <a:rPr lang="nb-NO" sz="4800" dirty="0" err="1" smtClean="0"/>
              <a:t>flow</a:t>
            </a:r>
            <a:r>
              <a:rPr lang="nb-NO" sz="4800" dirty="0" smtClean="0"/>
              <a:t> in pipes</a:t>
            </a:r>
            <a:r>
              <a:rPr lang="nb-NO" sz="4800" dirty="0"/>
              <a:t/>
            </a:r>
            <a:br>
              <a:rPr lang="nb-NO" sz="4800" dirty="0"/>
            </a:br>
            <a:r>
              <a:rPr lang="nb-NO" sz="3200" dirty="0" err="1" smtClean="0">
                <a:latin typeface="+mn-lt"/>
              </a:rPr>
              <a:t>Scheduled</a:t>
            </a:r>
            <a:r>
              <a:rPr lang="nb-NO" sz="3200" dirty="0" smtClean="0">
                <a:latin typeface="+mn-lt"/>
              </a:rPr>
              <a:t>  Friday 29/1 2021</a:t>
            </a:r>
            <a:endParaRPr lang="nb-NO" sz="3200" dirty="0">
              <a:latin typeface="+mn-l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dirty="0" err="1" smtClean="0"/>
              <a:t>Repetition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/>
              <a:t>stratified</a:t>
            </a:r>
            <a:r>
              <a:rPr lang="nb-NO" dirty="0"/>
              <a:t> </a:t>
            </a:r>
            <a:r>
              <a:rPr lang="nb-NO" dirty="0" err="1" smtClean="0"/>
              <a:t>flow</a:t>
            </a:r>
            <a:r>
              <a:rPr lang="nb-NO" dirty="0"/>
              <a:t> </a:t>
            </a:r>
            <a:r>
              <a:rPr lang="nb-NO" dirty="0" smtClean="0"/>
              <a:t>(Newton-</a:t>
            </a:r>
            <a:r>
              <a:rPr lang="nb-NO" dirty="0" err="1" smtClean="0"/>
              <a:t>Raphson</a:t>
            </a:r>
            <a:r>
              <a:rPr lang="nb-NO" dirty="0" smtClean="0"/>
              <a:t> </a:t>
            </a:r>
            <a:r>
              <a:rPr lang="nb-NO" dirty="0" err="1" smtClean="0"/>
              <a:t>iteration</a:t>
            </a:r>
            <a:r>
              <a:rPr lang="nb-NO" dirty="0" smtClean="0"/>
              <a:t> </a:t>
            </a:r>
            <a:r>
              <a:rPr lang="nb-NO" dirty="0" err="1" smtClean="0"/>
              <a:t>included</a:t>
            </a:r>
            <a:r>
              <a:rPr lang="nb-NO" dirty="0" smtClean="0"/>
              <a:t>)</a:t>
            </a:r>
            <a:r>
              <a:rPr lang="nb-NO" dirty="0" smtClean="0"/>
              <a:t> </a:t>
            </a:r>
            <a:endParaRPr lang="nb-NO" dirty="0" smtClean="0"/>
          </a:p>
          <a:p>
            <a:r>
              <a:rPr lang="nb-NO" dirty="0" err="1" smtClean="0"/>
              <a:t>Pressure</a:t>
            </a:r>
            <a:r>
              <a:rPr lang="nb-NO" dirty="0" smtClean="0"/>
              <a:t> </a:t>
            </a:r>
            <a:r>
              <a:rPr lang="nb-NO" dirty="0" err="1" smtClean="0"/>
              <a:t>drop</a:t>
            </a:r>
            <a:r>
              <a:rPr lang="nb-NO" dirty="0" smtClean="0"/>
              <a:t> : Chapter  2.2.4 </a:t>
            </a:r>
            <a:endParaRPr lang="nb-NO" dirty="0"/>
          </a:p>
          <a:p>
            <a:r>
              <a:rPr lang="nb-NO" dirty="0" err="1" smtClean="0"/>
              <a:t>S</a:t>
            </a:r>
            <a:r>
              <a:rPr lang="nb-NO" dirty="0" err="1" smtClean="0"/>
              <a:t>tability</a:t>
            </a:r>
            <a:r>
              <a:rPr lang="nb-NO" dirty="0" smtClean="0"/>
              <a:t>  </a:t>
            </a:r>
            <a:r>
              <a:rPr lang="nb-NO" dirty="0" smtClean="0"/>
              <a:t>: Chapter 2.2.5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1506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</p:spPr>
        <p:txBody>
          <a:bodyPr/>
          <a:lstStyle/>
          <a:p>
            <a:r>
              <a:rPr lang="nb-NO" dirty="0" smtClean="0"/>
              <a:t>From </a:t>
            </a:r>
            <a:r>
              <a:rPr lang="nb-NO" dirty="0" err="1" smtClean="0"/>
              <a:t>lecture</a:t>
            </a:r>
            <a:r>
              <a:rPr lang="nb-NO" dirty="0" smtClean="0"/>
              <a:t> 2.1 :Force </a:t>
            </a:r>
            <a:r>
              <a:rPr lang="nb-NO" dirty="0" err="1" smtClean="0"/>
              <a:t>balances</a:t>
            </a:r>
            <a:r>
              <a:rPr lang="nb-NO" dirty="0" smtClean="0"/>
              <a:t>   </a:t>
            </a:r>
            <a:endParaRPr lang="nb-NO" dirty="0"/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185" y="1463420"/>
            <a:ext cx="7943850" cy="27051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1380810"/>
              </p:ext>
            </p:extLst>
          </p:nvPr>
        </p:nvGraphicFramePr>
        <p:xfrm>
          <a:off x="3098115" y="5519837"/>
          <a:ext cx="5995769" cy="395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Equation" r:id="rId4" imgW="3581400" imgH="241300" progId="Equation.DSMT4">
                  <p:embed/>
                </p:oleObj>
              </mc:Choice>
              <mc:Fallback>
                <p:oleObj name="Equation" r:id="rId4" imgW="35814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115" y="5519837"/>
                        <a:ext cx="5995769" cy="395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23089"/>
              </p:ext>
            </p:extLst>
          </p:nvPr>
        </p:nvGraphicFramePr>
        <p:xfrm>
          <a:off x="3193266" y="5983941"/>
          <a:ext cx="5442735" cy="372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Equation" r:id="rId6" imgW="3340100" imgH="228600" progId="Equation.DSMT4">
                  <p:embed/>
                </p:oleObj>
              </mc:Choice>
              <mc:Fallback>
                <p:oleObj name="Equation" r:id="rId6" imgW="33401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3266" y="5983941"/>
                        <a:ext cx="5442735" cy="3728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268100" y="45373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351345"/>
              </p:ext>
            </p:extLst>
          </p:nvPr>
        </p:nvGraphicFramePr>
        <p:xfrm>
          <a:off x="3452813" y="4538663"/>
          <a:ext cx="433863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Equation" r:id="rId8" imgW="4343400" imgH="330120" progId="Equation.DSMT4">
                  <p:embed/>
                </p:oleObj>
              </mc:Choice>
              <mc:Fallback>
                <p:oleObj name="Equation" r:id="rId8" imgW="4343400" imgH="330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813" y="4538663"/>
                        <a:ext cx="433863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592065"/>
              </p:ext>
            </p:extLst>
          </p:nvPr>
        </p:nvGraphicFramePr>
        <p:xfrm>
          <a:off x="9472613" y="4416425"/>
          <a:ext cx="120491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Equation" r:id="rId10" imgW="876240" imgH="368280" progId="Equation.DSMT4">
                  <p:embed/>
                </p:oleObj>
              </mc:Choice>
              <mc:Fallback>
                <p:oleObj name="Equation" r:id="rId10" imgW="876240" imgH="3682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2613" y="4416425"/>
                        <a:ext cx="1204912" cy="501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kstSylinder 12"/>
          <p:cNvSpPr txBox="1"/>
          <p:nvPr/>
        </p:nvSpPr>
        <p:spPr>
          <a:xfrm>
            <a:off x="683581" y="4527949"/>
            <a:ext cx="2509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err="1" smtClean="0"/>
              <a:t>Homogenous</a:t>
            </a:r>
            <a:r>
              <a:rPr lang="nb-NO" sz="2000" dirty="0" smtClean="0"/>
              <a:t> </a:t>
            </a:r>
            <a:r>
              <a:rPr lang="nb-NO" sz="2000" dirty="0" err="1" smtClean="0"/>
              <a:t>mixture</a:t>
            </a:r>
            <a:r>
              <a:rPr lang="nb-NO" sz="2000" dirty="0" smtClean="0"/>
              <a:t>:</a:t>
            </a:r>
            <a:endParaRPr lang="nb-NO" sz="2000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8538410" y="4490621"/>
            <a:ext cx="921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Where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15" name="TekstSylinder 14"/>
          <p:cNvSpPr txBox="1"/>
          <p:nvPr/>
        </p:nvSpPr>
        <p:spPr>
          <a:xfrm>
            <a:off x="838200" y="5022531"/>
            <a:ext cx="206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u="sng" dirty="0" smtClean="0"/>
              <a:t>Separate </a:t>
            </a:r>
            <a:r>
              <a:rPr lang="nb-NO" u="sng" dirty="0" err="1" smtClean="0"/>
              <a:t>channels</a:t>
            </a:r>
            <a:endParaRPr lang="nb-NO" u="sng" dirty="0"/>
          </a:p>
        </p:txBody>
      </p:sp>
      <p:sp>
        <p:nvSpPr>
          <p:cNvPr id="16" name="TekstSylinder 15"/>
          <p:cNvSpPr txBox="1"/>
          <p:nvPr/>
        </p:nvSpPr>
        <p:spPr>
          <a:xfrm>
            <a:off x="1938423" y="5519837"/>
            <a:ext cx="699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Gas:</a:t>
            </a:r>
            <a:endParaRPr lang="nb-NO" sz="2000" dirty="0"/>
          </a:p>
        </p:txBody>
      </p:sp>
      <p:sp>
        <p:nvSpPr>
          <p:cNvPr id="17" name="TekstSylinder 16"/>
          <p:cNvSpPr txBox="1"/>
          <p:nvPr/>
        </p:nvSpPr>
        <p:spPr>
          <a:xfrm>
            <a:off x="1870599" y="5951736"/>
            <a:ext cx="887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Liquid: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3464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15411"/>
            <a:ext cx="10515600" cy="1154096"/>
          </a:xfrm>
        </p:spPr>
        <p:txBody>
          <a:bodyPr>
            <a:noAutofit/>
          </a:bodyPr>
          <a:lstStyle/>
          <a:p>
            <a:r>
              <a:rPr lang="nb-NO" sz="3200" dirty="0" smtClean="0">
                <a:latin typeface="+mn-lt"/>
              </a:rPr>
              <a:t> From </a:t>
            </a:r>
            <a:r>
              <a:rPr lang="nb-NO" sz="3200" dirty="0" err="1">
                <a:latin typeface="+mn-lt"/>
              </a:rPr>
              <a:t>o</a:t>
            </a:r>
            <a:r>
              <a:rPr lang="nb-NO" sz="3200" dirty="0" err="1" smtClean="0">
                <a:latin typeface="+mn-lt"/>
              </a:rPr>
              <a:t>pening</a:t>
            </a:r>
            <a:r>
              <a:rPr lang="nb-NO" sz="3200" dirty="0" smtClean="0">
                <a:latin typeface="+mn-lt"/>
              </a:rPr>
              <a:t> </a:t>
            </a:r>
            <a:r>
              <a:rPr lang="nb-NO" sz="3200" dirty="0" smtClean="0">
                <a:latin typeface="+mn-lt"/>
              </a:rPr>
              <a:t>angle </a:t>
            </a:r>
            <a:r>
              <a:rPr lang="nb-NO" sz="3200" dirty="0" err="1" smtClean="0">
                <a:latin typeface="+mn-lt"/>
              </a:rPr>
              <a:t>e</a:t>
            </a:r>
            <a:r>
              <a:rPr lang="nb-NO" sz="3200" dirty="0" err="1" smtClean="0">
                <a:latin typeface="+mn-lt"/>
              </a:rPr>
              <a:t>stimate</a:t>
            </a:r>
            <a:r>
              <a:rPr lang="nb-NO" sz="3200" dirty="0" smtClean="0">
                <a:latin typeface="+mn-lt"/>
              </a:rPr>
              <a:t>, </a:t>
            </a:r>
            <a:r>
              <a:rPr lang="nb-NO" sz="3200" dirty="0" err="1" smtClean="0">
                <a:latin typeface="+mn-lt"/>
              </a:rPr>
              <a:t>distribution</a:t>
            </a:r>
            <a:r>
              <a:rPr lang="nb-NO" sz="3200" dirty="0" smtClean="0">
                <a:latin typeface="+mn-lt"/>
              </a:rPr>
              <a:t> parameters </a:t>
            </a:r>
            <a:r>
              <a:rPr lang="nb-NO" sz="3200" dirty="0" err="1" smtClean="0">
                <a:latin typeface="+mn-lt"/>
              </a:rPr>
              <a:t>follow</a:t>
            </a:r>
            <a:r>
              <a:rPr lang="nb-NO" sz="3200" dirty="0" smtClean="0">
                <a:latin typeface="+mn-lt"/>
              </a:rPr>
              <a:t> </a:t>
            </a:r>
            <a:endParaRPr lang="nb-NO" sz="3200" dirty="0">
              <a:latin typeface="+mn-lt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436250"/>
              </p:ext>
            </p:extLst>
          </p:nvPr>
        </p:nvGraphicFramePr>
        <p:xfrm>
          <a:off x="2436850" y="2189981"/>
          <a:ext cx="5864858" cy="658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3" imgW="7759440" imgH="838080" progId="Equation.DSMT4">
                  <p:embed/>
                </p:oleObj>
              </mc:Choice>
              <mc:Fallback>
                <p:oleObj name="Equation" r:id="rId3" imgW="7759440" imgH="838080" progId="Equation.DSMT4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6850" y="2189981"/>
                        <a:ext cx="5864858" cy="6581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Bild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1102" y="3482539"/>
            <a:ext cx="2255380" cy="1633492"/>
          </a:xfrm>
          <a:prstGeom prst="rect">
            <a:avLst/>
          </a:prstGeom>
        </p:spPr>
      </p:pic>
      <p:pic>
        <p:nvPicPr>
          <p:cNvPr id="10" name="Bild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4592" y="3620770"/>
            <a:ext cx="1616120" cy="1740023"/>
          </a:xfrm>
          <a:prstGeom prst="rect">
            <a:avLst/>
          </a:prstGeom>
        </p:spPr>
      </p:pic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360357"/>
              </p:ext>
            </p:extLst>
          </p:nvPr>
        </p:nvGraphicFramePr>
        <p:xfrm>
          <a:off x="2651635" y="5257637"/>
          <a:ext cx="2964726" cy="334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7" imgW="3657600" imgH="406080" progId="Equation.DSMT4">
                  <p:embed/>
                </p:oleObj>
              </mc:Choice>
              <mc:Fallback>
                <p:oleObj name="Equation" r:id="rId7" imgW="3657600" imgH="4060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635" y="5257637"/>
                        <a:ext cx="2964726" cy="3341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2930"/>
          </a:xfrm>
        </p:spPr>
        <p:txBody>
          <a:bodyPr/>
          <a:lstStyle/>
          <a:p>
            <a:pPr marL="0" indent="0" algn="ctr">
              <a:buNone/>
            </a:pPr>
            <a:endParaRPr lang="nb-NO" dirty="0" smtClean="0"/>
          </a:p>
          <a:p>
            <a:pPr marL="0" indent="0" algn="ctr">
              <a:buNone/>
            </a:pPr>
            <a:endParaRPr lang="nb-NO" dirty="0"/>
          </a:p>
          <a:p>
            <a:pPr marL="0" indent="0" algn="ctr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122476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5531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Newton-</a:t>
            </a:r>
            <a:r>
              <a:rPr lang="nb-NO" dirty="0" err="1" smtClean="0"/>
              <a:t>Raphson</a:t>
            </a:r>
            <a:r>
              <a:rPr lang="nb-NO" dirty="0" smtClean="0"/>
              <a:t> </a:t>
            </a:r>
            <a:r>
              <a:rPr lang="nb-NO" dirty="0" err="1" smtClean="0"/>
              <a:t>iteration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887" y="1404310"/>
            <a:ext cx="6667500" cy="2562225"/>
          </a:xfrm>
        </p:spPr>
      </p:pic>
      <p:sp>
        <p:nvSpPr>
          <p:cNvPr id="5" name="TekstSylinder 4"/>
          <p:cNvSpPr txBox="1"/>
          <p:nvPr/>
        </p:nvSpPr>
        <p:spPr>
          <a:xfrm>
            <a:off x="1381956" y="1116422"/>
            <a:ext cx="49359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err="1" smtClean="0"/>
              <a:t>Finding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minimum </a:t>
            </a:r>
            <a:r>
              <a:rPr lang="nb-NO" sz="2400" dirty="0" err="1" smtClean="0"/>
              <a:t>of</a:t>
            </a:r>
            <a:r>
              <a:rPr lang="nb-NO" sz="2400" dirty="0" smtClean="0"/>
              <a:t> F-</a:t>
            </a:r>
            <a:r>
              <a:rPr lang="nb-NO" sz="2400" dirty="0" err="1" smtClean="0"/>
              <a:t>squared</a:t>
            </a:r>
            <a:endParaRPr lang="nb-NO" sz="2400" dirty="0"/>
          </a:p>
        </p:txBody>
      </p:sp>
      <p:sp>
        <p:nvSpPr>
          <p:cNvPr id="6" name="TekstSylinder 5"/>
          <p:cNvSpPr txBox="1"/>
          <p:nvPr/>
        </p:nvSpPr>
        <p:spPr>
          <a:xfrm>
            <a:off x="1390294" y="4280327"/>
            <a:ext cx="3407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Taylor series </a:t>
            </a:r>
            <a:r>
              <a:rPr lang="nb-NO" sz="2400" dirty="0" err="1" smtClean="0"/>
              <a:t>expansion</a:t>
            </a:r>
            <a:r>
              <a:rPr lang="nb-NO" sz="2400" dirty="0" smtClean="0"/>
              <a:t>:</a:t>
            </a:r>
            <a:endParaRPr lang="nb-NO" sz="2400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933130"/>
              </p:ext>
            </p:extLst>
          </p:nvPr>
        </p:nvGraphicFramePr>
        <p:xfrm>
          <a:off x="4642482" y="4265613"/>
          <a:ext cx="2641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Equation" r:id="rId4" imgW="2641320" imgH="571320" progId="Equation.DSMT4">
                  <p:embed/>
                </p:oleObj>
              </mc:Choice>
              <mc:Fallback>
                <p:oleObj name="Equation" r:id="rId4" imgW="264132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42482" y="4265613"/>
                        <a:ext cx="26416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kstSylinder 7"/>
          <p:cNvSpPr txBox="1"/>
          <p:nvPr/>
        </p:nvSpPr>
        <p:spPr>
          <a:xfrm flipH="1">
            <a:off x="1365831" y="4962228"/>
            <a:ext cx="1356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Setting:</a:t>
            </a:r>
            <a:endParaRPr lang="nb-NO" sz="2400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157441"/>
              </p:ext>
            </p:extLst>
          </p:nvPr>
        </p:nvGraphicFramePr>
        <p:xfrm>
          <a:off x="2799548" y="5077849"/>
          <a:ext cx="833854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6" imgW="749160" imgH="279360" progId="Equation.DSMT4">
                  <p:embed/>
                </p:oleObj>
              </mc:Choice>
              <mc:Fallback>
                <p:oleObj name="Equation" r:id="rId6" imgW="749160" imgH="279360" progId="Equation.DSMT4">
                  <p:embed/>
                  <p:pic>
                    <p:nvPicPr>
                      <p:cNvPr id="7" name="Objekt 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799548" y="5077849"/>
                        <a:ext cx="833854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932727"/>
              </p:ext>
            </p:extLst>
          </p:nvPr>
        </p:nvGraphicFramePr>
        <p:xfrm>
          <a:off x="5999887" y="4962228"/>
          <a:ext cx="2222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Equation" r:id="rId8" imgW="2222280" imgH="672840" progId="Equation.DSMT4">
                  <p:embed/>
                </p:oleObj>
              </mc:Choice>
              <mc:Fallback>
                <p:oleObj name="Equation" r:id="rId8" imgW="2222280" imgH="672840" progId="Equation.DSMT4">
                  <p:embed/>
                  <p:pic>
                    <p:nvPicPr>
                      <p:cNvPr id="7" name="Objekt 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99887" y="4962228"/>
                        <a:ext cx="2222500" cy="67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kstSylinder 10"/>
          <p:cNvSpPr txBox="1"/>
          <p:nvPr/>
        </p:nvSpPr>
        <p:spPr>
          <a:xfrm>
            <a:off x="4114583" y="4986717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/>
              <a:t>and </a:t>
            </a:r>
            <a:r>
              <a:rPr lang="nb-NO" sz="2400" dirty="0" err="1" smtClean="0"/>
              <a:t>solving</a:t>
            </a:r>
            <a:r>
              <a:rPr lang="nb-NO" sz="2400" dirty="0" smtClean="0"/>
              <a:t>:</a:t>
            </a:r>
            <a:endParaRPr lang="nb-NO" sz="2400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1390294" y="5626355"/>
            <a:ext cx="1848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err="1" smtClean="0"/>
              <a:t>Repeat</a:t>
            </a:r>
            <a:r>
              <a:rPr lang="nb-NO" sz="2400" dirty="0" smtClean="0"/>
              <a:t> </a:t>
            </a:r>
            <a:r>
              <a:rPr lang="nb-NO" sz="2400" dirty="0" err="1" smtClean="0"/>
              <a:t>untill</a:t>
            </a:r>
            <a:r>
              <a:rPr lang="nb-NO" sz="2400" dirty="0"/>
              <a:t>:</a:t>
            </a:r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1345717"/>
              </p:ext>
            </p:extLst>
          </p:nvPr>
        </p:nvGraphicFramePr>
        <p:xfrm>
          <a:off x="3416159" y="5717487"/>
          <a:ext cx="867577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name="Equation" r:id="rId10" imgW="749160" imgH="279360" progId="Equation.DSMT4">
                  <p:embed/>
                </p:oleObj>
              </mc:Choice>
              <mc:Fallback>
                <p:oleObj name="Equation" r:id="rId10" imgW="749160" imgH="279360" progId="Equation.DSMT4">
                  <p:embed/>
                  <p:pic>
                    <p:nvPicPr>
                      <p:cNvPr id="9" name="Objekt 8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416159" y="5717487"/>
                        <a:ext cx="867577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kstSylinder 13"/>
          <p:cNvSpPr txBox="1"/>
          <p:nvPr/>
        </p:nvSpPr>
        <p:spPr>
          <a:xfrm>
            <a:off x="4569092" y="5615822"/>
            <a:ext cx="766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and</a:t>
            </a:r>
            <a:endParaRPr lang="nb-NO" sz="2400" dirty="0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907197"/>
              </p:ext>
            </p:extLst>
          </p:nvPr>
        </p:nvGraphicFramePr>
        <p:xfrm>
          <a:off x="5555941" y="5706954"/>
          <a:ext cx="762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8" name="Equation" r:id="rId12" imgW="761760" imgH="279360" progId="Equation.DSMT4">
                  <p:embed/>
                </p:oleObj>
              </mc:Choice>
              <mc:Fallback>
                <p:oleObj name="Equation" r:id="rId12" imgW="761760" imgH="279360" progId="Equation.DSMT4">
                  <p:embed/>
                  <p:pic>
                    <p:nvPicPr>
                      <p:cNvPr id="10" name="Objekt 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555941" y="5706954"/>
                        <a:ext cx="7620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kstSylinder 15"/>
          <p:cNvSpPr txBox="1"/>
          <p:nvPr/>
        </p:nvSpPr>
        <p:spPr>
          <a:xfrm>
            <a:off x="1325302" y="6290482"/>
            <a:ext cx="7314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err="1" smtClean="0">
                <a:solidFill>
                  <a:srgbClr val="C00000"/>
                </a:solidFill>
              </a:rPr>
              <a:t>Also</a:t>
            </a:r>
            <a:r>
              <a:rPr lang="nb-NO" sz="2400" dirty="0" smtClean="0">
                <a:solidFill>
                  <a:srgbClr val="C00000"/>
                </a:solidFill>
              </a:rPr>
              <a:t> </a:t>
            </a:r>
            <a:r>
              <a:rPr lang="nb-NO" sz="2400" dirty="0" err="1" smtClean="0">
                <a:solidFill>
                  <a:srgbClr val="C00000"/>
                </a:solidFill>
              </a:rPr>
              <a:t>works</a:t>
            </a:r>
            <a:r>
              <a:rPr lang="nb-NO" sz="2400" dirty="0" smtClean="0">
                <a:solidFill>
                  <a:srgbClr val="C00000"/>
                </a:solidFill>
              </a:rPr>
              <a:t> for </a:t>
            </a:r>
            <a:r>
              <a:rPr lang="nb-NO" sz="2400" dirty="0" err="1" smtClean="0">
                <a:solidFill>
                  <a:srgbClr val="C00000"/>
                </a:solidFill>
              </a:rPr>
              <a:t>multi</a:t>
            </a:r>
            <a:r>
              <a:rPr lang="nb-NO" sz="2400" dirty="0" smtClean="0">
                <a:solidFill>
                  <a:srgbClr val="C00000"/>
                </a:solidFill>
              </a:rPr>
              <a:t>-variable </a:t>
            </a:r>
            <a:r>
              <a:rPr lang="nb-NO" sz="2400" dirty="0" err="1" smtClean="0">
                <a:solidFill>
                  <a:srgbClr val="C00000"/>
                </a:solidFill>
              </a:rPr>
              <a:t>functions</a:t>
            </a:r>
            <a:r>
              <a:rPr lang="nb-NO" sz="2400" dirty="0" smtClean="0">
                <a:solidFill>
                  <a:srgbClr val="C00000"/>
                </a:solidFill>
              </a:rPr>
              <a:t> (</a:t>
            </a:r>
            <a:r>
              <a:rPr lang="nb-NO" sz="2400" dirty="0" err="1" smtClean="0">
                <a:solidFill>
                  <a:srgbClr val="C00000"/>
                </a:solidFill>
              </a:rPr>
              <a:t>vectors</a:t>
            </a:r>
            <a:r>
              <a:rPr lang="nb-NO" sz="2400" dirty="0" smtClean="0">
                <a:solidFill>
                  <a:srgbClr val="C00000"/>
                </a:solidFill>
              </a:rPr>
              <a:t>-matrises)</a:t>
            </a:r>
            <a:endParaRPr lang="nb-NO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8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</p:spPr>
        <p:txBody>
          <a:bodyPr>
            <a:normAutofit fontScale="90000"/>
          </a:bodyPr>
          <a:lstStyle/>
          <a:p>
            <a:r>
              <a:rPr lang="nb-NO" dirty="0" err="1" smtClean="0"/>
              <a:t>Pressure</a:t>
            </a:r>
            <a:r>
              <a:rPr lang="nb-NO" dirty="0" smtClean="0"/>
              <a:t> </a:t>
            </a:r>
            <a:r>
              <a:rPr lang="nb-NO" dirty="0" smtClean="0"/>
              <a:t>gradient</a:t>
            </a:r>
            <a:r>
              <a:rPr lang="nb-NO" dirty="0" smtClean="0"/>
              <a:t>: </a:t>
            </a:r>
            <a:r>
              <a:rPr lang="nb-NO" dirty="0" err="1"/>
              <a:t>a</a:t>
            </a:r>
            <a:r>
              <a:rPr lang="nb-NO" dirty="0" err="1" smtClean="0"/>
              <a:t>fter</a:t>
            </a:r>
            <a:r>
              <a:rPr lang="nb-NO" dirty="0" smtClean="0"/>
              <a:t> «</a:t>
            </a:r>
            <a:r>
              <a:rPr lang="nb-NO" dirty="0" smtClean="0">
                <a:latin typeface="Symbol" panose="05050102010706020507" pitchFamily="18" charset="2"/>
              </a:rPr>
              <a:t>q</a:t>
            </a:r>
            <a:r>
              <a:rPr lang="nb-NO" dirty="0" smtClean="0">
                <a:latin typeface="+mn-lt"/>
              </a:rPr>
              <a:t>»</a:t>
            </a:r>
            <a:r>
              <a:rPr lang="nb-NO" dirty="0" smtClean="0"/>
              <a:t> has </a:t>
            </a:r>
            <a:r>
              <a:rPr lang="nb-NO" dirty="0" err="1" smtClean="0"/>
              <a:t>been</a:t>
            </a:r>
            <a:r>
              <a:rPr lang="nb-NO" dirty="0" smtClean="0"/>
              <a:t> </a:t>
            </a:r>
            <a:r>
              <a:rPr lang="nb-NO" dirty="0" err="1" smtClean="0"/>
              <a:t>estimated</a:t>
            </a:r>
            <a:r>
              <a:rPr lang="nb-NO" dirty="0" smtClean="0"/>
              <a:t> </a:t>
            </a:r>
            <a:endParaRPr lang="nb-NO" dirty="0"/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185" y="1463420"/>
            <a:ext cx="7943850" cy="27051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033089"/>
              </p:ext>
            </p:extLst>
          </p:nvPr>
        </p:nvGraphicFramePr>
        <p:xfrm>
          <a:off x="4562931" y="4693129"/>
          <a:ext cx="5995769" cy="395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5" imgW="3581400" imgH="241300" progId="Equation.DSMT4">
                  <p:embed/>
                </p:oleObj>
              </mc:Choice>
              <mc:Fallback>
                <p:oleObj name="Equation" r:id="rId5" imgW="3581400" imgH="241300" progId="Equation.DSMT4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2931" y="4693129"/>
                        <a:ext cx="5995769" cy="395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268100" y="45373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6" name="TekstSylinder 15"/>
          <p:cNvSpPr txBox="1"/>
          <p:nvPr/>
        </p:nvSpPr>
        <p:spPr>
          <a:xfrm>
            <a:off x="248575" y="4693129"/>
            <a:ext cx="3710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Force </a:t>
            </a:r>
            <a:r>
              <a:rPr lang="nb-NO" sz="2400" dirty="0" err="1" smtClean="0"/>
              <a:t>balance</a:t>
            </a:r>
            <a:r>
              <a:rPr lang="nb-NO" sz="2400" dirty="0" smtClean="0"/>
              <a:t> gas </a:t>
            </a:r>
            <a:r>
              <a:rPr lang="nb-NO" sz="2400" dirty="0" err="1" smtClean="0"/>
              <a:t>channel</a:t>
            </a:r>
            <a:r>
              <a:rPr lang="nb-NO" sz="2400" dirty="0" smtClean="0"/>
              <a:t>:</a:t>
            </a:r>
            <a:endParaRPr lang="nb-NO" sz="2400" dirty="0"/>
          </a:p>
        </p:txBody>
      </p:sp>
      <p:sp>
        <p:nvSpPr>
          <p:cNvPr id="3" name="TekstSylinder 2"/>
          <p:cNvSpPr txBox="1"/>
          <p:nvPr/>
        </p:nvSpPr>
        <p:spPr>
          <a:xfrm>
            <a:off x="1047565" y="5451260"/>
            <a:ext cx="2753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ym typeface="Wingdings" panose="05000000000000000000" pitchFamily="2" charset="2"/>
              </a:rPr>
              <a:t></a:t>
            </a:r>
            <a:r>
              <a:rPr lang="nb-NO" sz="2400" dirty="0" err="1" smtClean="0"/>
              <a:t>Pressure</a:t>
            </a:r>
            <a:r>
              <a:rPr lang="nb-NO" sz="2400" dirty="0" smtClean="0"/>
              <a:t> </a:t>
            </a:r>
            <a:r>
              <a:rPr lang="nb-NO" sz="2400" dirty="0" smtClean="0"/>
              <a:t>gradient:</a:t>
            </a:r>
            <a:endParaRPr lang="nb-NO" sz="2400" dirty="0"/>
          </a:p>
        </p:txBody>
      </p: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470797"/>
              </p:ext>
            </p:extLst>
          </p:nvPr>
        </p:nvGraphicFramePr>
        <p:xfrm>
          <a:off x="4772025" y="5311775"/>
          <a:ext cx="3890963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7" imgW="2323800" imgH="431640" progId="Equation.DSMT4">
                  <p:embed/>
                </p:oleObj>
              </mc:Choice>
              <mc:Fallback>
                <p:oleObj name="Equation" r:id="rId7" imgW="2323800" imgH="431640" progId="Equation.DSMT4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025" y="5311775"/>
                        <a:ext cx="3890963" cy="708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7924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951"/>
          </a:xfrm>
        </p:spPr>
        <p:txBody>
          <a:bodyPr/>
          <a:lstStyle/>
          <a:p>
            <a:r>
              <a:rPr lang="nb-NO" dirty="0" err="1" smtClean="0"/>
              <a:t>Common</a:t>
            </a:r>
            <a:r>
              <a:rPr lang="nb-NO" dirty="0" smtClean="0"/>
              <a:t> </a:t>
            </a:r>
            <a:r>
              <a:rPr lang="nb-NO" dirty="0" err="1" smtClean="0"/>
              <a:t>results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liquid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r>
              <a:rPr lang="nb-NO" dirty="0" smtClean="0"/>
              <a:t> </a:t>
            </a:r>
            <a:r>
              <a:rPr lang="nb-NO" dirty="0" err="1" smtClean="0"/>
              <a:t>prediction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411550"/>
            <a:ext cx="10515600" cy="4765413"/>
          </a:xfrm>
        </p:spPr>
        <p:txBody>
          <a:bodyPr>
            <a:normAutofit lnSpcReduction="10000"/>
          </a:bodyPr>
          <a:lstStyle/>
          <a:p>
            <a:r>
              <a:rPr lang="nb-NO" dirty="0" err="1" smtClean="0"/>
              <a:t>Densities</a:t>
            </a:r>
            <a:r>
              <a:rPr lang="nb-NO" dirty="0" smtClean="0"/>
              <a:t> </a:t>
            </a:r>
            <a:r>
              <a:rPr lang="nb-NO" dirty="0" err="1" smtClean="0"/>
              <a:t>affects</a:t>
            </a:r>
            <a:r>
              <a:rPr lang="nb-NO" dirty="0" smtClean="0"/>
              <a:t> </a:t>
            </a:r>
            <a:r>
              <a:rPr lang="nb-NO" dirty="0" err="1" smtClean="0"/>
              <a:t>liquid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r>
              <a:rPr lang="nb-NO" dirty="0" smtClean="0"/>
              <a:t>Gas and </a:t>
            </a:r>
            <a:r>
              <a:rPr lang="nb-NO" dirty="0" err="1" smtClean="0"/>
              <a:t>liquid</a:t>
            </a:r>
            <a:r>
              <a:rPr lang="nb-NO" dirty="0" smtClean="0"/>
              <a:t> </a:t>
            </a:r>
            <a:r>
              <a:rPr lang="nb-NO" dirty="0" err="1" smtClean="0"/>
              <a:t>velocites</a:t>
            </a:r>
            <a:endParaRPr lang="nb-NO" dirty="0" smtClean="0"/>
          </a:p>
          <a:p>
            <a:r>
              <a:rPr lang="nb-NO" dirty="0" smtClean="0"/>
              <a:t>Pipe </a:t>
            </a:r>
            <a:r>
              <a:rPr lang="nb-NO" dirty="0" err="1" smtClean="0"/>
              <a:t>slope</a:t>
            </a:r>
            <a:r>
              <a:rPr lang="nb-NO" dirty="0" smtClean="0"/>
              <a:t> </a:t>
            </a:r>
            <a:r>
              <a:rPr lang="nb-NO" dirty="0" err="1"/>
              <a:t>affect</a:t>
            </a:r>
            <a:r>
              <a:rPr lang="nb-NO" dirty="0"/>
              <a:t> </a:t>
            </a:r>
            <a:r>
              <a:rPr lang="nb-NO" dirty="0" err="1" smtClean="0"/>
              <a:t>liquid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r>
              <a:rPr lang="nb-NO" dirty="0" smtClean="0"/>
              <a:t> </a:t>
            </a:r>
            <a:r>
              <a:rPr lang="nb-NO" dirty="0" err="1" smtClean="0"/>
              <a:t>substantially</a:t>
            </a:r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Will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flow</a:t>
            </a:r>
            <a:r>
              <a:rPr lang="nb-NO" dirty="0" smtClean="0"/>
              <a:t> </a:t>
            </a:r>
            <a:r>
              <a:rPr lang="nb-NO" dirty="0" err="1" smtClean="0"/>
              <a:t>pattern</a:t>
            </a:r>
            <a:r>
              <a:rPr lang="nb-NO" dirty="0" smtClean="0"/>
              <a:t> </a:t>
            </a:r>
            <a:r>
              <a:rPr lang="nb-NO" dirty="0" err="1" smtClean="0"/>
              <a:t>remaing</a:t>
            </a:r>
            <a:r>
              <a:rPr lang="nb-NO" dirty="0" smtClean="0"/>
              <a:t> </a:t>
            </a:r>
            <a:r>
              <a:rPr lang="nb-NO" dirty="0" err="1" smtClean="0"/>
              <a:t>stratified</a:t>
            </a:r>
            <a:r>
              <a:rPr lang="nb-NO" dirty="0" smtClean="0"/>
              <a:t>?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124" y="3161598"/>
            <a:ext cx="7182035" cy="2520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674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403"/>
          </a:xfrm>
        </p:spPr>
        <p:txBody>
          <a:bodyPr/>
          <a:lstStyle/>
          <a:p>
            <a:r>
              <a:rPr lang="nb-NO" dirty="0" err="1" smtClean="0"/>
              <a:t>Dynamic</a:t>
            </a:r>
            <a:r>
              <a:rPr lang="nb-NO" dirty="0" smtClean="0"/>
              <a:t> </a:t>
            </a:r>
            <a:r>
              <a:rPr lang="nb-NO" dirty="0" err="1" smtClean="0"/>
              <a:t>stability</a:t>
            </a:r>
            <a:endParaRPr lang="nb-NO" dirty="0"/>
          </a:p>
        </p:txBody>
      </p:sp>
      <p:pic>
        <p:nvPicPr>
          <p:cNvPr id="4" name="Plassholder for innhold 3" descr="\\home.ansatt.ntnu.no\asheim\Desktop\Skjermbilde.GIF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506" y="1553594"/>
            <a:ext cx="7191237" cy="29182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Sylinder 4"/>
          <p:cNvSpPr txBox="1"/>
          <p:nvPr/>
        </p:nvSpPr>
        <p:spPr>
          <a:xfrm>
            <a:off x="1411549" y="4707012"/>
            <a:ext cx="3160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err="1" smtClean="0"/>
              <a:t>Vertical</a:t>
            </a:r>
            <a:r>
              <a:rPr lang="nb-NO" sz="2000" dirty="0" smtClean="0"/>
              <a:t> </a:t>
            </a:r>
            <a:r>
              <a:rPr lang="nb-NO" sz="2000" dirty="0" err="1" smtClean="0"/>
              <a:t>change</a:t>
            </a:r>
            <a:r>
              <a:rPr lang="nb-NO" sz="2000" dirty="0" smtClean="0"/>
              <a:t>, gas </a:t>
            </a:r>
            <a:r>
              <a:rPr lang="nb-NO" sz="2000" dirty="0" err="1" smtClean="0"/>
              <a:t>channel</a:t>
            </a:r>
            <a:r>
              <a:rPr lang="nb-NO" sz="2000" dirty="0" smtClean="0"/>
              <a:t>:</a:t>
            </a:r>
            <a:endParaRPr lang="nb-NO" sz="2000" dirty="0"/>
          </a:p>
        </p:txBody>
      </p:sp>
      <p:sp>
        <p:nvSpPr>
          <p:cNvPr id="6" name="TekstSylinder 5"/>
          <p:cNvSpPr txBox="1"/>
          <p:nvPr/>
        </p:nvSpPr>
        <p:spPr>
          <a:xfrm>
            <a:off x="1349244" y="5334576"/>
            <a:ext cx="3497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err="1" smtClean="0"/>
              <a:t>Vertical</a:t>
            </a:r>
            <a:r>
              <a:rPr lang="nb-NO" sz="2000" dirty="0" smtClean="0"/>
              <a:t> </a:t>
            </a:r>
            <a:r>
              <a:rPr lang="nb-NO" sz="2000" dirty="0" err="1" smtClean="0"/>
              <a:t>change</a:t>
            </a:r>
            <a:r>
              <a:rPr lang="nb-NO" sz="2000" dirty="0" smtClean="0"/>
              <a:t>, </a:t>
            </a:r>
            <a:r>
              <a:rPr lang="nb-NO" sz="2000" dirty="0" err="1" smtClean="0"/>
              <a:t>liquid</a:t>
            </a:r>
            <a:r>
              <a:rPr lang="nb-NO" sz="2000" dirty="0" smtClean="0"/>
              <a:t> </a:t>
            </a:r>
            <a:r>
              <a:rPr lang="nb-NO" sz="2000" dirty="0" err="1" smtClean="0"/>
              <a:t>channel</a:t>
            </a:r>
            <a:r>
              <a:rPr lang="nb-NO" sz="2000" dirty="0" smtClean="0"/>
              <a:t>:</a:t>
            </a:r>
            <a:endParaRPr lang="nb-NO" sz="2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7822860"/>
              </p:ext>
            </p:extLst>
          </p:nvPr>
        </p:nvGraphicFramePr>
        <p:xfrm>
          <a:off x="4743450" y="4638724"/>
          <a:ext cx="26670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4" imgW="2234880" imgH="393480" progId="Equation.DSMT4">
                  <p:embed/>
                </p:oleObj>
              </mc:Choice>
              <mc:Fallback>
                <p:oleObj name="Equation" r:id="rId4" imgW="223488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450" y="4638724"/>
                        <a:ext cx="2667000" cy="471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67656"/>
              </p:ext>
            </p:extLst>
          </p:nvPr>
        </p:nvGraphicFramePr>
        <p:xfrm>
          <a:off x="4833938" y="5319713"/>
          <a:ext cx="18161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6" imgW="1815840" imgH="393480" progId="Equation.DSMT4">
                  <p:embed/>
                </p:oleObj>
              </mc:Choice>
              <mc:Fallback>
                <p:oleObj name="Equation" r:id="rId6" imgW="181584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938" y="5319713"/>
                        <a:ext cx="1816100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kstSylinder 10"/>
          <p:cNvSpPr txBox="1"/>
          <p:nvPr/>
        </p:nvSpPr>
        <p:spPr>
          <a:xfrm flipH="1">
            <a:off x="1634822" y="6116715"/>
            <a:ext cx="2937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err="1" smtClean="0"/>
              <a:t>Dynamically</a:t>
            </a:r>
            <a:r>
              <a:rPr lang="nb-NO" sz="2000" dirty="0" smtClean="0"/>
              <a:t> stable </a:t>
            </a:r>
            <a:r>
              <a:rPr lang="nb-NO" sz="2000" dirty="0" err="1" smtClean="0"/>
              <a:t>if</a:t>
            </a:r>
            <a:r>
              <a:rPr lang="nb-NO" sz="2000" dirty="0" smtClean="0"/>
              <a:t>:</a:t>
            </a:r>
            <a:endParaRPr lang="nb-NO" sz="2000" dirty="0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107435"/>
              </p:ext>
            </p:extLst>
          </p:nvPr>
        </p:nvGraphicFramePr>
        <p:xfrm>
          <a:off x="4770884" y="5924350"/>
          <a:ext cx="19431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8" imgW="1942920" imgH="672840" progId="Equation.DSMT4">
                  <p:embed/>
                </p:oleObj>
              </mc:Choice>
              <mc:Fallback>
                <p:oleObj name="Equation" r:id="rId8" imgW="194292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770884" y="5924350"/>
                        <a:ext cx="1943100" cy="67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3277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Common</a:t>
            </a:r>
            <a:r>
              <a:rPr lang="nb-NO" dirty="0" smtClean="0"/>
              <a:t>  </a:t>
            </a:r>
            <a:r>
              <a:rPr lang="nb-NO" dirty="0" err="1" smtClean="0"/>
              <a:t>prediction</a:t>
            </a:r>
            <a:r>
              <a:rPr lang="nb-NO" dirty="0" smtClean="0"/>
              <a:t> &amp; </a:t>
            </a:r>
            <a:r>
              <a:rPr lang="nb-NO" dirty="0" err="1" smtClean="0"/>
              <a:t>observation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712" y="2391569"/>
            <a:ext cx="9172575" cy="3219450"/>
          </a:xfrm>
        </p:spPr>
      </p:pic>
    </p:spTree>
    <p:extLst>
      <p:ext uri="{BB962C8B-B14F-4D97-AF65-F5344CB8AC3E}">
        <p14:creationId xmlns:p14="http://schemas.microsoft.com/office/powerpoint/2010/main" val="3309001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Widescreen</PresentationFormat>
  <Paragraphs>40</Paragraphs>
  <Slides>8</Slides>
  <Notes>1</Notes>
  <HiddenSlides>0</HiddenSlides>
  <MMClips>0</MMClips>
  <ScaleCrop>false</ScaleCrop>
  <HeadingPairs>
    <vt:vector size="8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Wingdings</vt:lpstr>
      <vt:lpstr>Office-tema</vt:lpstr>
      <vt:lpstr>Equation</vt:lpstr>
      <vt:lpstr>MathType 6.0 Equation</vt:lpstr>
      <vt:lpstr>Lecture 2.2 Multiphase flow in pipes Scheduled  Friday 29/1 2021</vt:lpstr>
      <vt:lpstr>From lecture 2.1 :Force balances   </vt:lpstr>
      <vt:lpstr> From opening angle estimate, distribution parameters follow </vt:lpstr>
      <vt:lpstr>Newton-Raphson iteration</vt:lpstr>
      <vt:lpstr>Pressure gradient: after «q» has been estimated </vt:lpstr>
      <vt:lpstr>Common results of liquid level prediction</vt:lpstr>
      <vt:lpstr>Dynamic stability</vt:lpstr>
      <vt:lpstr>Common  prediction &amp; observation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2.1 Multiphase flow</dc:title>
  <dc:creator>Harald Arne Asheim</dc:creator>
  <cp:lastModifiedBy>Harald Arne Asheim</cp:lastModifiedBy>
  <cp:revision>52</cp:revision>
  <dcterms:created xsi:type="dcterms:W3CDTF">2021-01-21T10:39:20Z</dcterms:created>
  <dcterms:modified xsi:type="dcterms:W3CDTF">2021-01-28T10:28:26Z</dcterms:modified>
</cp:coreProperties>
</file>