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2410-35BE-40CC-AFD8-2CEDAD040E5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EF62A-8119-4CD2-9F98-A318BA82E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872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EF62A-8119-4CD2-9F98-A318BA82EFA5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75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87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246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743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69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114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50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181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582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647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48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716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180F-4367-4B0B-BD0D-45A4BBCABC66}" type="datetimeFigureOut">
              <a:rPr lang="nb-NO" smtClean="0"/>
              <a:t>25.01.2021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3248-F58E-4C72-9744-D8B1593CFE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65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GI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GIF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0.wmf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01841" y="488272"/>
            <a:ext cx="10366159" cy="1615735"/>
          </a:xfrm>
        </p:spPr>
        <p:txBody>
          <a:bodyPr>
            <a:normAutofit/>
          </a:bodyPr>
          <a:lstStyle/>
          <a:p>
            <a:r>
              <a:rPr lang="nb-NO" sz="4800" dirty="0" err="1" smtClean="0"/>
              <a:t>Lecture</a:t>
            </a:r>
            <a:r>
              <a:rPr lang="nb-NO" sz="4800" dirty="0" smtClean="0"/>
              <a:t> 2.1 </a:t>
            </a:r>
            <a:r>
              <a:rPr lang="nb-NO" sz="4800" dirty="0" err="1" smtClean="0"/>
              <a:t>Multiphase</a:t>
            </a:r>
            <a:r>
              <a:rPr lang="nb-NO" sz="4800" dirty="0" smtClean="0"/>
              <a:t> </a:t>
            </a:r>
            <a:r>
              <a:rPr lang="nb-NO" sz="4800" dirty="0" err="1" smtClean="0"/>
              <a:t>flow</a:t>
            </a:r>
            <a:r>
              <a:rPr lang="nb-NO" sz="4800" dirty="0" smtClean="0"/>
              <a:t> in </a:t>
            </a:r>
            <a:r>
              <a:rPr lang="nb-NO" sz="4800" dirty="0" smtClean="0"/>
              <a:t>pipes</a:t>
            </a:r>
            <a:r>
              <a:rPr lang="nb-NO" sz="4800" dirty="0"/>
              <a:t/>
            </a:r>
            <a:br>
              <a:rPr lang="nb-NO" sz="4800" dirty="0"/>
            </a:br>
            <a:r>
              <a:rPr lang="nb-NO" sz="3200" dirty="0" err="1" smtClean="0">
                <a:latin typeface="+mn-lt"/>
              </a:rPr>
              <a:t>Scheduled</a:t>
            </a:r>
            <a:r>
              <a:rPr lang="nb-NO" sz="3200" dirty="0" smtClean="0">
                <a:latin typeface="+mn-lt"/>
              </a:rPr>
              <a:t>  </a:t>
            </a:r>
            <a:r>
              <a:rPr lang="nb-NO" sz="3200" dirty="0" err="1" smtClean="0">
                <a:latin typeface="+mn-lt"/>
              </a:rPr>
              <a:t>Tuesday</a:t>
            </a:r>
            <a:r>
              <a:rPr lang="nb-NO" sz="3200" dirty="0" smtClean="0">
                <a:latin typeface="+mn-lt"/>
              </a:rPr>
              <a:t> 26/1 2021</a:t>
            </a:r>
            <a:endParaRPr lang="nb-NO" sz="3200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Considering</a:t>
            </a:r>
            <a:r>
              <a:rPr lang="nb-NO" dirty="0" smtClean="0"/>
              <a:t>: </a:t>
            </a:r>
            <a:r>
              <a:rPr lang="nb-NO" dirty="0" err="1" smtClean="0"/>
              <a:t>Multiphase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Flow</a:t>
            </a:r>
            <a:r>
              <a:rPr lang="nb-NO" dirty="0" smtClean="0"/>
              <a:t> regimes. Chapter 2.1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Stratified</a:t>
            </a:r>
            <a:r>
              <a:rPr lang="nb-NO" dirty="0" smtClean="0"/>
              <a:t> </a:t>
            </a:r>
            <a:r>
              <a:rPr lang="nb-NO" dirty="0" err="1" smtClean="0"/>
              <a:t>f</a:t>
            </a:r>
            <a:r>
              <a:rPr lang="nb-NO" dirty="0" err="1" smtClean="0"/>
              <a:t>low</a:t>
            </a:r>
            <a:r>
              <a:rPr lang="nb-NO" dirty="0" smtClean="0"/>
              <a:t>. Chapter</a:t>
            </a:r>
            <a:r>
              <a:rPr lang="nb-NO" dirty="0" smtClean="0"/>
              <a:t> 2.2.1, 2.2.3, 2.2.4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5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9388"/>
          </a:xfrm>
        </p:spPr>
        <p:txBody>
          <a:bodyPr/>
          <a:lstStyle/>
          <a:p>
            <a:r>
              <a:rPr lang="nb-NO" dirty="0" err="1" smtClean="0"/>
              <a:t>Prediction</a:t>
            </a:r>
            <a:r>
              <a:rPr lang="nb-NO" dirty="0" smtClean="0"/>
              <a:t>: </a:t>
            </a:r>
            <a:br>
              <a:rPr lang="nb-NO" dirty="0" smtClean="0"/>
            </a:br>
            <a:r>
              <a:rPr lang="nb-NO" sz="2800" dirty="0" err="1" smtClean="0">
                <a:latin typeface="+mn-lt"/>
              </a:rPr>
              <a:t>Seek</a:t>
            </a:r>
            <a:r>
              <a:rPr lang="nb-NO" sz="2800" dirty="0" smtClean="0">
                <a:latin typeface="+mn-lt"/>
              </a:rPr>
              <a:t> </a:t>
            </a:r>
            <a:r>
              <a:rPr lang="nb-NO" sz="2800" dirty="0" err="1" smtClean="0">
                <a:latin typeface="+mn-lt"/>
              </a:rPr>
              <a:t>opening</a:t>
            </a:r>
            <a:r>
              <a:rPr lang="nb-NO" sz="2800" dirty="0" smtClean="0">
                <a:latin typeface="+mn-lt"/>
              </a:rPr>
              <a:t> angle, </a:t>
            </a:r>
            <a:r>
              <a:rPr lang="nb-NO" sz="2800" dirty="0" err="1" smtClean="0">
                <a:latin typeface="+mn-lt"/>
              </a:rPr>
              <a:t>such</a:t>
            </a:r>
            <a:r>
              <a:rPr lang="nb-NO" sz="2800" dirty="0" smtClean="0">
                <a:latin typeface="+mn-lt"/>
              </a:rPr>
              <a:t> </a:t>
            </a:r>
            <a:r>
              <a:rPr lang="nb-NO" sz="2800" dirty="0" err="1" smtClean="0">
                <a:latin typeface="+mn-lt"/>
              </a:rPr>
              <a:t>that</a:t>
            </a:r>
            <a:r>
              <a:rPr lang="nb-NO" sz="2800" dirty="0" smtClean="0">
                <a:latin typeface="+mn-lt"/>
              </a:rPr>
              <a:t>: F(</a:t>
            </a:r>
            <a:r>
              <a:rPr lang="nb-NO" sz="2800" dirty="0" smtClean="0">
                <a:latin typeface="Symbol" panose="05050102010706020507" pitchFamily="18" charset="2"/>
              </a:rPr>
              <a:t>f</a:t>
            </a:r>
            <a:r>
              <a:rPr lang="nb-NO" sz="2800" dirty="0" smtClean="0">
                <a:latin typeface="+mn-lt"/>
              </a:rPr>
              <a:t> )=0</a:t>
            </a:r>
            <a:endParaRPr lang="nb-NO" dirty="0">
              <a:latin typeface="+mn-lt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785" y="1894557"/>
            <a:ext cx="6667500" cy="2562225"/>
          </a:xfrm>
        </p:spPr>
      </p:pic>
      <p:sp>
        <p:nvSpPr>
          <p:cNvPr id="5" name="TekstSylinder 4"/>
          <p:cNvSpPr txBox="1"/>
          <p:nvPr/>
        </p:nvSpPr>
        <p:spPr>
          <a:xfrm>
            <a:off x="838200" y="4909351"/>
            <a:ext cx="9197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Rough </a:t>
            </a:r>
            <a:r>
              <a:rPr lang="nb-NO" sz="2000" dirty="0" err="1" smtClean="0"/>
              <a:t>approach</a:t>
            </a:r>
            <a:r>
              <a:rPr lang="nb-NO" sz="2000" dirty="0" smtClean="0"/>
              <a:t>: </a:t>
            </a:r>
            <a:r>
              <a:rPr lang="nb-NO" sz="2000" dirty="0" err="1" smtClean="0"/>
              <a:t>Calculate</a:t>
            </a:r>
            <a:r>
              <a:rPr lang="nb-NO" sz="2000" dirty="0" smtClean="0"/>
              <a:t>  for an </a:t>
            </a:r>
            <a:r>
              <a:rPr lang="nb-NO" sz="2000" dirty="0" err="1" smtClean="0"/>
              <a:t>array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angles and </a:t>
            </a:r>
            <a:r>
              <a:rPr lang="nb-NO" sz="2000" dirty="0" err="1" smtClean="0"/>
              <a:t>pick</a:t>
            </a:r>
            <a:r>
              <a:rPr lang="nb-NO" sz="2000" dirty="0" smtClean="0"/>
              <a:t> </a:t>
            </a:r>
            <a:r>
              <a:rPr lang="nb-NO" sz="2000" dirty="0" err="1" smtClean="0"/>
              <a:t>closest</a:t>
            </a:r>
            <a:r>
              <a:rPr lang="nb-NO" sz="2000" dirty="0" smtClean="0"/>
              <a:t> to zero: red </a:t>
            </a:r>
            <a:r>
              <a:rPr lang="nb-NO" sz="2000" dirty="0" err="1" smtClean="0"/>
              <a:t>arrow</a:t>
            </a:r>
            <a:r>
              <a:rPr lang="nb-NO" sz="2000" dirty="0" smtClean="0"/>
              <a:t> </a:t>
            </a:r>
            <a:endParaRPr lang="nb-NO" sz="20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136342" y="5724599"/>
            <a:ext cx="7998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More elegant: </a:t>
            </a:r>
            <a:r>
              <a:rPr lang="nb-NO" sz="2000" dirty="0" err="1" smtClean="0"/>
              <a:t>find</a:t>
            </a:r>
            <a:r>
              <a:rPr lang="nb-NO" sz="2000" dirty="0" smtClean="0"/>
              <a:t> angle </a:t>
            </a:r>
            <a:r>
              <a:rPr lang="nb-NO" sz="2000" dirty="0" err="1" smtClean="0"/>
              <a:t>that</a:t>
            </a:r>
            <a:r>
              <a:rPr lang="nb-NO" sz="2000" dirty="0" smtClean="0"/>
              <a:t> </a:t>
            </a:r>
            <a:r>
              <a:rPr lang="nb-NO" sz="2000" dirty="0" err="1" smtClean="0"/>
              <a:t>minimizes</a:t>
            </a:r>
            <a:r>
              <a:rPr lang="nb-NO" sz="2000" dirty="0" smtClean="0"/>
              <a:t>:        ,  eg. by NR-</a:t>
            </a:r>
            <a:r>
              <a:rPr lang="nb-NO" sz="2000" dirty="0" err="1" smtClean="0"/>
              <a:t>iterations</a:t>
            </a:r>
            <a:endParaRPr lang="nb-NO" sz="20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512949"/>
              </p:ext>
            </p:extLst>
          </p:nvPr>
        </p:nvGraphicFramePr>
        <p:xfrm>
          <a:off x="5521479" y="5762030"/>
          <a:ext cx="317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4" imgW="317160" imgH="279360" progId="Equation.DSMT4">
                  <p:embed/>
                </p:oleObj>
              </mc:Choice>
              <mc:Fallback>
                <p:oleObj name="Equation" r:id="rId4" imgW="317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21479" y="5762030"/>
                        <a:ext cx="317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47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49405"/>
          </a:xfrm>
        </p:spPr>
        <p:txBody>
          <a:bodyPr>
            <a:normAutofit/>
          </a:bodyPr>
          <a:lstStyle/>
          <a:p>
            <a:r>
              <a:rPr lang="nb-NO" dirty="0" err="1" smtClean="0"/>
              <a:t>Why</a:t>
            </a:r>
            <a:r>
              <a:rPr lang="nb-NO" dirty="0" smtClean="0"/>
              <a:t> </a:t>
            </a:r>
            <a:r>
              <a:rPr lang="nb-NO" dirty="0" err="1" smtClean="0"/>
              <a:t>bother</a:t>
            </a:r>
            <a:r>
              <a:rPr lang="nb-NO" dirty="0" smtClean="0"/>
              <a:t>? </a:t>
            </a:r>
            <a:r>
              <a:rPr lang="nb-NO" dirty="0"/>
              <a:t/>
            </a:r>
            <a:br>
              <a:rPr lang="nb-NO" dirty="0"/>
            </a:br>
            <a:r>
              <a:rPr lang="nb-NO" sz="2400" b="1" dirty="0" smtClean="0">
                <a:latin typeface="+mn-lt"/>
              </a:rPr>
              <a:t> </a:t>
            </a:r>
            <a:r>
              <a:rPr lang="nb-NO" sz="2400" b="1" dirty="0" err="1">
                <a:latin typeface="+mn-lt"/>
              </a:rPr>
              <a:t>F</a:t>
            </a:r>
            <a:r>
              <a:rPr lang="nb-NO" sz="2400" b="1" dirty="0" err="1" smtClean="0">
                <a:latin typeface="+mn-lt"/>
              </a:rPr>
              <a:t>low</a:t>
            </a:r>
            <a:r>
              <a:rPr lang="nb-NO" sz="2400" b="1" dirty="0" smtClean="0">
                <a:latin typeface="+mn-lt"/>
              </a:rPr>
              <a:t> </a:t>
            </a:r>
            <a:r>
              <a:rPr lang="nb-NO" sz="2400" b="1" dirty="0" err="1" smtClean="0">
                <a:latin typeface="+mn-lt"/>
              </a:rPr>
              <a:t>of</a:t>
            </a:r>
            <a:r>
              <a:rPr lang="nb-NO" sz="2400" b="1" dirty="0" smtClean="0">
                <a:latin typeface="+mn-lt"/>
              </a:rPr>
              <a:t> </a:t>
            </a:r>
            <a:r>
              <a:rPr lang="nb-NO" sz="2400" b="1" dirty="0" err="1" smtClean="0">
                <a:latin typeface="+mn-lt"/>
              </a:rPr>
              <a:t>un-processed</a:t>
            </a:r>
            <a:r>
              <a:rPr lang="nb-NO" sz="2400" b="1" dirty="0" smtClean="0">
                <a:latin typeface="+mn-lt"/>
              </a:rPr>
              <a:t> fluids (</a:t>
            </a:r>
            <a:r>
              <a:rPr lang="nb-NO" sz="2400" b="1" dirty="0" err="1" smtClean="0">
                <a:latin typeface="+mn-lt"/>
              </a:rPr>
              <a:t>oil</a:t>
            </a:r>
            <a:r>
              <a:rPr lang="nb-NO" sz="2400" b="1" dirty="0" smtClean="0">
                <a:latin typeface="+mn-lt"/>
              </a:rPr>
              <a:t>, gas, water) from </a:t>
            </a:r>
            <a:r>
              <a:rPr lang="nb-NO" sz="2400" b="1" dirty="0" err="1" smtClean="0">
                <a:latin typeface="+mn-lt"/>
              </a:rPr>
              <a:t>wellhead</a:t>
            </a:r>
            <a:r>
              <a:rPr lang="nb-NO" sz="2400" b="1" dirty="0" smtClean="0">
                <a:latin typeface="+mn-lt"/>
              </a:rPr>
              <a:t> </a:t>
            </a:r>
            <a:r>
              <a:rPr lang="nb-NO" sz="2400" b="1" dirty="0" err="1" smtClean="0">
                <a:latin typeface="+mn-lt"/>
              </a:rPr>
              <a:t>clusters</a:t>
            </a:r>
            <a:r>
              <a:rPr lang="nb-NO" sz="2400" b="1" dirty="0" smtClean="0">
                <a:latin typeface="+mn-lt"/>
              </a:rPr>
              <a:t> </a:t>
            </a:r>
            <a:endParaRPr lang="nb-NO" b="1" dirty="0">
              <a:latin typeface="+mn-lt"/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838200" y="1349406"/>
            <a:ext cx="8332433" cy="5184559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33" y="1447060"/>
            <a:ext cx="8085034" cy="49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99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71021"/>
            <a:ext cx="10515600" cy="941033"/>
          </a:xfrm>
        </p:spPr>
        <p:txBody>
          <a:bodyPr>
            <a:normAutofit/>
          </a:bodyPr>
          <a:lstStyle/>
          <a:p>
            <a:r>
              <a:rPr lang="nb-NO" dirty="0" err="1"/>
              <a:t>Horizontal</a:t>
            </a:r>
            <a:r>
              <a:rPr lang="nb-NO" dirty="0"/>
              <a:t> </a:t>
            </a:r>
            <a:r>
              <a:rPr lang="nb-NO" dirty="0" err="1"/>
              <a:t>f</a:t>
            </a:r>
            <a:r>
              <a:rPr lang="nb-NO" dirty="0" err="1" smtClean="0"/>
              <a:t>low</a:t>
            </a:r>
            <a:r>
              <a:rPr lang="nb-NO" dirty="0" smtClean="0"/>
              <a:t> regimes</a:t>
            </a:r>
            <a:endParaRPr lang="nb-NO" dirty="0"/>
          </a:p>
        </p:txBody>
      </p:sp>
      <p:pic>
        <p:nvPicPr>
          <p:cNvPr id="7" name="Bild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278384" y="1012054"/>
            <a:ext cx="7012608" cy="4493464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763478" y="5776024"/>
            <a:ext cx="10786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Note 1: «</a:t>
            </a:r>
            <a:r>
              <a:rPr lang="nb-NO" sz="2000" dirty="0" err="1" smtClean="0"/>
              <a:t>Bubble</a:t>
            </a:r>
            <a:r>
              <a:rPr lang="nb-NO" sz="2000" dirty="0" smtClean="0"/>
              <a:t>», «</a:t>
            </a:r>
            <a:r>
              <a:rPr lang="nb-NO" sz="2000" dirty="0" err="1" smtClean="0"/>
              <a:t>Finely</a:t>
            </a:r>
            <a:r>
              <a:rPr lang="nb-NO" sz="2000" dirty="0" smtClean="0"/>
              <a:t> </a:t>
            </a:r>
            <a:r>
              <a:rPr lang="nb-NO" sz="2000" dirty="0" err="1" smtClean="0"/>
              <a:t>dispersed</a:t>
            </a:r>
            <a:r>
              <a:rPr lang="nb-NO" sz="2000" dirty="0" smtClean="0"/>
              <a:t> </a:t>
            </a:r>
            <a:r>
              <a:rPr lang="nb-NO" sz="2000" dirty="0" err="1" smtClean="0"/>
              <a:t>bubble</a:t>
            </a:r>
            <a:r>
              <a:rPr lang="nb-NO" sz="2000" dirty="0" smtClean="0"/>
              <a:t>», «Mist» and «</a:t>
            </a:r>
            <a:r>
              <a:rPr lang="nb-NO" sz="2000" dirty="0" err="1" smtClean="0"/>
              <a:t>Churn</a:t>
            </a:r>
            <a:r>
              <a:rPr lang="nb-NO" sz="2000" dirty="0" smtClean="0"/>
              <a:t>» </a:t>
            </a:r>
            <a:r>
              <a:rPr lang="nb-NO" sz="2000" dirty="0" err="1" smtClean="0"/>
              <a:t>may</a:t>
            </a:r>
            <a:r>
              <a:rPr lang="nb-NO" sz="2000" dirty="0" smtClean="0"/>
              <a:t> </a:t>
            </a:r>
            <a:r>
              <a:rPr lang="nb-NO" sz="2000" dirty="0" err="1" smtClean="0"/>
              <a:t>behave</a:t>
            </a:r>
            <a:r>
              <a:rPr lang="nb-NO" sz="2000" dirty="0" smtClean="0"/>
              <a:t> like «</a:t>
            </a:r>
            <a:r>
              <a:rPr lang="nb-NO" sz="2000" dirty="0" err="1" smtClean="0"/>
              <a:t>Mixtures</a:t>
            </a:r>
            <a:r>
              <a:rPr lang="nb-NO" sz="2000" dirty="0" smtClean="0"/>
              <a:t>»</a:t>
            </a:r>
            <a:endParaRPr lang="nb-NO" sz="20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976544" y="6227020"/>
            <a:ext cx="7466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Note 2: Do not </a:t>
            </a:r>
            <a:r>
              <a:rPr lang="nb-NO" sz="2000" dirty="0" err="1" smtClean="0"/>
              <a:t>use</a:t>
            </a:r>
            <a:r>
              <a:rPr lang="nb-NO" sz="2000" dirty="0" smtClean="0"/>
              <a:t> «</a:t>
            </a:r>
            <a:r>
              <a:rPr lang="nb-NO" sz="2000" dirty="0" err="1" smtClean="0"/>
              <a:t>flow</a:t>
            </a:r>
            <a:r>
              <a:rPr lang="nb-NO" sz="2000" dirty="0" smtClean="0"/>
              <a:t> regime </a:t>
            </a:r>
            <a:r>
              <a:rPr lang="nb-NO" sz="2000" dirty="0" err="1" smtClean="0"/>
              <a:t>maps</a:t>
            </a:r>
            <a:r>
              <a:rPr lang="nb-NO" sz="2000" dirty="0" smtClean="0"/>
              <a:t>» for </a:t>
            </a:r>
            <a:r>
              <a:rPr lang="nb-NO" sz="2000" dirty="0" err="1" smtClean="0"/>
              <a:t>prediction</a:t>
            </a:r>
            <a:r>
              <a:rPr lang="nb-NO" sz="2000" dirty="0" smtClean="0"/>
              <a:t>.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5807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rmAutofit/>
          </a:bodyPr>
          <a:lstStyle/>
          <a:p>
            <a:r>
              <a:rPr lang="nb-NO" sz="3600" b="1" dirty="0" err="1" smtClean="0"/>
              <a:t>Stratified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flow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err="1" smtClean="0"/>
              <a:t>Velocities</a:t>
            </a:r>
            <a:r>
              <a:rPr lang="nb-NO" dirty="0" smtClean="0"/>
              <a:t>:</a:t>
            </a:r>
          </a:p>
          <a:p>
            <a:pPr marL="0" indent="0">
              <a:buNone/>
            </a:pPr>
            <a:r>
              <a:rPr lang="nb-NO" dirty="0" smtClean="0"/>
              <a:t>Holdup: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</a:t>
            </a:r>
            <a:r>
              <a:rPr lang="nb-NO" b="1" dirty="0" smtClean="0"/>
              <a:t> </a:t>
            </a:r>
          </a:p>
        </p:txBody>
      </p:sp>
      <p:pic>
        <p:nvPicPr>
          <p:cNvPr id="4" name="Bild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592440" y="1654650"/>
            <a:ext cx="4645660" cy="195072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183005"/>
              </p:ext>
            </p:extLst>
          </p:nvPr>
        </p:nvGraphicFramePr>
        <p:xfrm>
          <a:off x="2900362" y="3955091"/>
          <a:ext cx="220503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4" imgW="2197080" imgH="355320" progId="Equation.DSMT4">
                  <p:embed/>
                </p:oleObj>
              </mc:Choice>
              <mc:Fallback>
                <p:oleObj name="Equation" r:id="rId4" imgW="2197080" imgH="355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2" y="3955091"/>
                        <a:ext cx="2205037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360"/>
              </p:ext>
            </p:extLst>
          </p:nvPr>
        </p:nvGraphicFramePr>
        <p:xfrm>
          <a:off x="5937944" y="3931405"/>
          <a:ext cx="198913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6" imgW="1981080" imgH="330120" progId="Equation.DSMT4">
                  <p:embed/>
                </p:oleObj>
              </mc:Choice>
              <mc:Fallback>
                <p:oleObj name="Equation" r:id="rId6" imgW="1981080" imgH="330120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944" y="3931405"/>
                        <a:ext cx="1989137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065503"/>
              </p:ext>
            </p:extLst>
          </p:nvPr>
        </p:nvGraphicFramePr>
        <p:xfrm>
          <a:off x="2900362" y="4535566"/>
          <a:ext cx="2362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8" imgW="2361960" imgH="355320" progId="Equation.DSMT4">
                  <p:embed/>
                </p:oleObj>
              </mc:Choice>
              <mc:Fallback>
                <p:oleObj name="Equation" r:id="rId8" imgW="2361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00362" y="4535566"/>
                        <a:ext cx="23622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215503"/>
              </p:ext>
            </p:extLst>
          </p:nvPr>
        </p:nvGraphicFramePr>
        <p:xfrm>
          <a:off x="6007100" y="4489450"/>
          <a:ext cx="2222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10" imgW="2222280" imgH="330120" progId="Equation.DSMT4">
                  <p:embed/>
                </p:oleObj>
              </mc:Choice>
              <mc:Fallback>
                <p:oleObj name="Equation" r:id="rId10" imgW="2222280" imgH="330120" progId="Equation.DSMT4">
                  <p:embed/>
                  <p:pic>
                    <p:nvPicPr>
                      <p:cNvPr id="9" name="Objekt 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07100" y="4489450"/>
                        <a:ext cx="22225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274717"/>
              </p:ext>
            </p:extLst>
          </p:nvPr>
        </p:nvGraphicFramePr>
        <p:xfrm>
          <a:off x="8974138" y="4464050"/>
          <a:ext cx="1079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12" imgW="1079280" imgH="355320" progId="Equation.DSMT4">
                  <p:embed/>
                </p:oleObj>
              </mc:Choice>
              <mc:Fallback>
                <p:oleObj name="Equation" r:id="rId12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974138" y="4464050"/>
                        <a:ext cx="1079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70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r>
              <a:rPr lang="nb-NO" dirty="0" smtClean="0"/>
              <a:t>Force </a:t>
            </a:r>
            <a:r>
              <a:rPr lang="nb-NO" dirty="0" err="1" smtClean="0"/>
              <a:t>balances</a:t>
            </a:r>
            <a:r>
              <a:rPr lang="nb-NO" dirty="0" smtClean="0"/>
              <a:t>  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85" y="1463420"/>
            <a:ext cx="7943850" cy="27051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380810"/>
              </p:ext>
            </p:extLst>
          </p:nvPr>
        </p:nvGraphicFramePr>
        <p:xfrm>
          <a:off x="3098115" y="5519837"/>
          <a:ext cx="5995769" cy="39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4" imgW="3581400" imgH="241300" progId="Equation.DSMT4">
                  <p:embed/>
                </p:oleObj>
              </mc:Choice>
              <mc:Fallback>
                <p:oleObj name="Equation" r:id="rId4" imgW="35814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115" y="5519837"/>
                        <a:ext cx="5995769" cy="395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23089"/>
              </p:ext>
            </p:extLst>
          </p:nvPr>
        </p:nvGraphicFramePr>
        <p:xfrm>
          <a:off x="3193266" y="5983941"/>
          <a:ext cx="5442735" cy="37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6" imgW="3340100" imgH="228600" progId="Equation.DSMT4">
                  <p:embed/>
                </p:oleObj>
              </mc:Choice>
              <mc:Fallback>
                <p:oleObj name="Equation" r:id="rId6" imgW="33401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3266" y="5983941"/>
                        <a:ext cx="5442735" cy="3728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68100" y="45373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351345"/>
              </p:ext>
            </p:extLst>
          </p:nvPr>
        </p:nvGraphicFramePr>
        <p:xfrm>
          <a:off x="3452813" y="4538663"/>
          <a:ext cx="4338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8" imgW="4343400" imgH="330120" progId="Equation.DSMT4">
                  <p:embed/>
                </p:oleObj>
              </mc:Choice>
              <mc:Fallback>
                <p:oleObj name="Equation" r:id="rId8" imgW="434340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4538663"/>
                        <a:ext cx="4338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592065"/>
              </p:ext>
            </p:extLst>
          </p:nvPr>
        </p:nvGraphicFramePr>
        <p:xfrm>
          <a:off x="9472613" y="4416425"/>
          <a:ext cx="12049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0" imgW="876240" imgH="368280" progId="Equation.DSMT4">
                  <p:embed/>
                </p:oleObj>
              </mc:Choice>
              <mc:Fallback>
                <p:oleObj name="Equation" r:id="rId10" imgW="876240" imgH="368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2613" y="4416425"/>
                        <a:ext cx="1204912" cy="50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kstSylinder 12"/>
          <p:cNvSpPr txBox="1"/>
          <p:nvPr/>
        </p:nvSpPr>
        <p:spPr>
          <a:xfrm>
            <a:off x="683581" y="4527949"/>
            <a:ext cx="2509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Homogenous</a:t>
            </a:r>
            <a:r>
              <a:rPr lang="nb-NO" sz="2000" dirty="0" smtClean="0"/>
              <a:t> </a:t>
            </a:r>
            <a:r>
              <a:rPr lang="nb-NO" sz="2000" dirty="0" err="1" smtClean="0"/>
              <a:t>mixture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8538410" y="4490621"/>
            <a:ext cx="92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Where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838200" y="5022531"/>
            <a:ext cx="206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/>
              <a:t>Separate </a:t>
            </a:r>
            <a:r>
              <a:rPr lang="nb-NO" u="sng" dirty="0" err="1" smtClean="0"/>
              <a:t>channels</a:t>
            </a:r>
            <a:endParaRPr lang="nb-NO" u="sng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1938423" y="5519837"/>
            <a:ext cx="699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Gas:</a:t>
            </a:r>
            <a:endParaRPr lang="nb-NO" sz="20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1870599" y="5951736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Liquid: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464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033"/>
          </a:xfrm>
        </p:spPr>
        <p:txBody>
          <a:bodyPr/>
          <a:lstStyle/>
          <a:p>
            <a:r>
              <a:rPr lang="nb-NO" dirty="0" err="1" smtClean="0"/>
              <a:t>Pressure</a:t>
            </a:r>
            <a:r>
              <a:rPr lang="nb-NO" dirty="0" smtClean="0"/>
              <a:t> </a:t>
            </a:r>
            <a:r>
              <a:rPr lang="nb-NO" dirty="0" err="1" smtClean="0"/>
              <a:t>drop</a:t>
            </a:r>
            <a:r>
              <a:rPr lang="nb-NO" dirty="0" smtClean="0"/>
              <a:t> </a:t>
            </a:r>
            <a:r>
              <a:rPr lang="nb-NO" dirty="0" err="1" smtClean="0"/>
              <a:t>condition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99821"/>
            <a:ext cx="10676138" cy="4277142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Equal </a:t>
            </a:r>
            <a:r>
              <a:rPr lang="nb-NO" dirty="0" err="1"/>
              <a:t>p</a:t>
            </a:r>
            <a:r>
              <a:rPr lang="nb-NO" dirty="0" err="1" smtClean="0"/>
              <a:t>ressure</a:t>
            </a:r>
            <a:r>
              <a:rPr lang="nb-NO" dirty="0" smtClean="0"/>
              <a:t> gradient in gas and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channels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</a:t>
            </a:r>
            <a:r>
              <a:rPr lang="nb-NO" dirty="0" err="1" smtClean="0"/>
              <a:t>Eliminating</a:t>
            </a:r>
            <a:r>
              <a:rPr lang="nb-NO" dirty="0" smtClean="0"/>
              <a:t> : </a:t>
            </a:r>
            <a:r>
              <a:rPr lang="nb-NO" dirty="0" err="1" smtClean="0"/>
              <a:t>dp</a:t>
            </a:r>
            <a:r>
              <a:rPr lang="nb-NO" dirty="0" smtClean="0"/>
              <a:t>/dx  </a:t>
            </a:r>
            <a:r>
              <a:rPr lang="nb-NO" dirty="0" err="1" smtClean="0"/>
              <a:t>provides</a:t>
            </a:r>
            <a:r>
              <a:rPr lang="nb-NO" dirty="0"/>
              <a:t> </a:t>
            </a:r>
            <a:r>
              <a:rPr lang="nb-NO" dirty="0" err="1" smtClean="0"/>
              <a:t>necessary</a:t>
            </a:r>
            <a:r>
              <a:rPr lang="nb-NO" dirty="0" smtClean="0"/>
              <a:t> </a:t>
            </a:r>
            <a:r>
              <a:rPr lang="nb-NO" dirty="0" err="1" smtClean="0"/>
              <a:t>condion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Channel </a:t>
            </a:r>
            <a:r>
              <a:rPr lang="nb-NO" dirty="0" err="1" smtClean="0"/>
              <a:t>geometry</a:t>
            </a:r>
            <a:r>
              <a:rPr lang="nb-NO" dirty="0" smtClean="0"/>
              <a:t> </a:t>
            </a:r>
            <a:r>
              <a:rPr lang="nb-NO" dirty="0"/>
              <a:t>p</a:t>
            </a:r>
            <a:r>
              <a:rPr lang="nb-NO" dirty="0" smtClean="0"/>
              <a:t>roviding </a:t>
            </a:r>
            <a:r>
              <a:rPr lang="nb-NO" dirty="0" err="1" smtClean="0"/>
              <a:t>relations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Gas- and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filled</a:t>
            </a:r>
            <a:r>
              <a:rPr lang="nb-NO" dirty="0" smtClean="0"/>
              <a:t> areas:            </a:t>
            </a:r>
          </a:p>
          <a:p>
            <a:pPr marL="0" indent="0">
              <a:buNone/>
            </a:pPr>
            <a:r>
              <a:rPr lang="nb-NO" dirty="0" smtClean="0"/>
              <a:t>and </a:t>
            </a:r>
            <a:r>
              <a:rPr lang="nb-NO" dirty="0" err="1" smtClean="0"/>
              <a:t>wetted</a:t>
            </a:r>
            <a:r>
              <a:rPr lang="nb-NO" dirty="0" smtClean="0"/>
              <a:t> perimeters: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041280"/>
              </p:ext>
            </p:extLst>
          </p:nvPr>
        </p:nvGraphicFramePr>
        <p:xfrm>
          <a:off x="3441700" y="3170238"/>
          <a:ext cx="53086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3" imgW="5702040" imgH="812520" progId="Equation.DSMT4">
                  <p:embed/>
                </p:oleObj>
              </mc:Choice>
              <mc:Fallback>
                <p:oleObj name="Equation" r:id="rId3" imgW="5702040" imgH="8125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3170238"/>
                        <a:ext cx="5308600" cy="76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243988"/>
              </p:ext>
            </p:extLst>
          </p:nvPr>
        </p:nvGraphicFramePr>
        <p:xfrm>
          <a:off x="5162690" y="4759574"/>
          <a:ext cx="6143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5" imgW="660240" imgH="380880" progId="Equation.DSMT4">
                  <p:embed/>
                </p:oleObj>
              </mc:Choice>
              <mc:Fallback>
                <p:oleObj name="Equation" r:id="rId5" imgW="660240" imgH="38088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690" y="4759574"/>
                        <a:ext cx="614362" cy="357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08831"/>
              </p:ext>
            </p:extLst>
          </p:nvPr>
        </p:nvGraphicFramePr>
        <p:xfrm>
          <a:off x="5112644" y="5190942"/>
          <a:ext cx="10636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7" imgW="1143000" imgH="380880" progId="Equation.DSMT4">
                  <p:embed/>
                </p:oleObj>
              </mc:Choice>
              <mc:Fallback>
                <p:oleObj name="Equation" r:id="rId7" imgW="1143000" imgH="38088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644" y="5190942"/>
                        <a:ext cx="1063625" cy="357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371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4281"/>
          </a:xfrm>
        </p:spPr>
        <p:txBody>
          <a:bodyPr/>
          <a:lstStyle/>
          <a:p>
            <a:r>
              <a:rPr lang="nb-NO" dirty="0" err="1" smtClean="0"/>
              <a:t>Stratified</a:t>
            </a:r>
            <a:r>
              <a:rPr lang="nb-NO" dirty="0" smtClean="0"/>
              <a:t> </a:t>
            </a:r>
            <a:r>
              <a:rPr lang="nb-NO" dirty="0" err="1" smtClean="0"/>
              <a:t>geometry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48699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4" name="Bilde 3" descr="\\home.ansatt.ntnu.no\asheim\Desktop\hydrocarbones_temperature_vapor_pressures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514" y="1912629"/>
            <a:ext cx="3552825" cy="17811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Sylinder 7"/>
          <p:cNvSpPr txBox="1"/>
          <p:nvPr/>
        </p:nvSpPr>
        <p:spPr>
          <a:xfrm>
            <a:off x="838199" y="4902200"/>
            <a:ext cx="821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Note: For radius r, </a:t>
            </a:r>
            <a:r>
              <a:rPr lang="nb-NO" sz="2000" dirty="0" err="1" smtClean="0"/>
              <a:t>choice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any</a:t>
            </a:r>
            <a:r>
              <a:rPr lang="nb-NO" sz="2000" dirty="0" smtClean="0"/>
              <a:t> </a:t>
            </a:r>
            <a:r>
              <a:rPr lang="nb-NO" sz="2000" dirty="0" err="1" smtClean="0"/>
              <a:t>of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variables </a:t>
            </a:r>
            <a:r>
              <a:rPr lang="nb-NO" sz="2000" dirty="0" err="1" smtClean="0"/>
              <a:t>above</a:t>
            </a:r>
            <a:r>
              <a:rPr lang="nb-NO" sz="2000" dirty="0" smtClean="0"/>
              <a:t>, e.g.: </a:t>
            </a:r>
            <a:r>
              <a:rPr lang="nb-NO" sz="2000" dirty="0" err="1" smtClean="0"/>
              <a:t>h</a:t>
            </a:r>
            <a:r>
              <a:rPr lang="nb-NO" sz="1400" dirty="0" err="1" smtClean="0"/>
              <a:t>L</a:t>
            </a:r>
            <a:r>
              <a:rPr lang="nb-NO" dirty="0" smtClean="0"/>
              <a:t> </a:t>
            </a:r>
            <a:r>
              <a:rPr lang="nb-NO" dirty="0" err="1"/>
              <a:t>enables</a:t>
            </a:r>
            <a:r>
              <a:rPr lang="nb-NO" dirty="0"/>
              <a:t> </a:t>
            </a:r>
            <a:r>
              <a:rPr lang="nb-NO" dirty="0" err="1"/>
              <a:t>us</a:t>
            </a:r>
            <a:r>
              <a:rPr lang="nb-NO" dirty="0"/>
              <a:t> to 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776231"/>
              </p:ext>
            </p:extLst>
          </p:nvPr>
        </p:nvGraphicFramePr>
        <p:xfrm>
          <a:off x="7677150" y="5340350"/>
          <a:ext cx="187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1879560" imgH="380880" progId="Equation.DSMT4">
                  <p:embed/>
                </p:oleObj>
              </mc:Choice>
              <mc:Fallback>
                <p:oleObj name="Equation" r:id="rId4" imgW="18795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77150" y="5340350"/>
                        <a:ext cx="1879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Sylinder 9"/>
          <p:cNvSpPr txBox="1"/>
          <p:nvPr/>
        </p:nvSpPr>
        <p:spPr>
          <a:xfrm>
            <a:off x="1136343" y="5273705"/>
            <a:ext cx="656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calculate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others</a:t>
            </a:r>
            <a:r>
              <a:rPr lang="nb-NO" sz="2000" dirty="0" smtClean="0"/>
              <a:t> </a:t>
            </a:r>
            <a:r>
              <a:rPr lang="nb-NO" sz="2000" dirty="0" err="1" smtClean="0"/>
              <a:t>needed</a:t>
            </a:r>
            <a:r>
              <a:rPr lang="nb-NO" sz="2000" dirty="0" smtClean="0"/>
              <a:t> for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pressure</a:t>
            </a:r>
            <a:r>
              <a:rPr lang="nb-NO" sz="2000" dirty="0" smtClean="0"/>
              <a:t> </a:t>
            </a:r>
            <a:r>
              <a:rPr lang="nb-NO" sz="2000" dirty="0" err="1" smtClean="0"/>
              <a:t>drop</a:t>
            </a:r>
            <a:r>
              <a:rPr lang="nb-NO" sz="2000" dirty="0" smtClean="0"/>
              <a:t> </a:t>
            </a:r>
            <a:r>
              <a:rPr lang="nb-NO" sz="2000" dirty="0" err="1" smtClean="0"/>
              <a:t>condition</a:t>
            </a:r>
            <a:r>
              <a:rPr lang="nb-NO" sz="2000" dirty="0" smtClean="0"/>
              <a:t>: </a:t>
            </a:r>
            <a:endParaRPr lang="nb-NO" sz="2000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59030"/>
            <a:ext cx="2857500" cy="3076575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 flipH="1">
            <a:off x="2978310" y="5939731"/>
            <a:ext cx="5493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>
                <a:solidFill>
                  <a:srgbClr val="FF0000"/>
                </a:solidFill>
              </a:rPr>
              <a:t>What</a:t>
            </a:r>
            <a:r>
              <a:rPr lang="nb-NO" sz="2000" dirty="0" smtClean="0">
                <a:solidFill>
                  <a:srgbClr val="FF0000"/>
                </a:solidFill>
              </a:rPr>
              <a:t> variable </a:t>
            </a:r>
            <a:r>
              <a:rPr lang="nb-NO" sz="2000" dirty="0" err="1" smtClean="0">
                <a:solidFill>
                  <a:srgbClr val="FF0000"/>
                </a:solidFill>
              </a:rPr>
              <a:t>would</a:t>
            </a:r>
            <a:r>
              <a:rPr lang="nb-NO" sz="2000" dirty="0" smtClean="0">
                <a:solidFill>
                  <a:srgbClr val="FF0000"/>
                </a:solidFill>
              </a:rPr>
              <a:t> </a:t>
            </a:r>
            <a:r>
              <a:rPr lang="nb-NO" sz="2000" dirty="0" err="1" smtClean="0">
                <a:solidFill>
                  <a:srgbClr val="FF0000"/>
                </a:solidFill>
              </a:rPr>
              <a:t>you</a:t>
            </a:r>
            <a:r>
              <a:rPr lang="nb-NO" sz="2000" dirty="0" smtClean="0">
                <a:solidFill>
                  <a:srgbClr val="FF0000"/>
                </a:solidFill>
              </a:rPr>
              <a:t> </a:t>
            </a:r>
            <a:r>
              <a:rPr lang="nb-NO" sz="2000" dirty="0" err="1" smtClean="0">
                <a:solidFill>
                  <a:srgbClr val="FF0000"/>
                </a:solidFill>
              </a:rPr>
              <a:t>chose</a:t>
            </a:r>
            <a:r>
              <a:rPr lang="nb-NO" sz="2000" dirty="0" smtClean="0">
                <a:solidFill>
                  <a:srgbClr val="FF0000"/>
                </a:solidFill>
              </a:rPr>
              <a:t>?</a:t>
            </a:r>
            <a:endParaRPr lang="nb-NO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8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relations</a:t>
            </a:r>
            <a:r>
              <a:rPr lang="nb-NO" dirty="0" smtClean="0"/>
              <a:t> </a:t>
            </a:r>
            <a:r>
              <a:rPr lang="nb-NO" dirty="0" err="1" smtClean="0"/>
              <a:t>based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«</a:t>
            </a:r>
            <a:r>
              <a:rPr lang="nb-NO" dirty="0" err="1" smtClean="0"/>
              <a:t>opening</a:t>
            </a:r>
            <a:r>
              <a:rPr lang="nb-NO" dirty="0" smtClean="0"/>
              <a:t> angle»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899460"/>
              </p:ext>
            </p:extLst>
          </p:nvPr>
        </p:nvGraphicFramePr>
        <p:xfrm>
          <a:off x="1074738" y="2661203"/>
          <a:ext cx="1300162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1295280" imgH="355320" progId="Equation.DSMT4">
                  <p:embed/>
                </p:oleObj>
              </mc:Choice>
              <mc:Fallback>
                <p:oleObj name="Equation" r:id="rId3" imgW="1295280" imgH="355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661203"/>
                        <a:ext cx="1300162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737135"/>
              </p:ext>
            </p:extLst>
          </p:nvPr>
        </p:nvGraphicFramePr>
        <p:xfrm>
          <a:off x="1074738" y="1966913"/>
          <a:ext cx="1117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5" imgW="1117440" imgH="609480" progId="Equation.DSMT4">
                  <p:embed/>
                </p:oleObj>
              </mc:Choice>
              <mc:Fallback>
                <p:oleObj name="Equation" r:id="rId5" imgW="1117440" imgH="609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1966913"/>
                        <a:ext cx="1117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22773" y="31693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346236"/>
              </p:ext>
            </p:extLst>
          </p:nvPr>
        </p:nvGraphicFramePr>
        <p:xfrm>
          <a:off x="1074738" y="2965450"/>
          <a:ext cx="16557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7" imgW="1663560" imgH="622080" progId="Equation.DSMT4">
                  <p:embed/>
                </p:oleObj>
              </mc:Choice>
              <mc:Fallback>
                <p:oleObj name="Equation" r:id="rId7" imgW="1663560" imgH="622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2965450"/>
                        <a:ext cx="165576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Bilde 11" descr="\\home.ansatt.ntnu.no\asheim\Desktop\hydrocarbones_temperature_vapor_pressures.pn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514" y="1912629"/>
            <a:ext cx="3552825" cy="1781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987678"/>
              </p:ext>
            </p:extLst>
          </p:nvPr>
        </p:nvGraphicFramePr>
        <p:xfrm>
          <a:off x="1125539" y="3811589"/>
          <a:ext cx="1679806" cy="42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0" imgW="1574640" imgH="406080" progId="Equation.DSMT4">
                  <p:embed/>
                </p:oleObj>
              </mc:Choice>
              <mc:Fallback>
                <p:oleObj name="Equation" r:id="rId10" imgW="1574640" imgH="406080" progId="Equation.DSMT4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9" y="3811589"/>
                        <a:ext cx="1679806" cy="42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89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033"/>
          </a:xfrm>
        </p:spPr>
        <p:txBody>
          <a:bodyPr/>
          <a:lstStyle/>
          <a:p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calculation</a:t>
            </a:r>
            <a:r>
              <a:rPr lang="nb-NO" dirty="0" smtClean="0"/>
              <a:t> for </a:t>
            </a:r>
            <a:r>
              <a:rPr lang="nb-NO" dirty="0" err="1" smtClean="0"/>
              <a:t>stratified</a:t>
            </a:r>
            <a:r>
              <a:rPr lang="nb-NO" dirty="0" smtClean="0"/>
              <a:t> </a:t>
            </a:r>
            <a:r>
              <a:rPr lang="nb-NO" dirty="0" err="1" smtClean="0"/>
              <a:t>geometry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138613"/>
              </p:ext>
            </p:extLst>
          </p:nvPr>
        </p:nvGraphicFramePr>
        <p:xfrm>
          <a:off x="1637205" y="2247655"/>
          <a:ext cx="69881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4" imgW="7759440" imgH="838080" progId="Equation.DSMT4">
                  <p:embed/>
                </p:oleObj>
              </mc:Choice>
              <mc:Fallback>
                <p:oleObj name="Equation" r:id="rId4" imgW="7759440" imgH="83808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205" y="2247655"/>
                        <a:ext cx="6988175" cy="784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 flipH="1">
            <a:off x="1297470" y="1447347"/>
            <a:ext cx="7491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Pressure</a:t>
            </a:r>
            <a:r>
              <a:rPr lang="nb-NO" sz="2400" dirty="0" smtClean="0"/>
              <a:t> </a:t>
            </a:r>
            <a:r>
              <a:rPr lang="nb-NO" sz="2400" dirty="0" err="1" smtClean="0"/>
              <a:t>drop</a:t>
            </a:r>
            <a:r>
              <a:rPr lang="nb-NO" sz="2400" dirty="0" smtClean="0"/>
              <a:t> </a:t>
            </a:r>
            <a:r>
              <a:rPr lang="nb-NO" sz="2400" dirty="0" err="1" smtClean="0"/>
              <a:t>condition</a:t>
            </a:r>
            <a:r>
              <a:rPr lang="nb-NO" sz="2400" dirty="0" smtClean="0"/>
              <a:t>, </a:t>
            </a:r>
            <a:r>
              <a:rPr lang="nb-NO" sz="2400" dirty="0" err="1" smtClean="0"/>
              <a:t>depending</a:t>
            </a:r>
            <a:r>
              <a:rPr lang="nb-NO" sz="2400" dirty="0" smtClean="0"/>
              <a:t>  </a:t>
            </a:r>
            <a:r>
              <a:rPr lang="nb-NO" sz="2400" dirty="0" err="1" smtClean="0"/>
              <a:t>on</a:t>
            </a:r>
            <a:r>
              <a:rPr lang="nb-NO" sz="2400" dirty="0" smtClean="0"/>
              <a:t> </a:t>
            </a:r>
            <a:r>
              <a:rPr lang="nb-NO" sz="2400" dirty="0" err="1" smtClean="0"/>
              <a:t>opening</a:t>
            </a:r>
            <a:r>
              <a:rPr lang="nb-NO" sz="2400" dirty="0" smtClean="0"/>
              <a:t> angle</a:t>
            </a:r>
            <a:endParaRPr lang="nb-NO" sz="24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393794" y="3654696"/>
            <a:ext cx="3986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2400" dirty="0" smtClean="0"/>
              <a:t>Wall </a:t>
            </a:r>
            <a:r>
              <a:rPr lang="nb-NO" sz="2400" dirty="0" err="1" smtClean="0"/>
              <a:t>shear</a:t>
            </a:r>
            <a:r>
              <a:rPr lang="nb-NO" sz="2400" dirty="0" smtClean="0"/>
              <a:t> (gas as </a:t>
            </a:r>
            <a:r>
              <a:rPr lang="nb-NO" sz="2400" dirty="0" err="1" smtClean="0"/>
              <a:t>example</a:t>
            </a:r>
            <a:r>
              <a:rPr lang="nb-NO" sz="2400" dirty="0" smtClean="0"/>
              <a:t>)</a:t>
            </a:r>
            <a:endParaRPr lang="nb-NO" sz="2400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531094"/>
              </p:ext>
            </p:extLst>
          </p:nvPr>
        </p:nvGraphicFramePr>
        <p:xfrm>
          <a:off x="6331744" y="3570659"/>
          <a:ext cx="16589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6" imgW="1663560" imgH="609480" progId="Equation.DSMT4">
                  <p:embed/>
                </p:oleObj>
              </mc:Choice>
              <mc:Fallback>
                <p:oleObj name="Equation" r:id="rId6" imgW="1663560" imgH="609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1744" y="3570659"/>
                        <a:ext cx="165893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731220"/>
              </p:ext>
            </p:extLst>
          </p:nvPr>
        </p:nvGraphicFramePr>
        <p:xfrm>
          <a:off x="2038258" y="4505813"/>
          <a:ext cx="12287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8" imgW="1231560" imgH="355320" progId="Equation.DSMT4">
                  <p:embed/>
                </p:oleObj>
              </mc:Choice>
              <mc:Fallback>
                <p:oleObj name="Equation" r:id="rId8" imgW="1231560" imgH="355320" progId="Equation.DSMT4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258" y="4505813"/>
                        <a:ext cx="12287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502894"/>
              </p:ext>
            </p:extLst>
          </p:nvPr>
        </p:nvGraphicFramePr>
        <p:xfrm>
          <a:off x="3782843" y="4467714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10" imgW="1600200" imgH="431640" progId="Equation.DSMT4">
                  <p:embed/>
                </p:oleObj>
              </mc:Choice>
              <mc:Fallback>
                <p:oleObj name="Equation" r:id="rId10" imgW="1600200" imgH="431640" progId="Equation.DSMT4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2843" y="4467714"/>
                        <a:ext cx="1597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943613"/>
              </p:ext>
            </p:extLst>
          </p:nvPr>
        </p:nvGraphicFramePr>
        <p:xfrm>
          <a:off x="6032870" y="4342801"/>
          <a:ext cx="15970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12" imgW="1600200" imgH="749160" progId="Equation.DSMT4">
                  <p:embed/>
                </p:oleObj>
              </mc:Choice>
              <mc:Fallback>
                <p:oleObj name="Equation" r:id="rId12" imgW="1600200" imgH="749160" progId="Equation.DSMT4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870" y="4342801"/>
                        <a:ext cx="15970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626700"/>
              </p:ext>
            </p:extLst>
          </p:nvPr>
        </p:nvGraphicFramePr>
        <p:xfrm>
          <a:off x="8145755" y="4310552"/>
          <a:ext cx="21939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14" imgW="2197080" imgH="749160" progId="Equation.DSMT4">
                  <p:embed/>
                </p:oleObj>
              </mc:Choice>
              <mc:Fallback>
                <p:oleObj name="Equation" r:id="rId14" imgW="2197080" imgH="749160" progId="Equation.DSMT4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5755" y="4310552"/>
                        <a:ext cx="21939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kstSylinder 19"/>
          <p:cNvSpPr txBox="1"/>
          <p:nvPr/>
        </p:nvSpPr>
        <p:spPr>
          <a:xfrm>
            <a:off x="1712850" y="5654186"/>
            <a:ext cx="5917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Thus </a:t>
            </a:r>
            <a:r>
              <a:rPr lang="nb-NO" sz="2000" dirty="0" err="1" smtClean="0"/>
              <a:t>also</a:t>
            </a:r>
            <a:r>
              <a:rPr lang="nb-NO" sz="2000" dirty="0" smtClean="0"/>
              <a:t> </a:t>
            </a:r>
            <a:r>
              <a:rPr lang="nb-NO" sz="2000" dirty="0" err="1" smtClean="0"/>
              <a:t>shear</a:t>
            </a:r>
            <a:r>
              <a:rPr lang="nb-NO" sz="2000" dirty="0" smtClean="0"/>
              <a:t> stresses </a:t>
            </a:r>
            <a:r>
              <a:rPr lang="nb-NO" sz="2000" dirty="0" err="1" smtClean="0"/>
              <a:t>depend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</a:t>
            </a:r>
            <a:r>
              <a:rPr lang="nb-NO" sz="2000" dirty="0" err="1" smtClean="0"/>
              <a:t>opening</a:t>
            </a:r>
            <a:r>
              <a:rPr lang="nb-NO" sz="2000" dirty="0" smtClean="0"/>
              <a:t> angle :</a:t>
            </a:r>
            <a:endParaRPr lang="nb-NO" sz="2000" dirty="0"/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197940"/>
              </p:ext>
            </p:extLst>
          </p:nvPr>
        </p:nvGraphicFramePr>
        <p:xfrm>
          <a:off x="2500313" y="5086350"/>
          <a:ext cx="15970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6" imgW="1600200" imgH="380880" progId="Equation.DSMT4">
                  <p:embed/>
                </p:oleObj>
              </mc:Choice>
              <mc:Fallback>
                <p:oleObj name="Equation" r:id="rId16" imgW="1600200" imgH="380880" progId="Equation.DSMT4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5086350"/>
                        <a:ext cx="159702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130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Widescreen</PresentationFormat>
  <Paragraphs>46</Paragraphs>
  <Slides>10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Office-tema</vt:lpstr>
      <vt:lpstr>Equation</vt:lpstr>
      <vt:lpstr>MathType 6.0 Equation</vt:lpstr>
      <vt:lpstr>Lecture 2.1 Multiphase flow in pipes Scheduled  Tuesday 26/1 2021</vt:lpstr>
      <vt:lpstr>Why bother?   Flow of un-processed fluids (oil, gas, water) from wellhead clusters </vt:lpstr>
      <vt:lpstr>Horizontal flow regimes</vt:lpstr>
      <vt:lpstr>Stratified flow</vt:lpstr>
      <vt:lpstr>Force balances   </vt:lpstr>
      <vt:lpstr>Pressure drop condition </vt:lpstr>
      <vt:lpstr>Stratified geometry</vt:lpstr>
      <vt:lpstr>Some relations based on «opening angle»</vt:lpstr>
      <vt:lpstr>Flow calculation for stratified geometry </vt:lpstr>
      <vt:lpstr>Prediction:  Seek opening angle, such that: F(f )=0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2.1 Multiphase flow</dc:title>
  <dc:creator>Harald Arne Asheim</dc:creator>
  <cp:lastModifiedBy>Harald Arne Asheim</cp:lastModifiedBy>
  <cp:revision>33</cp:revision>
  <dcterms:created xsi:type="dcterms:W3CDTF">2021-01-21T10:39:20Z</dcterms:created>
  <dcterms:modified xsi:type="dcterms:W3CDTF">2021-01-25T11:23:35Z</dcterms:modified>
</cp:coreProperties>
</file>