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3" r:id="rId4"/>
    <p:sldId id="274" r:id="rId5"/>
    <p:sldId id="275" r:id="rId6"/>
    <p:sldId id="276" r:id="rId7"/>
    <p:sldId id="279" r:id="rId8"/>
    <p:sldId id="277" r:id="rId9"/>
    <p:sldId id="280" r:id="rId10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8" autoAdjust="0"/>
    <p:restoredTop sz="94660"/>
  </p:normalViewPr>
  <p:slideViewPr>
    <p:cSldViewPr snapToGrid="0">
      <p:cViewPr varScale="1">
        <p:scale>
          <a:sx n="87" d="100"/>
          <a:sy n="87" d="100"/>
        </p:scale>
        <p:origin x="7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81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366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36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391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637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64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598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76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26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225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9688-38AA-4C2C-857D-532D471DC5CA}" type="datetimeFigureOut">
              <a:rPr lang="nb-NO" smtClean="0"/>
              <a:t>22.04.2021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4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90147"/>
            <a:ext cx="9144000" cy="1776046"/>
          </a:xfrm>
        </p:spPr>
        <p:txBody>
          <a:bodyPr>
            <a:normAutofit fontScale="90000"/>
          </a:bodyPr>
          <a:lstStyle/>
          <a:p>
            <a:r>
              <a:rPr lang="nb-NO" sz="4400" b="1" dirty="0" err="1">
                <a:latin typeface="+mn-lt"/>
              </a:rPr>
              <a:t>Lecture</a:t>
            </a:r>
            <a:r>
              <a:rPr lang="nb-NO" sz="4400" b="1" dirty="0">
                <a:latin typeface="+mn-lt"/>
              </a:rPr>
              <a:t> </a:t>
            </a:r>
            <a:r>
              <a:rPr lang="nb-NO" sz="4400" b="1" dirty="0" smtClean="0">
                <a:latin typeface="+mn-lt"/>
              </a:rPr>
              <a:t>10.4: </a:t>
            </a:r>
            <a:r>
              <a:rPr lang="nb-NO" sz="4400" b="1" dirty="0" err="1" smtClean="0">
                <a:latin typeface="+mn-lt"/>
              </a:rPr>
              <a:t>Sampled</a:t>
            </a:r>
            <a:r>
              <a:rPr lang="nb-NO" sz="4400" b="1" dirty="0" smtClean="0">
                <a:latin typeface="+mn-lt"/>
              </a:rPr>
              <a:t> </a:t>
            </a:r>
            <a:r>
              <a:rPr lang="nb-NO" sz="4400" b="1" dirty="0" smtClean="0">
                <a:latin typeface="+mn-lt"/>
              </a:rPr>
              <a:t>data </a:t>
            </a:r>
            <a:r>
              <a:rPr lang="nb-NO" sz="4400" b="1" dirty="0" smtClean="0">
                <a:latin typeface="+mn-lt"/>
              </a:rPr>
              <a:t/>
            </a:r>
            <a:br>
              <a:rPr lang="nb-NO" sz="4400" b="1" dirty="0" smtClean="0">
                <a:latin typeface="+mn-lt"/>
              </a:rPr>
            </a:br>
            <a:r>
              <a:rPr lang="nb-NO" sz="4400" b="1" dirty="0" err="1"/>
              <a:t>scheduled</a:t>
            </a:r>
            <a:r>
              <a:rPr lang="nb-NO" sz="4400" b="1" dirty="0"/>
              <a:t> </a:t>
            </a:r>
            <a:r>
              <a:rPr lang="nb-NO" sz="4400" b="1" dirty="0"/>
              <a:t>23/4 2021</a:t>
            </a:r>
            <a:r>
              <a:rPr lang="nb-NO" sz="4400" b="1" dirty="0">
                <a:latin typeface="+mn-lt"/>
              </a:rPr>
              <a:t/>
            </a:r>
            <a:br>
              <a:rPr lang="nb-NO" sz="4400" b="1" dirty="0">
                <a:latin typeface="+mn-lt"/>
              </a:rPr>
            </a:br>
            <a:endParaRPr lang="nb-NO" sz="4400" b="1" dirty="0"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2215663"/>
            <a:ext cx="9144000" cy="4290646"/>
          </a:xfrm>
        </p:spPr>
        <p:txBody>
          <a:bodyPr>
            <a:normAutofit/>
          </a:bodyPr>
          <a:lstStyle/>
          <a:p>
            <a:r>
              <a:rPr lang="nb-NO" sz="4400" dirty="0" smtClean="0"/>
              <a:t>Content</a:t>
            </a:r>
            <a:endParaRPr lang="nb-NO" sz="3600" dirty="0" smtClean="0"/>
          </a:p>
          <a:p>
            <a:r>
              <a:rPr lang="nb-NO" sz="3200" dirty="0" smtClean="0"/>
              <a:t>-</a:t>
            </a:r>
            <a:r>
              <a:rPr lang="nb-NO" sz="3200" dirty="0" err="1" smtClean="0"/>
              <a:t>D</a:t>
            </a:r>
            <a:r>
              <a:rPr lang="nb-NO" sz="3200" dirty="0" err="1" smtClean="0"/>
              <a:t>elayed</a:t>
            </a:r>
            <a:r>
              <a:rPr lang="nb-NO" sz="3200" dirty="0" smtClean="0"/>
              <a:t> </a:t>
            </a:r>
            <a:r>
              <a:rPr lang="nb-NO" sz="3200" dirty="0" err="1" smtClean="0"/>
              <a:t>response</a:t>
            </a:r>
            <a:r>
              <a:rPr lang="nb-NO" sz="3200" dirty="0" smtClean="0"/>
              <a:t> in </a:t>
            </a:r>
            <a:r>
              <a:rPr lang="nb-NO" sz="3200" dirty="0" err="1" smtClean="0"/>
              <a:t>wells</a:t>
            </a:r>
            <a:r>
              <a:rPr lang="nb-NO" sz="3200" dirty="0" smtClean="0"/>
              <a:t> </a:t>
            </a:r>
            <a:endParaRPr lang="nb-NO" sz="3200" dirty="0" smtClean="0"/>
          </a:p>
          <a:p>
            <a:r>
              <a:rPr lang="nb-NO" sz="3200" dirty="0" smtClean="0"/>
              <a:t>-</a:t>
            </a:r>
            <a:r>
              <a:rPr lang="nb-NO" sz="3200" dirty="0" err="1" smtClean="0"/>
              <a:t>Sampled</a:t>
            </a:r>
            <a:r>
              <a:rPr lang="nb-NO" sz="3200" dirty="0" smtClean="0"/>
              <a:t> data (10.5.2)</a:t>
            </a:r>
          </a:p>
          <a:p>
            <a:r>
              <a:rPr lang="nb-NO" sz="3200" dirty="0" smtClean="0"/>
              <a:t>-</a:t>
            </a:r>
            <a:r>
              <a:rPr lang="nb-NO" sz="3200" dirty="0" err="1" smtClean="0"/>
              <a:t>Frequency</a:t>
            </a:r>
            <a:r>
              <a:rPr lang="nb-NO" sz="3200" dirty="0" smtClean="0"/>
              <a:t> </a:t>
            </a:r>
            <a:r>
              <a:rPr lang="nb-NO" sz="3200" dirty="0" err="1" smtClean="0"/>
              <a:t>spectrum</a:t>
            </a:r>
            <a:r>
              <a:rPr lang="nb-NO" sz="3200" dirty="0" smtClean="0"/>
              <a:t> (10.5.3)</a:t>
            </a:r>
            <a:endParaRPr lang="nb-NO" sz="3200" dirty="0" smtClean="0"/>
          </a:p>
          <a:p>
            <a:r>
              <a:rPr lang="nb-NO" sz="3200" dirty="0" smtClean="0"/>
              <a:t>-Fast </a:t>
            </a:r>
            <a:r>
              <a:rPr lang="nb-NO" sz="3200" dirty="0" err="1" smtClean="0"/>
              <a:t>Fourier</a:t>
            </a:r>
            <a:r>
              <a:rPr lang="nb-NO" sz="3200" dirty="0" smtClean="0"/>
              <a:t> </a:t>
            </a:r>
            <a:r>
              <a:rPr lang="nb-NO" sz="3200" dirty="0" err="1" smtClean="0"/>
              <a:t>Transform</a:t>
            </a:r>
            <a:r>
              <a:rPr lang="nb-NO" sz="3200" dirty="0"/>
              <a:t> (</a:t>
            </a:r>
            <a:r>
              <a:rPr lang="nb-NO" sz="3200" dirty="0" smtClean="0"/>
              <a:t>10.5.4)</a:t>
            </a:r>
          </a:p>
          <a:p>
            <a:r>
              <a:rPr lang="nb-NO" sz="3200" dirty="0" smtClean="0"/>
              <a:t>-Training </a:t>
            </a:r>
            <a:r>
              <a:rPr lang="nb-NO" sz="3200" dirty="0" err="1" smtClean="0"/>
              <a:t>exercise</a:t>
            </a:r>
            <a:r>
              <a:rPr lang="nb-NO" sz="3200" dirty="0" smtClean="0"/>
              <a:t> 10.2 , </a:t>
            </a:r>
            <a:r>
              <a:rPr lang="nb-NO" sz="3200" dirty="0" err="1" smtClean="0"/>
              <a:t>task</a:t>
            </a:r>
            <a:r>
              <a:rPr lang="nb-NO" sz="3200" dirty="0" smtClean="0"/>
              <a:t> 2</a:t>
            </a:r>
            <a:endParaRPr lang="nb-NO" sz="3200" dirty="0"/>
          </a:p>
          <a:p>
            <a:endParaRPr lang="nb-NO" sz="3200" dirty="0" smtClean="0"/>
          </a:p>
          <a:p>
            <a:endParaRPr lang="nb-NO" sz="3600" dirty="0" smtClean="0"/>
          </a:p>
          <a:p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88595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Delayed</a:t>
            </a:r>
            <a:r>
              <a:rPr lang="nb-NO" dirty="0" smtClean="0"/>
              <a:t> </a:t>
            </a:r>
            <a:r>
              <a:rPr lang="nb-NO" dirty="0" err="1" smtClean="0"/>
              <a:t>response</a:t>
            </a:r>
            <a:r>
              <a:rPr lang="nb-NO" dirty="0" smtClean="0"/>
              <a:t> in </a:t>
            </a:r>
            <a:r>
              <a:rPr lang="nb-NO" dirty="0" err="1" smtClean="0"/>
              <a:t>wells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77" y="1799248"/>
            <a:ext cx="3716768" cy="4351338"/>
          </a:xfrm>
        </p:spPr>
      </p:pic>
      <p:sp>
        <p:nvSpPr>
          <p:cNvPr id="7" name="TekstSylinder 6"/>
          <p:cNvSpPr txBox="1"/>
          <p:nvPr/>
        </p:nvSpPr>
        <p:spPr>
          <a:xfrm>
            <a:off x="4475285" y="2294792"/>
            <a:ext cx="6998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-</a:t>
            </a:r>
            <a:r>
              <a:rPr lang="nb-NO" sz="2400" dirty="0" err="1" smtClean="0"/>
              <a:t>Temporary</a:t>
            </a:r>
            <a:r>
              <a:rPr lang="nb-NO" sz="2400" dirty="0" smtClean="0"/>
              <a:t> </a:t>
            </a:r>
            <a:r>
              <a:rPr lang="nb-NO" sz="2400" dirty="0" err="1" smtClean="0"/>
              <a:t>pressure</a:t>
            </a:r>
            <a:r>
              <a:rPr lang="nb-NO" sz="2400" dirty="0" smtClean="0"/>
              <a:t> </a:t>
            </a:r>
            <a:r>
              <a:rPr lang="nb-NO" sz="2400" dirty="0" err="1" smtClean="0"/>
              <a:t>drop</a:t>
            </a:r>
            <a:r>
              <a:rPr lang="nb-NO" sz="2400" dirty="0" smtClean="0"/>
              <a:t> </a:t>
            </a:r>
            <a:r>
              <a:rPr lang="nb-NO" sz="2400" dirty="0" err="1" smtClean="0"/>
              <a:t>causes</a:t>
            </a:r>
            <a:r>
              <a:rPr lang="nb-NO" sz="2400" dirty="0" smtClean="0"/>
              <a:t> </a:t>
            </a:r>
            <a:r>
              <a:rPr lang="nb-NO" sz="2400" dirty="0" err="1" smtClean="0"/>
              <a:t>increased</a:t>
            </a:r>
            <a:r>
              <a:rPr lang="nb-NO" sz="2400" dirty="0"/>
              <a:t> </a:t>
            </a:r>
            <a:r>
              <a:rPr lang="nb-NO" sz="2400" dirty="0" smtClean="0"/>
              <a:t>gas </a:t>
            </a:r>
            <a:r>
              <a:rPr lang="nb-NO" sz="2400" dirty="0" err="1" smtClean="0"/>
              <a:t>inflow</a:t>
            </a:r>
            <a:r>
              <a:rPr lang="nb-NO" sz="2400" dirty="0" smtClean="0"/>
              <a:t>,</a:t>
            </a:r>
          </a:p>
          <a:p>
            <a:r>
              <a:rPr lang="nb-NO" sz="2400" dirty="0"/>
              <a:t> </a:t>
            </a:r>
            <a:r>
              <a:rPr lang="nb-NO" sz="2400" dirty="0" smtClean="0"/>
              <a:t>       </a:t>
            </a:r>
            <a:r>
              <a:rPr lang="nb-NO" sz="2400" dirty="0"/>
              <a:t>forming </a:t>
            </a:r>
            <a:r>
              <a:rPr lang="nb-NO" sz="2400" dirty="0" err="1"/>
              <a:t>high</a:t>
            </a:r>
            <a:r>
              <a:rPr lang="nb-NO" sz="2400" dirty="0"/>
              <a:t>-gas </a:t>
            </a:r>
            <a:r>
              <a:rPr lang="nb-NO" sz="2400" dirty="0" err="1"/>
              <a:t>content</a:t>
            </a:r>
            <a:r>
              <a:rPr lang="nb-NO" sz="2400" dirty="0"/>
              <a:t> </a:t>
            </a:r>
            <a:r>
              <a:rPr lang="nb-NO" sz="2400" dirty="0" err="1"/>
              <a:t>plug</a:t>
            </a:r>
            <a:r>
              <a:rPr lang="nb-NO" sz="2400" dirty="0" smtClean="0"/>
              <a:t>      </a:t>
            </a:r>
          </a:p>
          <a:p>
            <a:endParaRPr lang="nb-NO" sz="2400" dirty="0"/>
          </a:p>
          <a:p>
            <a:r>
              <a:rPr lang="nb-NO" sz="2400" dirty="0" smtClean="0"/>
              <a:t>-</a:t>
            </a:r>
            <a:r>
              <a:rPr lang="nb-NO" sz="2400" dirty="0"/>
              <a:t>H</a:t>
            </a:r>
            <a:r>
              <a:rPr lang="nb-NO" sz="2400" dirty="0" smtClean="0"/>
              <a:t>igh-gas </a:t>
            </a:r>
            <a:r>
              <a:rPr lang="nb-NO" sz="2400" dirty="0" err="1" smtClean="0"/>
              <a:t>content</a:t>
            </a:r>
            <a:r>
              <a:rPr lang="nb-NO" sz="2400" dirty="0" smtClean="0"/>
              <a:t> </a:t>
            </a:r>
            <a:r>
              <a:rPr lang="nb-NO" sz="2400" dirty="0" err="1" smtClean="0"/>
              <a:t>plug</a:t>
            </a:r>
            <a:r>
              <a:rPr lang="nb-NO" sz="2400" dirty="0" smtClean="0"/>
              <a:t> </a:t>
            </a:r>
            <a:r>
              <a:rPr lang="nb-NO" sz="2400" dirty="0" err="1" smtClean="0"/>
              <a:t>reduces</a:t>
            </a:r>
            <a:r>
              <a:rPr lang="nb-NO" sz="2400" dirty="0" smtClean="0"/>
              <a:t> </a:t>
            </a:r>
            <a:r>
              <a:rPr lang="nb-NO" sz="2400" dirty="0" err="1" smtClean="0"/>
              <a:t>mixture</a:t>
            </a:r>
            <a:r>
              <a:rPr lang="nb-NO" sz="2400" dirty="0" smtClean="0"/>
              <a:t>  </a:t>
            </a:r>
            <a:r>
              <a:rPr lang="nb-NO" sz="2400" dirty="0" err="1" smtClean="0"/>
              <a:t>density</a:t>
            </a:r>
            <a:r>
              <a:rPr lang="nb-NO" sz="2400" dirty="0" smtClean="0"/>
              <a:t>, </a:t>
            </a:r>
          </a:p>
          <a:p>
            <a:r>
              <a:rPr lang="nb-NO" sz="2400" dirty="0"/>
              <a:t> </a:t>
            </a:r>
            <a:r>
              <a:rPr lang="nb-NO" sz="2400" dirty="0" smtClean="0"/>
              <a:t>       </a:t>
            </a:r>
            <a:r>
              <a:rPr lang="nb-NO" sz="2400" dirty="0" err="1" smtClean="0"/>
              <a:t>thus</a:t>
            </a:r>
            <a:r>
              <a:rPr lang="nb-NO" sz="2400" dirty="0" smtClean="0"/>
              <a:t> </a:t>
            </a:r>
            <a:r>
              <a:rPr lang="nb-NO" sz="2400" dirty="0" err="1" smtClean="0"/>
              <a:t>changing</a:t>
            </a:r>
            <a:r>
              <a:rPr lang="nb-NO" sz="2400" dirty="0" smtClean="0"/>
              <a:t> </a:t>
            </a:r>
            <a:r>
              <a:rPr lang="nb-NO" sz="2400" dirty="0" err="1" smtClean="0"/>
              <a:t>downhole</a:t>
            </a:r>
            <a:r>
              <a:rPr lang="nb-NO" sz="2400" dirty="0" smtClean="0"/>
              <a:t> </a:t>
            </a:r>
            <a:r>
              <a:rPr lang="nb-NO" sz="2400" dirty="0" err="1" smtClean="0"/>
              <a:t>pressure</a:t>
            </a:r>
            <a:r>
              <a:rPr lang="nb-NO" sz="2400" dirty="0" smtClean="0"/>
              <a:t> and </a:t>
            </a:r>
            <a:r>
              <a:rPr lang="nb-NO" sz="2400" dirty="0" err="1" smtClean="0"/>
              <a:t>inflow</a:t>
            </a:r>
            <a:r>
              <a:rPr lang="nb-NO" sz="2400" dirty="0" smtClean="0"/>
              <a:t> </a:t>
            </a:r>
          </a:p>
          <a:p>
            <a:endParaRPr lang="nb-NO" sz="2400" dirty="0"/>
          </a:p>
          <a:p>
            <a:pPr marL="342900" indent="-342900">
              <a:buFontTx/>
              <a:buChar char="-"/>
            </a:pPr>
            <a:r>
              <a:rPr lang="nb-NO" sz="2400" dirty="0" smtClean="0"/>
              <a:t>High-gas </a:t>
            </a:r>
            <a:r>
              <a:rPr lang="nb-NO" sz="2400" dirty="0" err="1"/>
              <a:t>content</a:t>
            </a:r>
            <a:r>
              <a:rPr lang="nb-NO" sz="2400" dirty="0"/>
              <a:t> </a:t>
            </a:r>
            <a:r>
              <a:rPr lang="nb-NO" sz="2400" dirty="0" err="1"/>
              <a:t>plug</a:t>
            </a:r>
            <a:r>
              <a:rPr lang="nb-NO" sz="2400" dirty="0"/>
              <a:t> </a:t>
            </a:r>
            <a:r>
              <a:rPr lang="nb-NO" sz="2400" dirty="0" err="1" smtClean="0"/>
              <a:t>follows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overall </a:t>
            </a:r>
            <a:r>
              <a:rPr lang="nb-NO" sz="2400" dirty="0" err="1" smtClean="0"/>
              <a:t>flow</a:t>
            </a:r>
            <a:r>
              <a:rPr lang="nb-NO" sz="2400" dirty="0" smtClean="0"/>
              <a:t>,</a:t>
            </a:r>
          </a:p>
          <a:p>
            <a:r>
              <a:rPr lang="nb-NO" sz="2400" dirty="0"/>
              <a:t> </a:t>
            </a:r>
            <a:r>
              <a:rPr lang="nb-NO" sz="2400" dirty="0" smtClean="0"/>
              <a:t>      </a:t>
            </a:r>
            <a:r>
              <a:rPr lang="nb-NO" sz="2400" dirty="0" err="1" smtClean="0"/>
              <a:t>reaching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outlet</a:t>
            </a:r>
            <a:r>
              <a:rPr lang="nb-NO" sz="2400" dirty="0" smtClean="0"/>
              <a:t> </a:t>
            </a:r>
            <a:r>
              <a:rPr lang="nb-NO" sz="2400" dirty="0" err="1" smtClean="0"/>
              <a:t>after</a:t>
            </a:r>
            <a:r>
              <a:rPr lang="nb-NO" sz="2400" dirty="0"/>
              <a:t> </a:t>
            </a:r>
            <a:r>
              <a:rPr lang="nb-NO" sz="2400" dirty="0" err="1" smtClean="0"/>
              <a:t>delay</a:t>
            </a:r>
            <a:r>
              <a:rPr lang="nb-NO" sz="2400" dirty="0" smtClean="0"/>
              <a:t>:  </a:t>
            </a:r>
          </a:p>
          <a:p>
            <a:endParaRPr lang="nb-NO" sz="2400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856544"/>
              </p:ext>
            </p:extLst>
          </p:nvPr>
        </p:nvGraphicFramePr>
        <p:xfrm>
          <a:off x="9127881" y="4935538"/>
          <a:ext cx="1257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4" imgW="1257120" imgH="419040" progId="Equation.DSMT4">
                  <p:embed/>
                </p:oleObj>
              </mc:Choice>
              <mc:Fallback>
                <p:oleObj name="Equation" r:id="rId4" imgW="12571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27881" y="4935538"/>
                        <a:ext cx="12573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45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Sampled data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/>
              <a:t> </a:t>
            </a:r>
            <a:r>
              <a:rPr lang="en-US" b="1" dirty="0" smtClean="0"/>
              <a:t>                   </a:t>
            </a:r>
            <a:r>
              <a:rPr lang="en-US" b="1" dirty="0" smtClean="0"/>
              <a:t>interval</a:t>
            </a:r>
            <a:r>
              <a:rPr lang="en-US" b="1" dirty="0" smtClean="0"/>
              <a:t>: </a:t>
            </a:r>
            <a:r>
              <a:rPr lang="en-US" b="1" dirty="0" smtClean="0">
                <a:latin typeface="Symbol" panose="05050102010706020507" pitchFamily="18" charset="2"/>
              </a:rPr>
              <a:t>D</a:t>
            </a:r>
            <a:r>
              <a:rPr lang="en-US" b="1" dirty="0" smtClean="0"/>
              <a:t>t=5s </a:t>
            </a:r>
            <a:endParaRPr lang="nb-NO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51194" y="3090496"/>
            <a:ext cx="7305675" cy="2819400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72909"/>
              </p:ext>
            </p:extLst>
          </p:nvPr>
        </p:nvGraphicFramePr>
        <p:xfrm>
          <a:off x="1581150" y="2181225"/>
          <a:ext cx="62468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4" imgW="2869920" imgH="253800" progId="Equation.DSMT4">
                  <p:embed/>
                </p:oleObj>
              </mc:Choice>
              <mc:Fallback>
                <p:oleObj name="Equation" r:id="rId4" imgW="286992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2181225"/>
                        <a:ext cx="6246813" cy="531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7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59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Sampled data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   interval</a:t>
            </a:r>
            <a:r>
              <a:rPr lang="en-US" sz="4000" b="1" dirty="0" smtClean="0"/>
              <a:t>: </a:t>
            </a:r>
            <a:r>
              <a:rPr lang="en-US" sz="4000" b="1" dirty="0" smtClean="0">
                <a:latin typeface="Symbol" panose="05050102010706020507" pitchFamily="18" charset="2"/>
              </a:rPr>
              <a:t>D</a:t>
            </a:r>
            <a:r>
              <a:rPr lang="en-US" sz="4000" b="1" dirty="0" smtClean="0"/>
              <a:t>t=10s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0009"/>
            <a:ext cx="9976338" cy="360484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                           </a:t>
            </a:r>
            <a:endParaRPr lang="nb-NO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13973"/>
            <a:ext cx="7746013" cy="2931502"/>
          </a:xfrm>
          <a:prstGeom prst="rect">
            <a:avLst/>
          </a:prstGeom>
        </p:spPr>
      </p:pic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45238"/>
              </p:ext>
            </p:extLst>
          </p:nvPr>
        </p:nvGraphicFramePr>
        <p:xfrm>
          <a:off x="1166081" y="1756986"/>
          <a:ext cx="5982066" cy="50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4" imgW="3784320" imgH="330120" progId="Equation.DSMT4">
                  <p:embed/>
                </p:oleObj>
              </mc:Choice>
              <mc:Fallback>
                <p:oleObj name="Equation" r:id="rId4" imgW="3784320" imgH="33012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081" y="1756986"/>
                        <a:ext cx="5982066" cy="502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571500" y="5706207"/>
            <a:ext cx="9478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Nyquist’s</a:t>
            </a:r>
            <a:r>
              <a:rPr lang="en-US" sz="2400" dirty="0" smtClean="0"/>
              <a:t> sampling rule:</a:t>
            </a:r>
          </a:p>
          <a:p>
            <a:r>
              <a:rPr lang="en-US" sz="2400" dirty="0" smtClean="0"/>
              <a:t>Oscillations faster </a:t>
            </a:r>
            <a:r>
              <a:rPr lang="en-US" sz="2400" dirty="0"/>
              <a:t>than twice the </a:t>
            </a:r>
            <a:r>
              <a:rPr lang="en-US" sz="2400" dirty="0" smtClean="0"/>
              <a:t>frequency can </a:t>
            </a:r>
            <a:r>
              <a:rPr lang="en-US" sz="2400" dirty="0"/>
              <a:t>not be reconstructed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91561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529862"/>
          </a:xfrm>
        </p:spPr>
        <p:txBody>
          <a:bodyPr>
            <a:normAutofit/>
          </a:bodyPr>
          <a:lstStyle/>
          <a:p>
            <a:r>
              <a:rPr lang="nb-NO" sz="4000" dirty="0" err="1">
                <a:latin typeface="+mn-lt"/>
              </a:rPr>
              <a:t>F</a:t>
            </a:r>
            <a:r>
              <a:rPr lang="nb-NO" sz="4000" dirty="0" err="1" smtClean="0">
                <a:latin typeface="+mn-lt"/>
              </a:rPr>
              <a:t>requency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4000" dirty="0" smtClean="0">
                <a:latin typeface="+mn-lt"/>
              </a:rPr>
              <a:t>(</a:t>
            </a:r>
            <a:r>
              <a:rPr lang="nb-NO" sz="4000" dirty="0" err="1" smtClean="0">
                <a:latin typeface="+mn-lt"/>
              </a:rPr>
              <a:t>period</a:t>
            </a:r>
            <a:r>
              <a:rPr lang="nb-NO" sz="4000" dirty="0" smtClean="0">
                <a:latin typeface="+mn-lt"/>
              </a:rPr>
              <a:t>) </a:t>
            </a:r>
            <a:r>
              <a:rPr lang="nb-NO" sz="4000" dirty="0" err="1" smtClean="0">
                <a:latin typeface="+mn-lt"/>
              </a:rPr>
              <a:t>domain</a:t>
            </a:r>
            <a:r>
              <a:rPr lang="nb-NO" sz="4000" dirty="0" smtClean="0">
                <a:latin typeface="+mn-lt"/>
              </a:rPr>
              <a:t>  </a:t>
            </a:r>
            <a:endParaRPr lang="nb-NO" sz="40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127737"/>
            <a:ext cx="10515600" cy="4049225"/>
          </a:xfrm>
        </p:spPr>
        <p:txBody>
          <a:bodyPr/>
          <a:lstStyle/>
          <a:p>
            <a:r>
              <a:rPr lang="nb-NO" dirty="0" smtClean="0"/>
              <a:t>Time </a:t>
            </a:r>
            <a:r>
              <a:rPr lang="nb-NO" dirty="0" err="1" smtClean="0"/>
              <a:t>domain</a:t>
            </a: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r>
              <a:rPr lang="nb-NO" dirty="0" err="1" smtClean="0"/>
              <a:t>Period</a:t>
            </a:r>
            <a:r>
              <a:rPr lang="nb-NO" dirty="0" smtClean="0"/>
              <a:t> (</a:t>
            </a:r>
            <a:r>
              <a:rPr lang="nb-NO" dirty="0" err="1" smtClean="0"/>
              <a:t>frequency</a:t>
            </a:r>
            <a:r>
              <a:rPr lang="nb-NO" dirty="0" smtClean="0"/>
              <a:t>) </a:t>
            </a:r>
            <a:r>
              <a:rPr lang="nb-NO" dirty="0" err="1" smtClean="0"/>
              <a:t>domain</a:t>
            </a:r>
            <a:endParaRPr lang="nb-NO" dirty="0" smtClean="0"/>
          </a:p>
          <a:p>
            <a:endParaRPr lang="nb-NO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898331"/>
              </p:ext>
            </p:extLst>
          </p:nvPr>
        </p:nvGraphicFramePr>
        <p:xfrm>
          <a:off x="2291497" y="1074844"/>
          <a:ext cx="5982066" cy="50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3784320" imgH="330120" progId="Equation.DSMT4">
                  <p:embed/>
                </p:oleObj>
              </mc:Choice>
              <mc:Fallback>
                <p:oleObj name="Equation" r:id="rId3" imgW="3784320" imgH="330120" progId="Equation.DSMT4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1497" y="1074844"/>
                        <a:ext cx="5982066" cy="502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de 4" descr="\\home.ansatt.ntnu.no\asheim\Desktop\untitled.b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530" y="1863967"/>
            <a:ext cx="4504177" cy="1943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 descr="\\home.ansatt.ntnu.no\asheim\Desktop\untitled.bmp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530" y="4357324"/>
            <a:ext cx="5020408" cy="1969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68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0098"/>
          </a:xfrm>
        </p:spPr>
        <p:txBody>
          <a:bodyPr/>
          <a:lstStyle/>
          <a:p>
            <a:r>
              <a:rPr lang="nb-NO" dirty="0" smtClean="0"/>
              <a:t>Fast </a:t>
            </a:r>
            <a:r>
              <a:rPr lang="nb-NO" dirty="0" err="1"/>
              <a:t>F</a:t>
            </a:r>
            <a:r>
              <a:rPr lang="nb-NO" dirty="0" err="1" smtClean="0"/>
              <a:t>ourier</a:t>
            </a:r>
            <a:r>
              <a:rPr lang="nb-NO" dirty="0" smtClean="0"/>
              <a:t> </a:t>
            </a:r>
            <a:r>
              <a:rPr lang="nb-NO" dirty="0" err="1" smtClean="0"/>
              <a:t>Transform</a:t>
            </a:r>
            <a:r>
              <a:rPr lang="nb-NO" dirty="0" smtClean="0"/>
              <a:t>: An </a:t>
            </a:r>
            <a:r>
              <a:rPr lang="nb-NO" dirty="0" err="1" smtClean="0"/>
              <a:t>algorithm</a:t>
            </a:r>
            <a:r>
              <a:rPr lang="nb-NO" dirty="0" smtClean="0"/>
              <a:t> </a:t>
            </a:r>
            <a:r>
              <a:rPr lang="nb-NO" dirty="0" err="1"/>
              <a:t>provided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886" y="1780845"/>
            <a:ext cx="1928027" cy="2118544"/>
          </a:xfr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481" y="4067175"/>
            <a:ext cx="6667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8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Fast </a:t>
            </a:r>
            <a:r>
              <a:rPr lang="nb-NO" dirty="0" err="1"/>
              <a:t>Fourier</a:t>
            </a:r>
            <a:r>
              <a:rPr lang="nb-NO" dirty="0"/>
              <a:t> </a:t>
            </a:r>
            <a:r>
              <a:rPr lang="nb-NO" dirty="0" err="1"/>
              <a:t>Transform</a:t>
            </a:r>
            <a:r>
              <a:rPr lang="nb-NO" dirty="0"/>
              <a:t>: </a:t>
            </a:r>
            <a:r>
              <a:rPr lang="nb-NO" dirty="0" err="1" smtClean="0"/>
              <a:t>Algorithm</a:t>
            </a:r>
            <a:r>
              <a:rPr lang="nb-NO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Script: 10.5.4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793" y="1825625"/>
            <a:ext cx="6560413" cy="421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1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256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FFT: Application </a:t>
            </a:r>
            <a:endParaRPr lang="nb-NO" dirty="0"/>
          </a:p>
        </p:txBody>
      </p:sp>
      <p:pic>
        <p:nvPicPr>
          <p:cNvPr id="4" name="Plassholder for innhold 3" descr="\\home.ansatt.ntnu.no\asheim\Desktop\untitled.b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779" y="879989"/>
            <a:ext cx="4262804" cy="2001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 descr="\\home.ansatt.ntnu.no\asheim\Desktop\untitled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892" y="3902795"/>
            <a:ext cx="4290646" cy="2031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008" y="2729356"/>
            <a:ext cx="1303983" cy="1118436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67" y="3902795"/>
            <a:ext cx="5086446" cy="1930679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207" y="2673710"/>
            <a:ext cx="1303983" cy="1118436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2512779" y="3551144"/>
            <a:ext cx="371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By 500 </a:t>
            </a:r>
            <a:r>
              <a:rPr lang="nb-NO" sz="2000" dirty="0" err="1" smtClean="0"/>
              <a:t>measurements</a:t>
            </a:r>
            <a:endParaRPr lang="nb-NO" sz="20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7636190" y="3479735"/>
            <a:ext cx="294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By 2000 </a:t>
            </a:r>
            <a:r>
              <a:rPr lang="nb-NO" sz="2000" dirty="0" err="1" smtClean="0"/>
              <a:t>measurements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9015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C89DA-9AD1-4974-B903-3B143C62C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716"/>
            <a:ext cx="10515600" cy="93198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sz="5400" dirty="0" smtClean="0"/>
              <a:t>Training </a:t>
            </a:r>
            <a:r>
              <a:rPr lang="nb-NO" sz="5400" dirty="0" err="1" smtClean="0"/>
              <a:t>exercise</a:t>
            </a:r>
            <a:r>
              <a:rPr lang="nb-NO" sz="5400" dirty="0" smtClean="0"/>
              <a:t> 10.2, </a:t>
            </a:r>
            <a:r>
              <a:rPr lang="nb-NO" sz="5400" dirty="0" err="1" smtClean="0"/>
              <a:t>Task</a:t>
            </a:r>
            <a:r>
              <a:rPr lang="nb-NO" sz="5400" dirty="0" smtClean="0"/>
              <a:t> 2</a:t>
            </a:r>
            <a:r>
              <a:rPr lang="nb-NO" sz="4900" dirty="0" smtClean="0">
                <a:latin typeface="+mn-lt"/>
              </a:rPr>
              <a:t/>
            </a:r>
            <a:br>
              <a:rPr lang="nb-NO" sz="4900" dirty="0" smtClean="0">
                <a:latin typeface="+mn-lt"/>
              </a:rPr>
            </a:br>
            <a:r>
              <a:rPr lang="nb-NO" sz="4900" dirty="0" smtClean="0">
                <a:latin typeface="+mn-lt"/>
              </a:rPr>
              <a:t/>
            </a:r>
            <a:br>
              <a:rPr lang="nb-NO" sz="4900" dirty="0" smtClean="0">
                <a:latin typeface="+mn-lt"/>
              </a:rPr>
            </a:br>
            <a:r>
              <a:rPr lang="nb-NO" sz="2800" dirty="0" err="1" smtClean="0">
                <a:latin typeface="+mn-lt"/>
              </a:rPr>
              <a:t>Measured</a:t>
            </a:r>
            <a:r>
              <a:rPr lang="nb-NO" sz="2800" dirty="0" smtClean="0">
                <a:latin typeface="+mn-lt"/>
              </a:rPr>
              <a:t> and </a:t>
            </a:r>
            <a:r>
              <a:rPr lang="nb-NO" sz="2800" dirty="0" err="1" smtClean="0">
                <a:latin typeface="+mn-lt"/>
              </a:rPr>
              <a:t>filtered</a:t>
            </a:r>
            <a:r>
              <a:rPr lang="nb-NO" sz="2800" dirty="0" smtClean="0">
                <a:latin typeface="+mn-lt"/>
              </a:rPr>
              <a:t> data</a:t>
            </a:r>
            <a:endParaRPr lang="nb-NO" sz="49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70DA0-104C-478E-B018-930CE90E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907931"/>
            <a:ext cx="10515600" cy="36927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? 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4B1A7C-6D75-4785-8D5F-F0AF2FDC8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231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594A520-3A4E-4D48-85CC-9240E7EF76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1652954"/>
            <a:ext cx="7200167" cy="3232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349" y="5069255"/>
            <a:ext cx="820102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31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Office-tema</vt:lpstr>
      <vt:lpstr>Equation</vt:lpstr>
      <vt:lpstr>Lecture 10.4: Sampled data  scheduled 23/4 2021 </vt:lpstr>
      <vt:lpstr>Delayed response in wells</vt:lpstr>
      <vt:lpstr>Sampled data                      interval: Dt=5s </vt:lpstr>
      <vt:lpstr>Sampled data                        interval: Dt=10s</vt:lpstr>
      <vt:lpstr>Frequency (period) domain  </vt:lpstr>
      <vt:lpstr>Fast Fourier Transform: An algorithm provided</vt:lpstr>
      <vt:lpstr>Fast Fourier Transform: Algorithm </vt:lpstr>
      <vt:lpstr>FFT: Application </vt:lpstr>
      <vt:lpstr> Training exercise 10.2, Task 2  Measured and filtered data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10.1 Measurements 13/4 2021</dc:title>
  <dc:creator>Harald Arne Asheim</dc:creator>
  <cp:lastModifiedBy>Harald Arne Asheim</cp:lastModifiedBy>
  <cp:revision>62</cp:revision>
  <cp:lastPrinted>2021-04-15T09:26:28Z</cp:lastPrinted>
  <dcterms:created xsi:type="dcterms:W3CDTF">2021-04-12T07:32:15Z</dcterms:created>
  <dcterms:modified xsi:type="dcterms:W3CDTF">2021-04-22T08:12:21Z</dcterms:modified>
</cp:coreProperties>
</file>