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8" autoAdjust="0"/>
    <p:restoredTop sz="94660"/>
  </p:normalViewPr>
  <p:slideViewPr>
    <p:cSldViewPr snapToGrid="0">
      <p:cViewPr varScale="1">
        <p:scale>
          <a:sx n="87" d="100"/>
          <a:sy n="87" d="100"/>
        </p:scale>
        <p:origin x="7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81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366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36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391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637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64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598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76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26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225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9688-38AA-4C2C-857D-532D471DC5CA}" type="datetimeFigureOut">
              <a:rPr lang="nb-NO" smtClean="0"/>
              <a:t>19.04.2021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4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png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90146"/>
            <a:ext cx="9144000" cy="2250831"/>
          </a:xfrm>
        </p:spPr>
        <p:txBody>
          <a:bodyPr>
            <a:normAutofit/>
          </a:bodyPr>
          <a:lstStyle/>
          <a:p>
            <a:r>
              <a:rPr lang="nb-NO" sz="4800" b="1" dirty="0" err="1"/>
              <a:t>Lecture</a:t>
            </a:r>
            <a:r>
              <a:rPr lang="nb-NO" sz="4800" b="1" dirty="0"/>
              <a:t> </a:t>
            </a:r>
            <a:r>
              <a:rPr lang="nb-NO" sz="4800" b="1" dirty="0" smtClean="0"/>
              <a:t>10.3 </a:t>
            </a:r>
            <a:r>
              <a:rPr lang="nb-NO" sz="4800" b="1" dirty="0"/>
              <a:t/>
            </a:r>
            <a:br>
              <a:rPr lang="nb-NO" sz="4800" b="1" dirty="0"/>
            </a:br>
            <a:r>
              <a:rPr lang="nb-NO" sz="4800" b="1" dirty="0" err="1" smtClean="0"/>
              <a:t>Process</a:t>
            </a:r>
            <a:r>
              <a:rPr lang="nb-NO" sz="4800" b="1" dirty="0" smtClean="0"/>
              <a:t> </a:t>
            </a:r>
            <a:r>
              <a:rPr lang="nb-NO" sz="4800" b="1" dirty="0" err="1" smtClean="0"/>
              <a:t>dynamics</a:t>
            </a:r>
            <a:r>
              <a:rPr lang="nb-NO" sz="4800" b="1" dirty="0"/>
              <a:t/>
            </a:r>
            <a:br>
              <a:rPr lang="nb-NO" sz="4800" b="1" dirty="0"/>
            </a:br>
            <a:r>
              <a:rPr lang="nb-NO" sz="4800" b="1" dirty="0" smtClean="0"/>
              <a:t>20</a:t>
            </a:r>
            <a:r>
              <a:rPr lang="nb-NO" sz="4800" b="1" dirty="0" smtClean="0"/>
              <a:t>/4 </a:t>
            </a:r>
            <a:r>
              <a:rPr lang="nb-NO" sz="4800" b="1" dirty="0"/>
              <a:t>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068515"/>
            <a:ext cx="9144000" cy="3437793"/>
          </a:xfrm>
        </p:spPr>
        <p:txBody>
          <a:bodyPr>
            <a:normAutofit/>
          </a:bodyPr>
          <a:lstStyle/>
          <a:p>
            <a:r>
              <a:rPr lang="nb-NO" sz="4400" dirty="0"/>
              <a:t>Content</a:t>
            </a:r>
          </a:p>
          <a:p>
            <a:pPr marL="571500" indent="-571500">
              <a:buFontTx/>
              <a:buChar char="-"/>
            </a:pPr>
            <a:r>
              <a:rPr lang="nb-NO" sz="3600" dirty="0" err="1" smtClean="0"/>
              <a:t>What</a:t>
            </a:r>
            <a:r>
              <a:rPr lang="nb-NO" sz="3600" dirty="0" smtClean="0"/>
              <a:t> </a:t>
            </a:r>
            <a:r>
              <a:rPr lang="nb-NO" sz="3600" dirty="0" err="1" smtClean="0"/>
              <a:t>remains</a:t>
            </a:r>
            <a:endParaRPr lang="nb-NO" sz="3600" dirty="0" smtClean="0"/>
          </a:p>
          <a:p>
            <a:pPr marL="571500" indent="-571500">
              <a:buFontTx/>
              <a:buChar char="-"/>
            </a:pPr>
            <a:r>
              <a:rPr lang="nb-NO" sz="3600" dirty="0" smtClean="0"/>
              <a:t>10.4 </a:t>
            </a:r>
            <a:r>
              <a:rPr lang="nb-NO" sz="3600" dirty="0" err="1" smtClean="0"/>
              <a:t>Process</a:t>
            </a:r>
            <a:r>
              <a:rPr lang="nb-NO" sz="3600" dirty="0" smtClean="0"/>
              <a:t> </a:t>
            </a:r>
            <a:r>
              <a:rPr lang="nb-NO" sz="3600" dirty="0" err="1" smtClean="0"/>
              <a:t>dynamics</a:t>
            </a:r>
            <a:endParaRPr lang="nb-NO" sz="3600" dirty="0" smtClean="0"/>
          </a:p>
          <a:p>
            <a:pPr marL="571500" indent="-571500">
              <a:buFontTx/>
              <a:buChar char="-"/>
            </a:pPr>
            <a:r>
              <a:rPr lang="nb-NO" sz="3600" dirty="0" smtClean="0"/>
              <a:t>10.5.1 </a:t>
            </a:r>
            <a:r>
              <a:rPr lang="nb-NO" sz="3600" dirty="0" err="1" smtClean="0"/>
              <a:t>Sinusoidal</a:t>
            </a:r>
            <a:r>
              <a:rPr lang="nb-NO" sz="3600" dirty="0" smtClean="0"/>
              <a:t> </a:t>
            </a:r>
            <a:r>
              <a:rPr lang="nb-NO" sz="3600" dirty="0" err="1" smtClean="0"/>
              <a:t>oscillation</a:t>
            </a:r>
            <a:endParaRPr lang="nb-NO" sz="3600" dirty="0" smtClean="0"/>
          </a:p>
          <a:p>
            <a:pPr marL="571500" indent="-571500">
              <a:buFontTx/>
              <a:buChar char="-"/>
            </a:pPr>
            <a:r>
              <a:rPr lang="nb-NO" sz="3600" dirty="0" smtClean="0"/>
              <a:t>10.5.2 </a:t>
            </a:r>
            <a:r>
              <a:rPr lang="nb-NO" sz="3600" dirty="0" err="1" smtClean="0"/>
              <a:t>Sampled</a:t>
            </a:r>
            <a:r>
              <a:rPr lang="nb-NO" sz="3600" dirty="0" smtClean="0"/>
              <a:t> data</a:t>
            </a:r>
            <a:endParaRPr lang="nb-NO" sz="3600" dirty="0" smtClean="0"/>
          </a:p>
          <a:p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885955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10.5.2 Sampled data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3052"/>
          </a:xfrm>
        </p:spPr>
        <p:txBody>
          <a:bodyPr/>
          <a:lstStyle/>
          <a:p>
            <a:r>
              <a:rPr lang="nb-NO" dirty="0" err="1" smtClean="0"/>
              <a:t>example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402624" y="1825625"/>
          <a:ext cx="5943894" cy="530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2730500" imgH="254000" progId="Equation.DSMT4">
                  <p:embed/>
                </p:oleObj>
              </mc:Choice>
              <mc:Fallback>
                <p:oleObj name="Equation" r:id="rId3" imgW="2730500" imgH="25400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624" y="1825625"/>
                        <a:ext cx="5943894" cy="530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Bil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059" y="2804502"/>
            <a:ext cx="6953250" cy="2924175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1441938" y="5939440"/>
            <a:ext cx="7508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/>
              <a:t>Reasonable re-construction by interpolation?   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91561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remains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1624013"/>
            <a:ext cx="1134427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4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C89DA-9AD1-4974-B903-3B143C62C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716"/>
            <a:ext cx="10515600" cy="844061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sz="4900" dirty="0" err="1" smtClean="0">
                <a:latin typeface="+mn-lt"/>
              </a:rPr>
              <a:t>Process</a:t>
            </a:r>
            <a:r>
              <a:rPr lang="nb-NO" sz="4900" dirty="0" smtClean="0">
                <a:latin typeface="+mn-lt"/>
              </a:rPr>
              <a:t> </a:t>
            </a:r>
            <a:r>
              <a:rPr lang="nb-NO" sz="4900" dirty="0" err="1" smtClean="0">
                <a:latin typeface="+mn-lt"/>
              </a:rPr>
              <a:t>dynamics</a:t>
            </a:r>
            <a:r>
              <a:rPr lang="nb-NO" sz="4900" dirty="0" smtClean="0">
                <a:latin typeface="+mn-lt"/>
              </a:rPr>
              <a:t/>
            </a:r>
            <a:br>
              <a:rPr lang="nb-NO" sz="4900" dirty="0" smtClean="0">
                <a:latin typeface="+mn-lt"/>
              </a:rPr>
            </a:br>
            <a:r>
              <a:rPr lang="nb-NO" sz="4900" dirty="0" smtClean="0">
                <a:latin typeface="+mn-lt"/>
              </a:rPr>
              <a:t/>
            </a:r>
            <a:br>
              <a:rPr lang="nb-NO" sz="4900" dirty="0" smtClean="0">
                <a:latin typeface="+mn-lt"/>
              </a:rPr>
            </a:br>
            <a:endParaRPr lang="nb-NO" sz="49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70DA0-104C-478E-B018-930CE90E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907931"/>
            <a:ext cx="10515600" cy="36927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? 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4B1A7C-6D75-4785-8D5F-F0AF2FDC8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231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594A520-3A4E-4D48-85CC-9240E7EF76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2616932"/>
            <a:ext cx="7472729" cy="3317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ktangel 6"/>
          <p:cNvSpPr/>
          <p:nvPr/>
        </p:nvSpPr>
        <p:spPr>
          <a:xfrm>
            <a:off x="1301262" y="1802423"/>
            <a:ext cx="8634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 smtClean="0"/>
              <a:t>Do </a:t>
            </a:r>
            <a:r>
              <a:rPr lang="nb-NO" sz="2800" dirty="0" err="1"/>
              <a:t>the</a:t>
            </a:r>
            <a:r>
              <a:rPr lang="nb-NO" sz="2800" dirty="0"/>
              <a:t> </a:t>
            </a:r>
            <a:r>
              <a:rPr lang="nb-NO" sz="2800" dirty="0" err="1"/>
              <a:t>measurements</a:t>
            </a:r>
            <a:r>
              <a:rPr lang="nb-NO" sz="2800" dirty="0"/>
              <a:t> </a:t>
            </a:r>
            <a:r>
              <a:rPr lang="nb-NO" sz="2800" dirty="0" err="1"/>
              <a:t>indicate</a:t>
            </a:r>
            <a:r>
              <a:rPr lang="nb-NO" sz="2800" dirty="0"/>
              <a:t> </a:t>
            </a:r>
            <a:r>
              <a:rPr lang="nb-NO" sz="2800" dirty="0" err="1"/>
              <a:t>systematic</a:t>
            </a:r>
            <a:r>
              <a:rPr lang="nb-NO" sz="2800" dirty="0"/>
              <a:t> </a:t>
            </a:r>
            <a:r>
              <a:rPr lang="nb-NO" sz="2800" dirty="0" err="1" smtClean="0"/>
              <a:t>variations</a:t>
            </a:r>
            <a:r>
              <a:rPr lang="nb-NO" sz="2800" dirty="0" smtClean="0"/>
              <a:t>??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90976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07464" y="1217431"/>
            <a:ext cx="6471506" cy="2673414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847" y="580292"/>
            <a:ext cx="5299685" cy="448041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356478"/>
              </p:ext>
            </p:extLst>
          </p:nvPr>
        </p:nvGraphicFramePr>
        <p:xfrm>
          <a:off x="5172075" y="4160779"/>
          <a:ext cx="2425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5" imgW="2425680" imgH="609480" progId="Equation.DSMT4">
                  <p:embed/>
                </p:oleObj>
              </mc:Choice>
              <mc:Fallback>
                <p:oleObj name="Equation" r:id="rId5" imgW="24256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72075" y="4160779"/>
                        <a:ext cx="24257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204546" y="4079943"/>
            <a:ext cx="3789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Immediate </a:t>
            </a:r>
            <a:r>
              <a:rPr lang="nb-NO" sz="2400" b="1" dirty="0" err="1" smtClean="0"/>
              <a:t>response</a:t>
            </a:r>
            <a:r>
              <a:rPr lang="nb-NO" sz="2400" b="1" dirty="0"/>
              <a:t> l</a:t>
            </a:r>
            <a:r>
              <a:rPr lang="nb-NO" sz="2400" b="1" dirty="0" smtClean="0"/>
              <a:t>eads to </a:t>
            </a:r>
            <a:r>
              <a:rPr lang="nb-NO" sz="2400" b="1" dirty="0" err="1" smtClean="0"/>
              <a:t>exponential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dynamics</a:t>
            </a:r>
            <a:endParaRPr lang="nb-NO" sz="2400" b="1" dirty="0"/>
          </a:p>
        </p:txBody>
      </p:sp>
      <p:sp>
        <p:nvSpPr>
          <p:cNvPr id="8" name="TekstSylinder 7"/>
          <p:cNvSpPr txBox="1"/>
          <p:nvPr/>
        </p:nvSpPr>
        <p:spPr>
          <a:xfrm>
            <a:off x="1204546" y="5418294"/>
            <a:ext cx="3279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err="1" smtClean="0"/>
              <a:t>Delayed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response</a:t>
            </a:r>
            <a:r>
              <a:rPr lang="nb-NO" sz="2400" b="1" dirty="0" smtClean="0"/>
              <a:t>:</a:t>
            </a:r>
            <a:endParaRPr lang="nb-NO" sz="2400" b="1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441229"/>
              </p:ext>
            </p:extLst>
          </p:nvPr>
        </p:nvGraphicFramePr>
        <p:xfrm>
          <a:off x="5172075" y="5344327"/>
          <a:ext cx="2654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7" imgW="2654280" imgH="609480" progId="Equation.DSMT4">
                  <p:embed/>
                </p:oleObj>
              </mc:Choice>
              <mc:Fallback>
                <p:oleObj name="Equation" r:id="rId7" imgW="2654280" imgH="609480" progId="Equation.DSMT4">
                  <p:embed/>
                  <p:pic>
                    <p:nvPicPr>
                      <p:cNvPr id="6" name="Objek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72075" y="5344327"/>
                        <a:ext cx="2654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Sylinder 9"/>
          <p:cNvSpPr txBox="1"/>
          <p:nvPr/>
        </p:nvSpPr>
        <p:spPr>
          <a:xfrm>
            <a:off x="7202610" y="506413"/>
            <a:ext cx="2723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(Audun Faanes)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02373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744"/>
          </a:xfrm>
        </p:spPr>
        <p:txBody>
          <a:bodyPr/>
          <a:lstStyle/>
          <a:p>
            <a:r>
              <a:rPr lang="nb-NO" dirty="0" err="1" smtClean="0"/>
              <a:t>Delayed</a:t>
            </a:r>
            <a:r>
              <a:rPr lang="nb-NO" dirty="0" smtClean="0"/>
              <a:t> </a:t>
            </a:r>
            <a:r>
              <a:rPr lang="nb-NO" dirty="0" err="1" smtClean="0"/>
              <a:t>response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38654"/>
            <a:ext cx="10515600" cy="4638309"/>
          </a:xfrm>
        </p:spPr>
        <p:txBody>
          <a:bodyPr/>
          <a:lstStyle/>
          <a:p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relations</a:t>
            </a:r>
            <a:r>
              <a:rPr lang="nb-NO" dirty="0" smtClean="0"/>
              <a:t> </a:t>
            </a:r>
            <a:r>
              <a:rPr lang="nb-NO" dirty="0" err="1" smtClean="0"/>
              <a:t>may</a:t>
            </a:r>
            <a:r>
              <a:rPr lang="nb-NO" dirty="0" smtClean="0"/>
              <a:t> </a:t>
            </a:r>
            <a:r>
              <a:rPr lang="nb-NO" dirty="0" err="1" smtClean="0"/>
              <a:t>fulfill</a:t>
            </a:r>
            <a:r>
              <a:rPr lang="nb-NO" dirty="0" smtClean="0"/>
              <a:t>:</a:t>
            </a:r>
          </a:p>
          <a:p>
            <a:pPr marL="0" indent="0">
              <a:buNone/>
            </a:pPr>
            <a:r>
              <a:rPr lang="nb-NO" sz="2400" dirty="0" smtClean="0"/>
              <a:t>    (</a:t>
            </a:r>
            <a:r>
              <a:rPr lang="nb-NO" sz="2400" dirty="0" err="1" smtClean="0"/>
              <a:t>current</a:t>
            </a:r>
            <a:r>
              <a:rPr lang="nb-NO" sz="2400" dirty="0" smtClean="0"/>
              <a:t> gradient </a:t>
            </a:r>
            <a:r>
              <a:rPr lang="nb-NO" sz="2400" dirty="0" err="1" smtClean="0"/>
              <a:t>equals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function</a:t>
            </a:r>
            <a:r>
              <a:rPr lang="nb-NO" sz="2400" dirty="0" smtClean="0"/>
              <a:t> </a:t>
            </a:r>
            <a:r>
              <a:rPr lang="nb-NO" sz="2400" dirty="0" err="1" smtClean="0"/>
              <a:t>value</a:t>
            </a:r>
            <a:r>
              <a:rPr lang="nb-NO" sz="2400" dirty="0" smtClean="0"/>
              <a:t> at </a:t>
            </a:r>
            <a:r>
              <a:rPr lang="nb-NO" sz="2400" dirty="0" err="1" smtClean="0"/>
              <a:t>some</a:t>
            </a:r>
            <a:r>
              <a:rPr lang="nb-NO" sz="2400" dirty="0" smtClean="0"/>
              <a:t> </a:t>
            </a:r>
            <a:r>
              <a:rPr lang="nb-NO" sz="2400" dirty="0" err="1" smtClean="0"/>
              <a:t>previous</a:t>
            </a:r>
            <a:r>
              <a:rPr lang="nb-NO" sz="2400" dirty="0" smtClean="0"/>
              <a:t> time)</a:t>
            </a:r>
          </a:p>
          <a:p>
            <a:endParaRPr lang="nb-NO" sz="2400" dirty="0"/>
          </a:p>
          <a:p>
            <a:r>
              <a:rPr lang="nb-NO" dirty="0" smtClean="0"/>
              <a:t>Sinus?</a:t>
            </a:r>
          </a:p>
        </p:txBody>
      </p:sp>
      <p:pic>
        <p:nvPicPr>
          <p:cNvPr id="4" name="Bilde 3" descr="\\home.ansatt.ntnu.no\asheim\Desktop\untitled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532" y="3288323"/>
            <a:ext cx="7041906" cy="28886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124673"/>
              </p:ext>
            </p:extLst>
          </p:nvPr>
        </p:nvGraphicFramePr>
        <p:xfrm>
          <a:off x="5586167" y="1538654"/>
          <a:ext cx="2511272" cy="539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4" imgW="1205977" imgH="253890" progId="Equation.DSMT4">
                  <p:embed/>
                </p:oleObj>
              </mc:Choice>
              <mc:Fallback>
                <p:oleObj name="Equation" r:id="rId4" imgW="1205977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167" y="1538654"/>
                        <a:ext cx="2511272" cy="539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1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delayed</a:t>
            </a:r>
            <a:r>
              <a:rPr lang="nb-NO" dirty="0" smtClean="0"/>
              <a:t> </a:t>
            </a:r>
            <a:r>
              <a:rPr lang="nb-NO" dirty="0" err="1" smtClean="0"/>
              <a:t>response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Biological</a:t>
            </a:r>
            <a:r>
              <a:rPr lang="nb-NO" dirty="0" smtClean="0"/>
              <a:t> </a:t>
            </a:r>
            <a:r>
              <a:rPr lang="nb-NO" dirty="0" err="1" smtClean="0"/>
              <a:t>clock</a:t>
            </a:r>
            <a:r>
              <a:rPr lang="nb-NO" dirty="0" smtClean="0"/>
              <a:t>: </a:t>
            </a:r>
            <a:r>
              <a:rPr lang="en-US" dirty="0"/>
              <a:t>The Nobel Prize in Physiology or Medicine for 2017 </a:t>
            </a:r>
            <a:endParaRPr lang="en-US" dirty="0" smtClean="0"/>
          </a:p>
          <a:p>
            <a:r>
              <a:rPr lang="en-US" dirty="0" smtClean="0"/>
              <a:t>Wolf-prey dynamics </a:t>
            </a:r>
          </a:p>
          <a:p>
            <a:r>
              <a:rPr lang="en-US" dirty="0" smtClean="0"/>
              <a:t>Process regulation example</a:t>
            </a:r>
          </a:p>
          <a:p>
            <a:endParaRPr lang="nb-NO" dirty="0"/>
          </a:p>
        </p:txBody>
      </p:sp>
      <p:pic>
        <p:nvPicPr>
          <p:cNvPr id="4" name="Bilde 3" descr="\\home.ansatt.ntnu.no\asheim\Desktop\Skjermbild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158" y="3464169"/>
            <a:ext cx="5593642" cy="1935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201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regulation example</a:t>
            </a:r>
            <a:br>
              <a:rPr lang="en-US" dirty="0"/>
            </a:br>
            <a:endParaRPr lang="nb-NO" dirty="0"/>
          </a:p>
        </p:txBody>
      </p:sp>
      <p:pic>
        <p:nvPicPr>
          <p:cNvPr id="5" name="Plassholder for innhold 4" descr="\\home.ansatt.ntnu.no\asheim\Desktop\Skjermbild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23581"/>
            <a:ext cx="8344623" cy="2324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62" y="4308231"/>
            <a:ext cx="5295547" cy="220703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5050" y="4246685"/>
            <a:ext cx="6309238" cy="226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88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10.5.1 </a:t>
            </a:r>
            <a:r>
              <a:rPr lang="nb-NO" dirty="0" err="1"/>
              <a:t>Sinusoidal</a:t>
            </a:r>
            <a:r>
              <a:rPr lang="nb-NO" dirty="0"/>
              <a:t> </a:t>
            </a:r>
            <a:r>
              <a:rPr lang="nb-NO" dirty="0" err="1"/>
              <a:t>oscillation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 smtClean="0"/>
              <a:t>Function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427834"/>
              </p:ext>
            </p:extLst>
          </p:nvPr>
        </p:nvGraphicFramePr>
        <p:xfrm>
          <a:off x="3103685" y="1770062"/>
          <a:ext cx="2809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282700" imgH="254000" progId="Equation.DSMT4">
                  <p:embed/>
                </p:oleObj>
              </mc:Choice>
              <mc:Fallback>
                <p:oleObj name="Equation" r:id="rId3" imgW="12827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685" y="1770062"/>
                        <a:ext cx="2809875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Bil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0239" y="2790825"/>
            <a:ext cx="3429000" cy="590550"/>
          </a:xfrm>
          <a:prstGeom prst="rect">
            <a:avLst/>
          </a:prstGeom>
        </p:spPr>
      </p:pic>
      <p:pic>
        <p:nvPicPr>
          <p:cNvPr id="8" name="Bilde 7" descr="\\home.ansatt.ntnu.no\asheim\Desktop\Skjermbilde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787" y="3937476"/>
            <a:ext cx="4698536" cy="229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e 8" descr="\\home.ansatt.ntnu.no\asheim\Desktop\Skjermbilde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818" y="4078154"/>
            <a:ext cx="2855082" cy="2374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417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10.5.2 Sampled data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2806"/>
          </a:xfrm>
        </p:spPr>
        <p:txBody>
          <a:bodyPr/>
          <a:lstStyle/>
          <a:p>
            <a:r>
              <a:rPr lang="nb-NO" dirty="0" err="1" smtClean="0"/>
              <a:t>example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588517"/>
              </p:ext>
            </p:extLst>
          </p:nvPr>
        </p:nvGraphicFramePr>
        <p:xfrm>
          <a:off x="3402624" y="1825625"/>
          <a:ext cx="5943894" cy="530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2730500" imgH="254000" progId="Equation.DSMT4">
                  <p:embed/>
                </p:oleObj>
              </mc:Choice>
              <mc:Fallback>
                <p:oleObj name="Equation" r:id="rId3" imgW="27305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624" y="1825625"/>
                        <a:ext cx="5943894" cy="530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Bild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8400" y="2614246"/>
            <a:ext cx="7248525" cy="3114675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169376" y="6075484"/>
            <a:ext cx="5969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Reasonable</a:t>
            </a:r>
            <a:r>
              <a:rPr lang="nb-NO" sz="2400" dirty="0" smtClean="0"/>
              <a:t> re-</a:t>
            </a:r>
            <a:r>
              <a:rPr lang="nb-NO" sz="2400" dirty="0" err="1" smtClean="0"/>
              <a:t>construction</a:t>
            </a:r>
            <a:r>
              <a:rPr lang="nb-NO" sz="2400" dirty="0" smtClean="0"/>
              <a:t> by </a:t>
            </a:r>
            <a:r>
              <a:rPr lang="nb-NO" sz="2400" dirty="0" err="1" smtClean="0"/>
              <a:t>interpolation</a:t>
            </a:r>
            <a:r>
              <a:rPr lang="nb-NO" sz="2400" dirty="0" smtClean="0"/>
              <a:t>?   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4187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MathType 6.0 Equation</vt:lpstr>
      <vt:lpstr>Lecture 10.3  Process dynamics 20/4 2021</vt:lpstr>
      <vt:lpstr>What remains</vt:lpstr>
      <vt:lpstr>  Process dynamics  </vt:lpstr>
      <vt:lpstr>PowerPoint-presentasjon</vt:lpstr>
      <vt:lpstr>Delayed response</vt:lpstr>
      <vt:lpstr>Examples of delayed response</vt:lpstr>
      <vt:lpstr>Process regulation example </vt:lpstr>
      <vt:lpstr>10.5.1 Sinusoidal oscillation </vt:lpstr>
      <vt:lpstr>10.5.2 Sampled data </vt:lpstr>
      <vt:lpstr>10.5.2 Sampled data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10.1 Measurements 13/4 2021</dc:title>
  <dc:creator>Harald Arne Asheim</dc:creator>
  <cp:lastModifiedBy>Harald Arne Asheim</cp:lastModifiedBy>
  <cp:revision>43</cp:revision>
  <cp:lastPrinted>2021-04-15T09:26:28Z</cp:lastPrinted>
  <dcterms:created xsi:type="dcterms:W3CDTF">2021-04-12T07:32:15Z</dcterms:created>
  <dcterms:modified xsi:type="dcterms:W3CDTF">2021-04-19T08:50:32Z</dcterms:modified>
</cp:coreProperties>
</file>