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68" r:id="rId6"/>
    <p:sldId id="264" r:id="rId7"/>
    <p:sldId id="266" r:id="rId8"/>
    <p:sldId id="265" r:id="rId9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366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36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391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637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4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598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76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26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25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9688-38AA-4C2C-857D-532D471DC5CA}" type="datetimeFigureOut">
              <a:rPr lang="nb-NO" smtClean="0"/>
              <a:t>15.04.2021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4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pn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90146"/>
            <a:ext cx="9144000" cy="2250831"/>
          </a:xfrm>
        </p:spPr>
        <p:txBody>
          <a:bodyPr>
            <a:normAutofit/>
          </a:bodyPr>
          <a:lstStyle/>
          <a:p>
            <a:r>
              <a:rPr lang="nb-NO" sz="4800" b="1" dirty="0" err="1"/>
              <a:t>Lecture</a:t>
            </a:r>
            <a:r>
              <a:rPr lang="nb-NO" sz="4800" b="1" dirty="0"/>
              <a:t> 10.2 </a:t>
            </a:r>
            <a:br>
              <a:rPr lang="nb-NO" sz="4800" b="1" dirty="0"/>
            </a:br>
            <a:r>
              <a:rPr lang="nb-NO" sz="4800" b="1" dirty="0" err="1"/>
              <a:t>Decoding</a:t>
            </a:r>
            <a:r>
              <a:rPr lang="nb-NO" sz="4800" b="1" dirty="0"/>
              <a:t> </a:t>
            </a:r>
            <a:r>
              <a:rPr lang="nb-NO" sz="4800" b="1" dirty="0" err="1"/>
              <a:t>measurements</a:t>
            </a:r>
            <a:r>
              <a:rPr lang="nb-NO" sz="4800" b="1" dirty="0"/>
              <a:t/>
            </a:r>
            <a:br>
              <a:rPr lang="nb-NO" sz="4800" b="1" dirty="0"/>
            </a:br>
            <a:r>
              <a:rPr lang="nb-NO" sz="4800" b="1" dirty="0"/>
              <a:t>16/4 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270738"/>
            <a:ext cx="9144000" cy="3235570"/>
          </a:xfrm>
        </p:spPr>
        <p:txBody>
          <a:bodyPr>
            <a:normAutofit/>
          </a:bodyPr>
          <a:lstStyle/>
          <a:p>
            <a:r>
              <a:rPr lang="nb-NO" sz="4400" dirty="0"/>
              <a:t>Content</a:t>
            </a:r>
          </a:p>
          <a:p>
            <a:pPr marL="571500" indent="-571500">
              <a:buFontTx/>
              <a:buChar char="-"/>
            </a:pPr>
            <a:r>
              <a:rPr lang="nb-NO" sz="4000" dirty="0" err="1" smtClean="0"/>
              <a:t>Exercise</a:t>
            </a:r>
            <a:r>
              <a:rPr lang="nb-NO" sz="4000" dirty="0" smtClean="0"/>
              <a:t> 10.1, </a:t>
            </a:r>
            <a:r>
              <a:rPr lang="nb-NO" sz="4000" dirty="0" err="1" smtClean="0"/>
              <a:t>discussion</a:t>
            </a:r>
            <a:endParaRPr lang="nb-NO" sz="4000" dirty="0" smtClean="0"/>
          </a:p>
          <a:p>
            <a:pPr marL="571500" indent="-571500">
              <a:buFontTx/>
              <a:buChar char="-"/>
            </a:pPr>
            <a:r>
              <a:rPr lang="nb-NO" sz="4000" dirty="0" err="1" smtClean="0"/>
              <a:t>Numerical</a:t>
            </a:r>
            <a:r>
              <a:rPr lang="nb-NO" sz="4000" dirty="0" smtClean="0"/>
              <a:t> filters, </a:t>
            </a:r>
            <a:r>
              <a:rPr lang="nb-NO" sz="4000" dirty="0" err="1" smtClean="0"/>
              <a:t>chapter</a:t>
            </a:r>
            <a:r>
              <a:rPr lang="nb-NO" sz="4000" dirty="0" smtClean="0"/>
              <a:t> 10.3 </a:t>
            </a:r>
          </a:p>
          <a:p>
            <a:pPr marL="571500" indent="-571500">
              <a:buFontTx/>
              <a:buChar char="-"/>
            </a:pPr>
            <a:r>
              <a:rPr lang="nb-NO" sz="4000" dirty="0" err="1" smtClean="0"/>
              <a:t>Measurement</a:t>
            </a:r>
            <a:r>
              <a:rPr lang="nb-NO" sz="4000" dirty="0" smtClean="0"/>
              <a:t> </a:t>
            </a:r>
            <a:r>
              <a:rPr lang="nb-NO" sz="4000" dirty="0" err="1" smtClean="0"/>
              <a:t>interdependence</a:t>
            </a:r>
            <a:r>
              <a:rPr lang="nb-NO" sz="4000" dirty="0" smtClean="0"/>
              <a:t>  </a:t>
            </a:r>
            <a:endParaRPr lang="nb-NO" sz="4000" dirty="0"/>
          </a:p>
          <a:p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88595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Transfer: </a:t>
            </a:r>
            <a:r>
              <a:rPr lang="nb-NO" dirty="0" err="1"/>
              <a:t>Correction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script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8991600" cy="4351338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38" y="1825625"/>
            <a:ext cx="7559187" cy="431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7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498"/>
          </a:xfrm>
        </p:spPr>
        <p:txBody>
          <a:bodyPr>
            <a:normAutofit fontScale="90000"/>
          </a:bodyPr>
          <a:lstStyle/>
          <a:p>
            <a:r>
              <a:rPr lang="nb-NO" dirty="0"/>
              <a:t>Case </a:t>
            </a:r>
            <a:r>
              <a:rPr lang="nb-NO" dirty="0" err="1"/>
              <a:t>study</a:t>
            </a:r>
            <a:r>
              <a:rPr lang="nb-NO" dirty="0"/>
              <a:t>: Data </a:t>
            </a:r>
            <a:r>
              <a:rPr lang="nb-NO" dirty="0" err="1"/>
              <a:t>measured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a gas-</a:t>
            </a:r>
            <a:r>
              <a:rPr lang="nb-NO" dirty="0" err="1"/>
              <a:t>lifted</a:t>
            </a:r>
            <a:r>
              <a:rPr lang="nb-NO" dirty="0"/>
              <a:t> </a:t>
            </a:r>
            <a:r>
              <a:rPr lang="nb-NO" dirty="0" err="1"/>
              <a:t>well</a:t>
            </a:r>
            <a:endParaRPr lang="nb-NO" dirty="0"/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69" y="1230923"/>
            <a:ext cx="4072012" cy="536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6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097108" cy="1022596"/>
          </a:xfrm>
        </p:spPr>
        <p:txBody>
          <a:bodyPr>
            <a:normAutofit fontScale="90000"/>
          </a:bodyPr>
          <a:lstStyle/>
          <a:p>
            <a:r>
              <a:rPr lang="nb-NO" dirty="0"/>
              <a:t>Non-</a:t>
            </a:r>
            <a:r>
              <a:rPr lang="nb-NO" dirty="0" err="1"/>
              <a:t>modelled</a:t>
            </a:r>
            <a:r>
              <a:rPr lang="nb-NO" dirty="0"/>
              <a:t> </a:t>
            </a:r>
            <a:r>
              <a:rPr lang="nb-NO" dirty="0" err="1"/>
              <a:t>variation</a:t>
            </a:r>
            <a:r>
              <a:rPr lang="nb-NO" dirty="0"/>
              <a:t> (</a:t>
            </a:r>
            <a:r>
              <a:rPr lang="nb-NO" dirty="0" err="1"/>
              <a:t>exercise</a:t>
            </a:r>
            <a:r>
              <a:rPr lang="nb-NO" dirty="0"/>
              <a:t> 10.1 a)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06207" y="47302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355015" y="17985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11" y="1436817"/>
            <a:ext cx="6967233" cy="4680683"/>
          </a:xfr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441865"/>
              </p:ext>
            </p:extLst>
          </p:nvPr>
        </p:nvGraphicFramePr>
        <p:xfrm>
          <a:off x="7489337" y="2486029"/>
          <a:ext cx="825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4" imgW="825480" imgH="279360" progId="Equation.DSMT4">
                  <p:embed/>
                </p:oleObj>
              </mc:Choice>
              <mc:Fallback>
                <p:oleObj name="Equation" r:id="rId4" imgW="825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89337" y="2486029"/>
                        <a:ext cx="825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66525"/>
              </p:ext>
            </p:extLst>
          </p:nvPr>
        </p:nvGraphicFramePr>
        <p:xfrm>
          <a:off x="7578237" y="4445290"/>
          <a:ext cx="736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6" imgW="736560" imgH="279360" progId="Equation.DSMT4">
                  <p:embed/>
                </p:oleObj>
              </mc:Choice>
              <mc:Fallback>
                <p:oleObj name="Equation" r:id="rId6" imgW="736560" imgH="279360" progId="Equation.DSMT4">
                  <p:embed/>
                  <p:pic>
                    <p:nvPicPr>
                      <p:cNvPr id="6" name="Objek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78237" y="4445290"/>
                        <a:ext cx="7366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316823"/>
              </p:ext>
            </p:extLst>
          </p:nvPr>
        </p:nvGraphicFramePr>
        <p:xfrm>
          <a:off x="7406544" y="2817691"/>
          <a:ext cx="939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8" imgW="939600" imgH="241200" progId="Equation.DSMT4">
                  <p:embed/>
                </p:oleObj>
              </mc:Choice>
              <mc:Fallback>
                <p:oleObj name="Equation" r:id="rId8" imgW="939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06544" y="2817691"/>
                        <a:ext cx="939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16516"/>
              </p:ext>
            </p:extLst>
          </p:nvPr>
        </p:nvGraphicFramePr>
        <p:xfrm>
          <a:off x="7578237" y="4773785"/>
          <a:ext cx="939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0" imgW="939600" imgH="241200" progId="Equation.DSMT4">
                  <p:embed/>
                </p:oleObj>
              </mc:Choice>
              <mc:Fallback>
                <p:oleObj name="Equation" r:id="rId10" imgW="939600" imgH="241200" progId="Equation.DSMT4">
                  <p:embed/>
                  <p:pic>
                    <p:nvPicPr>
                      <p:cNvPr id="12" name="Objekt 1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78237" y="4773785"/>
                        <a:ext cx="939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172EAB-D00B-4559-B931-BF3A3814B024}"/>
              </a:ext>
            </a:extLst>
          </p:cNvPr>
          <p:cNvSpPr txBox="1"/>
          <p:nvPr/>
        </p:nvSpPr>
        <p:spPr>
          <a:xfrm flipH="1">
            <a:off x="1743889" y="6259354"/>
            <a:ext cx="78442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/>
              <a:t>Neglects</a:t>
            </a:r>
            <a:r>
              <a:rPr lang="nb-NO" sz="2400" dirty="0"/>
              <a:t> </a:t>
            </a:r>
            <a:r>
              <a:rPr lang="nb-NO" sz="2400" dirty="0" err="1"/>
              <a:t>correlation</a:t>
            </a:r>
            <a:r>
              <a:rPr lang="nb-NO" sz="2400" dirty="0"/>
              <a:t> </a:t>
            </a:r>
            <a:r>
              <a:rPr lang="nb-NO" sz="2400" dirty="0" err="1"/>
              <a:t>between</a:t>
            </a:r>
            <a:r>
              <a:rPr lang="nb-NO" sz="2400" dirty="0"/>
              <a:t> </a:t>
            </a:r>
            <a:r>
              <a:rPr lang="nb-NO" sz="2400" dirty="0" err="1"/>
              <a:t>neighbouring</a:t>
            </a:r>
            <a:r>
              <a:rPr lang="nb-NO" sz="2400" dirty="0"/>
              <a:t> </a:t>
            </a:r>
            <a:r>
              <a:rPr lang="nb-NO" sz="2400" dirty="0" err="1"/>
              <a:t>measurements</a:t>
            </a:r>
            <a:r>
              <a:rPr lang="nb-NO" sz="2400" dirty="0"/>
              <a:t>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217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73978"/>
            <a:ext cx="9097108" cy="772539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Measurement</a:t>
            </a:r>
            <a:r>
              <a:rPr lang="nb-NO" dirty="0" smtClean="0"/>
              <a:t> </a:t>
            </a:r>
            <a:r>
              <a:rPr lang="nb-NO" dirty="0" err="1" smtClean="0"/>
              <a:t>distribution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/>
              <a:t>exercise</a:t>
            </a:r>
            <a:r>
              <a:rPr lang="nb-NO" dirty="0"/>
              <a:t> 10.1 </a:t>
            </a:r>
            <a:r>
              <a:rPr lang="nb-NO" dirty="0" smtClean="0"/>
              <a:t>b)</a:t>
            </a:r>
            <a:endParaRPr lang="nb-NO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06207" y="47302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355015" y="17985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429205"/>
              </p:ext>
            </p:extLst>
          </p:nvPr>
        </p:nvGraphicFramePr>
        <p:xfrm>
          <a:off x="3550384" y="1180055"/>
          <a:ext cx="825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825480" imgH="279360" progId="Equation.DSMT4">
                  <p:embed/>
                </p:oleObj>
              </mc:Choice>
              <mc:Fallback>
                <p:oleObj name="Equation" r:id="rId3" imgW="825480" imgH="279360" progId="Equation.DSMT4">
                  <p:embed/>
                  <p:pic>
                    <p:nvPicPr>
                      <p:cNvPr id="6" name="Objek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0384" y="1180055"/>
                        <a:ext cx="825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675318"/>
              </p:ext>
            </p:extLst>
          </p:nvPr>
        </p:nvGraphicFramePr>
        <p:xfrm>
          <a:off x="3784356" y="4067944"/>
          <a:ext cx="736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736560" imgH="279360" progId="Equation.DSMT4">
                  <p:embed/>
                </p:oleObj>
              </mc:Choice>
              <mc:Fallback>
                <p:oleObj name="Equation" r:id="rId5" imgW="736560" imgH="279360" progId="Equation.DSMT4">
                  <p:embed/>
                  <p:pic>
                    <p:nvPicPr>
                      <p:cNvPr id="11" name="Objek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84356" y="4067944"/>
                        <a:ext cx="7366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67688"/>
              </p:ext>
            </p:extLst>
          </p:nvPr>
        </p:nvGraphicFramePr>
        <p:xfrm>
          <a:off x="5058263" y="1193893"/>
          <a:ext cx="939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939600" imgH="241200" progId="Equation.DSMT4">
                  <p:embed/>
                </p:oleObj>
              </mc:Choice>
              <mc:Fallback>
                <p:oleObj name="Equation" r:id="rId7" imgW="939600" imgH="241200" progId="Equation.DSMT4">
                  <p:embed/>
                  <p:pic>
                    <p:nvPicPr>
                      <p:cNvPr id="12" name="Objek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58263" y="1193893"/>
                        <a:ext cx="939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630398"/>
              </p:ext>
            </p:extLst>
          </p:nvPr>
        </p:nvGraphicFramePr>
        <p:xfrm>
          <a:off x="4986214" y="4048953"/>
          <a:ext cx="939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9" imgW="939600" imgH="241200" progId="Equation.DSMT4">
                  <p:embed/>
                </p:oleObj>
              </mc:Choice>
              <mc:Fallback>
                <p:oleObj name="Equation" r:id="rId9" imgW="939600" imgH="241200" progId="Equation.DSMT4">
                  <p:embed/>
                  <p:pic>
                    <p:nvPicPr>
                      <p:cNvPr id="13" name="Objek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86214" y="4048953"/>
                        <a:ext cx="939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lassholder for innhold 13"/>
          <p:cNvPicPr>
            <a:picLocks noGrp="1" noChangeAspect="1"/>
          </p:cNvPicPr>
          <p:nvPr>
            <p:ph idx="1"/>
          </p:nvPr>
        </p:nvPicPr>
        <p:blipFill>
          <a:blip r:embed="rId11"/>
          <a:stretch>
            <a:fillRect/>
          </a:stretch>
        </p:blipFill>
        <p:spPr>
          <a:xfrm>
            <a:off x="541704" y="1459455"/>
            <a:ext cx="7221904" cy="214949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90" y="4328294"/>
            <a:ext cx="6100395" cy="236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5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2763-597C-4EE9-989A-72585BE4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174"/>
            <a:ext cx="10515600" cy="586345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Numerical</a:t>
            </a:r>
            <a:r>
              <a:rPr lang="nb-NO" dirty="0"/>
              <a:t> 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7AA0-801A-4240-B50D-13D2AD37A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097"/>
            <a:ext cx="10515600" cy="5226908"/>
          </a:xfrm>
        </p:spPr>
        <p:txBody>
          <a:bodyPr>
            <a:normAutofit/>
          </a:bodyPr>
          <a:lstStyle/>
          <a:p>
            <a:r>
              <a:rPr lang="nb-NO" dirty="0" err="1"/>
              <a:t>Moving</a:t>
            </a:r>
            <a:r>
              <a:rPr lang="nb-NO" dirty="0"/>
              <a:t> </a:t>
            </a:r>
            <a:r>
              <a:rPr lang="nb-NO" dirty="0" err="1"/>
              <a:t>average</a:t>
            </a:r>
            <a:r>
              <a:rPr lang="nb-NO" dirty="0"/>
              <a:t>: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C1B43AD-C31C-4A11-A5E1-FE21953C2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3719B8E-BF68-4522-B355-6DEE5A6ABE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738033"/>
              </p:ext>
            </p:extLst>
          </p:nvPr>
        </p:nvGraphicFramePr>
        <p:xfrm>
          <a:off x="6027738" y="1331913"/>
          <a:ext cx="40433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3987720" imgH="609480" progId="Equation.DSMT4">
                  <p:embed/>
                </p:oleObj>
              </mc:Choice>
              <mc:Fallback>
                <p:oleObj name="Equation" r:id="rId3" imgW="3987720" imgH="609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8" y="1331913"/>
                        <a:ext cx="4043362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Bilde 9">
            <a:extLst>
              <a:ext uri="{FF2B5EF4-FFF2-40B4-BE49-F238E27FC236}">
                <a16:creationId xmlns:a16="http://schemas.microsoft.com/office/drawing/2014/main" id="{2CC6595E-FC5E-4E8C-8E1E-F2FA3834FCE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30" y="3160869"/>
            <a:ext cx="7996104" cy="32268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A90EFC-7597-4DDF-AFDB-F36184DB5924}"/>
              </a:ext>
            </a:extLst>
          </p:cNvPr>
          <p:cNvSpPr txBox="1"/>
          <p:nvPr/>
        </p:nvSpPr>
        <p:spPr>
          <a:xfrm>
            <a:off x="1332856" y="2621393"/>
            <a:ext cx="671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For </a:t>
            </a:r>
            <a:r>
              <a:rPr lang="nb-NO" sz="2400" dirty="0" err="1"/>
              <a:t>interval</a:t>
            </a:r>
            <a:r>
              <a:rPr lang="nb-NO" sz="2400" dirty="0"/>
              <a:t> </a:t>
            </a:r>
            <a:r>
              <a:rPr lang="nb-NO" sz="2400" dirty="0" err="1"/>
              <a:t>length</a:t>
            </a:r>
            <a:r>
              <a:rPr lang="nb-NO" sz="2400" dirty="0"/>
              <a:t>: 60 </a:t>
            </a:r>
            <a:r>
              <a:rPr lang="nb-NO" sz="2400" dirty="0" err="1"/>
              <a:t>minutes</a:t>
            </a:r>
            <a:r>
              <a:rPr lang="nb-NO" sz="2400" dirty="0"/>
              <a:t> (k=60, </a:t>
            </a:r>
            <a:r>
              <a:rPr lang="nb-NO" sz="2400" dirty="0" err="1">
                <a:latin typeface="Symbol" panose="05050102010706020507" pitchFamily="18" charset="2"/>
              </a:rPr>
              <a:t>D</a:t>
            </a:r>
            <a:r>
              <a:rPr lang="nb-NO" sz="2400" dirty="0" err="1"/>
              <a:t>t</a:t>
            </a:r>
            <a:r>
              <a:rPr lang="nb-NO" sz="2400" dirty="0"/>
              <a:t>=1min)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690311"/>
              </p:ext>
            </p:extLst>
          </p:nvPr>
        </p:nvGraphicFramePr>
        <p:xfrm>
          <a:off x="3887299" y="1381510"/>
          <a:ext cx="19304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6" imgW="1930320" imgH="622080" progId="Equation.DSMT4">
                  <p:embed/>
                </p:oleObj>
              </mc:Choice>
              <mc:Fallback>
                <p:oleObj name="Equation" r:id="rId6" imgW="1930320" imgH="6220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299" y="1381510"/>
                        <a:ext cx="1930400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0" y="434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0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89DA-9AD1-4974-B903-3B143C62C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699"/>
            <a:ext cx="10515600" cy="549282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Numercal</a:t>
            </a:r>
            <a:r>
              <a:rPr lang="nb-NO" dirty="0"/>
              <a:t>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70DA0-104C-478E-B018-930CE90E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161539"/>
            <a:ext cx="10515600" cy="5782953"/>
          </a:xfrm>
        </p:spPr>
        <p:txBody>
          <a:bodyPr>
            <a:normAutofit/>
          </a:bodyPr>
          <a:lstStyle/>
          <a:p>
            <a:r>
              <a:rPr lang="nb-NO" dirty="0" err="1"/>
              <a:t>Exponential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endParaRPr lang="nb-NO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4B1A7C-6D75-4785-8D5F-F0AF2FDC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31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7B21925-4F43-40A5-BD1E-A5D678AECC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716560"/>
              </p:ext>
            </p:extLst>
          </p:nvPr>
        </p:nvGraphicFramePr>
        <p:xfrm>
          <a:off x="2835275" y="1250950"/>
          <a:ext cx="34480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3403440" imgH="355320" progId="Equation.DSMT4">
                  <p:embed/>
                </p:oleObj>
              </mc:Choice>
              <mc:Fallback>
                <p:oleObj name="Equation" r:id="rId3" imgW="3403440" imgH="355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7B21925-4F43-40A5-BD1E-A5D678AECC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1250950"/>
                        <a:ext cx="344805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Bilde 5">
            <a:extLst>
              <a:ext uri="{FF2B5EF4-FFF2-40B4-BE49-F238E27FC236}">
                <a16:creationId xmlns:a16="http://schemas.microsoft.com/office/drawing/2014/main" id="{4594A520-3A4E-4D48-85CC-9240E7EF760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449040"/>
            <a:ext cx="8318863" cy="41771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C7F2DF-FC71-4938-9DCE-F44BD494F8A5}"/>
              </a:ext>
            </a:extLst>
          </p:cNvPr>
          <p:cNvSpPr txBox="1"/>
          <p:nvPr/>
        </p:nvSpPr>
        <p:spPr>
          <a:xfrm>
            <a:off x="1618734" y="1877837"/>
            <a:ext cx="431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For  </a:t>
            </a:r>
            <a:r>
              <a:rPr lang="nb-NO" sz="2400" dirty="0" err="1"/>
              <a:t>weighing</a:t>
            </a:r>
            <a:r>
              <a:rPr lang="nb-NO" sz="2400" dirty="0"/>
              <a:t> </a:t>
            </a:r>
            <a:r>
              <a:rPr lang="nb-NO" sz="2400" dirty="0" err="1"/>
              <a:t>factor</a:t>
            </a:r>
            <a:r>
              <a:rPr lang="nb-NO" sz="2400" dirty="0"/>
              <a:t>:   </a:t>
            </a:r>
            <a:r>
              <a:rPr lang="nb-NO" sz="2400" dirty="0">
                <a:latin typeface="Symbol" panose="05050102010706020507" pitchFamily="18" charset="2"/>
              </a:rPr>
              <a:t> a</a:t>
            </a:r>
            <a:r>
              <a:rPr lang="nb-NO" sz="2400" dirty="0"/>
              <a:t>=0.02</a:t>
            </a:r>
          </a:p>
        </p:txBody>
      </p:sp>
    </p:spTree>
    <p:extLst>
      <p:ext uri="{BB962C8B-B14F-4D97-AF65-F5344CB8AC3E}">
        <p14:creationId xmlns:p14="http://schemas.microsoft.com/office/powerpoint/2010/main" val="190976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906D-56BC-49E5-9315-C27DEBA47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 fontScale="90000"/>
          </a:bodyPr>
          <a:lstStyle/>
          <a:p>
            <a:r>
              <a:rPr lang="nb-NO" sz="4000" b="1" dirty="0" err="1" smtClean="0"/>
              <a:t>Dependence</a:t>
            </a:r>
            <a:r>
              <a:rPr lang="nb-NO" sz="4000" b="1" dirty="0" smtClean="0"/>
              <a:t>  </a:t>
            </a:r>
            <a:r>
              <a:rPr lang="nb-NO" sz="4000" b="1" dirty="0" err="1"/>
              <a:t>between</a:t>
            </a:r>
            <a:r>
              <a:rPr lang="nb-NO" sz="4000" b="1" dirty="0"/>
              <a:t> </a:t>
            </a:r>
            <a:r>
              <a:rPr lang="nb-NO" sz="4000" b="1" dirty="0" err="1"/>
              <a:t>neighbouring</a:t>
            </a:r>
            <a:r>
              <a:rPr lang="nb-NO" sz="4000" b="1" dirty="0"/>
              <a:t> </a:t>
            </a:r>
            <a:r>
              <a:rPr lang="nb-NO" sz="4000" b="1" dirty="0" err="1"/>
              <a:t>measurements</a:t>
            </a:r>
            <a:r>
              <a:rPr lang="nb-NO" sz="4000" b="1" dirty="0"/>
              <a:t> </a:t>
            </a:r>
            <a:r>
              <a:rPr lang="nb-NO" dirty="0"/>
              <a:t/>
            </a:r>
            <a:br>
              <a:rPr lang="nb-NO" dirty="0"/>
            </a:br>
            <a:endParaRPr lang="nb-NO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6CFD2-58E7-4861-A940-33B54ED2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62" y="1195754"/>
            <a:ext cx="10515600" cy="5547945"/>
          </a:xfrm>
        </p:spPr>
        <p:txBody>
          <a:bodyPr>
            <a:normAutofit/>
          </a:bodyPr>
          <a:lstStyle/>
          <a:p>
            <a:r>
              <a:rPr lang="nb-NO" dirty="0" err="1" smtClean="0"/>
              <a:t>Approach</a:t>
            </a:r>
            <a:r>
              <a:rPr lang="nb-NO" dirty="0" smtClean="0"/>
              <a:t> 1: </a:t>
            </a:r>
            <a:r>
              <a:rPr lang="nb-NO" dirty="0" err="1" smtClean="0"/>
              <a:t>Combined</a:t>
            </a:r>
            <a:r>
              <a:rPr lang="nb-NO" dirty="0" smtClean="0"/>
              <a:t> </a:t>
            </a:r>
            <a:r>
              <a:rPr lang="nb-NO" dirty="0" err="1" smtClean="0"/>
              <a:t>prediction</a:t>
            </a:r>
            <a:r>
              <a:rPr lang="nb-NO" dirty="0" smtClean="0"/>
              <a:t> </a:t>
            </a:r>
            <a:r>
              <a:rPr lang="nb-NO" dirty="0"/>
              <a:t>and </a:t>
            </a:r>
            <a:r>
              <a:rPr lang="nb-NO" dirty="0" err="1"/>
              <a:t>measurement</a:t>
            </a:r>
            <a:r>
              <a:rPr lang="nb-NO" dirty="0"/>
              <a:t>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                       (eg. </a:t>
            </a:r>
            <a:r>
              <a:rPr lang="nb-NO" dirty="0" err="1" smtClean="0"/>
              <a:t>Kalman</a:t>
            </a:r>
            <a:r>
              <a:rPr lang="nb-NO" dirty="0" smtClean="0"/>
              <a:t> filter) 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Approach</a:t>
            </a:r>
            <a:r>
              <a:rPr lang="nb-NO" dirty="0" smtClean="0"/>
              <a:t> 2: </a:t>
            </a:r>
            <a:r>
              <a:rPr lang="nb-NO" dirty="0" err="1" smtClean="0"/>
              <a:t>Identifying</a:t>
            </a:r>
            <a:r>
              <a:rPr lang="nb-NO" dirty="0" smtClean="0"/>
              <a:t> </a:t>
            </a:r>
            <a:r>
              <a:rPr lang="nb-NO" dirty="0" err="1"/>
              <a:t>characteristic</a:t>
            </a:r>
            <a:r>
              <a:rPr lang="nb-NO" dirty="0"/>
              <a:t> </a:t>
            </a:r>
            <a:r>
              <a:rPr lang="nb-NO" dirty="0" err="1"/>
              <a:t>response</a:t>
            </a:r>
            <a:r>
              <a:rPr lang="nb-NO" dirty="0"/>
              <a:t> modes </a:t>
            </a:r>
          </a:p>
          <a:p>
            <a:pPr marL="0" indent="0">
              <a:buNone/>
            </a:pPr>
            <a:r>
              <a:rPr lang="nb-NO" dirty="0" smtClean="0"/>
              <a:t>            (</a:t>
            </a:r>
            <a:r>
              <a:rPr lang="nb-NO" dirty="0" smtClean="0">
                <a:sym typeface="Wingdings" panose="05000000000000000000" pitchFamily="2" charset="2"/>
              </a:rPr>
              <a:t> 10.4 </a:t>
            </a:r>
            <a:r>
              <a:rPr lang="nb-NO" dirty="0" err="1" smtClean="0">
                <a:sym typeface="Wingdings" panose="05000000000000000000" pitchFamily="2" charset="2"/>
              </a:rPr>
              <a:t>Process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dynamics</a:t>
            </a:r>
            <a:r>
              <a:rPr lang="nb-NO" smtClean="0">
                <a:sym typeface="Wingdings" panose="05000000000000000000" pitchFamily="2" charset="2"/>
              </a:rPr>
              <a:t>     10.5 </a:t>
            </a:r>
            <a:r>
              <a:rPr lang="nb-NO" dirty="0" err="1" smtClean="0"/>
              <a:t>Fourier</a:t>
            </a:r>
            <a:r>
              <a:rPr lang="nb-NO" dirty="0" smtClean="0"/>
              <a:t> </a:t>
            </a:r>
            <a:r>
              <a:rPr lang="nb-NO" dirty="0" err="1" smtClean="0"/>
              <a:t>analyzes</a:t>
            </a:r>
            <a:r>
              <a:rPr lang="nb-NO" dirty="0" smtClean="0"/>
              <a:t>)    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22" y="2587802"/>
            <a:ext cx="5026435" cy="201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7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Wingdings</vt:lpstr>
      <vt:lpstr>Office-tema</vt:lpstr>
      <vt:lpstr>Equation</vt:lpstr>
      <vt:lpstr>MathType 6.0 Equation</vt:lpstr>
      <vt:lpstr>Lecture 10.2  Decoding measurements 16/4 2021</vt:lpstr>
      <vt:lpstr>Transfer: Correction of script</vt:lpstr>
      <vt:lpstr>Case study: Data measured on a gas-lifted well</vt:lpstr>
      <vt:lpstr>Non-modelled variation (exercise 10.1 a)</vt:lpstr>
      <vt:lpstr>Measurement distribution (exercise 10.1 b)</vt:lpstr>
      <vt:lpstr>Numerical filter</vt:lpstr>
      <vt:lpstr>Numercal filters</vt:lpstr>
      <vt:lpstr>Dependence  between neighbouring measurements 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10.1 Measurements 13/4 2021</dc:title>
  <dc:creator>Harald Arne Asheim</dc:creator>
  <cp:lastModifiedBy>Harald Arne Asheim</cp:lastModifiedBy>
  <cp:revision>31</cp:revision>
  <cp:lastPrinted>2021-04-15T09:26:28Z</cp:lastPrinted>
  <dcterms:created xsi:type="dcterms:W3CDTF">2021-04-12T07:32:15Z</dcterms:created>
  <dcterms:modified xsi:type="dcterms:W3CDTF">2021-04-15T09:45:45Z</dcterms:modified>
</cp:coreProperties>
</file>