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6" r:id="rId5"/>
    <p:sldId id="265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260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33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567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125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530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72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842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684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414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95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062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DA84C-2532-43BD-A7F5-CE7E82C63991}" type="datetimeFigureOut">
              <a:rPr lang="nb-NO" smtClean="0"/>
              <a:t>18.01.2021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C486B-8FAE-4C42-B272-AD91700040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0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5.GI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Relationship Id="rId9" Type="http://schemas.openxmlformats.org/officeDocument/2006/relationships/hyperlink" Target="http://www.engineeringtoolbox.com/specific-heat-fluids-d_151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9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1.wmf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7593367" cy="1487975"/>
          </a:xfrm>
        </p:spPr>
        <p:txBody>
          <a:bodyPr>
            <a:normAutofit/>
          </a:bodyPr>
          <a:lstStyle/>
          <a:p>
            <a:r>
              <a:rPr lang="nb-NO" sz="3600" dirty="0" smtClean="0">
                <a:latin typeface="+mn-lt"/>
              </a:rPr>
              <a:t>Chapter 1. </a:t>
            </a:r>
            <a:r>
              <a:rPr lang="nb-NO" sz="3600" dirty="0" err="1" smtClean="0">
                <a:latin typeface="+mn-lt"/>
              </a:rPr>
              <a:t>Lecture</a:t>
            </a:r>
            <a:r>
              <a:rPr lang="nb-NO" sz="3600" dirty="0" smtClean="0">
                <a:latin typeface="+mn-lt"/>
              </a:rPr>
              <a:t> 1</a:t>
            </a:r>
            <a:r>
              <a:rPr lang="nb-NO" sz="3600" dirty="0">
                <a:latin typeface="+mn-lt"/>
              </a:rPr>
              <a:t/>
            </a:r>
            <a:br>
              <a:rPr lang="nb-NO" sz="3600" dirty="0">
                <a:latin typeface="+mn-lt"/>
              </a:rPr>
            </a:br>
            <a:r>
              <a:rPr lang="nb-NO" sz="3600" dirty="0" smtClean="0">
                <a:latin typeface="+mn-lt"/>
              </a:rPr>
              <a:t> 19 </a:t>
            </a:r>
            <a:r>
              <a:rPr lang="nb-NO" sz="3600" dirty="0" err="1" smtClean="0">
                <a:latin typeface="+mn-lt"/>
              </a:rPr>
              <a:t>january</a:t>
            </a:r>
            <a:r>
              <a:rPr lang="nb-NO" sz="3600" dirty="0" smtClean="0">
                <a:latin typeface="+mn-lt"/>
              </a:rPr>
              <a:t> 2021</a:t>
            </a:r>
            <a:endParaRPr lang="nb-NO" sz="3600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302493"/>
            <a:ext cx="8294703" cy="2192785"/>
          </a:xfrm>
        </p:spPr>
        <p:txBody>
          <a:bodyPr>
            <a:normAutofit fontScale="92500" lnSpcReduction="10000"/>
          </a:bodyPr>
          <a:lstStyle/>
          <a:p>
            <a:r>
              <a:rPr lang="nb-NO" sz="3600" dirty="0" err="1" smtClean="0"/>
              <a:t>Objectives</a:t>
            </a:r>
            <a:r>
              <a:rPr lang="nb-NO" sz="3600" dirty="0" smtClean="0"/>
              <a:t>:</a:t>
            </a:r>
            <a:r>
              <a:rPr lang="nb-NO" dirty="0" smtClean="0"/>
              <a:t> </a:t>
            </a:r>
          </a:p>
          <a:p>
            <a:r>
              <a:rPr lang="nb-NO" dirty="0" smtClean="0"/>
              <a:t>       - Single </a:t>
            </a:r>
            <a:r>
              <a:rPr lang="nb-NO" dirty="0" err="1" smtClean="0"/>
              <a:t>phase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in pipes</a:t>
            </a:r>
          </a:p>
          <a:p>
            <a:pPr marL="342900" indent="-342900">
              <a:buFontTx/>
              <a:buChar char="-"/>
            </a:pP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</a:t>
            </a:r>
            <a:r>
              <a:rPr lang="nb-NO" dirty="0" err="1" smtClean="0"/>
              <a:t>restrictions</a:t>
            </a:r>
            <a:endParaRPr lang="nb-NO" dirty="0" smtClean="0"/>
          </a:p>
          <a:p>
            <a:pPr marL="342900" indent="-342900">
              <a:buFontTx/>
              <a:buChar char="-"/>
            </a:pPr>
            <a:r>
              <a:rPr lang="nb-NO" dirty="0" smtClean="0"/>
              <a:t>Heat transfer from pipe</a:t>
            </a:r>
            <a:r>
              <a:rPr lang="nb-NO" dirty="0" smtClean="0"/>
              <a:t> </a:t>
            </a:r>
          </a:p>
          <a:p>
            <a:r>
              <a:rPr lang="nb-NO" dirty="0" smtClean="0"/>
              <a:t>- </a:t>
            </a:r>
            <a:r>
              <a:rPr lang="nb-NO" dirty="0" err="1" smtClean="0"/>
              <a:t>Theory</a:t>
            </a:r>
            <a:r>
              <a:rPr lang="nb-NO" dirty="0" smtClean="0"/>
              <a:t>   </a:t>
            </a:r>
            <a:r>
              <a:rPr lang="nb-NO" dirty="0" smtClean="0"/>
              <a:t>for </a:t>
            </a:r>
            <a:r>
              <a:rPr lang="nb-NO" dirty="0" err="1" smtClean="0"/>
              <a:t>exercise</a:t>
            </a:r>
            <a:r>
              <a:rPr lang="nb-NO" dirty="0" smtClean="0"/>
              <a:t> </a:t>
            </a:r>
            <a:r>
              <a:rPr lang="nb-NO" dirty="0" smtClean="0"/>
              <a:t>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32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2689" y="356757"/>
            <a:ext cx="10515600" cy="709073"/>
          </a:xfrm>
        </p:spPr>
        <p:txBody>
          <a:bodyPr/>
          <a:lstStyle/>
          <a:p>
            <a:r>
              <a:rPr lang="nb-NO" dirty="0" smtClean="0"/>
              <a:t>Single </a:t>
            </a:r>
            <a:r>
              <a:rPr lang="nb-NO" dirty="0" err="1" smtClean="0"/>
              <a:t>phase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62487" y="1324931"/>
            <a:ext cx="10515600" cy="5082852"/>
          </a:xfrm>
        </p:spPr>
        <p:txBody>
          <a:bodyPr/>
          <a:lstStyle/>
          <a:p>
            <a:r>
              <a:rPr lang="nb-NO" dirty="0" smtClean="0"/>
              <a:t>Case </a:t>
            </a:r>
            <a:r>
              <a:rPr lang="nb-NO" dirty="0" err="1" smtClean="0"/>
              <a:t>considered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sz="3200" dirty="0" smtClean="0"/>
          </a:p>
          <a:p>
            <a:pPr marL="0" indent="0">
              <a:buNone/>
            </a:pPr>
            <a:r>
              <a:rPr lang="nb-NO" sz="3200" dirty="0" smtClean="0"/>
              <a:t>Bernoullis </a:t>
            </a:r>
            <a:r>
              <a:rPr lang="nb-NO" sz="3200" dirty="0" err="1" smtClean="0"/>
              <a:t>equation</a:t>
            </a:r>
            <a:r>
              <a:rPr lang="nb-NO" sz="3200" dirty="0" smtClean="0"/>
              <a:t>:  </a:t>
            </a:r>
          </a:p>
          <a:p>
            <a:pPr marL="0" indent="0">
              <a:buNone/>
            </a:pPr>
            <a:r>
              <a:rPr lang="nb-NO" sz="3200" dirty="0" err="1" smtClean="0"/>
              <a:t>Flow</a:t>
            </a:r>
            <a:r>
              <a:rPr lang="nb-NO" sz="3200" dirty="0" smtClean="0"/>
              <a:t> </a:t>
            </a:r>
            <a:r>
              <a:rPr lang="nb-NO" sz="3200" dirty="0" err="1" smtClean="0"/>
              <a:t>friction</a:t>
            </a:r>
            <a:r>
              <a:rPr lang="nb-NO" sz="3200" dirty="0" smtClean="0"/>
              <a:t> </a:t>
            </a:r>
            <a:r>
              <a:rPr lang="nb-NO" sz="3200" dirty="0" err="1" smtClean="0"/>
              <a:t>included</a:t>
            </a:r>
            <a:r>
              <a:rPr lang="nb-NO" sz="3200" dirty="0" smtClean="0"/>
              <a:t>:</a:t>
            </a:r>
          </a:p>
          <a:p>
            <a:pPr marL="0" indent="0">
              <a:buNone/>
            </a:pPr>
            <a:r>
              <a:rPr lang="nb-NO" sz="3200" dirty="0" err="1" smtClean="0"/>
              <a:t>Extension</a:t>
            </a:r>
            <a:r>
              <a:rPr lang="nb-NO" sz="3200" dirty="0" smtClean="0"/>
              <a:t> to transient:  </a:t>
            </a:r>
            <a:endParaRPr lang="nb-NO" sz="3200" dirty="0"/>
          </a:p>
        </p:txBody>
      </p:sp>
      <p:pic>
        <p:nvPicPr>
          <p:cNvPr id="4098" name="Picture 2" descr="Stabilit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378" y="1408141"/>
            <a:ext cx="4653597" cy="253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976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575991"/>
              </p:ext>
            </p:extLst>
          </p:nvPr>
        </p:nvGraphicFramePr>
        <p:xfrm>
          <a:off x="4924378" y="5603368"/>
          <a:ext cx="3597674" cy="584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4" imgW="2247840" imgH="368280" progId="Equation.DSMT4">
                  <p:embed/>
                </p:oleObj>
              </mc:Choice>
              <mc:Fallback>
                <p:oleObj name="Equation" r:id="rId4" imgW="224784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378" y="5603368"/>
                        <a:ext cx="3597674" cy="584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313824"/>
              </p:ext>
            </p:extLst>
          </p:nvPr>
        </p:nvGraphicFramePr>
        <p:xfrm>
          <a:off x="5534115" y="4360444"/>
          <a:ext cx="2079823" cy="553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6" imgW="1371600" imgH="368300" progId="Equation.DSMT4">
                  <p:embed/>
                </p:oleObj>
              </mc:Choice>
              <mc:Fallback>
                <p:oleObj name="Equation" r:id="rId6" imgW="1371600" imgH="36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115" y="4360444"/>
                        <a:ext cx="2079823" cy="5536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94130"/>
              </p:ext>
            </p:extLst>
          </p:nvPr>
        </p:nvGraphicFramePr>
        <p:xfrm>
          <a:off x="5534115" y="5043650"/>
          <a:ext cx="2837527" cy="55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8" imgW="1854200" imgH="368300" progId="Equation.DSMT4">
                  <p:embed/>
                </p:oleObj>
              </mc:Choice>
              <mc:Fallback>
                <p:oleObj name="Equation" r:id="rId8" imgW="1854200" imgH="3683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115" y="5043650"/>
                        <a:ext cx="2837527" cy="559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92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174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Friction</a:t>
            </a:r>
            <a:r>
              <a:rPr lang="nb-NO" dirty="0" smtClean="0"/>
              <a:t> </a:t>
            </a:r>
            <a:r>
              <a:rPr lang="nb-NO" dirty="0" err="1" smtClean="0"/>
              <a:t>pressure</a:t>
            </a:r>
            <a:r>
              <a:rPr lang="nb-NO" dirty="0" smtClean="0"/>
              <a:t> loss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13912" y="1686757"/>
            <a:ext cx="10515600" cy="49271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Wall </a:t>
            </a:r>
            <a:r>
              <a:rPr lang="nb-NO" dirty="0" err="1" smtClean="0"/>
              <a:t>shear</a:t>
            </a:r>
            <a:r>
              <a:rPr lang="nb-NO" dirty="0"/>
              <a:t> </a:t>
            </a:r>
            <a:r>
              <a:rPr lang="nb-NO" dirty="0" err="1" smtClean="0"/>
              <a:t>tension</a:t>
            </a:r>
            <a:r>
              <a:rPr lang="nb-NO" dirty="0" smtClean="0"/>
              <a:t> (force/</a:t>
            </a:r>
            <a:r>
              <a:rPr lang="nb-NO" dirty="0" err="1" smtClean="0"/>
              <a:t>wetted</a:t>
            </a:r>
            <a:r>
              <a:rPr lang="nb-NO" dirty="0" smtClean="0"/>
              <a:t> area):</a:t>
            </a:r>
          </a:p>
          <a:p>
            <a:r>
              <a:rPr lang="nb-NO" dirty="0" err="1" smtClean="0"/>
              <a:t>Wetted</a:t>
            </a:r>
            <a:r>
              <a:rPr lang="nb-NO" dirty="0" smtClean="0"/>
              <a:t> area, </a:t>
            </a:r>
            <a:r>
              <a:rPr lang="nb-NO" dirty="0" err="1" smtClean="0"/>
              <a:t>circular</a:t>
            </a:r>
            <a:r>
              <a:rPr lang="nb-NO" dirty="0" smtClean="0"/>
              <a:t> pipe segment:                     </a:t>
            </a:r>
          </a:p>
          <a:p>
            <a:pPr marL="0" indent="0">
              <a:buNone/>
            </a:pPr>
            <a:r>
              <a:rPr lang="nb-NO" dirty="0" smtClean="0">
                <a:sym typeface="Wingdings" panose="05000000000000000000" pitchFamily="2" charset="2"/>
              </a:rPr>
              <a:t>     </a:t>
            </a:r>
            <a:r>
              <a:rPr lang="nb-NO" dirty="0" err="1" smtClean="0"/>
              <a:t>Pressure</a:t>
            </a:r>
            <a:r>
              <a:rPr lang="nb-NO" dirty="0" smtClean="0"/>
              <a:t>  gradient,  </a:t>
            </a:r>
            <a:r>
              <a:rPr lang="nb-NO" dirty="0" err="1" smtClean="0"/>
              <a:t>circular</a:t>
            </a:r>
            <a:r>
              <a:rPr lang="nb-NO" dirty="0" smtClean="0"/>
              <a:t> pipe : 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678015"/>
              </p:ext>
            </p:extLst>
          </p:nvPr>
        </p:nvGraphicFramePr>
        <p:xfrm>
          <a:off x="7537141" y="4615452"/>
          <a:ext cx="1029809" cy="580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3" imgW="647700" imgH="368300" progId="Equation.DSMT4">
                  <p:embed/>
                </p:oleObj>
              </mc:Choice>
              <mc:Fallback>
                <p:oleObj name="Equation" r:id="rId3" imgW="647700" imgH="368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141" y="4615452"/>
                        <a:ext cx="1029809" cy="5805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318715"/>
              </p:ext>
            </p:extLst>
          </p:nvPr>
        </p:nvGraphicFramePr>
        <p:xfrm>
          <a:off x="7615238" y="5832475"/>
          <a:ext cx="24161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5" imgW="1752480" imgH="380880" progId="Equation.DSMT4">
                  <p:embed/>
                </p:oleObj>
              </mc:Choice>
              <mc:Fallback>
                <p:oleObj name="Equation" r:id="rId5" imgW="175248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5238" y="5832475"/>
                        <a:ext cx="2416175" cy="534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Bild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13" y="1881879"/>
            <a:ext cx="5644193" cy="2268431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071341"/>
              </p:ext>
            </p:extLst>
          </p:nvPr>
        </p:nvGraphicFramePr>
        <p:xfrm>
          <a:off x="7537141" y="5299969"/>
          <a:ext cx="1364216" cy="303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8" imgW="799920" imgH="177480" progId="Equation.DSMT4">
                  <p:embed/>
                </p:oleObj>
              </mc:Choice>
              <mc:Fallback>
                <p:oleObj name="Equation" r:id="rId8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37141" y="5299969"/>
                        <a:ext cx="1364216" cy="303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124288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720186"/>
              </p:ext>
            </p:extLst>
          </p:nvPr>
        </p:nvGraphicFramePr>
        <p:xfrm>
          <a:off x="9519174" y="4539769"/>
          <a:ext cx="1515770" cy="600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0" imgW="914400" imgH="368280" progId="Equation.DSMT4">
                  <p:embed/>
                </p:oleObj>
              </mc:Choice>
              <mc:Fallback>
                <p:oleObj name="Equation" r:id="rId10" imgW="914400" imgH="3682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9174" y="4539769"/>
                        <a:ext cx="1515770" cy="6002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97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9797"/>
            <a:ext cx="10515600" cy="932155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Darcy-Weisbach</a:t>
            </a:r>
            <a:r>
              <a:rPr lang="nb-NO" dirty="0"/>
              <a:t> </a:t>
            </a:r>
            <a:r>
              <a:rPr lang="nb-NO" dirty="0" err="1"/>
              <a:t>f</a:t>
            </a:r>
            <a:r>
              <a:rPr lang="nb-NO" dirty="0" err="1" smtClean="0"/>
              <a:t>riction</a:t>
            </a:r>
            <a:r>
              <a:rPr lang="nb-NO" dirty="0" smtClean="0"/>
              <a:t> </a:t>
            </a:r>
            <a:r>
              <a:rPr lang="nb-NO" dirty="0" err="1" smtClean="0"/>
              <a:t>factor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 </a:t>
            </a:r>
            <a:r>
              <a:rPr lang="nb-NO" dirty="0" err="1" smtClean="0"/>
              <a:t>Colebrook</a:t>
            </a:r>
            <a:r>
              <a:rPr lang="nb-NO" dirty="0" smtClean="0"/>
              <a:t>-White/ Moody diagram</a:t>
            </a:r>
            <a:endParaRPr lang="nb-NO" dirty="0"/>
          </a:p>
        </p:txBody>
      </p:sp>
      <p:pic>
        <p:nvPicPr>
          <p:cNvPr id="4" name="Plassholder for innhold 3" descr="reynolds_number_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65" y="1349407"/>
            <a:ext cx="5850289" cy="3595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65" y="5202318"/>
            <a:ext cx="7581435" cy="93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2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460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Kinetic</a:t>
            </a:r>
            <a:r>
              <a:rPr lang="nb-NO" dirty="0" smtClean="0"/>
              <a:t> losses («</a:t>
            </a:r>
            <a:r>
              <a:rPr lang="nb-NO" dirty="0" err="1" smtClean="0"/>
              <a:t>minor</a:t>
            </a:r>
            <a:r>
              <a:rPr lang="nb-NO" dirty="0" smtClean="0"/>
              <a:t> losses», «</a:t>
            </a:r>
            <a:r>
              <a:rPr lang="nb-NO" dirty="0" err="1" smtClean="0"/>
              <a:t>Stoss-verlust</a:t>
            </a:r>
            <a:r>
              <a:rPr lang="nb-NO" dirty="0" smtClean="0"/>
              <a:t>»)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838200" y="1651247"/>
            <a:ext cx="4234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Examle</a:t>
            </a:r>
            <a:r>
              <a:rPr lang="nb-NO" sz="2000" dirty="0" smtClean="0"/>
              <a:t>: </a:t>
            </a:r>
            <a:r>
              <a:rPr lang="nb-NO" sz="2000" dirty="0" err="1" smtClean="0"/>
              <a:t>Flow</a:t>
            </a:r>
            <a:r>
              <a:rPr lang="nb-NO" sz="2000" dirty="0" smtClean="0"/>
              <a:t> </a:t>
            </a:r>
            <a:r>
              <a:rPr lang="nb-NO" sz="2000" dirty="0" err="1" smtClean="0"/>
              <a:t>through</a:t>
            </a:r>
            <a:r>
              <a:rPr lang="nb-NO" sz="2000" dirty="0" smtClean="0"/>
              <a:t> </a:t>
            </a:r>
            <a:r>
              <a:rPr lang="nb-NO" sz="2000" dirty="0" err="1" smtClean="0"/>
              <a:t>orifice</a:t>
            </a:r>
            <a:endParaRPr lang="nb-NO" sz="2000" dirty="0"/>
          </a:p>
        </p:txBody>
      </p:sp>
      <p:pic>
        <p:nvPicPr>
          <p:cNvPr id="11" name="Plassholder for innhold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2051357"/>
            <a:ext cx="10325100" cy="2400300"/>
          </a:xfrm>
        </p:spPr>
      </p:pic>
      <p:sp>
        <p:nvSpPr>
          <p:cNvPr id="12" name="TekstSylinder 11"/>
          <p:cNvSpPr txBox="1"/>
          <p:nvPr/>
        </p:nvSpPr>
        <p:spPr>
          <a:xfrm>
            <a:off x="1041698" y="4812124"/>
            <a:ext cx="3827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Force </a:t>
            </a:r>
            <a:r>
              <a:rPr lang="nb-NO" sz="2000" dirty="0" err="1" smtClean="0"/>
              <a:t>balance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</a:t>
            </a:r>
            <a:r>
              <a:rPr lang="nb-NO" sz="2000" dirty="0" err="1" smtClean="0"/>
              <a:t>control</a:t>
            </a:r>
            <a:r>
              <a:rPr lang="nb-NO" sz="2000" dirty="0" smtClean="0"/>
              <a:t> </a:t>
            </a:r>
            <a:r>
              <a:rPr lang="nb-NO" sz="2000" dirty="0" err="1" smtClean="0"/>
              <a:t>volume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627841"/>
              </p:ext>
            </p:extLst>
          </p:nvPr>
        </p:nvGraphicFramePr>
        <p:xfrm>
          <a:off x="5072848" y="4851767"/>
          <a:ext cx="2872538" cy="3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1778000" imgH="228600" progId="Equation.DSMT4">
                  <p:embed/>
                </p:oleObj>
              </mc:Choice>
              <mc:Fallback>
                <p:oleObj name="Equation" r:id="rId4" imgW="1778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848" y="4851767"/>
                        <a:ext cx="2872538" cy="369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kstSylinder 14"/>
          <p:cNvSpPr txBox="1"/>
          <p:nvPr/>
        </p:nvSpPr>
        <p:spPr>
          <a:xfrm>
            <a:off x="1152547" y="5384428"/>
            <a:ext cx="2682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 smtClean="0"/>
              <a:t>Resulting</a:t>
            </a:r>
            <a:r>
              <a:rPr lang="nb-NO" sz="2000" dirty="0" smtClean="0"/>
              <a:t> </a:t>
            </a:r>
            <a:r>
              <a:rPr lang="nb-NO" sz="2000" dirty="0" err="1" smtClean="0"/>
              <a:t>pressure</a:t>
            </a:r>
            <a:r>
              <a:rPr lang="nb-NO" sz="2000" dirty="0" smtClean="0"/>
              <a:t> loss: </a:t>
            </a:r>
            <a:endParaRPr lang="nb-NO" sz="20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861599"/>
              </p:ext>
            </p:extLst>
          </p:nvPr>
        </p:nvGraphicFramePr>
        <p:xfrm>
          <a:off x="5226050" y="5414963"/>
          <a:ext cx="25654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2565360" imgH="342720" progId="Equation.DSMT4">
                  <p:embed/>
                </p:oleObj>
              </mc:Choice>
              <mc:Fallback>
                <p:oleObj name="Equation" r:id="rId6" imgW="2565360" imgH="342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050" y="5414963"/>
                        <a:ext cx="2565400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367161" y="6081204"/>
            <a:ext cx="503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If choke </a:t>
            </a:r>
            <a:r>
              <a:rPr lang="nb-NO" dirty="0" err="1" smtClean="0"/>
              <a:t>opening</a:t>
            </a:r>
            <a:r>
              <a:rPr lang="nb-NO" dirty="0" smtClean="0"/>
              <a:t> </a:t>
            </a:r>
            <a:r>
              <a:rPr lang="nb-NO" dirty="0" err="1" smtClean="0"/>
              <a:t>much</a:t>
            </a:r>
            <a:r>
              <a:rPr lang="nb-NO" dirty="0" smtClean="0"/>
              <a:t> less </a:t>
            </a:r>
            <a:r>
              <a:rPr lang="nb-NO" dirty="0" err="1" smtClean="0"/>
              <a:t>than</a:t>
            </a:r>
            <a:r>
              <a:rPr lang="nb-NO" dirty="0" smtClean="0"/>
              <a:t> pipe cross </a:t>
            </a:r>
            <a:r>
              <a:rPr lang="nb-NO" dirty="0" err="1" smtClean="0"/>
              <a:t>section</a:t>
            </a:r>
            <a:r>
              <a:rPr lang="nb-NO" dirty="0" smtClean="0"/>
              <a:t>: </a:t>
            </a:r>
            <a:endParaRPr lang="nb-NO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28007"/>
              </p:ext>
            </p:extLst>
          </p:nvPr>
        </p:nvGraphicFramePr>
        <p:xfrm>
          <a:off x="7626350" y="5972175"/>
          <a:ext cx="12827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8" imgW="1282680" imgH="596880" progId="Equation.DSMT4">
                  <p:embed/>
                </p:oleObj>
              </mc:Choice>
              <mc:Fallback>
                <p:oleObj name="Equation" r:id="rId8" imgW="1282680" imgH="596880" progId="Equation.DSMT4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5972175"/>
                        <a:ext cx="12827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310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Heat transfer from pipe </a:t>
            </a:r>
            <a:r>
              <a:rPr lang="nb-NO" sz="2400" dirty="0" smtClean="0">
                <a:latin typeface="+mn-lt"/>
              </a:rPr>
              <a:t> </a:t>
            </a:r>
            <a:endParaRPr lang="nb-NO" sz="2400" dirty="0">
              <a:latin typeface="+mn-lt"/>
            </a:endParaRPr>
          </a:p>
        </p:txBody>
      </p:sp>
      <p:pic>
        <p:nvPicPr>
          <p:cNvPr id="5" name="Plassholder for innhold 4" descr="\\home.ansatt.ntnu.no\asheim\Desktop\bilde4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73" y="2073256"/>
            <a:ext cx="3895238" cy="13809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470498" y="50888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243754" y="54161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5664963" y="31761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787735" y="1858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174382"/>
              </p:ext>
            </p:extLst>
          </p:nvPr>
        </p:nvGraphicFramePr>
        <p:xfrm>
          <a:off x="6709534" y="3497437"/>
          <a:ext cx="1979531" cy="34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4" imgW="1320800" imgH="228600" progId="Equation.DSMT4">
                  <p:embed/>
                </p:oleObj>
              </mc:Choice>
              <mc:Fallback>
                <p:oleObj name="Equation" r:id="rId4" imgW="1320800" imgH="228600" progId="Equation.DSMT4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9534" y="3497437"/>
                        <a:ext cx="1979531" cy="3413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49799" y="2317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22" name="Bilde 21" descr="\\home.ansatt.ntnu.no\asheim\Desktop\Bilde2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963" y="4101875"/>
            <a:ext cx="3233420" cy="18053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485454"/>
              </p:ext>
            </p:extLst>
          </p:nvPr>
        </p:nvGraphicFramePr>
        <p:xfrm>
          <a:off x="7487388" y="5119389"/>
          <a:ext cx="1036570" cy="3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7388" y="5119389"/>
                        <a:ext cx="1036570" cy="327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Sylinder 9"/>
          <p:cNvSpPr txBox="1"/>
          <p:nvPr/>
        </p:nvSpPr>
        <p:spPr>
          <a:xfrm flipH="1">
            <a:off x="5470498" y="3454208"/>
            <a:ext cx="152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Heat </a:t>
            </a:r>
            <a:r>
              <a:rPr lang="nb-NO" dirty="0" err="1" smtClean="0"/>
              <a:t>flow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 flipH="1">
            <a:off x="7279689" y="4847208"/>
            <a:ext cx="1526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Heat </a:t>
            </a:r>
            <a:r>
              <a:rPr lang="nb-NO" dirty="0" err="1" smtClean="0"/>
              <a:t>content</a:t>
            </a:r>
            <a:endParaRPr lang="nb-NO" dirty="0"/>
          </a:p>
        </p:txBody>
      </p:sp>
      <p:sp>
        <p:nvSpPr>
          <p:cNvPr id="12" name="Rektangel 11"/>
          <p:cNvSpPr/>
          <p:nvPr/>
        </p:nvSpPr>
        <p:spPr>
          <a:xfrm>
            <a:off x="5308845" y="1748512"/>
            <a:ext cx="659610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dirty="0"/>
              <a:t>Heat </a:t>
            </a:r>
            <a:r>
              <a:rPr lang="nb-NO" sz="2000" dirty="0" err="1"/>
              <a:t>content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smtClean="0"/>
              <a:t>fluid</a:t>
            </a:r>
            <a:r>
              <a:rPr lang="nb-NO" sz="2000" dirty="0"/>
              <a:t>: </a:t>
            </a:r>
            <a:r>
              <a:rPr lang="nb-NO" sz="2000" dirty="0" smtClean="0"/>
              <a:t>c</a:t>
            </a:r>
            <a:r>
              <a:rPr lang="nb-NO" sz="1200" dirty="0" smtClean="0"/>
              <a:t>p</a:t>
            </a:r>
            <a:r>
              <a:rPr lang="nb-NO" sz="2000" dirty="0" smtClean="0"/>
              <a:t>               </a:t>
            </a:r>
            <a:r>
              <a:rPr lang="nb-NO" u="sng" dirty="0">
                <a:hlinkClick r:id="rId9"/>
              </a:rPr>
              <a:t>http://www.engineeringtoolbox.com/specific-heat-fluids-d_151.html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4820575" y="5088835"/>
            <a:ext cx="1643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Mass </a:t>
            </a:r>
            <a:r>
              <a:rPr lang="nb-NO" sz="1600" dirty="0" err="1" smtClean="0"/>
              <a:t>flow</a:t>
            </a:r>
            <a:r>
              <a:rPr lang="nb-NO" sz="1600" dirty="0" smtClean="0"/>
              <a:t> rate:</a:t>
            </a:r>
            <a:endParaRPr lang="nb-NO" sz="1600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5699464" y="2604033"/>
            <a:ext cx="3595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Heat transfer </a:t>
            </a:r>
            <a:r>
              <a:rPr lang="nb-NO" dirty="0" err="1"/>
              <a:t>coefficient</a:t>
            </a:r>
            <a:r>
              <a:rPr lang="nb-NO" dirty="0"/>
              <a:t>:  U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186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Heat transfer from pipe line at </a:t>
            </a:r>
            <a:r>
              <a:rPr lang="nb-NO" sz="2400" dirty="0" err="1" smtClean="0">
                <a:latin typeface="+mn-lt"/>
              </a:rPr>
              <a:t>sea</a:t>
            </a:r>
            <a:r>
              <a:rPr lang="nb-NO" sz="2400" dirty="0" smtClean="0">
                <a:latin typeface="+mn-lt"/>
              </a:rPr>
              <a:t> </a:t>
            </a:r>
            <a:r>
              <a:rPr lang="nb-NO" sz="2400" dirty="0" err="1" smtClean="0">
                <a:latin typeface="+mn-lt"/>
              </a:rPr>
              <a:t>bottom</a:t>
            </a:r>
            <a:endParaRPr lang="nb-NO" sz="2400" dirty="0">
              <a:latin typeface="+mn-lt"/>
            </a:endParaRPr>
          </a:p>
        </p:txBody>
      </p:sp>
      <p:pic>
        <p:nvPicPr>
          <p:cNvPr id="4" name="Bilde 3" descr="\\home.ansatt.ntnu.no\asheim\Desktop\Bilde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334" y="2073256"/>
            <a:ext cx="3233420" cy="1805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lassholder for innhold 4" descr="\\home.ansatt.ntnu.no\asheim\Desktop\bilde4.png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73" y="2073256"/>
            <a:ext cx="3895238" cy="13809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470498" y="50888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243754" y="54161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8309499" y="3095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/>
          </p:nvPr>
        </p:nvGraphicFramePr>
        <p:xfrm>
          <a:off x="8076728" y="3095375"/>
          <a:ext cx="1036570" cy="3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5" imgW="723586" imgH="228501" progId="Equation.DSMT4">
                  <p:embed/>
                </p:oleObj>
              </mc:Choice>
              <mc:Fallback>
                <p:oleObj name="Equation" r:id="rId5" imgW="723586" imgH="228501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6728" y="3095375"/>
                        <a:ext cx="1036570" cy="327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787735" y="1858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/>
          </p:nvPr>
        </p:nvGraphicFramePr>
        <p:xfrm>
          <a:off x="6145422" y="4891398"/>
          <a:ext cx="2257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7" imgW="2247900" imgH="444500" progId="Equation.DSMT4">
                  <p:embed/>
                </p:oleObj>
              </mc:Choice>
              <mc:Fallback>
                <p:oleObj name="Equation" r:id="rId7" imgW="2247900" imgH="444500" progId="Equation.DSMT4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422" y="4891398"/>
                        <a:ext cx="2257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49799" y="2317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20" name="TekstSylinder 19"/>
          <p:cNvSpPr txBox="1"/>
          <p:nvPr/>
        </p:nvSpPr>
        <p:spPr>
          <a:xfrm>
            <a:off x="838201" y="4979023"/>
            <a:ext cx="5012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Analytic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 for </a:t>
            </a:r>
            <a:r>
              <a:rPr lang="nb-NO" dirty="0" err="1" smtClean="0"/>
              <a:t>constant</a:t>
            </a:r>
            <a:r>
              <a:rPr lang="nb-NO" dirty="0" smtClean="0"/>
              <a:t> </a:t>
            </a:r>
            <a:r>
              <a:rPr lang="nb-NO" dirty="0" err="1" smtClean="0"/>
              <a:t>outer</a:t>
            </a:r>
            <a:r>
              <a:rPr lang="nb-NO" dirty="0" smtClean="0"/>
              <a:t> </a:t>
            </a:r>
            <a:r>
              <a:rPr lang="nb-NO" dirty="0" err="1" smtClean="0"/>
              <a:t>temperature</a:t>
            </a:r>
            <a:endParaRPr lang="nb-NO" dirty="0"/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/>
          </p:nvPr>
        </p:nvGraphicFramePr>
        <p:xfrm>
          <a:off x="6071563" y="5666410"/>
          <a:ext cx="33210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9" imgW="3314520" imgH="596880" progId="Equation.DSMT4">
                  <p:embed/>
                </p:oleObj>
              </mc:Choice>
              <mc:Fallback>
                <p:oleObj name="Equation" r:id="rId9" imgW="3314520" imgH="596880" progId="Equation.DSMT4">
                  <p:embed/>
                  <p:pic>
                    <p:nvPicPr>
                      <p:cNvPr id="21" name="Objek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1563" y="5666410"/>
                        <a:ext cx="33210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kstSylinder 22"/>
          <p:cNvSpPr txBox="1"/>
          <p:nvPr/>
        </p:nvSpPr>
        <p:spPr>
          <a:xfrm>
            <a:off x="2894121" y="5781781"/>
            <a:ext cx="295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Numerical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6071562" y="3095376"/>
            <a:ext cx="103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Mass </a:t>
            </a:r>
            <a:r>
              <a:rPr lang="nb-NO" sz="1400" dirty="0" err="1" smtClean="0"/>
              <a:t>flow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402667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B</a:t>
            </a:r>
            <a:r>
              <a:rPr lang="nb-NO" dirty="0" err="1" smtClean="0"/>
              <a:t>uried</a:t>
            </a:r>
            <a:r>
              <a:rPr lang="nb-NO" dirty="0" smtClean="0"/>
              <a:t> pipe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5561860"/>
          </a:xfrm>
        </p:spPr>
        <p:txBody>
          <a:bodyPr/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err="1"/>
              <a:t>S</a:t>
            </a:r>
            <a:r>
              <a:rPr lang="nb-NO" dirty="0" err="1" smtClean="0"/>
              <a:t>urrounding</a:t>
            </a:r>
            <a:r>
              <a:rPr lang="nb-NO" dirty="0" smtClean="0"/>
              <a:t> </a:t>
            </a:r>
            <a:r>
              <a:rPr lang="nb-NO" dirty="0" err="1" smtClean="0"/>
              <a:t>soil</a:t>
            </a:r>
            <a:r>
              <a:rPr lang="nb-NO" dirty="0" smtClean="0"/>
              <a:t> </a:t>
            </a:r>
            <a:r>
              <a:rPr lang="nb-NO" dirty="0" err="1" smtClean="0"/>
              <a:t>reduces</a:t>
            </a:r>
            <a:r>
              <a:rPr lang="nb-NO" dirty="0" smtClean="0"/>
              <a:t> heat transfer </a:t>
            </a:r>
            <a:r>
              <a:rPr lang="nb-NO" dirty="0" err="1" smtClean="0"/>
              <a:t>coeffisient</a:t>
            </a:r>
            <a:r>
              <a:rPr lang="nb-NO" dirty="0" smtClean="0"/>
              <a:t>. (</a:t>
            </a:r>
            <a:r>
              <a:rPr lang="nb-NO" dirty="0" err="1" smtClean="0"/>
              <a:t>Easily</a:t>
            </a:r>
            <a:r>
              <a:rPr lang="nb-NO" dirty="0" smtClean="0"/>
              <a:t> solvable)</a:t>
            </a:r>
          </a:p>
          <a:p>
            <a:r>
              <a:rPr lang="nb-NO" dirty="0" smtClean="0"/>
              <a:t>At start-up, </a:t>
            </a:r>
            <a:r>
              <a:rPr lang="nb-NO" dirty="0" err="1"/>
              <a:t>s</a:t>
            </a:r>
            <a:r>
              <a:rPr lang="nb-NO" dirty="0" err="1" smtClean="0"/>
              <a:t>urrounding</a:t>
            </a:r>
            <a:r>
              <a:rPr lang="nb-NO" dirty="0" smtClean="0"/>
              <a:t> </a:t>
            </a:r>
            <a:r>
              <a:rPr lang="nb-NO" dirty="0" err="1" smtClean="0"/>
              <a:t>soil</a:t>
            </a:r>
            <a:r>
              <a:rPr lang="nb-NO" dirty="0" smtClean="0"/>
              <a:t> is </a:t>
            </a:r>
            <a:r>
              <a:rPr lang="nb-NO" dirty="0" err="1" smtClean="0"/>
              <a:t>heated</a:t>
            </a:r>
            <a:r>
              <a:rPr lang="nb-NO" dirty="0" smtClean="0"/>
              <a:t> by </a:t>
            </a:r>
            <a:r>
              <a:rPr lang="nb-NO" dirty="0" err="1" smtClean="0"/>
              <a:t>warmer</a:t>
            </a:r>
            <a:r>
              <a:rPr lang="nb-NO" dirty="0" smtClean="0"/>
              <a:t> pipe fluid, </a:t>
            </a:r>
            <a:r>
              <a:rPr lang="nb-NO" dirty="0" err="1" smtClean="0"/>
              <a:t>resulting</a:t>
            </a:r>
            <a:r>
              <a:rPr lang="nb-NO" dirty="0" smtClean="0"/>
              <a:t> in </a:t>
            </a:r>
            <a:r>
              <a:rPr lang="nb-NO" dirty="0" err="1" smtClean="0"/>
              <a:t>temperature</a:t>
            </a:r>
            <a:r>
              <a:rPr lang="nb-NO" dirty="0" smtClean="0"/>
              <a:t> </a:t>
            </a:r>
            <a:r>
              <a:rPr lang="nb-NO" dirty="0" err="1" smtClean="0"/>
              <a:t>transients</a:t>
            </a:r>
            <a:r>
              <a:rPr lang="nb-NO" dirty="0" smtClean="0"/>
              <a:t> 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692" y="1014764"/>
            <a:ext cx="6347400" cy="3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9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Office-tema</vt:lpstr>
      <vt:lpstr>Equation</vt:lpstr>
      <vt:lpstr>MathType 6.0 Equation</vt:lpstr>
      <vt:lpstr>Chapter 1. Lecture 1  19 january 2021</vt:lpstr>
      <vt:lpstr>Single phase flow</vt:lpstr>
      <vt:lpstr>Friction pressure loss</vt:lpstr>
      <vt:lpstr>Darcy-Weisbach friction factor  Colebrook-White/ Moody diagram</vt:lpstr>
      <vt:lpstr>Kinetic losses («minor losses», «Stoss-verlust»)</vt:lpstr>
      <vt:lpstr>Heat transfer from pipe  </vt:lpstr>
      <vt:lpstr>Heat transfer from pipe line at sea bottom</vt:lpstr>
      <vt:lpstr>Buried pipe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</dc:title>
  <dc:creator>Harald Arne Asheim</dc:creator>
  <cp:lastModifiedBy>Harald Arne Asheim</cp:lastModifiedBy>
  <cp:revision>50</cp:revision>
  <dcterms:created xsi:type="dcterms:W3CDTF">2020-08-19T12:35:51Z</dcterms:created>
  <dcterms:modified xsi:type="dcterms:W3CDTF">2021-01-18T10:19:55Z</dcterms:modified>
</cp:coreProperties>
</file>