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70" r:id="rId4"/>
    <p:sldId id="272" r:id="rId5"/>
    <p:sldId id="264" r:id="rId6"/>
    <p:sldId id="273" r:id="rId7"/>
    <p:sldId id="268" r:id="rId8"/>
    <p:sldId id="274" r:id="rId9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342" autoAdjust="0"/>
  </p:normalViewPr>
  <p:slideViewPr>
    <p:cSldViewPr snapToGrid="0">
      <p:cViewPr varScale="1">
        <p:scale>
          <a:sx n="78" d="100"/>
          <a:sy n="78" d="100"/>
        </p:scale>
        <p:origin x="845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385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2D2311-AE6F-4D5D-A72C-3A32652D7CB0}" type="datetimeFigureOut">
              <a:rPr lang="nb-NO" smtClean="0"/>
              <a:t>13.01.2021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1C6F8D-046D-4919-9ADB-BAE0E5693ED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383247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1C6F8D-046D-4919-9ADB-BAE0E5693EDF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98683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9419A-451F-454D-8814-845D4F5CED2D}" type="datetimeFigureOut">
              <a:rPr lang="nb-NO" smtClean="0"/>
              <a:t>13.01.2021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1BBC6-31B0-4152-A167-7209ED96689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40250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9419A-451F-454D-8814-845D4F5CED2D}" type="datetimeFigureOut">
              <a:rPr lang="nb-NO" smtClean="0"/>
              <a:t>13.01.2021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1BBC6-31B0-4152-A167-7209ED96689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66223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9419A-451F-454D-8814-845D4F5CED2D}" type="datetimeFigureOut">
              <a:rPr lang="nb-NO" smtClean="0"/>
              <a:t>13.01.2021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1BBC6-31B0-4152-A167-7209ED96689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38645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9419A-451F-454D-8814-845D4F5CED2D}" type="datetimeFigureOut">
              <a:rPr lang="nb-NO" smtClean="0"/>
              <a:t>13.01.2021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1BBC6-31B0-4152-A167-7209ED96689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53792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9419A-451F-454D-8814-845D4F5CED2D}" type="datetimeFigureOut">
              <a:rPr lang="nb-NO" smtClean="0"/>
              <a:t>13.01.2021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1BBC6-31B0-4152-A167-7209ED96689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45149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9419A-451F-454D-8814-845D4F5CED2D}" type="datetimeFigureOut">
              <a:rPr lang="nb-NO" smtClean="0"/>
              <a:t>13.01.2021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1BBC6-31B0-4152-A167-7209ED96689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55273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9419A-451F-454D-8814-845D4F5CED2D}" type="datetimeFigureOut">
              <a:rPr lang="nb-NO" smtClean="0"/>
              <a:t>13.01.2021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1BBC6-31B0-4152-A167-7209ED96689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91077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9419A-451F-454D-8814-845D4F5CED2D}" type="datetimeFigureOut">
              <a:rPr lang="nb-NO" smtClean="0"/>
              <a:t>13.01.2021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1BBC6-31B0-4152-A167-7209ED96689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50400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9419A-451F-454D-8814-845D4F5CED2D}" type="datetimeFigureOut">
              <a:rPr lang="nb-NO" smtClean="0"/>
              <a:t>13.01.2021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1BBC6-31B0-4152-A167-7209ED96689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31797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9419A-451F-454D-8814-845D4F5CED2D}" type="datetimeFigureOut">
              <a:rPr lang="nb-NO" smtClean="0"/>
              <a:t>13.01.2021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1BBC6-31B0-4152-A167-7209ED96689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275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9419A-451F-454D-8814-845D4F5CED2D}" type="datetimeFigureOut">
              <a:rPr lang="nb-NO" smtClean="0"/>
              <a:t>13.01.2021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1BBC6-31B0-4152-A167-7209ED96689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80120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A9419A-451F-454D-8814-845D4F5CED2D}" type="datetimeFigureOut">
              <a:rPr lang="nb-NO" smtClean="0"/>
              <a:t>13.01.2021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1BBC6-31B0-4152-A167-7209ED96689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93909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pt.ntnu.no/~asheim/CV.html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b-NO" sz="2800" b="1" dirty="0" err="1" smtClean="0">
                <a:latin typeface="+mn-lt"/>
              </a:rPr>
              <a:t>Introduction</a:t>
            </a:r>
            <a:r>
              <a:rPr lang="nb-NO" sz="2800" b="1" dirty="0">
                <a:latin typeface="+mn-lt"/>
              </a:rPr>
              <a:t> </a:t>
            </a:r>
            <a:r>
              <a:rPr lang="nb-NO" sz="2800" b="1" dirty="0" smtClean="0">
                <a:latin typeface="+mn-lt"/>
              </a:rPr>
              <a:t>   </a:t>
            </a:r>
            <a:r>
              <a:rPr lang="nb-NO" sz="2800" b="1" dirty="0" smtClean="0">
                <a:latin typeface="+mn-lt"/>
              </a:rPr>
              <a:t>TPG4135 Field </a:t>
            </a:r>
            <a:r>
              <a:rPr lang="nb-NO" sz="2800" b="1" smtClean="0">
                <a:latin typeface="+mn-lt"/>
              </a:rPr>
              <a:t>processing</a:t>
            </a:r>
            <a:r>
              <a:rPr lang="nb-NO" sz="2800" b="1" dirty="0" smtClean="0">
                <a:latin typeface="+mn-lt"/>
              </a:rPr>
              <a:t/>
            </a:r>
            <a:br>
              <a:rPr lang="nb-NO" sz="2800" b="1" dirty="0" smtClean="0">
                <a:latin typeface="+mn-lt"/>
              </a:rPr>
            </a:br>
            <a:r>
              <a:rPr lang="nb-NO" sz="2800" b="1" dirty="0">
                <a:latin typeface="+mn-lt"/>
              </a:rPr>
              <a:t> </a:t>
            </a:r>
            <a:r>
              <a:rPr lang="nb-NO" sz="2800" b="1" dirty="0" smtClean="0">
                <a:latin typeface="+mn-lt"/>
              </a:rPr>
              <a:t>                           </a:t>
            </a:r>
            <a:r>
              <a:rPr lang="nb-NO" sz="2800" b="1" dirty="0" err="1" smtClean="0">
                <a:latin typeface="+mn-lt"/>
              </a:rPr>
              <a:t>Lecturer</a:t>
            </a:r>
            <a:r>
              <a:rPr lang="nb-NO" sz="2800" b="1" dirty="0" smtClean="0">
                <a:latin typeface="+mn-lt"/>
              </a:rPr>
              <a:t> : Harald Asheim</a:t>
            </a:r>
            <a:endParaRPr lang="nb-NO" sz="2800" b="1" dirty="0">
              <a:latin typeface="+mn-lt"/>
            </a:endParaRPr>
          </a:p>
        </p:txBody>
      </p:sp>
      <p:sp>
        <p:nvSpPr>
          <p:cNvPr id="3" name="Undertittel 2"/>
          <p:cNvSpPr>
            <a:spLocks noGrp="1"/>
          </p:cNvSpPr>
          <p:nvPr>
            <p:ph type="subTitle" idx="4294967295"/>
          </p:nvPr>
        </p:nvSpPr>
        <p:spPr>
          <a:xfrm>
            <a:off x="2169459" y="2367150"/>
            <a:ext cx="5424301" cy="318135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nb-NO" dirty="0" smtClean="0"/>
          </a:p>
          <a:p>
            <a:pPr marL="457200" indent="-457200">
              <a:buAutoNum type="arabicParenR"/>
            </a:pPr>
            <a:r>
              <a:rPr lang="nb-NO" dirty="0" err="1" smtClean="0"/>
              <a:t>Current</a:t>
            </a:r>
            <a:r>
              <a:rPr lang="nb-NO" dirty="0" smtClean="0"/>
              <a:t> plan</a:t>
            </a:r>
            <a:endParaRPr lang="nb-NO" dirty="0" smtClean="0"/>
          </a:p>
          <a:p>
            <a:pPr marL="457200" indent="-457200">
              <a:buAutoNum type="arabicParenR"/>
            </a:pPr>
            <a:r>
              <a:rPr lang="nb-NO" dirty="0" err="1" smtClean="0"/>
              <a:t>About</a:t>
            </a:r>
            <a:r>
              <a:rPr lang="nb-NO" dirty="0" smtClean="0"/>
              <a:t> </a:t>
            </a:r>
            <a:r>
              <a:rPr lang="nb-NO" dirty="0" err="1" smtClean="0"/>
              <a:t>this</a:t>
            </a:r>
            <a:r>
              <a:rPr lang="nb-NO" dirty="0" smtClean="0"/>
              <a:t> </a:t>
            </a:r>
            <a:r>
              <a:rPr lang="nb-NO" dirty="0" err="1" smtClean="0"/>
              <a:t>lecturer</a:t>
            </a:r>
            <a:r>
              <a:rPr lang="nb-NO" dirty="0" smtClean="0"/>
              <a:t> </a:t>
            </a:r>
            <a:endParaRPr lang="nb-NO" dirty="0" smtClean="0"/>
          </a:p>
          <a:p>
            <a:pPr marL="0" indent="0">
              <a:buNone/>
            </a:pPr>
            <a:r>
              <a:rPr lang="nb-NO" dirty="0" smtClean="0"/>
              <a:t>3) </a:t>
            </a:r>
            <a:r>
              <a:rPr lang="nb-NO" dirty="0" err="1" smtClean="0"/>
              <a:t>Exam</a:t>
            </a:r>
            <a:r>
              <a:rPr lang="nb-NO" dirty="0" smtClean="0"/>
              <a:t> </a:t>
            </a:r>
            <a:endParaRPr lang="nb-NO" dirty="0"/>
          </a:p>
          <a:p>
            <a:pPr marL="0" indent="0">
              <a:buNone/>
            </a:pPr>
            <a:r>
              <a:rPr lang="nb-NO" dirty="0"/>
              <a:t>4</a:t>
            </a:r>
            <a:r>
              <a:rPr lang="nb-NO" dirty="0" smtClean="0"/>
              <a:t>) </a:t>
            </a:r>
            <a:r>
              <a:rPr lang="nb-NO" dirty="0" err="1" smtClean="0"/>
              <a:t>Lectures</a:t>
            </a:r>
            <a:r>
              <a:rPr lang="nb-NO" dirty="0" smtClean="0"/>
              <a:t> and </a:t>
            </a:r>
            <a:r>
              <a:rPr lang="nb-NO" dirty="0" err="1" smtClean="0"/>
              <a:t>course</a:t>
            </a:r>
            <a:r>
              <a:rPr lang="nb-NO" dirty="0" smtClean="0"/>
              <a:t> </a:t>
            </a:r>
            <a:r>
              <a:rPr lang="nb-NO" dirty="0" err="1" smtClean="0"/>
              <a:t>work</a:t>
            </a:r>
            <a:endParaRPr lang="nb-NO" dirty="0"/>
          </a:p>
          <a:p>
            <a:pPr marL="0" indent="0">
              <a:buNone/>
            </a:pPr>
            <a:r>
              <a:rPr lang="nb-NO" dirty="0" smtClean="0"/>
              <a:t>5 </a:t>
            </a:r>
            <a:r>
              <a:rPr lang="nb-NO" dirty="0" err="1" smtClean="0"/>
              <a:t>a,b,c</a:t>
            </a:r>
            <a:r>
              <a:rPr lang="nb-NO" dirty="0" smtClean="0"/>
              <a:t>) Learning material </a:t>
            </a:r>
            <a:endParaRPr lang="nb-NO" dirty="0" smtClean="0"/>
          </a:p>
          <a:p>
            <a:pPr marL="0" indent="0">
              <a:buNone/>
            </a:pPr>
            <a:r>
              <a:rPr lang="nb-NO" dirty="0" smtClean="0"/>
              <a:t>6) </a:t>
            </a:r>
            <a:r>
              <a:rPr lang="nb-NO" dirty="0" smtClean="0"/>
              <a:t>Key </a:t>
            </a:r>
            <a:r>
              <a:rPr lang="nb-NO" dirty="0" err="1" smtClean="0"/>
              <a:t>dates</a:t>
            </a:r>
            <a:endParaRPr lang="nb-NO" dirty="0" smtClean="0"/>
          </a:p>
          <a:p>
            <a:endParaRPr lang="nb-NO" dirty="0" smtClean="0"/>
          </a:p>
          <a:p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1427626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48248" y="314884"/>
            <a:ext cx="10515600" cy="4759534"/>
          </a:xfrm>
        </p:spPr>
        <p:txBody>
          <a:bodyPr>
            <a:normAutofit/>
          </a:bodyPr>
          <a:lstStyle/>
          <a:p>
            <a:r>
              <a:rPr lang="nb-NO" sz="4000" b="1" dirty="0"/>
              <a:t>2</a:t>
            </a:r>
            <a:r>
              <a:rPr lang="nb-NO" sz="4000" b="1" dirty="0" smtClean="0"/>
              <a:t>) </a:t>
            </a:r>
            <a:r>
              <a:rPr lang="nb-NO" sz="4000" b="1" dirty="0" err="1" smtClean="0"/>
              <a:t>About</a:t>
            </a:r>
            <a:r>
              <a:rPr lang="nb-NO" sz="4000" b="1" dirty="0" smtClean="0"/>
              <a:t> </a:t>
            </a:r>
            <a:r>
              <a:rPr lang="nb-NO" sz="4000" b="1" dirty="0" err="1" smtClean="0"/>
              <a:t>this</a:t>
            </a:r>
            <a:r>
              <a:rPr lang="nb-NO" sz="4000" b="1" dirty="0" smtClean="0"/>
              <a:t> </a:t>
            </a:r>
            <a:r>
              <a:rPr lang="nb-NO" sz="4000" b="1" dirty="0" err="1" smtClean="0"/>
              <a:t>lecturer</a:t>
            </a:r>
            <a:r>
              <a:rPr lang="nb-NO" sz="4000" b="1" dirty="0" smtClean="0"/>
              <a:t>: </a:t>
            </a:r>
            <a:br>
              <a:rPr lang="nb-NO" sz="4000" b="1" dirty="0" smtClean="0"/>
            </a:br>
            <a:r>
              <a:rPr lang="nb-NO" sz="4000" b="1" dirty="0"/>
              <a:t/>
            </a:r>
            <a:br>
              <a:rPr lang="nb-NO" sz="4000" b="1" dirty="0"/>
            </a:br>
            <a:r>
              <a:rPr lang="nb-NO" sz="2700" b="1" dirty="0" smtClean="0"/>
              <a:t>Harald Asheim, prof. Emeritus , </a:t>
            </a:r>
            <a:r>
              <a:rPr lang="nb-NO" sz="2700" b="1" dirty="0" err="1" smtClean="0"/>
              <a:t>PhD</a:t>
            </a:r>
            <a:r>
              <a:rPr lang="nb-NO" sz="2700" b="1" dirty="0" smtClean="0"/>
              <a:t> </a:t>
            </a:r>
            <a:br>
              <a:rPr lang="nb-NO" sz="2700" b="1" dirty="0" smtClean="0"/>
            </a:br>
            <a:r>
              <a:rPr lang="nb-NO" sz="2700" b="1" dirty="0"/>
              <a:t/>
            </a:r>
            <a:br>
              <a:rPr lang="nb-NO" sz="2700" b="1" dirty="0"/>
            </a:br>
            <a:r>
              <a:rPr lang="nb-NO" sz="1800" b="1" dirty="0" smtClean="0"/>
              <a:t>CV </a:t>
            </a:r>
            <a:r>
              <a:rPr lang="nb-NO" sz="1800" b="1" dirty="0" err="1" smtClean="0"/>
              <a:t>on</a:t>
            </a:r>
            <a:r>
              <a:rPr lang="nb-NO" sz="1800" b="1" dirty="0" smtClean="0"/>
              <a:t> </a:t>
            </a:r>
            <a:r>
              <a:rPr lang="nb-NO" sz="1800" b="1" dirty="0" err="1" smtClean="0"/>
              <a:t>home</a:t>
            </a:r>
            <a:r>
              <a:rPr lang="nb-NO" sz="1800" b="1" dirty="0" smtClean="0"/>
              <a:t> </a:t>
            </a:r>
            <a:r>
              <a:rPr lang="nb-NO" sz="1800" b="1" dirty="0" err="1" smtClean="0"/>
              <a:t>page</a:t>
            </a:r>
            <a:r>
              <a:rPr lang="nb-NO" sz="1800" b="1" dirty="0" smtClean="0"/>
              <a:t>: </a:t>
            </a:r>
            <a:r>
              <a:rPr lang="nb-NO" sz="1800" b="1" dirty="0" smtClean="0">
                <a:solidFill>
                  <a:schemeClr val="tx2"/>
                </a:solidFill>
                <a:hlinkClick r:id="rId2"/>
              </a:rPr>
              <a:t>http://www.ipt.ntnu.no/~asheim/CV.html</a:t>
            </a:r>
            <a:r>
              <a:rPr lang="nb-NO" sz="1800" b="1" dirty="0" smtClean="0">
                <a:solidFill>
                  <a:schemeClr val="tx2"/>
                </a:solidFill>
              </a:rPr>
              <a:t/>
            </a:r>
            <a:br>
              <a:rPr lang="nb-NO" sz="1800" b="1" dirty="0" smtClean="0">
                <a:solidFill>
                  <a:schemeClr val="tx2"/>
                </a:solidFill>
              </a:rPr>
            </a:br>
            <a:r>
              <a:rPr lang="nb-NO" sz="1800" b="1" dirty="0">
                <a:solidFill>
                  <a:schemeClr val="tx2"/>
                </a:solidFill>
              </a:rPr>
              <a:t/>
            </a:r>
            <a:br>
              <a:rPr lang="nb-NO" sz="1800" b="1" dirty="0">
                <a:solidFill>
                  <a:schemeClr val="tx2"/>
                </a:solidFill>
              </a:rPr>
            </a:br>
            <a:r>
              <a:rPr lang="nb-NO" sz="1800" b="1" dirty="0" smtClean="0">
                <a:solidFill>
                  <a:schemeClr val="tx2"/>
                </a:solidFill>
              </a:rPr>
              <a:t/>
            </a:r>
            <a:br>
              <a:rPr lang="nb-NO" sz="1800" b="1" dirty="0" smtClean="0">
                <a:solidFill>
                  <a:schemeClr val="tx2"/>
                </a:solidFill>
              </a:rPr>
            </a:br>
            <a:endParaRPr lang="nb-NO" sz="1800" dirty="0"/>
          </a:p>
        </p:txBody>
      </p:sp>
    </p:spTree>
    <p:extLst>
      <p:ext uri="{BB962C8B-B14F-4D97-AF65-F5344CB8AC3E}">
        <p14:creationId xmlns:p14="http://schemas.microsoft.com/office/powerpoint/2010/main" val="3009822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67862" y="415366"/>
            <a:ext cx="10515600" cy="4153087"/>
          </a:xfrm>
        </p:spPr>
        <p:txBody>
          <a:bodyPr>
            <a:normAutofit/>
          </a:bodyPr>
          <a:lstStyle/>
          <a:p>
            <a:r>
              <a:rPr lang="nb-NO" dirty="0"/>
              <a:t>3</a:t>
            </a:r>
            <a:r>
              <a:rPr lang="nb-NO" dirty="0" smtClean="0"/>
              <a:t>) </a:t>
            </a:r>
            <a:r>
              <a:rPr lang="nb-NO" dirty="0" err="1" smtClean="0"/>
              <a:t>Exam</a:t>
            </a:r>
            <a:r>
              <a:rPr lang="nb-NO" dirty="0" smtClean="0"/>
              <a:t> </a:t>
            </a:r>
            <a:r>
              <a:rPr lang="nb-NO" dirty="0" smtClean="0"/>
              <a:t> </a:t>
            </a:r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/>
            </a:r>
            <a:br>
              <a:rPr lang="nb-NO" dirty="0" smtClean="0"/>
            </a:br>
            <a:r>
              <a:rPr lang="nb-NO" sz="2000" b="1" dirty="0" smtClean="0"/>
              <a:t>-</a:t>
            </a:r>
            <a:r>
              <a:rPr lang="nb-NO" sz="3100" b="1" dirty="0" err="1" smtClean="0"/>
              <a:t>Written</a:t>
            </a:r>
            <a:r>
              <a:rPr lang="nb-NO" sz="3100" b="1" dirty="0" smtClean="0"/>
              <a:t> </a:t>
            </a:r>
            <a:br>
              <a:rPr lang="nb-NO" sz="3100" b="1" dirty="0" smtClean="0"/>
            </a:br>
            <a:r>
              <a:rPr lang="nb-NO" sz="3100" b="1" dirty="0" smtClean="0"/>
              <a:t>-</a:t>
            </a:r>
            <a:r>
              <a:rPr lang="nb-NO" sz="3100" b="1" dirty="0" err="1" smtClean="0"/>
              <a:t>Probably</a:t>
            </a:r>
            <a:r>
              <a:rPr lang="nb-NO" sz="3100" b="1" dirty="0" smtClean="0"/>
              <a:t> </a:t>
            </a:r>
            <a:r>
              <a:rPr lang="nb-NO" sz="3100" b="1" dirty="0" err="1" smtClean="0"/>
              <a:t>home-exam</a:t>
            </a:r>
            <a:r>
              <a:rPr lang="nb-NO" sz="3100" b="1" dirty="0" smtClean="0"/>
              <a:t> </a:t>
            </a:r>
            <a:r>
              <a:rPr lang="nb-NO" sz="3100" b="1" dirty="0" err="1" smtClean="0"/>
              <a:t>turned</a:t>
            </a:r>
            <a:r>
              <a:rPr lang="nb-NO" sz="3100" b="1" dirty="0" smtClean="0"/>
              <a:t> in </a:t>
            </a:r>
            <a:r>
              <a:rPr lang="nb-NO" sz="3100" b="1" dirty="0" err="1" smtClean="0"/>
              <a:t>using</a:t>
            </a:r>
            <a:r>
              <a:rPr lang="nb-NO" sz="3100" b="1" dirty="0" smtClean="0"/>
              <a:t> «Inspera»</a:t>
            </a:r>
            <a:br>
              <a:rPr lang="nb-NO" sz="3100" b="1" dirty="0" smtClean="0"/>
            </a:br>
            <a:r>
              <a:rPr lang="nb-NO" sz="3100" b="1" dirty="0" smtClean="0"/>
              <a:t>-Open </a:t>
            </a:r>
            <a:r>
              <a:rPr lang="nb-NO" sz="3100" b="1" dirty="0" err="1" smtClean="0"/>
              <a:t>sources</a:t>
            </a:r>
            <a:r>
              <a:rPr lang="nb-NO" sz="3100" b="1" dirty="0" smtClean="0"/>
              <a:t>, </a:t>
            </a:r>
            <a:r>
              <a:rPr lang="nb-NO" sz="3100" b="1" dirty="0" err="1" smtClean="0"/>
              <a:t>MatLab</a:t>
            </a:r>
            <a:r>
              <a:rPr lang="nb-NO" sz="3100" b="1" dirty="0" smtClean="0"/>
              <a:t> </a:t>
            </a:r>
            <a:r>
              <a:rPr lang="nb-NO" sz="3100" b="1" dirty="0" err="1" smtClean="0"/>
              <a:t>will</a:t>
            </a:r>
            <a:r>
              <a:rPr lang="nb-NO" sz="3100" b="1" dirty="0" smtClean="0"/>
              <a:t> be </a:t>
            </a:r>
            <a:r>
              <a:rPr lang="nb-NO" sz="3100" b="1" dirty="0" err="1" smtClean="0"/>
              <a:t>provided</a:t>
            </a:r>
            <a:r>
              <a:rPr lang="nb-NO" sz="3100" b="1" dirty="0" smtClean="0"/>
              <a:t>  </a:t>
            </a:r>
            <a:r>
              <a:rPr lang="nb-NO" sz="3100" dirty="0" smtClean="0"/>
              <a:t/>
            </a:r>
            <a:br>
              <a:rPr lang="nb-NO" sz="3100" dirty="0" smtClean="0"/>
            </a:br>
            <a:r>
              <a:rPr lang="nb-NO" dirty="0"/>
              <a:t/>
            </a:r>
            <a:br>
              <a:rPr lang="nb-NO" dirty="0"/>
            </a:b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14532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-88489"/>
            <a:ext cx="10515600" cy="1386348"/>
          </a:xfrm>
        </p:spPr>
        <p:txBody>
          <a:bodyPr>
            <a:normAutofit/>
          </a:bodyPr>
          <a:lstStyle/>
          <a:p>
            <a:r>
              <a:rPr lang="nb-NO" dirty="0"/>
              <a:t>4</a:t>
            </a:r>
            <a:r>
              <a:rPr lang="nb-NO" dirty="0" smtClean="0"/>
              <a:t> </a:t>
            </a:r>
            <a:r>
              <a:rPr lang="nb-NO" dirty="0" err="1" smtClean="0"/>
              <a:t>Lectures</a:t>
            </a:r>
            <a:r>
              <a:rPr lang="nb-NO" dirty="0" smtClean="0"/>
              <a:t> and </a:t>
            </a:r>
            <a:r>
              <a:rPr lang="nb-NO" dirty="0" err="1" smtClean="0"/>
              <a:t>course</a:t>
            </a:r>
            <a:r>
              <a:rPr lang="nb-NO" dirty="0" smtClean="0"/>
              <a:t> </a:t>
            </a:r>
            <a:r>
              <a:rPr lang="nb-NO" dirty="0" err="1" smtClean="0"/>
              <a:t>work</a:t>
            </a:r>
            <a:r>
              <a:rPr lang="nb-NO" dirty="0" smtClean="0"/>
              <a:t/>
            </a:r>
            <a:br>
              <a:rPr lang="nb-NO" dirty="0" smtClean="0"/>
            </a:br>
            <a:r>
              <a:rPr lang="nb-NO" sz="2400" b="1" dirty="0" smtClean="0"/>
              <a:t>         </a:t>
            </a:r>
            <a:r>
              <a:rPr lang="nb-NO" sz="2400" b="1" dirty="0" smtClean="0"/>
              <a:t>-Net </a:t>
            </a:r>
            <a:r>
              <a:rPr lang="nb-NO" sz="2400" b="1" dirty="0" err="1"/>
              <a:t>l</a:t>
            </a:r>
            <a:r>
              <a:rPr lang="nb-NO" sz="2400" b="1" dirty="0" err="1" smtClean="0"/>
              <a:t>ectures</a:t>
            </a:r>
            <a:r>
              <a:rPr lang="nb-NO" sz="2400" b="1" dirty="0" smtClean="0"/>
              <a:t> </a:t>
            </a:r>
            <a:r>
              <a:rPr lang="nb-NO" sz="2400" b="1" dirty="0" err="1"/>
              <a:t>a</a:t>
            </a:r>
            <a:r>
              <a:rPr lang="nb-NO" sz="2400" b="1" dirty="0" err="1" smtClean="0"/>
              <a:t>bstracted</a:t>
            </a:r>
            <a:r>
              <a:rPr lang="nb-NO" sz="2400" b="1" dirty="0" smtClean="0"/>
              <a:t> </a:t>
            </a:r>
            <a:r>
              <a:rPr lang="nb-NO" sz="2400" b="1" dirty="0" err="1" smtClean="0"/>
              <a:t>the</a:t>
            </a:r>
            <a:r>
              <a:rPr lang="nb-NO" sz="2400" b="1" dirty="0" smtClean="0"/>
              <a:t> </a:t>
            </a:r>
            <a:r>
              <a:rPr lang="nb-NO" sz="2400" b="1" dirty="0" err="1" smtClean="0"/>
              <a:t>learning</a:t>
            </a:r>
            <a:r>
              <a:rPr lang="nb-NO" sz="2400" b="1" dirty="0" smtClean="0"/>
              <a:t> </a:t>
            </a:r>
            <a:r>
              <a:rPr lang="nb-NO" sz="2400" b="1" dirty="0" smtClean="0"/>
              <a:t>materials</a:t>
            </a:r>
            <a:r>
              <a:rPr lang="nb-NO" sz="2400" b="1" dirty="0"/>
              <a:t/>
            </a:r>
            <a:br>
              <a:rPr lang="nb-NO" sz="2400" b="1" dirty="0"/>
            </a:br>
            <a:r>
              <a:rPr lang="nb-NO" sz="2400" b="1" dirty="0" smtClean="0"/>
              <a:t>        - </a:t>
            </a:r>
            <a:r>
              <a:rPr lang="nb-NO" sz="2400" b="1" dirty="0" err="1"/>
              <a:t>weekly</a:t>
            </a:r>
            <a:r>
              <a:rPr lang="nb-NO" sz="2400" b="1" dirty="0"/>
              <a:t> </a:t>
            </a:r>
            <a:r>
              <a:rPr lang="nb-NO" sz="2400" b="1" dirty="0" err="1"/>
              <a:t>exercises</a:t>
            </a:r>
            <a:r>
              <a:rPr lang="nb-NO" sz="2400" b="1" dirty="0"/>
              <a:t>, </a:t>
            </a:r>
            <a:r>
              <a:rPr lang="nb-NO" sz="2400" b="1" dirty="0" smtClean="0"/>
              <a:t>turn-in, 50</a:t>
            </a:r>
            <a:r>
              <a:rPr lang="nb-NO" sz="2400" b="1" dirty="0"/>
              <a:t>% </a:t>
            </a:r>
            <a:r>
              <a:rPr lang="nb-NO" sz="2400" b="1" dirty="0" err="1"/>
              <a:t>of</a:t>
            </a:r>
            <a:r>
              <a:rPr lang="nb-NO" sz="2400" b="1" dirty="0"/>
              <a:t> </a:t>
            </a:r>
            <a:r>
              <a:rPr lang="nb-NO" sz="2400" b="1" dirty="0" smtClean="0"/>
              <a:t>turn-</a:t>
            </a:r>
            <a:r>
              <a:rPr lang="nb-NO" sz="2400" b="1" dirty="0" err="1" smtClean="0"/>
              <a:t>ins</a:t>
            </a:r>
            <a:r>
              <a:rPr lang="nb-NO" sz="2400" b="1" dirty="0" smtClean="0"/>
              <a:t> </a:t>
            </a:r>
            <a:r>
              <a:rPr lang="nb-NO" sz="2400" b="1" dirty="0"/>
              <a:t>must be </a:t>
            </a:r>
            <a:r>
              <a:rPr lang="nb-NO" sz="2400" b="1" dirty="0" err="1"/>
              <a:t>acceptepted</a:t>
            </a:r>
            <a:r>
              <a:rPr lang="nb-NO" sz="2400" b="1" dirty="0"/>
              <a:t> </a:t>
            </a:r>
            <a:endParaRPr lang="nb-NO" sz="2400" dirty="0"/>
          </a:p>
        </p:txBody>
      </p:sp>
      <p:pic>
        <p:nvPicPr>
          <p:cNvPr id="3" name="Bild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2181" y="1504335"/>
            <a:ext cx="4824258" cy="5102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1847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98176" y="292608"/>
            <a:ext cx="10515600" cy="1181085"/>
          </a:xfrm>
        </p:spPr>
        <p:txBody>
          <a:bodyPr>
            <a:normAutofit fontScale="90000"/>
          </a:bodyPr>
          <a:lstStyle/>
          <a:p>
            <a:r>
              <a:rPr lang="nb-NO" dirty="0"/>
              <a:t>5</a:t>
            </a:r>
            <a:r>
              <a:rPr lang="nb-NO" dirty="0" smtClean="0"/>
              <a:t>a) </a:t>
            </a:r>
            <a:r>
              <a:rPr lang="nb-NO" dirty="0" smtClean="0"/>
              <a:t>Learning </a:t>
            </a:r>
            <a:r>
              <a:rPr lang="nb-NO" dirty="0" smtClean="0"/>
              <a:t>material   </a:t>
            </a:r>
            <a:r>
              <a:rPr lang="nb-NO" dirty="0" smtClean="0"/>
              <a:t/>
            </a:r>
            <a:br>
              <a:rPr lang="nb-NO" dirty="0" smtClean="0"/>
            </a:br>
            <a:r>
              <a:rPr lang="nb-NO" dirty="0"/>
              <a:t> </a:t>
            </a:r>
            <a:r>
              <a:rPr lang="nb-NO" dirty="0" smtClean="0"/>
              <a:t>      </a:t>
            </a:r>
            <a:r>
              <a:rPr lang="nb-NO" sz="2200" b="1" dirty="0" smtClean="0"/>
              <a:t> </a:t>
            </a:r>
            <a:r>
              <a:rPr lang="nb-NO" sz="2200" b="1" dirty="0" err="1" smtClean="0"/>
              <a:t>Blackboard</a:t>
            </a:r>
            <a:r>
              <a:rPr lang="nb-NO" sz="2200" b="1" dirty="0" smtClean="0"/>
              <a:t> front </a:t>
            </a:r>
            <a:r>
              <a:rPr lang="nb-NO" sz="2200" b="1" dirty="0" err="1" smtClean="0"/>
              <a:t>page</a:t>
            </a:r>
            <a:endParaRPr lang="nb-NO" dirty="0"/>
          </a:p>
        </p:txBody>
      </p:sp>
      <p:sp>
        <p:nvSpPr>
          <p:cNvPr id="5" name="Pil høyre 4"/>
          <p:cNvSpPr/>
          <p:nvPr/>
        </p:nvSpPr>
        <p:spPr>
          <a:xfrm>
            <a:off x="820299" y="5142702"/>
            <a:ext cx="1755648" cy="1737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rgbClr val="FF0000"/>
              </a:solidFill>
            </a:endParaRPr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7578" y="1562470"/>
            <a:ext cx="7458075" cy="5648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7890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5</a:t>
            </a:r>
            <a:r>
              <a:rPr lang="nb-NO" dirty="0" smtClean="0"/>
              <a:t>b) Learning material   </a:t>
            </a:r>
            <a:endParaRPr lang="nb-NO" dirty="0"/>
          </a:p>
        </p:txBody>
      </p:sp>
      <p:pic>
        <p:nvPicPr>
          <p:cNvPr id="3" name="Bild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0532" y="1762177"/>
            <a:ext cx="6724650" cy="4981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9460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980243" y="1"/>
            <a:ext cx="10515600" cy="1497366"/>
          </a:xfrm>
        </p:spPr>
        <p:txBody>
          <a:bodyPr>
            <a:normAutofit/>
          </a:bodyPr>
          <a:lstStyle/>
          <a:p>
            <a:r>
              <a:rPr lang="nb-NO" dirty="0"/>
              <a:t> 5</a:t>
            </a:r>
            <a:r>
              <a:rPr lang="nb-NO" dirty="0" smtClean="0"/>
              <a:t>c) Learning material</a:t>
            </a:r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>  </a:t>
            </a:r>
            <a:r>
              <a:rPr lang="nb-NO" sz="2000" dirty="0" err="1" smtClean="0"/>
              <a:t>Opened</a:t>
            </a:r>
            <a:r>
              <a:rPr lang="nb-NO" sz="2000" dirty="0" smtClean="0"/>
              <a:t> in </a:t>
            </a:r>
            <a:r>
              <a:rPr lang="nb-NO" sz="2000" dirty="0" err="1" smtClean="0"/>
              <a:t>Blackboard</a:t>
            </a:r>
            <a:r>
              <a:rPr lang="nb-NO" sz="2000" dirty="0" smtClean="0"/>
              <a:t>, Direct </a:t>
            </a:r>
            <a:r>
              <a:rPr lang="nb-NO" sz="2000" dirty="0" err="1" smtClean="0"/>
              <a:t>access</a:t>
            </a:r>
            <a:r>
              <a:rPr lang="nb-NO" sz="2000" dirty="0" smtClean="0"/>
              <a:t>: http</a:t>
            </a:r>
            <a:r>
              <a:rPr lang="nb-NO" sz="2000" dirty="0"/>
              <a:t>://www.ipt.ntnu.no/~asheim/TPG4135.html </a:t>
            </a:r>
            <a:r>
              <a:rPr lang="nb-NO" sz="2000" dirty="0" smtClean="0"/>
              <a:t>   </a:t>
            </a:r>
            <a:endParaRPr lang="nb-NO" sz="2000" dirty="0"/>
          </a:p>
        </p:txBody>
      </p:sp>
      <p:pic>
        <p:nvPicPr>
          <p:cNvPr id="3" name="Bild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1757779"/>
            <a:ext cx="6727371" cy="4818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36614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47133"/>
          </a:xfrm>
        </p:spPr>
        <p:txBody>
          <a:bodyPr>
            <a:normAutofit fontScale="90000"/>
          </a:bodyPr>
          <a:lstStyle/>
          <a:p>
            <a:r>
              <a:rPr lang="nb-NO" dirty="0"/>
              <a:t>6</a:t>
            </a:r>
            <a:r>
              <a:rPr lang="nb-NO" dirty="0" smtClean="0"/>
              <a:t>)Key </a:t>
            </a:r>
            <a:r>
              <a:rPr lang="nb-NO" dirty="0" err="1" smtClean="0"/>
              <a:t>dates</a:t>
            </a:r>
            <a:r>
              <a:rPr lang="nb-NO" dirty="0" smtClean="0"/>
              <a:t/>
            </a:r>
            <a:br>
              <a:rPr lang="nb-NO" dirty="0" smtClean="0"/>
            </a:br>
            <a:r>
              <a:rPr lang="nb-NO" sz="3200" dirty="0" smtClean="0"/>
              <a:t>19/1: First </a:t>
            </a:r>
            <a:r>
              <a:rPr lang="nb-NO" sz="3200" dirty="0" err="1" smtClean="0"/>
              <a:t>net</a:t>
            </a:r>
            <a:r>
              <a:rPr lang="nb-NO" sz="3200" dirty="0" smtClean="0"/>
              <a:t> </a:t>
            </a:r>
            <a:r>
              <a:rPr lang="nb-NO" sz="3200" dirty="0" err="1" smtClean="0"/>
              <a:t>lecture</a:t>
            </a:r>
            <a:r>
              <a:rPr lang="nb-NO" sz="3200" dirty="0" smtClean="0"/>
              <a:t> </a:t>
            </a:r>
            <a:r>
              <a:rPr lang="nb-NO" sz="3200" dirty="0" err="1" smtClean="0"/>
              <a:t>layed</a:t>
            </a:r>
            <a:r>
              <a:rPr lang="nb-NO" sz="3200" dirty="0" smtClean="0"/>
              <a:t> </a:t>
            </a:r>
            <a:r>
              <a:rPr lang="nb-NO" sz="3200" dirty="0" err="1" smtClean="0"/>
              <a:t>out</a:t>
            </a:r>
            <a:r>
              <a:rPr lang="nb-NO" sz="3200" dirty="0" smtClean="0"/>
              <a:t>, Ha (Chapter 1)</a:t>
            </a:r>
            <a:br>
              <a:rPr lang="nb-NO" sz="3200" dirty="0" smtClean="0"/>
            </a:br>
            <a:r>
              <a:rPr lang="nb-NO" sz="3200" dirty="0" smtClean="0"/>
              <a:t>22/1: Second </a:t>
            </a:r>
            <a:r>
              <a:rPr lang="nb-NO" sz="3200" dirty="0" err="1" smtClean="0"/>
              <a:t>lecture</a:t>
            </a:r>
            <a:r>
              <a:rPr lang="nb-NO" sz="3200" dirty="0" smtClean="0"/>
              <a:t> </a:t>
            </a:r>
            <a:r>
              <a:rPr lang="nb-NO" sz="3200" dirty="0" err="1" smtClean="0"/>
              <a:t>layed</a:t>
            </a:r>
            <a:r>
              <a:rPr lang="nb-NO" sz="3200" dirty="0" smtClean="0"/>
              <a:t> </a:t>
            </a:r>
            <a:r>
              <a:rPr lang="nb-NO" sz="3200" dirty="0" err="1" smtClean="0"/>
              <a:t>out</a:t>
            </a:r>
            <a:r>
              <a:rPr lang="nb-NO" sz="3200" dirty="0" smtClean="0"/>
              <a:t>, Ha (Chapter 1)</a:t>
            </a:r>
            <a:br>
              <a:rPr lang="nb-NO" sz="3200" dirty="0" smtClean="0"/>
            </a:br>
            <a:r>
              <a:rPr lang="nb-NO" sz="3200" dirty="0" smtClean="0"/>
              <a:t>26/1: </a:t>
            </a:r>
            <a:r>
              <a:rPr lang="nb-NO" sz="3200" dirty="0" err="1" smtClean="0"/>
              <a:t>Exercise</a:t>
            </a:r>
            <a:r>
              <a:rPr lang="nb-NO" sz="3200" dirty="0" smtClean="0"/>
              <a:t> support, A.E. Abrahamsen (</a:t>
            </a:r>
            <a:r>
              <a:rPr lang="nb-NO" sz="3200" dirty="0" err="1" smtClean="0"/>
              <a:t>Exercise</a:t>
            </a:r>
            <a:r>
              <a:rPr lang="nb-NO" sz="3200" dirty="0" smtClean="0"/>
              <a:t> 1) 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6742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196</Words>
  <Application>Microsoft Office PowerPoint</Application>
  <PresentationFormat>Widescreen</PresentationFormat>
  <Paragraphs>16</Paragraphs>
  <Slides>8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Office-tema</vt:lpstr>
      <vt:lpstr>Introduction    TPG4135 Field processing                             Lecturer : Harald Asheim</vt:lpstr>
      <vt:lpstr>2) About this lecturer:   Harald Asheim, prof. Emeritus , PhD   CV on home page: http://www.ipt.ntnu.no/~asheim/CV.html   </vt:lpstr>
      <vt:lpstr>3) Exam    -Written  -Probably home-exam turned in using «Inspera» -Open sources, MatLab will be provided    </vt:lpstr>
      <vt:lpstr>4 Lectures and course work          -Net lectures abstracted the learning materials         - weekly exercises, turn-in, 50% of turn-ins must be acceptepted </vt:lpstr>
      <vt:lpstr>5a) Learning material            Blackboard front page</vt:lpstr>
      <vt:lpstr>5b) Learning material   </vt:lpstr>
      <vt:lpstr> 5c) Learning material   Opened in Blackboard, Direct access: http://www.ipt.ntnu.no/~asheim/TPG4135.html    </vt:lpstr>
      <vt:lpstr>6)Key dates 19/1: First net lecture layed out, Ha (Chapter 1) 22/1: Second lecture layed out, Ha (Chapter 1) 26/1: Exercise support, A.E. Abrahamsen (Exercise 1) </vt:lpstr>
    </vt:vector>
  </TitlesOfParts>
  <Company>NTNU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TPG4245 Production wells</dc:title>
  <dc:creator>Harald Arne Asheim</dc:creator>
  <cp:lastModifiedBy>Harald Arne Asheim</cp:lastModifiedBy>
  <cp:revision>23</cp:revision>
  <dcterms:created xsi:type="dcterms:W3CDTF">2020-08-16T12:28:21Z</dcterms:created>
  <dcterms:modified xsi:type="dcterms:W3CDTF">2021-01-13T08:28:56Z</dcterms:modified>
</cp:coreProperties>
</file>