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9" r:id="rId4"/>
    <p:sldId id="269" r:id="rId5"/>
    <p:sldId id="257" r:id="rId6"/>
    <p:sldId id="261" r:id="rId7"/>
    <p:sldId id="258" r:id="rId8"/>
    <p:sldId id="260" r:id="rId9"/>
    <p:sldId id="272" r:id="rId10"/>
    <p:sldId id="282" r:id="rId11"/>
    <p:sldId id="283" r:id="rId12"/>
    <p:sldId id="280" r:id="rId13"/>
    <p:sldId id="281" r:id="rId14"/>
    <p:sldId id="278" r:id="rId15"/>
    <p:sldId id="266" r:id="rId16"/>
    <p:sldId id="26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CC"/>
    <a:srgbClr val="9E2600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86144" autoAdjust="0"/>
  </p:normalViewPr>
  <p:slideViewPr>
    <p:cSldViewPr>
      <p:cViewPr>
        <p:scale>
          <a:sx n="66" d="100"/>
          <a:sy n="66" d="100"/>
        </p:scale>
        <p:origin x="-290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CF0EA-794E-4A81-88F3-44A133DDACA9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D411-D20C-4C4F-8278-7DAB7CB8AB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50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D411-D20C-4C4F-8278-7DAB7CB8AB2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D411-D20C-4C4F-8278-7DAB7CB8AB21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D411-D20C-4C4F-8278-7DAB7CB8AB2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D411-D20C-4C4F-8278-7DAB7CB8AB21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D411-D20C-4C4F-8278-7DAB7CB8AB21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D411-D20C-4C4F-8278-7DAB7CB8AB21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latin typeface="Calibri" pitchFamily="34" charset="0"/>
              </a:rPr>
              <a:t>The stress-sensitivity of wave velocity decreases with increasing stress, but remains finite at high stresses.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Calibri" pitchFamily="34" charset="0"/>
              </a:rPr>
              <a:t>The stress-sensitivity of wave velocity for the standard stepwise</a:t>
            </a:r>
            <a:r>
              <a:rPr lang="en-US" sz="1200" baseline="0" dirty="0" smtClean="0">
                <a:latin typeface="Calibri" pitchFamily="34" charset="0"/>
              </a:rPr>
              <a:t> path is different (larger) than for the oscillatory periods, which. confirms that different processes are involved under this two stress conditions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D411-D20C-4C4F-8278-7DAB7CB8AB2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The response of rock structural on</a:t>
            </a:r>
            <a:r>
              <a:rPr lang="en-GB" baseline="0" noProof="0" dirty="0" smtClean="0"/>
              <a:t> stress can be represented by the stiffness-sensitivity (this allows to investigate how large influence on stiffness dependency on stress has the stress-sensitive velocity term compare to the stress-dependent density term).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Same calculation procedure applies to share waves resulting in </a:t>
            </a:r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dirty="0" err="1" smtClean="0">
                <a:latin typeface="Symbol" pitchFamily="18" charset="2"/>
              </a:rPr>
              <a:t>Ds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baseline="0" noProof="0" dirty="0" smtClean="0"/>
          </a:p>
          <a:p>
            <a:endParaRPr lang="en-GB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D411-D20C-4C4F-8278-7DAB7CB8AB21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noProof="0" dirty="0" smtClean="0"/>
              <a:t>Stiffness gradient for Berea is significantly higher (at least at the lower stress levels) than for Castlegate</a:t>
            </a:r>
            <a:r>
              <a:rPr lang="en-GB" baseline="0" noProof="0" dirty="0" smtClean="0"/>
              <a:t> meaning that the Berea is more stress-sensitive, which reveal also in the velocity response on stress (velocity gradient of Berea is greater). 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The general trend and organization of the characteristics is similar for both sandstones (stiffness gradients decrease with increasing stress). This means that the elastic and non-elastic contribution is very much alike</a:t>
            </a:r>
            <a:r>
              <a:rPr lang="pl-PL" baseline="0" noProof="0" dirty="0" smtClean="0"/>
              <a:t> for </a:t>
            </a:r>
            <a:r>
              <a:rPr lang="pl-PL" baseline="0" noProof="0" dirty="0" err="1" smtClean="0"/>
              <a:t>both</a:t>
            </a:r>
            <a:r>
              <a:rPr lang="pl-PL" baseline="0" noProof="0" dirty="0" smtClean="0"/>
              <a:t> </a:t>
            </a:r>
            <a:r>
              <a:rPr lang="pl-PL" baseline="0" noProof="0" dirty="0" err="1" smtClean="0"/>
              <a:t>rocks</a:t>
            </a:r>
            <a:r>
              <a:rPr lang="en-GB" baseline="0" noProof="0" dirty="0" smtClean="0"/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noProof="0" dirty="0" smtClean="0"/>
              <a:t>The stress dependence of wave velocities is mostly due an elastic process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D411-D20C-4C4F-8278-7DAB7CB8AB21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74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sz="800" kern="1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T</a:t>
            </a:r>
            <a:r>
              <a:rPr kumimoji="0" lang="en-GB" sz="800" b="0" i="0" u="none" strike="noStrike" kern="120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he non-elastic compliance component </a:t>
            </a:r>
            <a:r>
              <a:rPr kumimoji="0" lang="en-GB" sz="800" b="0" i="1" u="none" strike="noStrike" kern="120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GB" sz="800" b="0" i="1" u="none" strike="noStrike" kern="1200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 </a:t>
            </a:r>
            <a:r>
              <a:rPr kumimoji="0" lang="en-GB" sz="800" b="0" i="1" u="none" strike="noStrike" kern="1200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ne</a:t>
            </a:r>
            <a:endParaRPr kumimoji="0" lang="en-GB" sz="1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between</a:t>
            </a:r>
            <a:r>
              <a:rPr kumimoji="0" lang="en-GB" sz="1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static and dynamic modulus is ascribed to </a:t>
            </a:r>
            <a:r>
              <a:rPr kumimoji="0" lang="en-GB" sz="1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non-elastic processes </a:t>
            </a:r>
            <a:r>
              <a:rPr kumimoji="0" lang="en-GB" sz="1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activated in the rock structure under stress  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err="1" smtClean="0"/>
              <a:t>Uniaxial</a:t>
            </a:r>
            <a:r>
              <a:rPr lang="en-GB" dirty="0" smtClean="0"/>
              <a:t> compaction </a:t>
            </a:r>
            <a:r>
              <a:rPr lang="en-GB" dirty="0" err="1" smtClean="0"/>
              <a:t>moduli</a:t>
            </a:r>
            <a:r>
              <a:rPr lang="en-GB" baseline="0" dirty="0" smtClean="0"/>
              <a:t> (both static and dynamic) are significantly larger for Berea than Castlegate sandstone which confirms that Berea is much stiffer sandstone (its porosity is about 7% lower)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There is a large difference between loading and unloading path, particularly visible for static modulus at high stress levels (here 2</a:t>
            </a:r>
            <a:r>
              <a:rPr lang="en-GB" baseline="30000" dirty="0" smtClean="0"/>
              <a:t>nd</a:t>
            </a:r>
            <a:r>
              <a:rPr lang="en-GB" baseline="0" dirty="0" smtClean="0"/>
              <a:t> run is presented)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non-elastic compliance </a:t>
            </a:r>
            <a:r>
              <a:rPr lang="en-GB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with increasing stress</a:t>
            </a:r>
            <a:endParaRPr kumimoji="0" lang="en-GB" sz="1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D411-D20C-4C4F-8278-7DAB7CB8AB21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E8B4-9661-49FA-BAA0-AB90E4DB4F68}" type="datetimeFigureOut">
              <a:rPr lang="pl-PL" smtClean="0"/>
              <a:pPr/>
              <a:t>2012-04-23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42A4-5C7D-4EA4-83EE-2CA9204168E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png"/><Relationship Id="rId5" Type="http://schemas.openxmlformats.org/officeDocument/2006/relationships/image" Target="../media/image21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9.png"/><Relationship Id="rId5" Type="http://schemas.openxmlformats.org/officeDocument/2006/relationships/image" Target="../media/image23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8429684" cy="1941517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Cambria" pitchFamily="18" charset="0"/>
              </a:rPr>
              <a:t>Study on the stress dependency </a:t>
            </a:r>
            <a:br>
              <a:rPr lang="en-GB" sz="4000" b="1" dirty="0" smtClean="0">
                <a:latin typeface="Cambria" pitchFamily="18" charset="0"/>
              </a:rPr>
            </a:br>
            <a:r>
              <a:rPr lang="en-GB" sz="4000" b="1" dirty="0" smtClean="0">
                <a:latin typeface="Cambria" pitchFamily="18" charset="0"/>
              </a:rPr>
              <a:t>of elastic and non-elastic processes </a:t>
            </a:r>
            <a:br>
              <a:rPr lang="en-GB" sz="4000" b="1" dirty="0" smtClean="0">
                <a:latin typeface="Cambria" pitchFamily="18" charset="0"/>
              </a:rPr>
            </a:br>
            <a:r>
              <a:rPr lang="en-GB" sz="4000" b="1" dirty="0" smtClean="0">
                <a:latin typeface="Cambria" pitchFamily="18" charset="0"/>
              </a:rPr>
              <a:t>in a dry sandstone</a:t>
            </a:r>
            <a:endParaRPr lang="en-GB" sz="4000" b="1" dirty="0">
              <a:latin typeface="Cambr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0166" y="5429264"/>
            <a:ext cx="6400800" cy="107157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6F6F6F"/>
                </a:solidFill>
                <a:latin typeface="Cambria" pitchFamily="18" charset="0"/>
              </a:rPr>
              <a:t>Anna </a:t>
            </a:r>
            <a:r>
              <a:rPr lang="pl-PL" dirty="0" smtClean="0">
                <a:solidFill>
                  <a:srgbClr val="6F6F6F"/>
                </a:solidFill>
                <a:latin typeface="Cambria" pitchFamily="18" charset="0"/>
              </a:rPr>
              <a:t>M. </a:t>
            </a:r>
            <a:r>
              <a:rPr lang="en-GB" dirty="0" err="1" smtClean="0">
                <a:solidFill>
                  <a:srgbClr val="6F6F6F"/>
                </a:solidFill>
                <a:latin typeface="Cambria" pitchFamily="18" charset="0"/>
              </a:rPr>
              <a:t>Stroisz</a:t>
            </a:r>
            <a:r>
              <a:rPr lang="en-GB" dirty="0" smtClean="0">
                <a:solidFill>
                  <a:srgbClr val="6F6F6F"/>
                </a:solidFill>
                <a:latin typeface="Cambria" pitchFamily="18" charset="0"/>
              </a:rPr>
              <a:t>, NTNU</a:t>
            </a:r>
          </a:p>
          <a:p>
            <a:r>
              <a:rPr lang="en-GB" dirty="0" err="1" smtClean="0">
                <a:solidFill>
                  <a:srgbClr val="6F6F6F"/>
                </a:solidFill>
                <a:latin typeface="Cambria" pitchFamily="18" charset="0"/>
              </a:rPr>
              <a:t>Erling</a:t>
            </a:r>
            <a:r>
              <a:rPr lang="en-GB" dirty="0" smtClean="0">
                <a:solidFill>
                  <a:srgbClr val="6F6F6F"/>
                </a:solidFill>
                <a:latin typeface="Cambria" pitchFamily="18" charset="0"/>
              </a:rPr>
              <a:t> </a:t>
            </a:r>
            <a:r>
              <a:rPr lang="en-GB" dirty="0" err="1" smtClean="0">
                <a:solidFill>
                  <a:srgbClr val="6F6F6F"/>
                </a:solidFill>
                <a:latin typeface="Cambria" pitchFamily="18" charset="0"/>
              </a:rPr>
              <a:t>Fjær</a:t>
            </a:r>
            <a:r>
              <a:rPr lang="en-GB" dirty="0" smtClean="0">
                <a:solidFill>
                  <a:srgbClr val="6F6F6F"/>
                </a:solidFill>
                <a:latin typeface="Cambria" pitchFamily="18" charset="0"/>
              </a:rPr>
              <a:t>, NTNU &amp; SINTEF</a:t>
            </a:r>
            <a:endParaRPr lang="en-GB" dirty="0">
              <a:solidFill>
                <a:srgbClr val="6F6F6F"/>
              </a:solidFill>
              <a:latin typeface="Cambria" pitchFamily="18" charset="0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7072330" y="142852"/>
            <a:ext cx="1928794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April </a:t>
            </a:r>
            <a:r>
              <a:rPr lang="pl-P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23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, 201</a:t>
            </a:r>
            <a:r>
              <a:rPr lang="pl-P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2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2" y="285727"/>
            <a:ext cx="2857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286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95200" y="2285992"/>
            <a:ext cx="4229161" cy="27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Connector 17"/>
          <p:cNvCxnSpPr/>
          <p:nvPr/>
        </p:nvCxnSpPr>
        <p:spPr>
          <a:xfrm>
            <a:off x="1357290" y="1428736"/>
            <a:ext cx="3600000" cy="0"/>
          </a:xfrm>
          <a:prstGeom prst="line">
            <a:avLst/>
          </a:prstGeom>
          <a:ln w="1905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3"/>
          <p:cNvCxnSpPr/>
          <p:nvPr/>
        </p:nvCxnSpPr>
        <p:spPr>
          <a:xfrm>
            <a:off x="1368000" y="1436400"/>
            <a:ext cx="0" cy="190800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1"/>
          <p:cNvCxnSpPr/>
          <p:nvPr/>
        </p:nvCxnSpPr>
        <p:spPr>
          <a:xfrm>
            <a:off x="1800000" y="4032000"/>
            <a:ext cx="0" cy="1980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4"/>
          <p:cNvCxnSpPr/>
          <p:nvPr/>
        </p:nvCxnSpPr>
        <p:spPr>
          <a:xfrm>
            <a:off x="1800000" y="6012000"/>
            <a:ext cx="3168000" cy="0"/>
          </a:xfrm>
          <a:prstGeom prst="line">
            <a:avLst/>
          </a:prstGeom>
          <a:ln w="190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1"/>
          <p:cNvCxnSpPr/>
          <p:nvPr/>
        </p:nvCxnSpPr>
        <p:spPr>
          <a:xfrm>
            <a:off x="2901600" y="3456000"/>
            <a:ext cx="0" cy="2556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3"/>
          <p:cNvCxnSpPr/>
          <p:nvPr/>
        </p:nvCxnSpPr>
        <p:spPr>
          <a:xfrm>
            <a:off x="2466000" y="1440000"/>
            <a:ext cx="0" cy="133200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Nawias klamrowy otwierający 45"/>
          <p:cNvSpPr/>
          <p:nvPr/>
        </p:nvSpPr>
        <p:spPr>
          <a:xfrm rot="16200000">
            <a:off x="1710000" y="3726000"/>
            <a:ext cx="180000" cy="432000"/>
          </a:xfrm>
          <a:prstGeom prst="leftBrac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Nawias klamrowy otwierający 46"/>
          <p:cNvSpPr/>
          <p:nvPr/>
        </p:nvSpPr>
        <p:spPr>
          <a:xfrm rot="16200000">
            <a:off x="2811600" y="3150000"/>
            <a:ext cx="180000" cy="432000"/>
          </a:xfrm>
          <a:prstGeom prst="leftBrac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Nawias klamrowy otwierający 47"/>
          <p:cNvSpPr/>
          <p:nvPr/>
        </p:nvSpPr>
        <p:spPr>
          <a:xfrm rot="5400000">
            <a:off x="1278000" y="3186000"/>
            <a:ext cx="180000" cy="432000"/>
          </a:xfrm>
          <a:prstGeom prst="leftBrace">
            <a:avLst/>
          </a:prstGeom>
          <a:noFill/>
          <a:ln w="19050" cmpd="sng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Nawias klamrowy otwierający 48"/>
          <p:cNvSpPr/>
          <p:nvPr/>
        </p:nvSpPr>
        <p:spPr>
          <a:xfrm rot="5400000">
            <a:off x="2376000" y="2610000"/>
            <a:ext cx="180000" cy="432000"/>
          </a:xfrm>
          <a:prstGeom prst="leftBrace">
            <a:avLst/>
          </a:prstGeom>
          <a:noFill/>
          <a:ln w="19050" cmpd="sng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115820"/>
              </p:ext>
            </p:extLst>
          </p:nvPr>
        </p:nvGraphicFramePr>
        <p:xfrm>
          <a:off x="5072066" y="571480"/>
          <a:ext cx="3874454" cy="17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name="Równanie" r:id="rId5" imgW="2209800" imgH="1016000" progId="Equation.3">
                  <p:embed/>
                </p:oleObj>
              </mc:Choice>
              <mc:Fallback>
                <p:oleObj name="Równanie" r:id="rId5" imgW="2209800" imgH="1016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571480"/>
                        <a:ext cx="3874454" cy="17859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000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018584"/>
              </p:ext>
            </p:extLst>
          </p:nvPr>
        </p:nvGraphicFramePr>
        <p:xfrm>
          <a:off x="5072066" y="4643446"/>
          <a:ext cx="3632118" cy="17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Równanie" r:id="rId7" imgW="2070100" imgH="1016000" progId="Equation.3">
                  <p:embed/>
                </p:oleObj>
              </mc:Choice>
              <mc:Fallback>
                <p:oleObj name="Równanie" r:id="rId7" imgW="2070100" imgH="1016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4643446"/>
                        <a:ext cx="3632118" cy="17859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000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Prostokąt 31"/>
          <p:cNvSpPr/>
          <p:nvPr/>
        </p:nvSpPr>
        <p:spPr>
          <a:xfrm>
            <a:off x="1260000" y="64800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ea typeface="Times New Roman" pitchFamily="18" charset="0"/>
                <a:cs typeface="Times New Roman" pitchFamily="18" charset="0"/>
              </a:rPr>
              <a:t>stepwise path </a:t>
            </a:r>
            <a:r>
              <a:rPr lang="en-GB" sz="2000" dirty="0" smtClean="0"/>
              <a:t>(|</a:t>
            </a:r>
            <a:r>
              <a:rPr lang="en-GB" sz="2000" i="1" baseline="30000" dirty="0" smtClean="0"/>
              <a:t>slope</a:t>
            </a:r>
            <a:r>
              <a:rPr lang="en-GB" sz="2000" dirty="0" smtClean="0"/>
              <a:t>)</a:t>
            </a:r>
            <a:r>
              <a:rPr lang="pl-PL" sz="2000" dirty="0" smtClean="0"/>
              <a:t> </a:t>
            </a:r>
          </a:p>
          <a:p>
            <a:r>
              <a:rPr lang="en-GB" sz="2000" b="1" dirty="0" smtClean="0">
                <a:ea typeface="Times New Roman" pitchFamily="18" charset="0"/>
                <a:cs typeface="Times New Roman" pitchFamily="18" charset="0"/>
              </a:rPr>
              <a:t>elastic (e) and non-elastic (ne)</a:t>
            </a:r>
            <a:endParaRPr lang="pl-PL" sz="2000" b="1" dirty="0"/>
          </a:p>
        </p:txBody>
      </p:sp>
      <p:sp>
        <p:nvSpPr>
          <p:cNvPr id="33" name="Prostokąt 32"/>
          <p:cNvSpPr/>
          <p:nvPr/>
        </p:nvSpPr>
        <p:spPr>
          <a:xfrm>
            <a:off x="1692000" y="6012000"/>
            <a:ext cx="4429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ea typeface="Times New Roman" pitchFamily="18" charset="0"/>
                <a:cs typeface="Times New Roman" pitchFamily="18" charset="0"/>
              </a:rPr>
              <a:t>oscillations </a:t>
            </a:r>
            <a:r>
              <a:rPr lang="en-GB" sz="2000" dirty="0" smtClean="0"/>
              <a:t>(|</a:t>
            </a:r>
            <a:r>
              <a:rPr lang="en-GB" sz="2000" i="1" baseline="30000" dirty="0" err="1" smtClean="0"/>
              <a:t>osc</a:t>
            </a:r>
            <a:r>
              <a:rPr lang="en-GB" sz="2000" dirty="0" smtClean="0"/>
              <a:t>)</a:t>
            </a:r>
            <a:r>
              <a:rPr lang="pl-PL" sz="2000" dirty="0" smtClean="0"/>
              <a:t> </a:t>
            </a:r>
          </a:p>
          <a:p>
            <a:r>
              <a:rPr lang="en-GB" sz="2000" b="1" dirty="0" smtClean="0">
                <a:ea typeface="Times New Roman" pitchFamily="18" charset="0"/>
                <a:cs typeface="Times New Roman" pitchFamily="18" charset="0"/>
              </a:rPr>
              <a:t>elastic (e</a:t>
            </a:r>
            <a:r>
              <a:rPr lang="pl-PL" sz="2000" b="1" dirty="0" smtClean="0">
                <a:ea typeface="Times New Roman" pitchFamily="18" charset="0"/>
                <a:cs typeface="Times New Roman" pitchFamily="18" charset="0"/>
              </a:rPr>
              <a:t>)</a:t>
            </a:r>
            <a:endParaRPr lang="pl-PL" sz="2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343097"/>
              </p:ext>
            </p:extLst>
          </p:nvPr>
        </p:nvGraphicFramePr>
        <p:xfrm>
          <a:off x="5757863" y="3057525"/>
          <a:ext cx="28654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Equation" r:id="rId9" imgW="1803400" imgH="508000" progId="Equation.3">
                  <p:embed/>
                </p:oleObj>
              </mc:Choice>
              <mc:Fallback>
                <p:oleObj name="Equation" r:id="rId9" imgW="1803400" imgH="50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3057525"/>
                        <a:ext cx="2865437" cy="8064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0000"/>
                        </a:srgbClr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urved Connector 13"/>
          <p:cNvCxnSpPr>
            <a:endCxn id="2" idx="1"/>
          </p:cNvCxnSpPr>
          <p:nvPr/>
        </p:nvCxnSpPr>
        <p:spPr>
          <a:xfrm rot="5400000" flipH="1" flipV="1">
            <a:off x="4890297" y="3635185"/>
            <a:ext cx="1035113" cy="676744"/>
          </a:xfrm>
          <a:prstGeom prst="curvedConnector2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endCxn id="2" idx="1"/>
          </p:cNvCxnSpPr>
          <p:nvPr/>
        </p:nvCxnSpPr>
        <p:spPr>
          <a:xfrm rot="16200000" flipH="1">
            <a:off x="4917299" y="2627073"/>
            <a:ext cx="981109" cy="676744"/>
          </a:xfrm>
          <a:prstGeom prst="curvedConnector2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Nawias klamrowy otwierający 29"/>
          <p:cNvSpPr/>
          <p:nvPr/>
        </p:nvSpPr>
        <p:spPr>
          <a:xfrm>
            <a:off x="4896000" y="550800"/>
            <a:ext cx="144000" cy="1764000"/>
          </a:xfrm>
          <a:prstGeom prst="leftBrace">
            <a:avLst/>
          </a:prstGeom>
          <a:noFill/>
          <a:ln w="19050" cmpd="sng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Nawias klamrowy otwierający 30"/>
          <p:cNvSpPr/>
          <p:nvPr/>
        </p:nvSpPr>
        <p:spPr>
          <a:xfrm>
            <a:off x="4896000" y="4611600"/>
            <a:ext cx="144000" cy="1764000"/>
          </a:xfrm>
          <a:prstGeom prst="leftBrace">
            <a:avLst>
              <a:gd name="adj1" fmla="val 8333"/>
              <a:gd name="adj2" fmla="val 78799"/>
            </a:avLst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81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102" y="68270"/>
            <a:ext cx="4665886" cy="315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82" name="Picture 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643314"/>
            <a:ext cx="471753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214282" y="108000"/>
            <a:ext cx="2500329" cy="36004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Castlegate </a:t>
            </a:r>
            <a:r>
              <a:rPr lang="en-GB" sz="2000" dirty="0" smtClean="0">
                <a:latin typeface="+mj-lt"/>
                <a:ea typeface="+mj-ea"/>
                <a:cs typeface="+mj-cs"/>
              </a:rPr>
              <a:t>sandstone</a:t>
            </a:r>
            <a:endParaRPr kumimoji="0" lang="en-GB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214282" y="3571876"/>
            <a:ext cx="2500329" cy="36004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Berea </a:t>
            </a:r>
            <a:r>
              <a:rPr lang="en-GB" sz="2000" dirty="0" smtClean="0">
                <a:latin typeface="+mj-lt"/>
                <a:ea typeface="+mj-ea"/>
                <a:cs typeface="+mj-cs"/>
              </a:rPr>
              <a:t>sandstone</a:t>
            </a:r>
            <a:endParaRPr kumimoji="0" lang="en-GB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42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4429124" y="5000636"/>
            <a:ext cx="4429156" cy="707886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GB" sz="2000" dirty="0" smtClean="0">
                <a:latin typeface="+mj-lt"/>
              </a:rPr>
              <a:t>Static modulus </a:t>
            </a:r>
            <a:endParaRPr lang="pl-PL" sz="2000" dirty="0" smtClean="0">
              <a:latin typeface="+mj-lt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GB" sz="2000" dirty="0" smtClean="0">
                <a:latin typeface="+mj-lt"/>
              </a:rPr>
              <a:t>elastic (</a:t>
            </a:r>
            <a:r>
              <a:rPr lang="en-GB" sz="2000" i="1" dirty="0" smtClean="0">
                <a:latin typeface="+mj-lt"/>
              </a:rPr>
              <a:t>e</a:t>
            </a:r>
            <a:r>
              <a:rPr lang="en-GB" sz="2000" dirty="0">
                <a:latin typeface="+mj-lt"/>
              </a:rPr>
              <a:t>) </a:t>
            </a:r>
            <a:r>
              <a:rPr lang="en-GB" sz="2000" dirty="0" smtClean="0">
                <a:latin typeface="+mj-lt"/>
              </a:rPr>
              <a:t> </a:t>
            </a:r>
            <a:r>
              <a:rPr lang="pl-PL" sz="2000" dirty="0" smtClean="0">
                <a:latin typeface="+mj-lt"/>
              </a:rPr>
              <a:t>&amp;  </a:t>
            </a:r>
            <a:r>
              <a:rPr lang="en-GB" sz="2000" dirty="0" smtClean="0">
                <a:latin typeface="+mj-lt"/>
              </a:rPr>
              <a:t>non-elastic (</a:t>
            </a:r>
            <a:r>
              <a:rPr lang="en-GB" sz="2000" i="1" dirty="0" smtClean="0">
                <a:latin typeface="+mj-lt"/>
              </a:rPr>
              <a:t>ne</a:t>
            </a:r>
            <a:r>
              <a:rPr lang="en-GB" sz="2000" dirty="0" smtClean="0">
                <a:latin typeface="+mj-lt"/>
              </a:rPr>
              <a:t>) </a:t>
            </a:r>
            <a:r>
              <a:rPr lang="pl-PL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processes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41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71824"/>
              </p:ext>
            </p:extLst>
          </p:nvPr>
        </p:nvGraphicFramePr>
        <p:xfrm>
          <a:off x="500034" y="4929198"/>
          <a:ext cx="30622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7" name="Equation" r:id="rId4" imgW="1625400" imgH="431640" progId="Equation.3">
                  <p:embed/>
                </p:oleObj>
              </mc:Choice>
              <mc:Fallback>
                <p:oleObj name="Equation" r:id="rId4" imgW="16254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929198"/>
                        <a:ext cx="3062288" cy="82073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73752"/>
              </p:ext>
            </p:extLst>
          </p:nvPr>
        </p:nvGraphicFramePr>
        <p:xfrm>
          <a:off x="500034" y="6000768"/>
          <a:ext cx="27495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8" name="Equation" r:id="rId6" imgW="1447560" imgH="279360" progId="Equation.3">
                  <p:embed/>
                </p:oleObj>
              </mc:Choice>
              <mc:Fallback>
                <p:oleObj name="Equation" r:id="rId6" imgW="144756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6000768"/>
                        <a:ext cx="2749550" cy="528637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429124" y="5929330"/>
            <a:ext cx="4429156" cy="707886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GB" sz="2000" dirty="0" smtClean="0"/>
              <a:t>Dynamic modulus </a:t>
            </a:r>
            <a:endParaRPr lang="pl-PL" sz="20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GB" sz="2000" dirty="0" smtClean="0"/>
              <a:t>elastic (</a:t>
            </a:r>
            <a:r>
              <a:rPr lang="en-GB" sz="2000" i="1" dirty="0" smtClean="0"/>
              <a:t>e</a:t>
            </a:r>
            <a:r>
              <a:rPr lang="en-GB" sz="2000" dirty="0"/>
              <a:t>) </a:t>
            </a:r>
            <a:r>
              <a:rPr lang="pl-PL" sz="2000" dirty="0" smtClean="0"/>
              <a:t> </a:t>
            </a:r>
            <a:r>
              <a:rPr lang="en-GB" sz="2000" dirty="0" smtClean="0"/>
              <a:t>processes only</a:t>
            </a:r>
            <a:endParaRPr kumimoji="0" lang="en-GB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714348" y="1000108"/>
            <a:ext cx="3600401" cy="36004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Castlegate </a:t>
            </a:r>
            <a:r>
              <a:rPr lang="en-GB" sz="2000" dirty="0" smtClean="0">
                <a:latin typeface="+mj-lt"/>
                <a:ea typeface="+mj-ea"/>
                <a:cs typeface="+mj-cs"/>
              </a:rPr>
              <a:t>sandstone</a:t>
            </a:r>
            <a:endParaRPr kumimoji="0" lang="en-GB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5286380" y="1000108"/>
            <a:ext cx="3600401" cy="36004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Berea </a:t>
            </a:r>
            <a:r>
              <a:rPr lang="en-GB" sz="2000" dirty="0" smtClean="0">
                <a:latin typeface="+mj-lt"/>
                <a:ea typeface="+mj-ea"/>
                <a:cs typeface="+mj-cs"/>
              </a:rPr>
              <a:t>sandstone</a:t>
            </a:r>
            <a:endParaRPr kumimoji="0" lang="en-GB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1857356" y="214290"/>
            <a:ext cx="2357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Uniaxial compaction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706791"/>
              </p:ext>
            </p:extLst>
          </p:nvPr>
        </p:nvGraphicFramePr>
        <p:xfrm>
          <a:off x="4570282" y="176580"/>
          <a:ext cx="2336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Równanie" r:id="rId8" imgW="1218960" imgH="279360" progId="Equation.3">
                  <p:embed/>
                </p:oleObj>
              </mc:Choice>
              <mc:Fallback>
                <p:oleObj name="Równanie" r:id="rId8" imgW="121896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282" y="176580"/>
                        <a:ext cx="2336800" cy="5207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Łącznik prosty 29"/>
          <p:cNvCxnSpPr/>
          <p:nvPr/>
        </p:nvCxnSpPr>
        <p:spPr>
          <a:xfrm rot="5400000">
            <a:off x="5523614" y="358290"/>
            <a:ext cx="21600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rot="10800000">
            <a:off x="5534414" y="358290"/>
            <a:ext cx="214314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000" y="1476000"/>
            <a:ext cx="4458757" cy="308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80000" y="1476000"/>
            <a:ext cx="4446066" cy="30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Łącznik prosty ze strzałką 33"/>
          <p:cNvCxnSpPr/>
          <p:nvPr/>
        </p:nvCxnSpPr>
        <p:spPr>
          <a:xfrm rot="16200000" flipH="1">
            <a:off x="1152000" y="2700000"/>
            <a:ext cx="142876" cy="7143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6210000" y="1926000"/>
            <a:ext cx="180000" cy="36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rot="16200000" flipV="1">
            <a:off x="5868000" y="3474000"/>
            <a:ext cx="252000" cy="108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rot="5400000" flipH="1" flipV="1">
            <a:off x="1476000" y="3708000"/>
            <a:ext cx="142876" cy="72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16000" y="252000"/>
            <a:ext cx="2357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Uniaxial compaction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706791"/>
              </p:ext>
            </p:extLst>
          </p:nvPr>
        </p:nvGraphicFramePr>
        <p:xfrm>
          <a:off x="2786050" y="214290"/>
          <a:ext cx="2336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Równanie" r:id="rId4" imgW="1218960" imgH="279360" progId="Equation.3">
                  <p:embed/>
                </p:oleObj>
              </mc:Choice>
              <mc:Fallback>
                <p:oleObj name="Równanie" r:id="rId4" imgW="121896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214290"/>
                        <a:ext cx="2336800" cy="5207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1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71824"/>
              </p:ext>
            </p:extLst>
          </p:nvPr>
        </p:nvGraphicFramePr>
        <p:xfrm>
          <a:off x="6572264" y="285728"/>
          <a:ext cx="21764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Równanie" r:id="rId6" imgW="1155600" imgH="241200" progId="Equation.3">
                  <p:embed/>
                </p:oleObj>
              </mc:Choice>
              <mc:Fallback>
                <p:oleObj name="Równanie" r:id="rId6" imgW="115560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285728"/>
                        <a:ext cx="2176462" cy="4540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14282" y="1428736"/>
            <a:ext cx="4784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he non-elastic compliance component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GB" sz="20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 </a:t>
            </a:r>
            <a:r>
              <a:rPr kumimoji="0" lang="en-GB" sz="2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ne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2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841126"/>
              </p:ext>
            </p:extLst>
          </p:nvPr>
        </p:nvGraphicFramePr>
        <p:xfrm>
          <a:off x="5357818" y="1285860"/>
          <a:ext cx="3135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Równanie" r:id="rId8" imgW="1638300" imgH="469900" progId="Equation.3">
                  <p:embed/>
                </p:oleObj>
              </mc:Choice>
              <mc:Fallback>
                <p:oleObj name="Równanie" r:id="rId8" imgW="1638300" imgH="469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1285860"/>
                        <a:ext cx="3135313" cy="8921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000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Łącznik prosty 18"/>
          <p:cNvCxnSpPr/>
          <p:nvPr/>
        </p:nvCxnSpPr>
        <p:spPr>
          <a:xfrm rot="5400000">
            <a:off x="7884000" y="396000"/>
            <a:ext cx="21600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rot="10800000">
            <a:off x="7876658" y="396000"/>
            <a:ext cx="214314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rot="5400000">
            <a:off x="3739382" y="396000"/>
            <a:ext cx="216000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rot="10800000">
            <a:off x="3750182" y="396000"/>
            <a:ext cx="214314" cy="2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357818" y="252000"/>
            <a:ext cx="107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because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7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3500438"/>
            <a:ext cx="4363181" cy="297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7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475853"/>
            <a:ext cx="4322206" cy="29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ytuł 1"/>
          <p:cNvSpPr txBox="1">
            <a:spLocks/>
          </p:cNvSpPr>
          <p:nvPr/>
        </p:nvSpPr>
        <p:spPr>
          <a:xfrm>
            <a:off x="480134" y="2786058"/>
            <a:ext cx="3600401" cy="36004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Castlegate </a:t>
            </a:r>
            <a:r>
              <a:rPr lang="en-GB" sz="2000" dirty="0" smtClean="0">
                <a:latin typeface="+mj-lt"/>
                <a:ea typeface="+mj-ea"/>
                <a:cs typeface="+mj-cs"/>
              </a:rPr>
              <a:t>sandstone</a:t>
            </a:r>
            <a:endParaRPr kumimoji="0" lang="en-GB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ytuł 1"/>
          <p:cNvSpPr txBox="1">
            <a:spLocks/>
          </p:cNvSpPr>
          <p:nvPr/>
        </p:nvSpPr>
        <p:spPr>
          <a:xfrm>
            <a:off x="5214942" y="2786058"/>
            <a:ext cx="3600401" cy="36004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Berea </a:t>
            </a:r>
            <a:r>
              <a:rPr lang="en-GB" sz="2000" dirty="0" smtClean="0">
                <a:latin typeface="+mj-lt"/>
                <a:ea typeface="+mj-ea"/>
                <a:cs typeface="+mj-cs"/>
              </a:rPr>
              <a:t>sandstone</a:t>
            </a:r>
            <a:endParaRPr kumimoji="0" lang="en-GB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796136" y="412920"/>
            <a:ext cx="3141598" cy="400110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First load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" name="Straight Arrow Connector 4"/>
          <p:cNvCxnSpPr>
            <a:stCxn id="7" idx="1"/>
          </p:cNvCxnSpPr>
          <p:nvPr/>
        </p:nvCxnSpPr>
        <p:spPr>
          <a:xfrm flipH="1">
            <a:off x="5364088" y="612975"/>
            <a:ext cx="432048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87" y="1264251"/>
            <a:ext cx="883447" cy="92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34221"/>
            <a:ext cx="1835157" cy="99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704703" y="1514814"/>
            <a:ext cx="263291" cy="41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+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56" y="4869160"/>
            <a:ext cx="1835157" cy="99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796136" y="3973730"/>
            <a:ext cx="3141598" cy="400110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Unload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>
            <a:off x="5364088" y="4173785"/>
            <a:ext cx="432048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14290"/>
            <a:ext cx="46193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3571876"/>
            <a:ext cx="4619343" cy="308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22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71472" y="1000108"/>
            <a:ext cx="7858180" cy="46434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182563" indent="-182563" algn="just">
              <a:spcBef>
                <a:spcPct val="0"/>
              </a:spcBef>
              <a:spcAft>
                <a:spcPts val="3000"/>
              </a:spcAft>
              <a:buSzPct val="50000"/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+mj-lt"/>
              </a:rPr>
              <a:t>The stress-dependence of elastic waves is caused mainly by an elastic process, however the non-elastic processes become increasingly important at higher stress levels</a:t>
            </a:r>
            <a:endParaRPr lang="pl-PL" sz="2000" dirty="0" smtClean="0">
              <a:latin typeface="+mj-lt"/>
            </a:endParaRPr>
          </a:p>
          <a:p>
            <a:pPr marL="182563" indent="-182563" algn="just">
              <a:spcBef>
                <a:spcPct val="0"/>
              </a:spcBef>
              <a:spcAft>
                <a:spcPts val="3000"/>
              </a:spcAft>
              <a:buSzPct val="50000"/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+mj-lt"/>
              </a:rPr>
              <a:t>The difference between the static and the </a:t>
            </a:r>
            <a:r>
              <a:rPr lang="en-GB" sz="2000" dirty="0" err="1" smtClean="0">
                <a:latin typeface="+mj-lt"/>
              </a:rPr>
              <a:t>dynami</a:t>
            </a:r>
            <a:r>
              <a:rPr lang="pl-PL" sz="2000" dirty="0" smtClean="0">
                <a:latin typeface="+mj-lt"/>
              </a:rPr>
              <a:t>c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uniaxial</a:t>
            </a:r>
            <a:r>
              <a:rPr lang="en-GB" sz="2000" dirty="0" smtClean="0">
                <a:latin typeface="+mj-lt"/>
              </a:rPr>
              <a:t> co</a:t>
            </a:r>
            <a:r>
              <a:rPr lang="pl-PL" sz="2000" dirty="0" smtClean="0">
                <a:latin typeface="+mj-lt"/>
              </a:rPr>
              <a:t>m</a:t>
            </a:r>
            <a:r>
              <a:rPr lang="en-GB" sz="2000" dirty="0" err="1" smtClean="0">
                <a:latin typeface="+mj-lt"/>
              </a:rPr>
              <a:t>paction</a:t>
            </a:r>
            <a:r>
              <a:rPr lang="en-GB" sz="2000" dirty="0" smtClean="0">
                <a:latin typeface="+mj-lt"/>
              </a:rPr>
              <a:t> modulus </a:t>
            </a:r>
            <a:r>
              <a:rPr lang="pl-PL" sz="2000" dirty="0" err="1" smtClean="0">
                <a:latin typeface="+mj-lt"/>
              </a:rPr>
              <a:t>can</a:t>
            </a:r>
            <a:r>
              <a:rPr lang="pl-PL" sz="2000" dirty="0" smtClean="0">
                <a:latin typeface="+mj-lt"/>
              </a:rPr>
              <a:t> be </a:t>
            </a:r>
            <a:r>
              <a:rPr lang="en-GB" sz="2000" dirty="0" smtClean="0">
                <a:latin typeface="+mj-lt"/>
              </a:rPr>
              <a:t>ascribe</a:t>
            </a:r>
            <a:r>
              <a:rPr lang="pl-PL" sz="2000" dirty="0" smtClean="0">
                <a:latin typeface="+mj-lt"/>
              </a:rPr>
              <a:t>d</a:t>
            </a:r>
            <a:r>
              <a:rPr lang="en-GB" sz="2000" dirty="0" smtClean="0">
                <a:latin typeface="+mj-lt"/>
              </a:rPr>
              <a:t> to the </a:t>
            </a:r>
            <a:r>
              <a:rPr lang="pl-PL" sz="2000" dirty="0" smtClean="0">
                <a:latin typeface="+mj-lt"/>
              </a:rPr>
              <a:t>same type of </a:t>
            </a:r>
            <a:r>
              <a:rPr lang="en-GB" sz="2000" dirty="0" smtClean="0">
                <a:latin typeface="+mj-lt"/>
              </a:rPr>
              <a:t>non-elastic </a:t>
            </a:r>
            <a:r>
              <a:rPr lang="pl-PL" sz="2000" dirty="0" smtClean="0">
                <a:latin typeface="+mj-lt"/>
              </a:rPr>
              <a:t>effect during unloading</a:t>
            </a:r>
          </a:p>
          <a:p>
            <a:pPr marL="182563" indent="-182563" algn="just">
              <a:spcBef>
                <a:spcPct val="0"/>
              </a:spcBef>
              <a:spcAft>
                <a:spcPts val="3000"/>
              </a:spcAft>
              <a:buSzPct val="50000"/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Castlegate and Berea sandstone show s</a:t>
            </a:r>
            <a:r>
              <a:rPr kumimoji="0" lang="en-GB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ignificant</a:t>
            </a:r>
            <a:r>
              <a:rPr kumimoji="0" lang="pl-PL" sz="20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</a:t>
            </a:r>
            <a:r>
              <a:rPr kumimoji="0" lang="en-GB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0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</a:t>
            </a:r>
            <a:r>
              <a:rPr kumimoji="0" lang="pl-PL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pl-PL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0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stress-sensitivity</a:t>
            </a:r>
            <a:r>
              <a:rPr lang="en-GB" sz="2000" dirty="0" smtClean="0">
                <a:latin typeface="+mj-lt"/>
                <a:ea typeface="+mj-ea"/>
                <a:cs typeface="+mj-cs"/>
              </a:rPr>
              <a:t>, which </a:t>
            </a:r>
            <a:r>
              <a:rPr lang="nb-NO" sz="2000" dirty="0" err="1" smtClean="0">
                <a:latin typeface="+mj-lt"/>
                <a:ea typeface="+mj-ea"/>
                <a:cs typeface="+mj-cs"/>
              </a:rPr>
              <a:t>may</a:t>
            </a:r>
            <a:r>
              <a:rPr lang="nb-NO" sz="2000" dirty="0" smtClean="0">
                <a:latin typeface="+mj-lt"/>
                <a:ea typeface="+mj-ea"/>
                <a:cs typeface="+mj-cs"/>
              </a:rPr>
              <a:t> be</a:t>
            </a:r>
            <a:r>
              <a:rPr lang="pl-PL" sz="2000" dirty="0" smtClean="0">
                <a:latin typeface="+mj-lt"/>
                <a:ea typeface="+mj-ea"/>
                <a:cs typeface="+mj-cs"/>
              </a:rPr>
              <a:t> associated with </a:t>
            </a:r>
            <a:r>
              <a:rPr lang="en-GB" sz="2000" dirty="0" err="1" smtClean="0">
                <a:latin typeface="+mj-lt"/>
                <a:ea typeface="+mj-ea"/>
                <a:cs typeface="+mj-cs"/>
              </a:rPr>
              <a:t>structur</a:t>
            </a:r>
            <a:r>
              <a:rPr lang="pl-PL" sz="2000" dirty="0" smtClean="0">
                <a:latin typeface="+mj-lt"/>
                <a:ea typeface="+mj-ea"/>
                <a:cs typeface="+mj-cs"/>
              </a:rPr>
              <a:t>al </a:t>
            </a:r>
            <a:r>
              <a:rPr lang="pl-PL" sz="2000" dirty="0" smtClean="0">
                <a:latin typeface="+mj-lt"/>
                <a:ea typeface="+mj-ea"/>
                <a:cs typeface="+mj-cs"/>
              </a:rPr>
              <a:t>differences</a:t>
            </a:r>
            <a:endParaRPr lang="pl-PL" sz="20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80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316306"/>
            <a:ext cx="37179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9462" y="4474749"/>
            <a:ext cx="3024336" cy="77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3041" y="2850670"/>
            <a:ext cx="32432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85720" y="170371"/>
            <a:ext cx="6948296" cy="400110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Causes 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for the stress-sensitivity</a:t>
            </a:r>
            <a:r>
              <a:rPr lang="en-GB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of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wave velocity in sandstone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85720" y="5715016"/>
            <a:ext cx="8030696" cy="707886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Separate elastic and non-elastic processes activated in the</a:t>
            </a:r>
            <a:r>
              <a:rPr lang="en-GB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rock structure under stress</a:t>
            </a:r>
            <a:r>
              <a:rPr kumimoji="0" lang="en-GB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80728"/>
            <a:ext cx="5956017" cy="41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85720" y="170371"/>
            <a:ext cx="5294392" cy="400110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Difference between static and dynamic modulus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85720" y="5715016"/>
            <a:ext cx="8030696" cy="707886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Difference </a:t>
            </a:r>
            <a:r>
              <a:rPr lang="en-GB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can be explained to the 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processes activated in the</a:t>
            </a:r>
            <a:r>
              <a:rPr lang="en-GB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rock structure under stress</a:t>
            </a:r>
            <a:r>
              <a:rPr kumimoji="0" lang="en-GB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24744"/>
            <a:ext cx="5832648" cy="402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6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1811" r="1180" b="2680"/>
          <a:stretch/>
        </p:blipFill>
        <p:spPr bwMode="auto">
          <a:xfrm>
            <a:off x="432911" y="3745699"/>
            <a:ext cx="8208416" cy="256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59530" y="116632"/>
            <a:ext cx="8424937" cy="3216265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GB" sz="2000" dirty="0"/>
              <a:t>Processes activated in the rock framework under stress (idealized examples):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endParaRPr lang="en-GB" sz="1400" u="sng" dirty="0" smtClean="0"/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r>
              <a:rPr lang="en-GB" sz="2000" b="1" dirty="0" smtClean="0"/>
              <a:t>Elastic processes</a:t>
            </a:r>
            <a:r>
              <a:rPr lang="en-US" sz="2000" b="1" dirty="0" smtClean="0"/>
              <a:t> </a:t>
            </a:r>
          </a:p>
          <a:p>
            <a:pPr marL="176213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endParaRPr lang="en-US" sz="500" dirty="0" smtClean="0"/>
          </a:p>
          <a:p>
            <a:pPr marL="360363" indent="-184150" algn="just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US" sz="2000" dirty="0" smtClean="0"/>
              <a:t>- 	Closing/opening </a:t>
            </a:r>
            <a:r>
              <a:rPr lang="en-US" sz="2000" dirty="0"/>
              <a:t>of cracks (Fig. a) 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endParaRPr lang="en-GB" sz="1400" u="sng" dirty="0" smtClean="0"/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r>
              <a:rPr lang="en-GB" sz="2000" b="1" dirty="0"/>
              <a:t>Non-elastic processes </a:t>
            </a:r>
          </a:p>
          <a:p>
            <a:pPr marL="176213"/>
            <a:endParaRPr lang="en-GB" sz="500" dirty="0" smtClean="0"/>
          </a:p>
          <a:p>
            <a:pPr marL="360363" indent="-184150"/>
            <a:r>
              <a:rPr lang="en-GB" sz="2000" dirty="0" smtClean="0"/>
              <a:t>- 	Friction controlled s</a:t>
            </a:r>
            <a:r>
              <a:rPr lang="en-US" sz="2000" dirty="0" smtClean="0"/>
              <a:t>hear </a:t>
            </a:r>
            <a:r>
              <a:rPr lang="en-GB" sz="2000" dirty="0" smtClean="0"/>
              <a:t>sliding of internal surfaces in contact</a:t>
            </a:r>
            <a:r>
              <a:rPr lang="en-GB" sz="2000" dirty="0"/>
              <a:t> </a:t>
            </a:r>
            <a:r>
              <a:rPr lang="en-US" sz="2000" dirty="0" smtClean="0"/>
              <a:t>resulting in e.g. opening/closing of wing-cracks (Fig. b, c) </a:t>
            </a:r>
          </a:p>
          <a:p>
            <a:pPr marL="176213"/>
            <a:endParaRPr lang="en-GB" sz="500" u="sng" dirty="0" smtClean="0"/>
          </a:p>
          <a:p>
            <a:pPr marL="360363" indent="-184150"/>
            <a:r>
              <a:rPr lang="en-GB" sz="2000" dirty="0" smtClean="0"/>
              <a:t>- 	Crushing of asperities at grain contacts or crack faces (Fig. d) </a:t>
            </a:r>
            <a:r>
              <a:rPr lang="pl-PL" sz="2000" dirty="0" smtClean="0"/>
              <a:t>- only </a:t>
            </a:r>
            <a:r>
              <a:rPr lang="nb-NO" sz="2000" dirty="0" smtClean="0"/>
              <a:t>during</a:t>
            </a:r>
            <a:r>
              <a:rPr lang="pl-PL" sz="2000" dirty="0" smtClean="0"/>
              <a:t> </a:t>
            </a:r>
            <a:r>
              <a:rPr lang="en-GB" sz="2000" dirty="0" smtClean="0"/>
              <a:t>loading</a:t>
            </a:r>
            <a:endParaRPr lang="en-GB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1746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7817" t="10962" r="26031" b="19731"/>
          <a:stretch>
            <a:fillRect/>
          </a:stretch>
        </p:blipFill>
        <p:spPr bwMode="auto">
          <a:xfrm>
            <a:off x="3995936" y="783186"/>
            <a:ext cx="4901862" cy="42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57158" y="548680"/>
            <a:ext cx="3214710" cy="1643074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buSzPct val="50000"/>
              <a:tabLst>
                <a:tab pos="177800" algn="l"/>
              </a:tabLst>
            </a:pPr>
            <a:r>
              <a:rPr lang="en-GB" sz="2000" baseline="0" dirty="0" smtClean="0">
                <a:latin typeface="+mj-lt"/>
                <a:ea typeface="+mj-ea"/>
                <a:cs typeface="+mj-cs"/>
              </a:rPr>
              <a:t>Mechanic system:</a:t>
            </a:r>
          </a:p>
          <a:p>
            <a:pPr>
              <a:spcBef>
                <a:spcPct val="0"/>
              </a:spcBef>
              <a:buSzPct val="50000"/>
              <a:tabLst>
                <a:tab pos="177800" algn="l"/>
              </a:tabLst>
            </a:pPr>
            <a:endParaRPr lang="en-GB" sz="10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SzPct val="50000"/>
              <a:tabLst>
                <a:tab pos="177800" algn="l"/>
              </a:tabLst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Triaxial cell (</a:t>
            </a:r>
            <a:r>
              <a:rPr lang="en-GB" sz="2000" dirty="0" err="1" smtClean="0">
                <a:latin typeface="+mj-lt"/>
                <a:ea typeface="+mj-ea"/>
                <a:cs typeface="+mj-cs"/>
              </a:rPr>
              <a:t>MessTek</a:t>
            </a:r>
            <a:r>
              <a:rPr lang="en-GB" sz="2000" dirty="0" smtClean="0">
                <a:latin typeface="+mj-lt"/>
                <a:ea typeface="+mj-ea"/>
                <a:cs typeface="+mj-cs"/>
              </a:rPr>
              <a:t>)</a:t>
            </a:r>
            <a:endParaRPr lang="pl-PL" sz="2000" dirty="0" smtClean="0">
              <a:latin typeface="+mj-lt"/>
              <a:ea typeface="+mj-ea"/>
              <a:cs typeface="+mj-cs"/>
            </a:endParaRPr>
          </a:p>
          <a:p>
            <a:pPr marL="177800">
              <a:spcBef>
                <a:spcPct val="0"/>
              </a:spcBef>
            </a:pPr>
            <a:endParaRPr lang="en-GB" sz="1000" dirty="0" smtClean="0">
              <a:latin typeface="+mj-lt"/>
              <a:ea typeface="+mj-ea"/>
              <a:cs typeface="+mj-cs"/>
            </a:endParaRPr>
          </a:p>
          <a:p>
            <a:pPr marL="360363" indent="-182563">
              <a:spcBef>
                <a:spcPct val="0"/>
              </a:spcBef>
              <a:buSzPct val="50000"/>
              <a:buFont typeface="Arial" pitchFamily="34" charset="0"/>
              <a:buChar char="•"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Axial and radial stress</a:t>
            </a:r>
          </a:p>
          <a:p>
            <a:pPr marL="360363" indent="-182563">
              <a:spcBef>
                <a:spcPct val="0"/>
              </a:spcBef>
              <a:buSzPct val="50000"/>
              <a:buFont typeface="Arial" pitchFamily="34" charset="0"/>
              <a:buChar char="•"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Axial and radial strain</a:t>
            </a:r>
            <a:endParaRPr lang="en-GB" sz="22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1" name="Freeform 20"/>
          <p:cNvSpPr/>
          <p:nvPr/>
        </p:nvSpPr>
        <p:spPr>
          <a:xfrm rot="5400000">
            <a:off x="5107440" y="2637188"/>
            <a:ext cx="1008178" cy="288032"/>
          </a:xfrm>
          <a:custGeom>
            <a:avLst/>
            <a:gdLst>
              <a:gd name="connsiteX0" fmla="*/ 0 w 1441343"/>
              <a:gd name="connsiteY0" fmla="*/ 330433 h 609403"/>
              <a:gd name="connsiteX1" fmla="*/ 519194 w 1441343"/>
              <a:gd name="connsiteY1" fmla="*/ 330433 h 609403"/>
              <a:gd name="connsiteX2" fmla="*/ 519194 w 1441343"/>
              <a:gd name="connsiteY2" fmla="*/ 330433 h 609403"/>
              <a:gd name="connsiteX3" fmla="*/ 573438 w 1441343"/>
              <a:gd name="connsiteY3" fmla="*/ 322684 h 609403"/>
              <a:gd name="connsiteX4" fmla="*/ 635431 w 1441343"/>
              <a:gd name="connsiteY4" fmla="*/ 4969 h 609403"/>
              <a:gd name="connsiteX5" fmla="*/ 736170 w 1441343"/>
              <a:gd name="connsiteY5" fmla="*/ 609403 h 609403"/>
              <a:gd name="connsiteX6" fmla="*/ 798163 w 1441343"/>
              <a:gd name="connsiteY6" fmla="*/ 4969 h 609403"/>
              <a:gd name="connsiteX7" fmla="*/ 937648 w 1441343"/>
              <a:gd name="connsiteY7" fmla="*/ 500915 h 609403"/>
              <a:gd name="connsiteX8" fmla="*/ 984143 w 1441343"/>
              <a:gd name="connsiteY8" fmla="*/ 314935 h 609403"/>
              <a:gd name="connsiteX9" fmla="*/ 1053885 w 1441343"/>
              <a:gd name="connsiteY9" fmla="*/ 322684 h 609403"/>
              <a:gd name="connsiteX10" fmla="*/ 1441343 w 1441343"/>
              <a:gd name="connsiteY10" fmla="*/ 322684 h 60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1343" h="609403">
                <a:moveTo>
                  <a:pt x="0" y="330433"/>
                </a:moveTo>
                <a:lnTo>
                  <a:pt x="519194" y="330433"/>
                </a:lnTo>
                <a:lnTo>
                  <a:pt x="519194" y="330433"/>
                </a:lnTo>
                <a:cubicBezTo>
                  <a:pt x="528235" y="329142"/>
                  <a:pt x="554065" y="376928"/>
                  <a:pt x="573438" y="322684"/>
                </a:cubicBezTo>
                <a:cubicBezTo>
                  <a:pt x="592811" y="268440"/>
                  <a:pt x="608309" y="-42818"/>
                  <a:pt x="635431" y="4969"/>
                </a:cubicBezTo>
                <a:cubicBezTo>
                  <a:pt x="662553" y="52755"/>
                  <a:pt x="709048" y="609403"/>
                  <a:pt x="736170" y="609403"/>
                </a:cubicBezTo>
                <a:cubicBezTo>
                  <a:pt x="763292" y="609403"/>
                  <a:pt x="764583" y="23050"/>
                  <a:pt x="798163" y="4969"/>
                </a:cubicBezTo>
                <a:cubicBezTo>
                  <a:pt x="831743" y="-13112"/>
                  <a:pt x="906651" y="449254"/>
                  <a:pt x="937648" y="500915"/>
                </a:cubicBezTo>
                <a:cubicBezTo>
                  <a:pt x="968645" y="552576"/>
                  <a:pt x="964770" y="344640"/>
                  <a:pt x="984143" y="314935"/>
                </a:cubicBezTo>
                <a:cubicBezTo>
                  <a:pt x="1003516" y="285230"/>
                  <a:pt x="977685" y="321393"/>
                  <a:pt x="1053885" y="322684"/>
                </a:cubicBezTo>
                <a:cubicBezTo>
                  <a:pt x="1130085" y="323975"/>
                  <a:pt x="1265696" y="333016"/>
                  <a:pt x="1441343" y="322684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00640" y="3160143"/>
            <a:ext cx="0" cy="17185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ytuł 1"/>
          <p:cNvSpPr txBox="1">
            <a:spLocks/>
          </p:cNvSpPr>
          <p:nvPr/>
        </p:nvSpPr>
        <p:spPr>
          <a:xfrm>
            <a:off x="4139952" y="5459743"/>
            <a:ext cx="3417600" cy="4046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Scheme of experimental</a:t>
            </a:r>
            <a:r>
              <a:rPr kumimoji="0" lang="en-GB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</a:t>
            </a:r>
            <a:endParaRPr kumimoji="0" lang="en-GB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57158" y="2564904"/>
            <a:ext cx="3214710" cy="3310088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buSzPct val="50000"/>
            </a:pPr>
            <a:r>
              <a:rPr lang="en-GB" sz="2000" dirty="0" smtClean="0">
                <a:latin typeface="+mj-lt"/>
              </a:rPr>
              <a:t>A</a:t>
            </a:r>
            <a:r>
              <a:rPr lang="en-GB" sz="2000" dirty="0" smtClean="0">
                <a:latin typeface="+mj-lt"/>
                <a:ea typeface="+mj-ea"/>
                <a:cs typeface="+mj-cs"/>
              </a:rPr>
              <a:t>coustic system:</a:t>
            </a:r>
          </a:p>
          <a:p>
            <a:pPr>
              <a:spcBef>
                <a:spcPct val="0"/>
              </a:spcBef>
              <a:buSzPct val="50000"/>
            </a:pPr>
            <a:endParaRPr lang="en-GB" sz="10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SzPct val="50000"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Ultrasonic transducer</a:t>
            </a:r>
            <a:endParaRPr lang="pl-PL" sz="2000" dirty="0" smtClean="0">
              <a:latin typeface="+mj-lt"/>
              <a:ea typeface="+mj-ea"/>
              <a:cs typeface="+mj-cs"/>
            </a:endParaRPr>
          </a:p>
          <a:p>
            <a:pPr marL="177800">
              <a:spcBef>
                <a:spcPct val="0"/>
              </a:spcBef>
            </a:pPr>
            <a:endParaRPr lang="en-GB" sz="1000" dirty="0" smtClean="0">
              <a:latin typeface="+mj-lt"/>
              <a:ea typeface="+mj-ea"/>
              <a:cs typeface="+mj-cs"/>
            </a:endParaRPr>
          </a:p>
          <a:p>
            <a:pPr marL="360363" indent="-182563">
              <a:spcBef>
                <a:spcPct val="0"/>
              </a:spcBef>
              <a:spcAft>
                <a:spcPts val="600"/>
              </a:spcAft>
              <a:buSzPct val="50000"/>
              <a:buFont typeface="Arial" pitchFamily="34" charset="0"/>
              <a:buChar char="•"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Single-sine pulse</a:t>
            </a:r>
          </a:p>
          <a:p>
            <a:pPr marL="360363" indent="-182563">
              <a:spcBef>
                <a:spcPct val="0"/>
              </a:spcBef>
              <a:spcAft>
                <a:spcPts val="600"/>
              </a:spcAft>
              <a:buSzPct val="50000"/>
              <a:buFont typeface="Arial" pitchFamily="34" charset="0"/>
              <a:buChar char="•"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Frequency 500 kHz</a:t>
            </a:r>
          </a:p>
          <a:p>
            <a:pPr marL="360363" indent="-182563">
              <a:spcBef>
                <a:spcPct val="0"/>
              </a:spcBef>
              <a:spcAft>
                <a:spcPts val="600"/>
              </a:spcAft>
              <a:buSzPct val="50000"/>
              <a:buFont typeface="Arial" pitchFamily="34" charset="0"/>
              <a:buChar char="•"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P- and S-wave</a:t>
            </a:r>
          </a:p>
          <a:p>
            <a:pPr marL="360363" indent="-182563">
              <a:spcBef>
                <a:spcPct val="0"/>
              </a:spcBef>
              <a:spcAft>
                <a:spcPts val="600"/>
              </a:spcAft>
              <a:buSzPct val="50000"/>
              <a:buFont typeface="Arial" pitchFamily="34" charset="0"/>
              <a:buChar char="•"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Waves propagate along the major external stress  i.e. axial stress</a:t>
            </a: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xit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6923" y="1556792"/>
            <a:ext cx="4380799" cy="1785104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70000"/>
            </a:pPr>
            <a:r>
              <a:rPr lang="en-GB" sz="2000" b="1" dirty="0" smtClean="0"/>
              <a:t>Castlegate sandstone</a:t>
            </a:r>
            <a:endParaRPr lang="en-GB" sz="2000" dirty="0" smtClean="0">
              <a:ea typeface="SimSun" pitchFamily="2" charset="-122"/>
            </a:endParaRPr>
          </a:p>
          <a:p>
            <a:pPr marL="176213" indent="-176213" algn="l">
              <a:lnSpc>
                <a:spcPct val="110000"/>
              </a:lnSpc>
              <a:buSzPct val="70000"/>
              <a:buFont typeface="Arial" pitchFamily="34" charset="0"/>
              <a:buChar char="•"/>
            </a:pPr>
            <a:r>
              <a:rPr lang="en-GB" sz="2000" dirty="0" smtClean="0">
                <a:ea typeface="SimSun" pitchFamily="2" charset="-122"/>
              </a:rPr>
              <a:t>Composition: 70% quartz, 30% feldspar and other rock fragments</a:t>
            </a:r>
          </a:p>
          <a:p>
            <a:pPr marL="176213" indent="-176213" algn="l">
              <a:lnSpc>
                <a:spcPct val="110000"/>
              </a:lnSpc>
              <a:buSzPct val="70000"/>
              <a:buFont typeface="Arial" pitchFamily="34" charset="0"/>
              <a:buChar char="•"/>
            </a:pPr>
            <a:r>
              <a:rPr lang="pl-PL" sz="2000" dirty="0" smtClean="0">
                <a:ea typeface="SimSun" pitchFamily="2" charset="-122"/>
              </a:rPr>
              <a:t>No</a:t>
            </a:r>
            <a:r>
              <a:rPr lang="en-GB" sz="2000" dirty="0" smtClean="0">
                <a:ea typeface="SimSun" pitchFamily="2" charset="-122"/>
              </a:rPr>
              <a:t> clay</a:t>
            </a:r>
            <a:endParaRPr lang="en-GB" sz="2000" dirty="0"/>
          </a:p>
          <a:p>
            <a:pPr marL="176213" indent="-176213" algn="l">
              <a:lnSpc>
                <a:spcPct val="110000"/>
              </a:lnSpc>
              <a:buSzPct val="70000"/>
              <a:buFont typeface="Arial" pitchFamily="34" charset="0"/>
              <a:buChar char="•"/>
            </a:pPr>
            <a:r>
              <a:rPr lang="en-GB" sz="2000" dirty="0" smtClean="0"/>
              <a:t>Porosity </a:t>
            </a:r>
            <a:r>
              <a:rPr lang="en-GB" sz="2000" dirty="0" smtClean="0">
                <a:ea typeface="SimSun" pitchFamily="2" charset="-122"/>
                <a:cs typeface="Times" pitchFamily="18" charset="0"/>
              </a:rPr>
              <a:t>~</a:t>
            </a:r>
            <a:r>
              <a:rPr lang="en-GB" sz="2000" dirty="0" smtClean="0"/>
              <a:t> 26%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251520" y="116632"/>
            <a:ext cx="8463884" cy="12739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357188">
              <a:spcBef>
                <a:spcPct val="0"/>
              </a:spcBef>
              <a:tabLst>
                <a:tab pos="355600" algn="l"/>
              </a:tabLst>
            </a:pPr>
            <a:r>
              <a:rPr lang="pl-PL" sz="2000" b="1" baseline="0" dirty="0" smtClean="0">
                <a:latin typeface="+mj-lt"/>
                <a:ea typeface="+mj-ea"/>
                <a:cs typeface="+mj-cs"/>
              </a:rPr>
              <a:t>S</a:t>
            </a:r>
            <a:r>
              <a:rPr lang="en-GB" sz="2000" b="1" baseline="0" dirty="0" err="1" smtClean="0">
                <a:latin typeface="+mj-lt"/>
                <a:ea typeface="+mj-ea"/>
                <a:cs typeface="+mj-cs"/>
              </a:rPr>
              <a:t>amples</a:t>
            </a:r>
            <a:r>
              <a:rPr lang="en-GB" sz="2000" b="1" baseline="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177800">
              <a:spcBef>
                <a:spcPct val="0"/>
              </a:spcBef>
              <a:tabLst>
                <a:tab pos="355600" algn="l"/>
              </a:tabLst>
            </a:pPr>
            <a:endParaRPr lang="en-GB" sz="500" b="1" baseline="0" dirty="0" smtClean="0">
              <a:latin typeface="+mj-lt"/>
              <a:ea typeface="+mj-ea"/>
              <a:cs typeface="+mj-cs"/>
            </a:endParaRPr>
          </a:p>
          <a:p>
            <a:pPr marL="355600" indent="-177800">
              <a:spcBef>
                <a:spcPct val="0"/>
              </a:spcBef>
              <a:buSzPct val="50000"/>
              <a:buFont typeface="Wingdings" pitchFamily="2" charset="2"/>
              <a:buChar char="§"/>
            </a:pPr>
            <a:r>
              <a:rPr lang="en-GB" sz="2000" dirty="0" smtClean="0">
                <a:latin typeface="+mj-lt"/>
              </a:rPr>
              <a:t>Four rock samples have been tested </a:t>
            </a:r>
            <a:endParaRPr lang="pl-PL" sz="2000" dirty="0" smtClean="0">
              <a:latin typeface="+mj-lt"/>
            </a:endParaRPr>
          </a:p>
          <a:p>
            <a:pPr marL="355600" indent="-177800">
              <a:spcBef>
                <a:spcPct val="0"/>
              </a:spcBef>
              <a:buSzPct val="70000"/>
              <a:buFont typeface="Wingdings" pitchFamily="2" charset="2"/>
              <a:buChar char="§"/>
            </a:pPr>
            <a:endParaRPr lang="en-GB" sz="500" dirty="0" smtClean="0">
              <a:latin typeface="+mj-lt"/>
            </a:endParaRPr>
          </a:p>
          <a:p>
            <a:pPr marL="355600" indent="-177800">
              <a:spcBef>
                <a:spcPct val="0"/>
              </a:spcBef>
              <a:buSzPct val="50000"/>
              <a:buFont typeface="Wingdings" pitchFamily="2" charset="2"/>
              <a:buChar char="§"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Two samples of Castlegate sandstone and two of Berea sandstone 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82" y="3640856"/>
            <a:ext cx="807716" cy="179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05" y="1556792"/>
            <a:ext cx="830162" cy="17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ytuł 1"/>
          <p:cNvSpPr txBox="1">
            <a:spLocks/>
          </p:cNvSpPr>
          <p:nvPr/>
        </p:nvSpPr>
        <p:spPr>
          <a:xfrm>
            <a:off x="251520" y="5796000"/>
            <a:ext cx="8463884" cy="9104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355600" lvl="1" indent="-177800">
              <a:spcBef>
                <a:spcPct val="0"/>
              </a:spcBef>
              <a:buSzPct val="50000"/>
              <a:buFont typeface="Wingdings" pitchFamily="2" charset="2"/>
              <a:buChar char="§"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All samples were dry</a:t>
            </a:r>
            <a:endParaRPr lang="pl-PL" sz="2000" dirty="0" smtClean="0">
              <a:latin typeface="+mj-lt"/>
              <a:ea typeface="+mj-ea"/>
              <a:cs typeface="+mj-cs"/>
            </a:endParaRPr>
          </a:p>
          <a:p>
            <a:pPr marL="355600" lvl="1" indent="-177800">
              <a:spcBef>
                <a:spcPct val="0"/>
              </a:spcBef>
              <a:buSzPct val="70000"/>
              <a:buFont typeface="Wingdings" pitchFamily="2" charset="2"/>
              <a:buChar char="§"/>
            </a:pPr>
            <a:endParaRPr lang="en-GB" sz="500" dirty="0" smtClean="0">
              <a:latin typeface="+mj-lt"/>
              <a:ea typeface="+mj-ea"/>
              <a:cs typeface="+mj-cs"/>
            </a:endParaRPr>
          </a:p>
          <a:p>
            <a:pPr marL="355600" indent="-177800">
              <a:spcBef>
                <a:spcPct val="0"/>
              </a:spcBef>
              <a:buSzPct val="50000"/>
              <a:buFont typeface="Wingdings" pitchFamily="2" charset="2"/>
              <a:buChar char="§"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Samples prepared as cylindrical plugs, size about  1.5’’/3’’ (diameter/length)</a:t>
            </a:r>
          </a:p>
          <a:p>
            <a:pPr algn="ctr">
              <a:spcBef>
                <a:spcPct val="0"/>
              </a:spcBef>
            </a:pPr>
            <a:endParaRPr lang="en-GB" sz="20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4347" y="3649191"/>
            <a:ext cx="4380799" cy="1785104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70000"/>
            </a:pPr>
            <a:r>
              <a:rPr lang="en-GB" sz="2000" b="1" dirty="0" smtClean="0"/>
              <a:t>Berea sandstone</a:t>
            </a:r>
          </a:p>
          <a:p>
            <a:pPr marL="176213" indent="-176213" algn="l">
              <a:lnSpc>
                <a:spcPct val="110000"/>
              </a:lnSpc>
              <a:buSzPct val="70000"/>
              <a:buFont typeface="Arial" pitchFamily="34" charset="0"/>
              <a:buChar char="•"/>
            </a:pPr>
            <a:r>
              <a:rPr lang="en-GB" sz="2000" dirty="0" smtClean="0">
                <a:ea typeface="SimSun" pitchFamily="2" charset="-122"/>
              </a:rPr>
              <a:t>Composition: </a:t>
            </a:r>
            <a:r>
              <a:rPr lang="pl-PL" sz="2000" dirty="0" smtClean="0">
                <a:ea typeface="SimSun" pitchFamily="2" charset="-122"/>
              </a:rPr>
              <a:t>8</a:t>
            </a:r>
            <a:r>
              <a:rPr lang="en-GB" sz="2000" dirty="0" smtClean="0">
                <a:ea typeface="SimSun" pitchFamily="2" charset="-122"/>
              </a:rPr>
              <a:t>0% quartz, </a:t>
            </a:r>
            <a:r>
              <a:rPr lang="pl-PL" sz="2000" dirty="0" smtClean="0">
                <a:ea typeface="SimSun" pitchFamily="2" charset="-122"/>
              </a:rPr>
              <a:t>12</a:t>
            </a:r>
            <a:r>
              <a:rPr lang="en-GB" sz="2000" dirty="0" smtClean="0">
                <a:ea typeface="SimSun" pitchFamily="2" charset="-122"/>
              </a:rPr>
              <a:t>% feldspar and other rock fragments</a:t>
            </a:r>
          </a:p>
          <a:p>
            <a:pPr marL="176213" indent="-176213">
              <a:lnSpc>
                <a:spcPct val="110000"/>
              </a:lnSpc>
              <a:buSzPct val="70000"/>
              <a:buFont typeface="Arial" pitchFamily="34" charset="0"/>
              <a:buChar char="•"/>
            </a:pPr>
            <a:r>
              <a:rPr lang="en-GB" sz="2000" dirty="0" smtClean="0">
                <a:ea typeface="SimSun" pitchFamily="2" charset="-122"/>
              </a:rPr>
              <a:t>Clay </a:t>
            </a:r>
            <a:r>
              <a:rPr lang="nb-NO" sz="2000" dirty="0" smtClean="0">
                <a:ea typeface="SimSun" pitchFamily="2" charset="-122"/>
              </a:rPr>
              <a:t>~ </a:t>
            </a:r>
            <a:r>
              <a:rPr lang="pl-PL" sz="2000" dirty="0" smtClean="0">
                <a:ea typeface="SimSun" pitchFamily="2" charset="-122"/>
              </a:rPr>
              <a:t>8%</a:t>
            </a:r>
            <a:r>
              <a:rPr lang="en-GB" sz="2000" dirty="0" smtClean="0">
                <a:ea typeface="SimSun" pitchFamily="2" charset="-122"/>
              </a:rPr>
              <a:t> </a:t>
            </a:r>
          </a:p>
          <a:p>
            <a:pPr marL="176213" indent="-176213">
              <a:lnSpc>
                <a:spcPct val="110000"/>
              </a:lnSpc>
              <a:buSzPct val="70000"/>
              <a:buFont typeface="Arial" pitchFamily="34" charset="0"/>
              <a:buChar char="•"/>
            </a:pPr>
            <a:r>
              <a:rPr lang="en-GB" sz="2000" dirty="0" smtClean="0"/>
              <a:t>Porosity </a:t>
            </a:r>
            <a:r>
              <a:rPr lang="en-GB" sz="2000" dirty="0" smtClean="0">
                <a:ea typeface="SimSun" pitchFamily="2" charset="-122"/>
                <a:cs typeface="Times" pitchFamily="18" charset="0"/>
              </a:rPr>
              <a:t>~</a:t>
            </a:r>
            <a:r>
              <a:rPr lang="en-GB" sz="2000" dirty="0" smtClean="0"/>
              <a:t> 19%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67" y="692696"/>
            <a:ext cx="7643866" cy="430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928794" y="5572140"/>
            <a:ext cx="5286412" cy="110799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square">
            <a:spAutoFit/>
          </a:bodyPr>
          <a:lstStyle/>
          <a:p>
            <a:pPr marL="177800" indent="-176213" defTabSz="450850">
              <a:lnSpc>
                <a:spcPct val="110000"/>
              </a:lnSpc>
              <a:buSzPct val="70000"/>
              <a:buFont typeface="Wingdings" pitchFamily="2" charset="2"/>
              <a:buChar char="§"/>
            </a:pPr>
            <a:r>
              <a:rPr lang="en-GB" sz="2000" dirty="0" err="1" smtClean="0"/>
              <a:t>Uniaxial</a:t>
            </a:r>
            <a:r>
              <a:rPr lang="en-GB" sz="2000" dirty="0" smtClean="0"/>
              <a:t> compaction (K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 mode) test</a:t>
            </a:r>
          </a:p>
          <a:p>
            <a:pPr marL="177800" indent="-176213">
              <a:lnSpc>
                <a:spcPct val="110000"/>
              </a:lnSpc>
              <a:buSzPct val="70000"/>
              <a:buFont typeface="Wingdings" pitchFamily="2" charset="2"/>
              <a:buChar char="§"/>
            </a:pPr>
            <a:r>
              <a:rPr lang="en-GB" sz="2000" i="0" dirty="0" smtClean="0"/>
              <a:t>Stepwise stress change </a:t>
            </a:r>
          </a:p>
          <a:p>
            <a:pPr marL="177800" indent="-176213">
              <a:lnSpc>
                <a:spcPct val="110000"/>
              </a:lnSpc>
              <a:buSzPct val="70000"/>
              <a:buFont typeface="Wingdings" pitchFamily="2" charset="2"/>
              <a:buChar char="§"/>
            </a:pPr>
            <a:r>
              <a:rPr lang="en-GB" sz="2000" dirty="0" smtClean="0"/>
              <a:t>Loading and unloading path</a:t>
            </a:r>
            <a:r>
              <a:rPr lang="pl-PL" sz="2000" dirty="0" smtClean="0"/>
              <a:t>s</a:t>
            </a:r>
            <a:r>
              <a:rPr lang="pl-PL" sz="2000" dirty="0"/>
              <a:t> </a:t>
            </a:r>
            <a:r>
              <a:rPr lang="en-GB" sz="2000" i="0" dirty="0" smtClean="0"/>
              <a:t>repeated twice </a:t>
            </a:r>
            <a:endParaRPr lang="en-GB" sz="20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635896" y="-16372"/>
            <a:ext cx="1728192" cy="4046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Stress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/>
          </a:blip>
          <a:srcRect l="-1105" t="-1718" r="-1105" b="-1718"/>
          <a:stretch>
            <a:fillRect/>
          </a:stretch>
        </p:blipFill>
        <p:spPr bwMode="auto">
          <a:xfrm>
            <a:off x="1551210" y="684704"/>
            <a:ext cx="5951226" cy="387421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</p:pic>
      <p:sp>
        <p:nvSpPr>
          <p:cNvPr id="13" name="Rectangle 31"/>
          <p:cNvSpPr/>
          <p:nvPr/>
        </p:nvSpPr>
        <p:spPr>
          <a:xfrm>
            <a:off x="500034" y="5000636"/>
            <a:ext cx="8286808" cy="1615827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SzPct val="70000"/>
            </a:pPr>
            <a:r>
              <a:rPr lang="en-GB" sz="2000" b="1" smtClean="0"/>
              <a:t>Stepwise path</a:t>
            </a:r>
            <a:r>
              <a:rPr lang="en-GB" sz="2000" b="0" baseline="0" smtClean="0"/>
              <a:t> </a:t>
            </a:r>
            <a:r>
              <a:rPr lang="en-GB" sz="2000" smtClean="0"/>
              <a:t>due to large-scale stress changes includes information about the elastic and non-elastic effects</a:t>
            </a:r>
          </a:p>
          <a:p>
            <a:pPr marL="177800" indent="-177800" algn="just">
              <a:lnSpc>
                <a:spcPct val="110000"/>
              </a:lnSpc>
              <a:buSzPct val="70000"/>
              <a:buFont typeface="Wingdings" pitchFamily="2" charset="2"/>
              <a:buChar char="§"/>
            </a:pPr>
            <a:endParaRPr lang="en-GB" sz="1000" smtClean="0"/>
          </a:p>
          <a:p>
            <a:pPr algn="just">
              <a:lnSpc>
                <a:spcPct val="110000"/>
              </a:lnSpc>
              <a:buSzPct val="70000"/>
            </a:pPr>
            <a:r>
              <a:rPr lang="en-GB" sz="2000" b="1" smtClean="0"/>
              <a:t>Oscillatory periods </a:t>
            </a:r>
            <a:r>
              <a:rPr lang="en-GB" sz="2000" smtClean="0"/>
              <a:t>that represent small-scale stress changes reveals information about the elastic effects only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195736" y="0"/>
            <a:ext cx="2592288" cy="4046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Stress path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5467493" y="-10972"/>
            <a:ext cx="3560238" cy="4046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Velocity res</a:t>
            </a:r>
            <a:r>
              <a:rPr kumimoji="0" lang="nb-NO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pl-PL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onse on stress path</a:t>
            </a:r>
            <a:endParaRPr kumimoji="0" lang="en-GB" sz="2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95200" y="2285992"/>
            <a:ext cx="4229161" cy="27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Connector 17"/>
          <p:cNvCxnSpPr/>
          <p:nvPr/>
        </p:nvCxnSpPr>
        <p:spPr>
          <a:xfrm>
            <a:off x="1357290" y="1428736"/>
            <a:ext cx="3456000" cy="0"/>
          </a:xfrm>
          <a:prstGeom prst="line">
            <a:avLst/>
          </a:prstGeom>
          <a:ln w="1905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3"/>
          <p:cNvCxnSpPr/>
          <p:nvPr/>
        </p:nvCxnSpPr>
        <p:spPr>
          <a:xfrm>
            <a:off x="1368000" y="1436400"/>
            <a:ext cx="0" cy="190800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3"/>
          <p:cNvCxnSpPr/>
          <p:nvPr/>
        </p:nvCxnSpPr>
        <p:spPr>
          <a:xfrm>
            <a:off x="2466000" y="1440000"/>
            <a:ext cx="0" cy="133200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Nawias klamrowy otwierający 46"/>
          <p:cNvSpPr/>
          <p:nvPr/>
        </p:nvSpPr>
        <p:spPr>
          <a:xfrm rot="16200000">
            <a:off x="2811600" y="3150000"/>
            <a:ext cx="180000" cy="432000"/>
          </a:xfrm>
          <a:prstGeom prst="leftBrac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Nawias klamrowy otwierający 47"/>
          <p:cNvSpPr/>
          <p:nvPr/>
        </p:nvSpPr>
        <p:spPr>
          <a:xfrm rot="5400000">
            <a:off x="1278000" y="3186000"/>
            <a:ext cx="180000" cy="432000"/>
          </a:xfrm>
          <a:prstGeom prst="leftBrace">
            <a:avLst/>
          </a:prstGeom>
          <a:noFill/>
          <a:ln w="19050" cmpd="sng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Nawias klamrowy otwierający 48"/>
          <p:cNvSpPr/>
          <p:nvPr/>
        </p:nvSpPr>
        <p:spPr>
          <a:xfrm rot="5400000">
            <a:off x="2376000" y="2610000"/>
            <a:ext cx="180000" cy="432000"/>
          </a:xfrm>
          <a:prstGeom prst="leftBrace">
            <a:avLst/>
          </a:prstGeom>
          <a:noFill/>
          <a:ln w="19050" cmpd="sng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Straight Connector 21"/>
          <p:cNvCxnSpPr/>
          <p:nvPr/>
        </p:nvCxnSpPr>
        <p:spPr>
          <a:xfrm>
            <a:off x="1800000" y="4032000"/>
            <a:ext cx="0" cy="1944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4"/>
          <p:cNvCxnSpPr/>
          <p:nvPr/>
        </p:nvCxnSpPr>
        <p:spPr>
          <a:xfrm>
            <a:off x="1800000" y="5976000"/>
            <a:ext cx="2988000" cy="0"/>
          </a:xfrm>
          <a:prstGeom prst="line">
            <a:avLst/>
          </a:prstGeom>
          <a:ln w="190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1"/>
          <p:cNvCxnSpPr/>
          <p:nvPr/>
        </p:nvCxnSpPr>
        <p:spPr>
          <a:xfrm>
            <a:off x="2901600" y="3456000"/>
            <a:ext cx="0" cy="2520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Nawias klamrowy otwierający 78"/>
          <p:cNvSpPr/>
          <p:nvPr/>
        </p:nvSpPr>
        <p:spPr>
          <a:xfrm rot="16200000">
            <a:off x="1710000" y="3726000"/>
            <a:ext cx="180000" cy="432000"/>
          </a:xfrm>
          <a:prstGeom prst="leftBrac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Prostokąt 80"/>
          <p:cNvSpPr/>
          <p:nvPr/>
        </p:nvSpPr>
        <p:spPr>
          <a:xfrm>
            <a:off x="1260000" y="64800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ea typeface="Times New Roman" pitchFamily="18" charset="0"/>
                <a:cs typeface="Times New Roman" pitchFamily="18" charset="0"/>
              </a:rPr>
              <a:t>stepwise path </a:t>
            </a:r>
            <a:r>
              <a:rPr lang="en-GB" sz="2000" dirty="0" smtClean="0"/>
              <a:t>(|</a:t>
            </a:r>
            <a:r>
              <a:rPr lang="en-GB" sz="2000" i="1" baseline="30000" dirty="0" smtClean="0"/>
              <a:t>slope</a:t>
            </a:r>
            <a:r>
              <a:rPr lang="en-GB" sz="2000" dirty="0" smtClean="0"/>
              <a:t>)</a:t>
            </a:r>
            <a:r>
              <a:rPr lang="pl-PL" sz="2000" dirty="0" smtClean="0"/>
              <a:t> </a:t>
            </a:r>
          </a:p>
          <a:p>
            <a:r>
              <a:rPr lang="en-GB" sz="2000" b="1" dirty="0" smtClean="0">
                <a:ea typeface="Times New Roman" pitchFamily="18" charset="0"/>
                <a:cs typeface="Times New Roman" pitchFamily="18" charset="0"/>
              </a:rPr>
              <a:t>elastic (e) and non-elastic (ne)</a:t>
            </a:r>
            <a:endParaRPr lang="pl-PL" sz="2000" b="1" dirty="0"/>
          </a:p>
        </p:txBody>
      </p:sp>
      <p:sp>
        <p:nvSpPr>
          <p:cNvPr id="82" name="Prostokąt 81"/>
          <p:cNvSpPr/>
          <p:nvPr/>
        </p:nvSpPr>
        <p:spPr>
          <a:xfrm>
            <a:off x="1692000" y="6012000"/>
            <a:ext cx="4429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ea typeface="Times New Roman" pitchFamily="18" charset="0"/>
                <a:cs typeface="Times New Roman" pitchFamily="18" charset="0"/>
              </a:rPr>
              <a:t>oscillations </a:t>
            </a:r>
            <a:r>
              <a:rPr lang="en-GB" sz="2000" dirty="0" smtClean="0"/>
              <a:t>(|</a:t>
            </a:r>
            <a:r>
              <a:rPr lang="en-GB" sz="2000" i="1" baseline="30000" dirty="0" err="1" smtClean="0"/>
              <a:t>osc</a:t>
            </a:r>
            <a:r>
              <a:rPr lang="en-GB" sz="2000" dirty="0" smtClean="0"/>
              <a:t>)</a:t>
            </a:r>
            <a:r>
              <a:rPr lang="pl-PL" sz="2000" dirty="0" smtClean="0"/>
              <a:t> </a:t>
            </a:r>
          </a:p>
          <a:p>
            <a:r>
              <a:rPr lang="en-GB" sz="2000" b="1" dirty="0" smtClean="0">
                <a:ea typeface="Times New Roman" pitchFamily="18" charset="0"/>
                <a:cs typeface="Times New Roman" pitchFamily="18" charset="0"/>
              </a:rPr>
              <a:t>elastic (e)</a:t>
            </a:r>
            <a:endParaRPr lang="pl-PL" sz="2000" b="1" dirty="0"/>
          </a:p>
        </p:txBody>
      </p:sp>
      <p:pic>
        <p:nvPicPr>
          <p:cNvPr id="37093" name="Picture 2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71480"/>
            <a:ext cx="3885814" cy="272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094" name="Picture 2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000504"/>
            <a:ext cx="3875629" cy="272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095" name="Object 231"/>
          <p:cNvGraphicFramePr>
            <a:graphicFrameLocks noChangeAspect="1"/>
          </p:cNvGraphicFramePr>
          <p:nvPr/>
        </p:nvGraphicFramePr>
        <p:xfrm>
          <a:off x="8072462" y="4000504"/>
          <a:ext cx="8382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9" name="Równanie" r:id="rId7" imgW="508000" imgH="508000" progId="Equation.3">
                  <p:embed/>
                </p:oleObj>
              </mc:Choice>
              <mc:Fallback>
                <p:oleObj name="Równanie" r:id="rId7" imgW="508000" imgH="508000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62" y="4000504"/>
                        <a:ext cx="838200" cy="8413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019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96" name="Object 232"/>
          <p:cNvGraphicFramePr>
            <a:graphicFrameLocks noChangeAspect="1"/>
          </p:cNvGraphicFramePr>
          <p:nvPr/>
        </p:nvGraphicFramePr>
        <p:xfrm>
          <a:off x="7929586" y="642918"/>
          <a:ext cx="9652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0" name="Równanie" r:id="rId9" imgW="583947" imgH="507780" progId="Equation.3">
                  <p:embed/>
                </p:oleObj>
              </mc:Choice>
              <mc:Fallback>
                <p:oleObj name="Równanie" r:id="rId9" imgW="583947" imgH="507780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586" y="642918"/>
                        <a:ext cx="965200" cy="8413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019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726</Words>
  <Application>Microsoft Office PowerPoint</Application>
  <PresentationFormat>On-screen Show (4:3)</PresentationFormat>
  <Paragraphs>127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Motyw pakietu Office</vt:lpstr>
      <vt:lpstr>Równanie</vt:lpstr>
      <vt:lpstr>Equation</vt:lpstr>
      <vt:lpstr>Study on the stress dependency  of elastic and non-elastic processes  in a dry sandstone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ANNA</dc:creator>
  <cp:lastModifiedBy>astro</cp:lastModifiedBy>
  <cp:revision>348</cp:revision>
  <dcterms:created xsi:type="dcterms:W3CDTF">2012-04-03T08:19:36Z</dcterms:created>
  <dcterms:modified xsi:type="dcterms:W3CDTF">2012-04-23T07:24:32Z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1322630427</vt:i4>
  </property>
  <property fmtid="{D5CDD505-2E9C-101B-9397-08002B2CF9AE}" pid="3" name="_NewReviewCycle">
    <vt:lpwstr/>
  </property>
  <property fmtid="{D5CDD505-2E9C-101B-9397-08002B2CF9AE}" pid="4" name="_EmailSubject">
    <vt:lpwstr>ROSE 2012</vt:lpwstr>
  </property>
  <property fmtid="{D5CDD505-2E9C-101B-9397-08002B2CF9AE}" pid="5" name="_AuthorEmail">
    <vt:lpwstr>Erling.Fjaer@sintef.no</vt:lpwstr>
  </property>
  <property fmtid="{D5CDD505-2E9C-101B-9397-08002B2CF9AE}" pid="6" name="_AuthorEmailDisplayName">
    <vt:lpwstr>Erling Fjær</vt:lpwstr>
  </property>
</Properties>
</file>