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17"/>
  </p:notesMasterIdLst>
  <p:handoutMasterIdLst>
    <p:handoutMasterId r:id="rId18"/>
  </p:handoutMasterIdLst>
  <p:sldIdLst>
    <p:sldId id="328" r:id="rId2"/>
    <p:sldId id="311" r:id="rId3"/>
    <p:sldId id="312" r:id="rId4"/>
    <p:sldId id="313" r:id="rId5"/>
    <p:sldId id="315" r:id="rId6"/>
    <p:sldId id="317" r:id="rId7"/>
    <p:sldId id="319" r:id="rId8"/>
    <p:sldId id="327" r:id="rId9"/>
    <p:sldId id="320" r:id="rId10"/>
    <p:sldId id="322" r:id="rId11"/>
    <p:sldId id="316" r:id="rId12"/>
    <p:sldId id="325" r:id="rId13"/>
    <p:sldId id="326" r:id="rId14"/>
    <p:sldId id="324" r:id="rId15"/>
    <p:sldId id="323" r:id="rId16"/>
  </p:sldIdLst>
  <p:sldSz cx="9144000" cy="6858000" type="screen4x3"/>
  <p:notesSz cx="9820275" cy="6669088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EEEEEE"/>
    <a:srgbClr val="BFBFBF"/>
    <a:srgbClr val="656565"/>
    <a:srgbClr val="CCCCCC"/>
    <a:srgbClr val="5A5A5A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1" autoAdjust="0"/>
    <p:restoredTop sz="90929"/>
  </p:normalViewPr>
  <p:slideViewPr>
    <p:cSldViewPr>
      <p:cViewPr>
        <p:scale>
          <a:sx n="80" d="100"/>
          <a:sy n="80" d="100"/>
        </p:scale>
        <p:origin x="-1598" y="-8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696" y="-976"/>
      </p:cViewPr>
      <p:guideLst>
        <p:guide orient="horz" pos="1168"/>
        <p:guide pos="387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3358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0225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1363" y="517525"/>
            <a:ext cx="3313112" cy="24844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46200" y="3155950"/>
            <a:ext cx="7181850" cy="300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noProof="0" smtClean="0"/>
              <a:t>Click to edit Master text styles</a:t>
            </a:r>
          </a:p>
          <a:p>
            <a:pPr lvl="1"/>
            <a:r>
              <a:rPr lang="nn-NO" noProof="0" smtClean="0"/>
              <a:t>Second level</a:t>
            </a:r>
          </a:p>
          <a:p>
            <a:pPr lvl="2"/>
            <a:r>
              <a:rPr lang="nn-NO" noProof="0" smtClean="0"/>
              <a:t>Third level</a:t>
            </a:r>
          </a:p>
          <a:p>
            <a:pPr lvl="3"/>
            <a:r>
              <a:rPr lang="nn-NO" noProof="0" smtClean="0"/>
              <a:t>Fourth level</a:t>
            </a:r>
          </a:p>
          <a:p>
            <a:pPr lvl="4"/>
            <a:r>
              <a:rPr lang="nn-NO" noProof="0" smtClean="0"/>
              <a:t>Fifth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0225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0F52BF-EC4E-924C-BCE4-DEDB7CD23217}" type="slidenum">
              <a:rPr lang="nn-NO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8881774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2661B-6323-413B-8910-E3C5229A9D65}" type="slidenum">
              <a:rPr lang="nb-NO" smtClean="0"/>
              <a:pPr/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03070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990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8722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11950" y="762000"/>
            <a:ext cx="2109788" cy="48006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81000" y="762000"/>
            <a:ext cx="6178550" cy="48006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9482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 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23528" y="692696"/>
            <a:ext cx="8460472" cy="288000"/>
          </a:xfrm>
        </p:spPr>
        <p:txBody>
          <a:bodyPr wrap="square" lIns="0" bIns="0" anchor="b" anchorCtr="0">
            <a:noAutofit/>
          </a:bodyPr>
          <a:lstStyle>
            <a:lvl1pPr marL="0" indent="0" algn="ctr">
              <a:buNone/>
              <a:defRPr sz="2000" b="1" baseline="0">
                <a:solidFill>
                  <a:srgbClr val="00206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smtClean="0"/>
              <a:t>Click to insert text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429652" y="6415200"/>
            <a:ext cx="514296" cy="285752"/>
          </a:xfrm>
          <a:prstGeom prst="rect">
            <a:avLst/>
          </a:prstGeom>
        </p:spPr>
        <p:txBody>
          <a:bodyPr/>
          <a:lstStyle/>
          <a:p>
            <a:fld id="{17A9B3F3-0CDD-4032-910D-70E772557002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360000" y="4869160"/>
            <a:ext cx="8443101" cy="1224136"/>
          </a:xfrm>
        </p:spPr>
        <p:txBody>
          <a:bodyPr lIns="0" tIns="0" rIns="0" bIns="0">
            <a:noAutofit/>
          </a:bodyPr>
          <a:lstStyle>
            <a:lvl1pPr algn="ctr">
              <a:buFont typeface="Arial" pitchFamily="34" charset="0"/>
              <a:buNone/>
              <a:defRPr sz="2400">
                <a:solidFill>
                  <a:srgbClr val="002060"/>
                </a:solidFill>
              </a:defRPr>
            </a:lvl1pPr>
            <a:lvl2pPr>
              <a:buFont typeface="Arial" pitchFamily="34" charset="0"/>
              <a:buNone/>
              <a:defRPr/>
            </a:lvl2pPr>
            <a:lvl3pPr>
              <a:buFont typeface="Arial" pitchFamily="34" charset="0"/>
              <a:buNone/>
              <a:defRPr/>
            </a:lvl3pPr>
            <a:lvl4pPr>
              <a:buFont typeface="Arial" pitchFamily="34" charset="0"/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en-GB" noProof="0" dirty="0" smtClean="0"/>
              <a:t>Click to insert text</a:t>
            </a:r>
          </a:p>
          <a:p>
            <a:pPr lvl="0"/>
            <a:r>
              <a:rPr lang="en-GB" noProof="0" dirty="0" smtClean="0"/>
              <a:t>Second level</a:t>
            </a:r>
          </a:p>
          <a:p>
            <a:pPr lvl="0"/>
            <a:r>
              <a:rPr lang="en-GB" noProof="0" dirty="0" smtClean="0"/>
              <a:t>Third level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20" hasCustomPrompt="1"/>
          </p:nvPr>
        </p:nvSpPr>
        <p:spPr>
          <a:xfrm>
            <a:off x="323528" y="1340768"/>
            <a:ext cx="8460000" cy="2016224"/>
          </a:xfrm>
        </p:spPr>
        <p:txBody>
          <a:bodyPr wrap="square" lIns="0" tIns="0" rIns="0" bIns="0" numCol="1" spcCol="0" anchor="t" anchorCtr="0">
            <a:noAutofit/>
          </a:bodyPr>
          <a:lstStyle>
            <a:lvl1pPr marL="0" indent="0" algn="ctr">
              <a:buNone/>
              <a:defRPr sz="3600" b="1" spc="0" baseline="0">
                <a:solidFill>
                  <a:srgbClr val="00206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smtClean="0"/>
              <a:t>Click to insert text</a:t>
            </a:r>
          </a:p>
          <a:p>
            <a:pPr lvl="0"/>
            <a:r>
              <a:rPr lang="en-GB" noProof="0" dirty="0" smtClean="0"/>
              <a:t>by</a:t>
            </a:r>
          </a:p>
          <a:p>
            <a:pPr lvl="0"/>
            <a:r>
              <a:rPr lang="en-GB" noProof="0" dirty="0" smtClean="0"/>
              <a:t>NN</a:t>
            </a:r>
          </a:p>
        </p:txBody>
      </p:sp>
    </p:spTree>
    <p:extLst>
      <p:ext uri="{BB962C8B-B14F-4D97-AF65-F5344CB8AC3E}">
        <p14:creationId xmlns:p14="http://schemas.microsoft.com/office/powerpoint/2010/main" val="33240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 Column Vertical Graph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95537" y="1268760"/>
            <a:ext cx="8352928" cy="4752528"/>
          </a:xfrm>
        </p:spPr>
        <p:txBody>
          <a:bodyPr lIns="0">
            <a:noAutofit/>
          </a:bodyPr>
          <a:lstStyle>
            <a:lvl1pPr marL="342900" indent="-342900">
              <a:buClrTx/>
              <a:buFont typeface="Wingdings" panose="05000000000000000000" pitchFamily="2" charset="2"/>
              <a:buChar char="Ø"/>
              <a:defRPr sz="2400" i="0">
                <a:solidFill>
                  <a:srgbClr val="002060"/>
                </a:solidFill>
              </a:defRPr>
            </a:lvl1pPr>
            <a:lvl2pPr marL="742950" indent="-285750">
              <a:buClrTx/>
              <a:buFont typeface="Wingdings" panose="05000000000000000000" pitchFamily="2" charset="2"/>
              <a:buChar char="Ø"/>
              <a:defRPr sz="2000" i="0">
                <a:solidFill>
                  <a:srgbClr val="002060"/>
                </a:solidFill>
              </a:defRPr>
            </a:lvl2pPr>
            <a:lvl3pPr marL="1143000" indent="-228600">
              <a:buClrTx/>
              <a:buFont typeface="Wingdings" panose="05000000000000000000" pitchFamily="2" charset="2"/>
              <a:buChar char="Ø"/>
              <a:defRPr sz="1800" i="0">
                <a:solidFill>
                  <a:srgbClr val="002060"/>
                </a:solidFill>
              </a:defRPr>
            </a:lvl3pPr>
            <a:lvl4pPr marL="1600200" indent="-228600">
              <a:buClrTx/>
              <a:buFont typeface="Wingdings" panose="05000000000000000000" pitchFamily="2" charset="2"/>
              <a:buChar char="Ø"/>
              <a:defRPr sz="1800" i="0">
                <a:solidFill>
                  <a:srgbClr val="002060"/>
                </a:solidFill>
              </a:defRPr>
            </a:lvl4pPr>
            <a:lvl5pPr marL="2057400" indent="-228600">
              <a:buClrTx/>
              <a:buFont typeface="Wingdings" panose="05000000000000000000" pitchFamily="2" charset="2"/>
              <a:buChar char="Ø"/>
              <a:defRPr sz="1800" i="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1"/>
          </p:nvPr>
        </p:nvSpPr>
        <p:spPr>
          <a:xfrm>
            <a:off x="8429652" y="6415200"/>
            <a:ext cx="514296" cy="285752"/>
          </a:xfrm>
          <a:prstGeom prst="rect">
            <a:avLst/>
          </a:prstGeom>
        </p:spPr>
        <p:txBody>
          <a:bodyPr/>
          <a:lstStyle/>
          <a:p>
            <a:fld id="{17A9B3F3-0CDD-4032-910D-70E772557002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6" name="Text Placeholder 2"/>
          <p:cNvSpPr>
            <a:spLocks noGrp="1"/>
          </p:cNvSpPr>
          <p:nvPr>
            <p:ph type="body" idx="22" hasCustomPrompt="1"/>
          </p:nvPr>
        </p:nvSpPr>
        <p:spPr>
          <a:xfrm>
            <a:off x="395536" y="332656"/>
            <a:ext cx="8280920" cy="642942"/>
          </a:xfrm>
        </p:spPr>
        <p:txBody>
          <a:bodyPr wrap="square" lIns="0" tIns="46800" anchor="t" anchorCtr="0">
            <a:noAutofit/>
          </a:bodyPr>
          <a:lstStyle>
            <a:lvl1pPr marL="0" indent="0">
              <a:buNone/>
              <a:defRPr sz="3600" b="1">
                <a:solidFill>
                  <a:srgbClr val="00206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smtClean="0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3891828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099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01002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4143375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76775" y="1981200"/>
            <a:ext cx="4144963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2130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9544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836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916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767839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57067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6" descr="SINTEF_NTNU_eng.jpg                                            00088CCDMacintosh HD                   C076225C: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6064250"/>
            <a:ext cx="9151938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9"/>
          <p:cNvSpPr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0"/>
            <a:ext cx="844073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Click to edit Master title style</a:t>
            </a:r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981200"/>
            <a:ext cx="8440738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030" name="Line 26"/>
          <p:cNvSpPr>
            <a:spLocks noChangeShapeType="1"/>
          </p:cNvSpPr>
          <p:nvPr/>
        </p:nvSpPr>
        <p:spPr bwMode="auto">
          <a:xfrm>
            <a:off x="6781800" y="6172200"/>
            <a:ext cx="0" cy="457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31" name="Line 27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25400">
            <a:solidFill>
              <a:srgbClr val="BFBFB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32" name="Rectangle 30"/>
          <p:cNvSpPr>
            <a:spLocks noChangeArrowheads="1"/>
          </p:cNvSpPr>
          <p:nvPr/>
        </p:nvSpPr>
        <p:spPr bwMode="auto">
          <a:xfrm>
            <a:off x="71438" y="6248400"/>
            <a:ext cx="420687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fld id="{253ADE68-BFEF-384A-A7AE-38AFB2FADDCD}" type="slidenum">
              <a:rPr lang="nn-NO" sz="1400" b="1">
                <a:latin typeface="Arial" charset="0"/>
              </a:rPr>
              <a:pPr algn="ctr"/>
              <a:t>‹#›</a:t>
            </a:fld>
            <a:endParaRPr lang="nn-NO" sz="1400" b="1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4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7.png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323528" y="4725144"/>
            <a:ext cx="8443101" cy="1224136"/>
          </a:xfrm>
        </p:spPr>
        <p:txBody>
          <a:bodyPr/>
          <a:lstStyle/>
          <a:p>
            <a:r>
              <a:rPr lang="nb-NO" dirty="0" smtClean="0">
                <a:latin typeface="Calibri" panose="020F0502020204030204" pitchFamily="34" charset="0"/>
              </a:rPr>
              <a:t>ROSE </a:t>
            </a:r>
            <a:r>
              <a:rPr lang="nb-NO" dirty="0" err="1" smtClean="0">
                <a:latin typeface="Calibri" panose="020F0502020204030204" pitchFamily="34" charset="0"/>
              </a:rPr>
              <a:t>meeting</a:t>
            </a:r>
            <a:endParaRPr lang="en-GB" dirty="0" smtClean="0">
              <a:solidFill>
                <a:srgbClr val="003366"/>
              </a:solidFill>
              <a:latin typeface="Calibri" panose="020F0502020204030204" pitchFamily="34" charset="0"/>
            </a:endParaRPr>
          </a:p>
          <a:p>
            <a:r>
              <a:rPr lang="en-GB" dirty="0" smtClean="0">
                <a:latin typeface="Calibri" panose="020F0502020204030204" pitchFamily="34" charset="0"/>
              </a:rPr>
              <a:t>27</a:t>
            </a:r>
            <a:r>
              <a:rPr lang="en-GB" baseline="30000" dirty="0" smtClean="0">
                <a:latin typeface="Calibri" panose="020F0502020204030204" pitchFamily="34" charset="0"/>
              </a:rPr>
              <a:t>th</a:t>
            </a:r>
            <a:r>
              <a:rPr lang="en-GB" dirty="0" smtClean="0">
                <a:latin typeface="Calibri" panose="020F0502020204030204" pitchFamily="34" charset="0"/>
              </a:rPr>
              <a:t> - 30</a:t>
            </a:r>
            <a:r>
              <a:rPr lang="en-GB" baseline="30000" dirty="0" smtClean="0">
                <a:latin typeface="Calibri" panose="020F0502020204030204" pitchFamily="34" charset="0"/>
              </a:rPr>
              <a:t>th</a:t>
            </a:r>
            <a:r>
              <a:rPr lang="en-GB" dirty="0" smtClean="0">
                <a:latin typeface="Calibri" panose="020F0502020204030204" pitchFamily="34" charset="0"/>
              </a:rPr>
              <a:t> April 2015</a:t>
            </a:r>
          </a:p>
          <a:p>
            <a:r>
              <a:rPr lang="nb-NO" dirty="0" smtClean="0">
                <a:latin typeface="Calibri" panose="020F0502020204030204" pitchFamily="34" charset="0"/>
              </a:rPr>
              <a:t>Trondheim, Norway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nb-NO" sz="4000" dirty="0" err="1">
                <a:latin typeface="Calibri" panose="020F0502020204030204" pitchFamily="34" charset="0"/>
              </a:rPr>
              <a:t>Seismic</a:t>
            </a:r>
            <a:r>
              <a:rPr lang="nb-NO" sz="4000" dirty="0">
                <a:latin typeface="Calibri" panose="020F0502020204030204" pitchFamily="34" charset="0"/>
              </a:rPr>
              <a:t> </a:t>
            </a:r>
            <a:r>
              <a:rPr lang="nb-NO" sz="4000" dirty="0" err="1">
                <a:latin typeface="Calibri" panose="020F0502020204030204" pitchFamily="34" charset="0"/>
              </a:rPr>
              <a:t>Dispersion</a:t>
            </a:r>
            <a:r>
              <a:rPr lang="nb-NO" sz="4000" dirty="0">
                <a:latin typeface="Calibri" panose="020F0502020204030204" pitchFamily="34" charset="0"/>
              </a:rPr>
              <a:t> in </a:t>
            </a:r>
            <a:r>
              <a:rPr lang="nb-NO" sz="4000" dirty="0" err="1">
                <a:latin typeface="Calibri" panose="020F0502020204030204" pitchFamily="34" charset="0"/>
              </a:rPr>
              <a:t>Mancos</a:t>
            </a:r>
            <a:r>
              <a:rPr lang="nb-NO" sz="4000" dirty="0">
                <a:latin typeface="Calibri" panose="020F0502020204030204" pitchFamily="34" charset="0"/>
              </a:rPr>
              <a:t> </a:t>
            </a:r>
            <a:r>
              <a:rPr lang="nb-NO" sz="4000" dirty="0" err="1" smtClean="0">
                <a:latin typeface="Calibri" panose="020F0502020204030204" pitchFamily="34" charset="0"/>
              </a:rPr>
              <a:t>Shale</a:t>
            </a:r>
            <a:endParaRPr lang="nb-NO" sz="4000" dirty="0" smtClean="0">
              <a:latin typeface="Calibri" panose="020F0502020204030204" pitchFamily="34" charset="0"/>
            </a:endParaRPr>
          </a:p>
          <a:p>
            <a:endParaRPr lang="en-GB" sz="2400" dirty="0" smtClean="0">
              <a:latin typeface="Calibri" panose="020F0502020204030204" pitchFamily="34" charset="0"/>
            </a:endParaRPr>
          </a:p>
          <a:p>
            <a:r>
              <a:rPr lang="en-GB" sz="2000" dirty="0" smtClean="0">
                <a:latin typeface="Calibri" panose="020F0502020204030204" pitchFamily="34" charset="0"/>
              </a:rPr>
              <a:t>by</a:t>
            </a:r>
          </a:p>
          <a:p>
            <a:r>
              <a:rPr lang="en-GB" sz="2000" dirty="0" err="1" smtClean="0">
                <a:latin typeface="Calibri" panose="020F0502020204030204" pitchFamily="34" charset="0"/>
              </a:rPr>
              <a:t>Dawid</a:t>
            </a:r>
            <a:r>
              <a:rPr lang="en-GB" sz="2000" dirty="0" smtClean="0">
                <a:latin typeface="Calibri" panose="020F0502020204030204" pitchFamily="34" charset="0"/>
              </a:rPr>
              <a:t> </a:t>
            </a:r>
            <a:r>
              <a:rPr lang="en-GB" sz="2000" dirty="0" err="1" smtClean="0">
                <a:latin typeface="Calibri" panose="020F0502020204030204" pitchFamily="34" charset="0"/>
              </a:rPr>
              <a:t>Szewczyk</a:t>
            </a:r>
            <a:r>
              <a:rPr lang="en-GB" sz="2000" dirty="0" smtClean="0">
                <a:latin typeface="Calibri" panose="020F0502020204030204" pitchFamily="34" charset="0"/>
              </a:rPr>
              <a:t>, </a:t>
            </a:r>
            <a:r>
              <a:rPr lang="en-GB" sz="2000" dirty="0">
                <a:latin typeface="Calibri" panose="020F0502020204030204" pitchFamily="34" charset="0"/>
              </a:rPr>
              <a:t>Andreas </a:t>
            </a:r>
            <a:r>
              <a:rPr lang="en-GB" sz="2000" dirty="0" smtClean="0">
                <a:latin typeface="Calibri" panose="020F0502020204030204" pitchFamily="34" charset="0"/>
              </a:rPr>
              <a:t>Bauer, Rune M. </a:t>
            </a:r>
            <a:r>
              <a:rPr lang="en-GB" sz="2000" dirty="0">
                <a:latin typeface="Calibri" panose="020F0502020204030204" pitchFamily="34" charset="0"/>
              </a:rPr>
              <a:t>Holt &amp; </a:t>
            </a:r>
            <a:r>
              <a:rPr lang="en-AU" sz="2000" dirty="0"/>
              <a:t>Jens </a:t>
            </a:r>
            <a:r>
              <a:rPr lang="en-AU" sz="2000" dirty="0" err="1"/>
              <a:t>Hedegaard</a:t>
            </a:r>
            <a:r>
              <a:rPr lang="en-AU" sz="2000" dirty="0"/>
              <a:t> </a:t>
            </a:r>
            <a:endParaRPr lang="en-GB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99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449"/>
    </mc:Choice>
    <mc:Fallback xmlns="">
      <p:transition spd="slow" advTm="5644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2"/>
          <p:cNvSpPr txBox="1">
            <a:spLocks/>
          </p:cNvSpPr>
          <p:nvPr/>
        </p:nvSpPr>
        <p:spPr>
          <a:xfrm>
            <a:off x="107504" y="-99392"/>
            <a:ext cx="8856984" cy="5543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Mancos shale: Seismic Dispersion – Saturation Effects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67880" y="420390"/>
            <a:ext cx="19770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Young's</a:t>
            </a:r>
            <a:r>
              <a:rPr lang="nb-NO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modulus</a:t>
            </a:r>
            <a:endParaRPr lang="nb-NO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29310" y="403408"/>
            <a:ext cx="17700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Poisson's</a:t>
            </a:r>
            <a:r>
              <a:rPr lang="nb-NO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ratio</a:t>
            </a:r>
            <a:endParaRPr lang="nb-NO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841088"/>
            <a:ext cx="3427386" cy="2877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41088"/>
            <a:ext cx="4680520" cy="3685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124272" y="4694000"/>
            <a:ext cx="7488832" cy="1369606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700" b="1" dirty="0">
                <a:solidFill>
                  <a:srgbClr val="002060"/>
                </a:solidFill>
                <a:latin typeface="Calibri" panose="020F0502020204030204" pitchFamily="34" charset="0"/>
              </a:rPr>
              <a:t>Ultrasonic → complex behavior of Young's </a:t>
            </a:r>
            <a:r>
              <a:rPr lang="en-US" sz="17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modulus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7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Different saturation effects in seismic and ultrasonic regimes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700" b="1" dirty="0">
                <a:solidFill>
                  <a:srgbClr val="002060"/>
                </a:solidFill>
                <a:latin typeface="Calibri" panose="020F0502020204030204" pitchFamily="34" charset="0"/>
              </a:rPr>
              <a:t>Increasing saturation → characteristic frequencies shifted towards higher </a:t>
            </a:r>
            <a:r>
              <a:rPr lang="en-US" sz="17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f</a:t>
            </a:r>
            <a:endParaRPr lang="en-US" sz="17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17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76054" y="3693726"/>
            <a:ext cx="3960441" cy="1000274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700" b="1" dirty="0">
                <a:solidFill>
                  <a:srgbClr val="002060"/>
                </a:solidFill>
                <a:latin typeface="Calibri" panose="020F0502020204030204" pitchFamily="34" charset="0"/>
              </a:rPr>
              <a:t>Ultrasonic → </a:t>
            </a:r>
            <a:r>
              <a:rPr lang="en-US" sz="17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Poisson's </a:t>
            </a:r>
            <a:r>
              <a:rPr lang="en-US" sz="1700" b="1" dirty="0">
                <a:solidFill>
                  <a:srgbClr val="002060"/>
                </a:solidFill>
                <a:latin typeface="Calibri" panose="020F0502020204030204" pitchFamily="34" charset="0"/>
              </a:rPr>
              <a:t>ratio follow low frequency </a:t>
            </a:r>
            <a:r>
              <a:rPr lang="en-US" sz="17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trend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69646" y="511925"/>
            <a:ext cx="2430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17MPa </a:t>
            </a:r>
            <a:r>
              <a:rPr lang="nb-NO" sz="14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confining</a:t>
            </a:r>
            <a:r>
              <a:rPr lang="nb-NO" sz="1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26MPa </a:t>
            </a:r>
            <a:r>
              <a:rPr lang="nb-NO" sz="14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axial</a:t>
            </a:r>
            <a:endParaRPr lang="nb-NO" sz="1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41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"/>
          <p:cNvSpPr txBox="1">
            <a:spLocks/>
          </p:cNvSpPr>
          <p:nvPr/>
        </p:nvSpPr>
        <p:spPr>
          <a:xfrm>
            <a:off x="107504" y="-99392"/>
            <a:ext cx="8856984" cy="5543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Mancos shale: Seismic Dispersion – Saturation Effects</a:t>
            </a:r>
          </a:p>
          <a:p>
            <a:endParaRPr lang="en-US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67544" y="5058390"/>
            <a:ext cx="8136904" cy="107566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3366"/>
                </a:solidFill>
                <a:latin typeface="Calibri" panose="020F0502020204030204" pitchFamily="34" charset="0"/>
              </a:rPr>
              <a:t>Varying saturation effects in complex yet different behaviors of low frequency and ultrasonic regimes.</a:t>
            </a:r>
            <a:endParaRPr lang="en-US" dirty="0">
              <a:solidFill>
                <a:srgbClr val="003366"/>
              </a:solidFill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</a:rPr>
              <a:t>Not a density effect.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87624" y="1031947"/>
            <a:ext cx="1850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P </a:t>
            </a:r>
            <a:r>
              <a:rPr lang="nb-NO" sz="20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wave</a:t>
            </a:r>
            <a:r>
              <a:rPr lang="nb-NO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nb-NO" sz="20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velocity</a:t>
            </a:r>
            <a:endParaRPr lang="nb-NO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20727" y="511925"/>
            <a:ext cx="2430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17MPa </a:t>
            </a:r>
            <a:r>
              <a:rPr lang="nb-NO" sz="14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confining</a:t>
            </a:r>
            <a:r>
              <a:rPr lang="nb-NO" sz="1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26MPa </a:t>
            </a:r>
            <a:r>
              <a:rPr lang="nb-NO" sz="14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axial</a:t>
            </a:r>
            <a:endParaRPr lang="nb-NO" sz="1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71013" y="1016114"/>
            <a:ext cx="1921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P </a:t>
            </a:r>
            <a:r>
              <a:rPr lang="nb-NO" sz="20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wave</a:t>
            </a:r>
            <a:r>
              <a:rPr lang="nb-NO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modulus</a:t>
            </a:r>
            <a:endParaRPr lang="nb-NO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8614" y="1432057"/>
            <a:ext cx="3926349" cy="364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416223"/>
            <a:ext cx="4483132" cy="364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298" y="1556792"/>
            <a:ext cx="10429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459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"/>
          <p:cNvSpPr txBox="1">
            <a:spLocks/>
          </p:cNvSpPr>
          <p:nvPr/>
        </p:nvSpPr>
        <p:spPr>
          <a:xfrm>
            <a:off x="107504" y="-99392"/>
            <a:ext cx="8856984" cy="5543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Mancos shale: Seismic Dispersion – Saturation Effects</a:t>
            </a:r>
          </a:p>
          <a:p>
            <a:endParaRPr lang="en-US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9367" y="1015172"/>
            <a:ext cx="18501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S </a:t>
            </a:r>
            <a:r>
              <a:rPr lang="nb-NO" sz="20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wave</a:t>
            </a:r>
            <a:r>
              <a:rPr lang="nb-NO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nb-NO" sz="20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velocity</a:t>
            </a:r>
            <a:endParaRPr lang="nb-NO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10529" y="519025"/>
            <a:ext cx="2430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17MPa </a:t>
            </a:r>
            <a:r>
              <a:rPr lang="nb-NO" sz="14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confining</a:t>
            </a:r>
            <a:r>
              <a:rPr lang="nb-NO" sz="1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26MPa </a:t>
            </a:r>
            <a:r>
              <a:rPr lang="nb-NO" sz="14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axial</a:t>
            </a:r>
            <a:endParaRPr lang="nb-NO" sz="1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41835" y="1014253"/>
            <a:ext cx="1774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Shear</a:t>
            </a:r>
            <a:r>
              <a:rPr lang="nb-NO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modulus</a:t>
            </a:r>
            <a:endParaRPr lang="nb-NO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67544" y="5058391"/>
            <a:ext cx="8136904" cy="107566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3366"/>
                </a:solidFill>
                <a:latin typeface="Calibri" panose="020F0502020204030204" pitchFamily="34" charset="0"/>
              </a:rPr>
              <a:t>Increased saturation effects in decrease of S wave velocity in low frequency regime. Ultrasonic regime manifold behavior.</a:t>
            </a:r>
          </a:p>
          <a:p>
            <a:pPr algn="ctr"/>
            <a:r>
              <a:rPr lang="en-US" dirty="0" smtClean="0">
                <a:solidFill>
                  <a:srgbClr val="003366"/>
                </a:solidFill>
                <a:latin typeface="Calibri" panose="020F0502020204030204" pitchFamily="34" charset="0"/>
              </a:rPr>
              <a:t>Not a density effect. </a:t>
            </a:r>
            <a:endParaRPr lang="en-US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209" y="1448693"/>
            <a:ext cx="4254095" cy="3561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448693"/>
            <a:ext cx="4116316" cy="3561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3573016"/>
            <a:ext cx="10429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468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"/>
          <p:cNvSpPr txBox="1">
            <a:spLocks/>
          </p:cNvSpPr>
          <p:nvPr/>
        </p:nvSpPr>
        <p:spPr>
          <a:xfrm>
            <a:off x="107504" y="-99392"/>
            <a:ext cx="8856984" cy="5543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Mancos shale: Seismic Dispersion – Saturation Effects</a:t>
            </a:r>
          </a:p>
          <a:p>
            <a:endParaRPr lang="en-US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99542" y="4941168"/>
            <a:ext cx="8136904" cy="107566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Rock-physics models should be able to capture behavior in both seismic and ultrasonic regime.  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10529" y="519025"/>
            <a:ext cx="2430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17MPa </a:t>
            </a:r>
            <a:r>
              <a:rPr lang="nb-NO" sz="14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confining</a:t>
            </a:r>
            <a:r>
              <a:rPr lang="nb-NO" sz="1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26MPa </a:t>
            </a:r>
            <a:r>
              <a:rPr lang="nb-NO" sz="14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axial</a:t>
            </a:r>
            <a:endParaRPr lang="nb-NO" sz="1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89505" y="826802"/>
            <a:ext cx="16353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Bulk modulus</a:t>
            </a:r>
            <a:endParaRPr lang="nb-NO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32589"/>
            <a:ext cx="4176464" cy="3708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ounded Rectangle 7"/>
          <p:cNvSpPr/>
          <p:nvPr/>
        </p:nvSpPr>
        <p:spPr>
          <a:xfrm>
            <a:off x="4427984" y="1556793"/>
            <a:ext cx="4716016" cy="153008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3366"/>
                </a:solidFill>
                <a:latin typeface="Calibri" panose="020F0502020204030204" pitchFamily="34" charset="0"/>
              </a:rPr>
              <a:t>Increased saturation → Increase of the bulk modulus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12776"/>
            <a:ext cx="10429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54460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2"/>
          <p:cNvSpPr txBox="1">
            <a:spLocks/>
          </p:cNvSpPr>
          <p:nvPr/>
        </p:nvSpPr>
        <p:spPr>
          <a:xfrm>
            <a:off x="107504" y="-99392"/>
            <a:ext cx="8856984" cy="5543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Mancos shale: Seismic Dispersion – Saturation Effects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5335" y="1052736"/>
            <a:ext cx="8555019" cy="37856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How to capture the distinct behaviors in both regimes:</a:t>
            </a:r>
          </a:p>
          <a:p>
            <a:endParaRPr lang="en-US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Water sensitivity caused by capillary suction pressure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Effects of clay-bound water 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Budianski</a:t>
            </a:r>
            <a:r>
              <a:rPr lang="en-US" b="1" dirty="0">
                <a:solidFill>
                  <a:srgbClr val="002060"/>
                </a:solidFill>
                <a:latin typeface="Calibri" panose="020F0502020204030204" pitchFamily="34" charset="0"/>
              </a:rPr>
              <a:t>,</a:t>
            </a:r>
            <a:r>
              <a:rPr lang="en-US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O’Connell and Hudson with drainage parameter D being both saturation and frequency dependent 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Non homogenous saturation or permeability ?</a:t>
            </a:r>
          </a:p>
        </p:txBody>
      </p:sp>
    </p:spTree>
    <p:extLst>
      <p:ext uri="{BB962C8B-B14F-4D97-AF65-F5344CB8AC3E}">
        <p14:creationId xmlns:p14="http://schemas.microsoft.com/office/powerpoint/2010/main" val="4225144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107504" y="-28575"/>
            <a:ext cx="8856984" cy="5543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Summary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142" y="908720"/>
            <a:ext cx="829230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The </a:t>
            </a:r>
            <a:r>
              <a:rPr lang="en-AU" sz="2000" dirty="0">
                <a:solidFill>
                  <a:srgbClr val="002060"/>
                </a:solidFill>
                <a:latin typeface="Calibri" panose="020F0502020204030204" pitchFamily="34" charset="0"/>
              </a:rPr>
              <a:t>results show large dispersion </a:t>
            </a:r>
            <a:r>
              <a:rPr lang="en-A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of Young's modulus for </a:t>
            </a:r>
            <a:r>
              <a:rPr lang="en-AU" sz="2000" dirty="0">
                <a:solidFill>
                  <a:srgbClr val="002060"/>
                </a:solidFill>
                <a:latin typeface="Calibri" panose="020F0502020204030204" pitchFamily="34" charset="0"/>
              </a:rPr>
              <a:t>highly saturated samples and notably smaller for small saturations. </a:t>
            </a:r>
            <a:endParaRPr lang="en-AU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AU" sz="1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Increase </a:t>
            </a:r>
            <a:r>
              <a:rPr lang="en-AU" sz="2000" dirty="0">
                <a:solidFill>
                  <a:srgbClr val="002060"/>
                </a:solidFill>
                <a:latin typeface="Calibri" panose="020F0502020204030204" pitchFamily="34" charset="0"/>
              </a:rPr>
              <a:t>in water saturation also results in a gradual, rather strong softening of the shale at seismic </a:t>
            </a:r>
            <a:r>
              <a:rPr lang="en-A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frequencies.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AU" sz="1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At </a:t>
            </a:r>
            <a:r>
              <a:rPr lang="en-AU" sz="2000" dirty="0">
                <a:solidFill>
                  <a:srgbClr val="002060"/>
                </a:solidFill>
                <a:latin typeface="Calibri" panose="020F0502020204030204" pitchFamily="34" charset="0"/>
              </a:rPr>
              <a:t>ultrasonic frequencies, the rock softening is superposed by dispersion effects that results in a more complex water-saturation dependence of the ultrasonic </a:t>
            </a:r>
            <a:r>
              <a:rPr lang="en-A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velocities.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AU" sz="1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Increase in water saturation causes nearly fivefold increase in Poisson's ratio (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</a:rPr>
              <a:t>Poisson's </a:t>
            </a:r>
            <a:r>
              <a:rPr lang="en-US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ratio as possible sensor of saturation).</a:t>
            </a:r>
          </a:p>
          <a:p>
            <a:endParaRPr lang="en-AU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Great care should be taken while applying rock-physics models based on ultrasonic data to seismic frequencies.</a:t>
            </a:r>
            <a:endParaRPr lang="en-AU" sz="20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374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" t="32108" r="6980" b="21707"/>
          <a:stretch/>
        </p:blipFill>
        <p:spPr>
          <a:xfrm rot="5400000">
            <a:off x="1295824" y="2384696"/>
            <a:ext cx="5400000" cy="2016000"/>
          </a:xfrm>
          <a:prstGeom prst="rect">
            <a:avLst/>
          </a:prstGeom>
        </p:spPr>
      </p:pic>
      <p:cxnSp>
        <p:nvCxnSpPr>
          <p:cNvPr id="6" name="Straight Arrow Connector 5"/>
          <p:cNvCxnSpPr>
            <a:stCxn id="7" idx="1"/>
          </p:cNvCxnSpPr>
          <p:nvPr/>
        </p:nvCxnSpPr>
        <p:spPr bwMode="auto">
          <a:xfrm flipH="1" flipV="1">
            <a:off x="4221103" y="5485417"/>
            <a:ext cx="1073888" cy="78562"/>
          </a:xfrm>
          <a:prstGeom prst="straightConnector1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5294991" y="5394702"/>
            <a:ext cx="15703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dirty="0" smtClean="0">
                <a:latin typeface="Calibri" panose="020F0502020204030204" pitchFamily="34" charset="0"/>
              </a:rPr>
              <a:t>Internal load cell</a:t>
            </a:r>
            <a:endParaRPr lang="en-US" sz="1600" dirty="0"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201871" y="4187333"/>
                <a:ext cx="3629249" cy="852093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1600" b="1" dirty="0" smtClean="0">
                    <a:solidFill>
                      <a:srgbClr val="002060"/>
                    </a:solidFill>
                    <a:latin typeface="Calibri" panose="020F0502020204030204" pitchFamily="34" charset="0"/>
                  </a:rPr>
                  <a:t>Low-frequency unit consisting of piezoelectric actuator and piezoelectric force sensor, </a:t>
                </a:r>
                <a:r>
                  <a:rPr lang="el-GR" sz="1600" b="1" dirty="0" smtClean="0">
                    <a:solidFill>
                      <a:srgbClr val="002060"/>
                    </a:solidFill>
                    <a:latin typeface="Calibri" panose="020F0502020204030204" pitchFamily="34" charset="0"/>
                  </a:rPr>
                  <a:t>ε</a:t>
                </a:r>
                <a14:m>
                  <m:oMath xmlns:m="http://schemas.openxmlformats.org/officeDocument/2006/math">
                    <m:r>
                      <a:rPr lang="el-GR" sz="16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~</m:t>
                    </m:r>
                    <m:sSup>
                      <m:sSupPr>
                        <m:ctrlPr>
                          <a:rPr lang="el-GR" sz="1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nb-NO" sz="1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nb-NO" sz="1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nb-NO" sz="1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𝟕</m:t>
                        </m:r>
                      </m:sup>
                    </m:sSup>
                    <m:r>
                      <a:rPr lang="nb-NO" sz="16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−</m:t>
                    </m:r>
                    <m:sSup>
                      <m:sSupPr>
                        <m:ctrlPr>
                          <a:rPr lang="nb-NO" sz="1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nb-NO" sz="1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nb-NO" sz="1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nb-NO" sz="1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𝟔</m:t>
                        </m:r>
                      </m:sup>
                    </m:sSup>
                  </m:oMath>
                </a14:m>
                <a:endParaRPr lang="en-US" sz="1600" b="1" dirty="0">
                  <a:solidFill>
                    <a:srgbClr val="002060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1871" y="4187333"/>
                <a:ext cx="3629249" cy="852093"/>
              </a:xfrm>
              <a:prstGeom prst="rect">
                <a:avLst/>
              </a:prstGeom>
              <a:blipFill rotWithShape="1">
                <a:blip r:embed="rId3"/>
                <a:stretch>
                  <a:fillRect l="-669" t="-1408" b="-563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ight Brace 8"/>
          <p:cNvSpPr/>
          <p:nvPr/>
        </p:nvSpPr>
        <p:spPr bwMode="auto">
          <a:xfrm>
            <a:off x="4330639" y="4049939"/>
            <a:ext cx="398721" cy="1105786"/>
          </a:xfrm>
          <a:prstGeom prst="rightBrac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cxnSp>
        <p:nvCxnSpPr>
          <p:cNvPr id="10" name="Straight Arrow Connector 9"/>
          <p:cNvCxnSpPr>
            <a:stCxn id="11" idx="1"/>
          </p:cNvCxnSpPr>
          <p:nvPr/>
        </p:nvCxnSpPr>
        <p:spPr bwMode="auto">
          <a:xfrm flipH="1" flipV="1">
            <a:off x="4000500" y="3238500"/>
            <a:ext cx="1285636" cy="50840"/>
          </a:xfrm>
          <a:prstGeom prst="straightConnector1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286136" y="2996952"/>
            <a:ext cx="346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Endcap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with ultrasonic transducers (</a:t>
            </a:r>
            <a:r>
              <a:rPr lang="en-US" sz="16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Vp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Vs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) and pore-fluid line  </a:t>
            </a:r>
            <a:endParaRPr lang="en-US" sz="16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 flipV="1">
            <a:off x="4019550" y="2133600"/>
            <a:ext cx="1266586" cy="249833"/>
          </a:xfrm>
          <a:prstGeom prst="straightConnector1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5294991" y="1844824"/>
            <a:ext cx="30885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Rock sample (1" diameter) with 8 strain gages (4 axial, 4 radial) glued to it (rubber sleeve was removed)</a:t>
            </a:r>
            <a:endParaRPr lang="en-US" sz="16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29618" y="764704"/>
            <a:ext cx="36060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Endcap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with ultrasonic transducers (</a:t>
            </a:r>
            <a:r>
              <a:rPr lang="en-US" sz="16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Vp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Vs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) and pore-fluid line  </a:t>
            </a:r>
            <a:endParaRPr lang="en-US" sz="16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cxnSp>
        <p:nvCxnSpPr>
          <p:cNvPr id="17" name="Straight Arrow Connector 16"/>
          <p:cNvCxnSpPr>
            <a:stCxn id="16" idx="1"/>
          </p:cNvCxnSpPr>
          <p:nvPr/>
        </p:nvCxnSpPr>
        <p:spPr bwMode="auto">
          <a:xfrm flipH="1" flipV="1">
            <a:off x="3905251" y="857250"/>
            <a:ext cx="1324367" cy="199842"/>
          </a:xfrm>
          <a:prstGeom prst="straightConnector1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9" idx="1"/>
          </p:cNvCxnSpPr>
          <p:nvPr/>
        </p:nvCxnSpPr>
        <p:spPr bwMode="auto">
          <a:xfrm flipH="1" flipV="1">
            <a:off x="4733926" y="1304926"/>
            <a:ext cx="561065" cy="314324"/>
          </a:xfrm>
          <a:prstGeom prst="straightConnector1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294991" y="1449973"/>
            <a:ext cx="1077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LVDT</a:t>
            </a:r>
            <a:endParaRPr lang="en-US" sz="16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Title 2"/>
          <p:cNvSpPr txBox="1">
            <a:spLocks/>
          </p:cNvSpPr>
          <p:nvPr/>
        </p:nvSpPr>
        <p:spPr>
          <a:xfrm>
            <a:off x="101507" y="-34671"/>
            <a:ext cx="8856984" cy="5543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Triaxial</a:t>
            </a:r>
            <a:r>
              <a:rPr lang="en-US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cell for seismic-dispersion measurements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755576" y="1788527"/>
            <a:ext cx="2952328" cy="469989"/>
          </a:xfrm>
          <a:prstGeom prst="line">
            <a:avLst/>
          </a:prstGeom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500891" y="1772816"/>
            <a:ext cx="1639061" cy="485700"/>
          </a:xfrm>
          <a:prstGeom prst="line">
            <a:avLst/>
          </a:prstGeom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2502819" y="2867025"/>
            <a:ext cx="1602456" cy="2362175"/>
          </a:xfrm>
          <a:prstGeom prst="line">
            <a:avLst/>
          </a:prstGeom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765102" y="2867025"/>
            <a:ext cx="3016323" cy="2365077"/>
          </a:xfrm>
          <a:prstGeom prst="line">
            <a:avLst/>
          </a:prstGeom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96" t="38209" r="12900" b="16705"/>
          <a:stretch/>
        </p:blipFill>
        <p:spPr>
          <a:xfrm rot="5400000">
            <a:off x="141484" y="2872608"/>
            <a:ext cx="2973499" cy="1745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5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080"/>
    </mc:Choice>
    <mc:Fallback xmlns="">
      <p:transition spd="slow" advTm="8808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" t="32108" r="6980" b="21707"/>
          <a:stretch/>
        </p:blipFill>
        <p:spPr>
          <a:xfrm rot="5400000">
            <a:off x="1295824" y="2384696"/>
            <a:ext cx="5400000" cy="2016000"/>
          </a:xfrm>
          <a:prstGeom prst="rect">
            <a:avLst/>
          </a:prstGeom>
        </p:spPr>
      </p:pic>
      <p:cxnSp>
        <p:nvCxnSpPr>
          <p:cNvPr id="6" name="Straight Arrow Connector 5"/>
          <p:cNvCxnSpPr>
            <a:stCxn id="7" idx="1"/>
          </p:cNvCxnSpPr>
          <p:nvPr/>
        </p:nvCxnSpPr>
        <p:spPr bwMode="auto">
          <a:xfrm flipH="1" flipV="1">
            <a:off x="4221103" y="5485417"/>
            <a:ext cx="1073888" cy="78562"/>
          </a:xfrm>
          <a:prstGeom prst="straightConnector1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5294991" y="5394702"/>
            <a:ext cx="15703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dirty="0" smtClean="0">
                <a:latin typeface="Calibri" panose="020F0502020204030204" pitchFamily="34" charset="0"/>
              </a:rPr>
              <a:t>Internal load cell</a:t>
            </a:r>
            <a:endParaRPr lang="en-US" sz="1600" dirty="0"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286135" y="4158758"/>
                <a:ext cx="3629249" cy="830997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2060"/>
                    </a:solidFill>
                    <a:latin typeface="Calibri" panose="020F0502020204030204" pitchFamily="34" charset="0"/>
                  </a:rPr>
                  <a:t>Low-frequency unit consisting of piezoelectric actuator and piezoelectric force sensor,</a:t>
                </a:r>
                <a:r>
                  <a:rPr lang="el-GR" sz="1600" b="1" dirty="0" smtClean="0">
                    <a:solidFill>
                      <a:srgbClr val="002060"/>
                    </a:solidFill>
                    <a:latin typeface="Calibri" panose="020F0502020204030204" pitchFamily="34" charset="0"/>
                  </a:rPr>
                  <a:t> </a:t>
                </a:r>
                <a:r>
                  <a:rPr lang="el-GR" sz="1600" b="1" dirty="0">
                    <a:solidFill>
                      <a:srgbClr val="002060"/>
                    </a:solidFill>
                    <a:latin typeface="Calibri" panose="020F0502020204030204" pitchFamily="34" charset="0"/>
                  </a:rPr>
                  <a:t>ε</a:t>
                </a:r>
                <a14:m>
                  <m:oMath xmlns:m="http://schemas.openxmlformats.org/officeDocument/2006/math">
                    <m:r>
                      <a:rPr lang="el-GR" sz="16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~</m:t>
                    </m:r>
                    <m:sSup>
                      <m:sSupPr>
                        <m:ctrlPr>
                          <a:rPr lang="el-GR" sz="1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nb-NO" sz="1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nb-NO" sz="1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nb-NO" sz="1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𝟕</m:t>
                        </m:r>
                      </m:sup>
                    </m:sSup>
                    <m:r>
                      <a:rPr lang="nb-NO" sz="16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−</m:t>
                    </m:r>
                    <m:sSup>
                      <m:sSupPr>
                        <m:ctrlPr>
                          <a:rPr lang="nb-NO" sz="1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nb-NO" sz="1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nb-NO" sz="1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nb-NO" sz="1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𝟔</m:t>
                        </m:r>
                      </m:sup>
                    </m:sSup>
                  </m:oMath>
                </a14:m>
                <a:endParaRPr lang="en-US" sz="1600" b="1" dirty="0">
                  <a:solidFill>
                    <a:srgbClr val="002060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6135" y="4158758"/>
                <a:ext cx="3629249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670" t="-1439" b="-791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ight Brace 8"/>
          <p:cNvSpPr/>
          <p:nvPr/>
        </p:nvSpPr>
        <p:spPr bwMode="auto">
          <a:xfrm>
            <a:off x="4330639" y="4021364"/>
            <a:ext cx="398721" cy="1105786"/>
          </a:xfrm>
          <a:prstGeom prst="rightBrac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cxnSp>
        <p:nvCxnSpPr>
          <p:cNvPr id="10" name="Straight Arrow Connector 9"/>
          <p:cNvCxnSpPr>
            <a:stCxn id="11" idx="1"/>
          </p:cNvCxnSpPr>
          <p:nvPr/>
        </p:nvCxnSpPr>
        <p:spPr bwMode="auto">
          <a:xfrm flipH="1" flipV="1">
            <a:off x="4000500" y="3238500"/>
            <a:ext cx="1285636" cy="50840"/>
          </a:xfrm>
          <a:prstGeom prst="straightConnector1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286136" y="2996952"/>
            <a:ext cx="346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Endcap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with ultrasonic transducers (</a:t>
            </a:r>
            <a:r>
              <a:rPr lang="en-US" sz="16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Vp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Vs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) and pore-fluid line  </a:t>
            </a:r>
            <a:endParaRPr lang="en-US" sz="16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 flipV="1">
            <a:off x="4019550" y="2133600"/>
            <a:ext cx="1266586" cy="249833"/>
          </a:xfrm>
          <a:prstGeom prst="straightConnector1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5294991" y="1844824"/>
            <a:ext cx="30885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Rock sample (1" diameter) with 8 strain gages (4 axial, 4 radial) glued to it (rubber sleeve was removed)</a:t>
            </a:r>
            <a:endParaRPr lang="en-US" sz="16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29618" y="764704"/>
            <a:ext cx="36060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Endcap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with ultrasonic transducers (</a:t>
            </a:r>
            <a:r>
              <a:rPr lang="en-US" sz="16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Vp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Vs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) and pore-fluid line  </a:t>
            </a:r>
            <a:endParaRPr lang="en-US" sz="16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cxnSp>
        <p:nvCxnSpPr>
          <p:cNvPr id="17" name="Straight Arrow Connector 16"/>
          <p:cNvCxnSpPr>
            <a:stCxn id="16" idx="1"/>
          </p:cNvCxnSpPr>
          <p:nvPr/>
        </p:nvCxnSpPr>
        <p:spPr bwMode="auto">
          <a:xfrm flipH="1" flipV="1">
            <a:off x="3905251" y="857250"/>
            <a:ext cx="1324367" cy="199842"/>
          </a:xfrm>
          <a:prstGeom prst="straightConnector1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9" idx="1"/>
          </p:cNvCxnSpPr>
          <p:nvPr/>
        </p:nvCxnSpPr>
        <p:spPr bwMode="auto">
          <a:xfrm flipH="1" flipV="1">
            <a:off x="4733926" y="1304926"/>
            <a:ext cx="561065" cy="314324"/>
          </a:xfrm>
          <a:prstGeom prst="straightConnector1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294991" y="1449973"/>
            <a:ext cx="1077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LVDT</a:t>
            </a:r>
            <a:endParaRPr lang="en-US" sz="16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Title 2"/>
          <p:cNvSpPr txBox="1">
            <a:spLocks/>
          </p:cNvSpPr>
          <p:nvPr/>
        </p:nvSpPr>
        <p:spPr>
          <a:xfrm>
            <a:off x="100578" y="-99392"/>
            <a:ext cx="8856984" cy="47667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err="1">
                <a:solidFill>
                  <a:srgbClr val="002060"/>
                </a:solidFill>
                <a:latin typeface="Calibri" panose="020F0502020204030204" pitchFamily="34" charset="0"/>
              </a:rPr>
              <a:t>Triaxial</a:t>
            </a:r>
            <a:r>
              <a:rPr lang="en-US" b="1" dirty="0">
                <a:solidFill>
                  <a:srgbClr val="002060"/>
                </a:solidFill>
                <a:latin typeface="Calibri" panose="020F0502020204030204" pitchFamily="34" charset="0"/>
              </a:rPr>
              <a:t> cell </a:t>
            </a:r>
            <a:r>
              <a:rPr lang="en-US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for seismic-dispersion measurements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50" y="1160023"/>
            <a:ext cx="2756327" cy="4112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3521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50007" y="-99392"/>
            <a:ext cx="8856984" cy="5543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  <a:latin typeface="Calibri" panose="020F0502020204030204" pitchFamily="34" charset="0"/>
              </a:rPr>
              <a:t>Mancos shale: Seismic Dispersion – Saturation Effects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0065" y="474505"/>
            <a:ext cx="829230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Experimental 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</a:rPr>
              <a:t>evidence </a:t>
            </a:r>
            <a:r>
              <a:rPr lang="en-US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obtained with Mancos shale shows contradictory results.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Mancos shale</a:t>
            </a:r>
            <a:r>
              <a:rPr lang="en-US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: Static, low-frequency and ultrasonic measurements under </a:t>
            </a:r>
            <a:r>
              <a:rPr lang="en-US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deviatoric</a:t>
            </a:r>
            <a:r>
              <a:rPr lang="en-US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stress conditions performed on the samples with varying saturation reveals different behaviors in low and high frequency bands and large sensitivity for fluid content.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403648" y="997099"/>
            <a:ext cx="2789881" cy="3627167"/>
            <a:chOff x="1331640" y="1087935"/>
            <a:chExt cx="2789881" cy="3627167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1640" y="1087935"/>
              <a:ext cx="2760501" cy="1784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1640" y="2916956"/>
              <a:ext cx="2789881" cy="1798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TextBox 2"/>
          <p:cNvSpPr txBox="1"/>
          <p:nvPr/>
        </p:nvSpPr>
        <p:spPr>
          <a:xfrm>
            <a:off x="6084168" y="4129459"/>
            <a:ext cx="1946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800" dirty="0" err="1" smtClean="0">
                <a:solidFill>
                  <a:srgbClr val="003366"/>
                </a:solidFill>
                <a:latin typeface="Calibri" panose="020F0502020204030204" pitchFamily="34" charset="0"/>
              </a:rPr>
              <a:t>Rivera</a:t>
            </a:r>
            <a:r>
              <a:rPr lang="nb-NO" sz="18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 et al. (2001)</a:t>
            </a:r>
            <a:endParaRPr lang="nb-NO" sz="1800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423219" y="997099"/>
            <a:ext cx="4536505" cy="3107605"/>
            <a:chOff x="4423219" y="997099"/>
            <a:chExt cx="4536505" cy="3107605"/>
          </a:xfrm>
        </p:grpSpPr>
        <p:pic>
          <p:nvPicPr>
            <p:cNvPr id="10" name="Picture 18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3219" y="997099"/>
              <a:ext cx="4536505" cy="31076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4955172" y="1556792"/>
              <a:ext cx="4589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2000" dirty="0" err="1" smtClean="0">
                  <a:solidFill>
                    <a:srgbClr val="003366"/>
                  </a:solidFill>
                  <a:latin typeface="Calibri" panose="020F0502020204030204" pitchFamily="34" charset="0"/>
                </a:rPr>
                <a:t>Vp</a:t>
              </a:r>
              <a:endParaRPr lang="nb-NO" sz="2000" dirty="0">
                <a:solidFill>
                  <a:srgbClr val="003366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955172" y="1980169"/>
              <a:ext cx="4202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2000" dirty="0" err="1" smtClean="0">
                  <a:solidFill>
                    <a:srgbClr val="C00000"/>
                  </a:solidFill>
                  <a:latin typeface="Calibri" panose="020F0502020204030204" pitchFamily="34" charset="0"/>
                </a:rPr>
                <a:t>Vs</a:t>
              </a:r>
              <a:endParaRPr lang="nb-NO" sz="2000" dirty="0">
                <a:solidFill>
                  <a:srgbClr val="C00000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74166" y="4439600"/>
            <a:ext cx="20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800" dirty="0" err="1" smtClean="0">
                <a:solidFill>
                  <a:srgbClr val="003366"/>
                </a:solidFill>
                <a:latin typeface="Calibri" panose="020F0502020204030204" pitchFamily="34" charset="0"/>
              </a:rPr>
              <a:t>Sarker</a:t>
            </a:r>
            <a:r>
              <a:rPr lang="nb-NO" sz="18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, </a:t>
            </a:r>
            <a:r>
              <a:rPr lang="nb-NO" sz="1800" dirty="0" err="1" smtClean="0">
                <a:solidFill>
                  <a:srgbClr val="003366"/>
                </a:solidFill>
                <a:latin typeface="Calibri" panose="020F0502020204030204" pitchFamily="34" charset="0"/>
              </a:rPr>
              <a:t>Batzle</a:t>
            </a:r>
            <a:r>
              <a:rPr lang="nb-NO" sz="18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 (2005)</a:t>
            </a:r>
            <a:endParaRPr lang="nb-NO" sz="1800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247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"/>
          <p:cNvSpPr txBox="1">
            <a:spLocks/>
          </p:cNvSpPr>
          <p:nvPr/>
        </p:nvSpPr>
        <p:spPr>
          <a:xfrm>
            <a:off x="101080" y="-99392"/>
            <a:ext cx="8856984" cy="5543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Mancos shale: Seismic Dispersion – Saturation Effects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1080" y="1627560"/>
            <a:ext cx="288032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Expose samples to different relative humidity 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</a:rPr>
              <a:t>[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RH]: </a:t>
            </a:r>
            <a:endParaRPr lang="en-US" sz="16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0% [oven-dry]	 </a:t>
            </a:r>
          </a:p>
          <a:p>
            <a:pPr>
              <a:spcAft>
                <a:spcPts val="600"/>
              </a:spcAft>
            </a:pP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11.3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</a:rPr>
              <a:t>% [</a:t>
            </a:r>
            <a:r>
              <a:rPr lang="en-US" sz="16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LiCl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]	 </a:t>
            </a:r>
            <a:endParaRPr lang="en-US" sz="16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32.9% [</a:t>
            </a:r>
            <a:r>
              <a:rPr lang="en-US" sz="16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MgCl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]	 </a:t>
            </a:r>
            <a:endParaRPr lang="en-US" sz="16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54,7% [Mg(NO</a:t>
            </a:r>
            <a:r>
              <a:rPr lang="en-US" sz="1600" baseline="-25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3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)</a:t>
            </a:r>
            <a:r>
              <a:rPr lang="en-US" sz="1600" baseline="-25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2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]	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75.4% [</a:t>
            </a:r>
            <a:r>
              <a:rPr lang="en-US" sz="16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NaCl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]	 </a:t>
            </a:r>
            <a:endParaRPr lang="en-US" sz="16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≈86% [As received]	 </a:t>
            </a:r>
            <a:endParaRPr lang="en-US" sz="16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100% [water]	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9512" y="611897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rgbClr val="002060"/>
                </a:solidFill>
                <a:latin typeface="Calibri" panose="020F0502020204030204" pitchFamily="34" charset="0"/>
              </a:rPr>
              <a:t>Mancos shale: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</a:rPr>
              <a:t> outcrop, gas shale, preserved in oil, density = 2.57 g/cm</a:t>
            </a:r>
            <a:r>
              <a:rPr lang="en-US" sz="2000" baseline="30000" dirty="0">
                <a:solidFill>
                  <a:srgbClr val="002060"/>
                </a:solidFill>
                <a:latin typeface="Calibri" panose="020F0502020204030204" pitchFamily="34" charset="0"/>
              </a:rPr>
              <a:t>3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</a:rPr>
              <a:t>, 6-8% porosity, 20-25% clay, 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 1% TOC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</a:rPr>
              <a:t>   </a:t>
            </a:r>
          </a:p>
          <a:p>
            <a:endParaRPr lang="nb-NO" sz="2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9082" y="4797152"/>
            <a:ext cx="8136904" cy="1200329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RH control → </a:t>
            </a:r>
            <a:r>
              <a:rPr lang="en-US" sz="1800" b="1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saturated </a:t>
            </a:r>
            <a:r>
              <a:rPr lang="en-US" sz="1800" b="1" dirty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solutions of different type of salts </a:t>
            </a:r>
            <a:endParaRPr lang="en-US" sz="1800" b="1" dirty="0" smtClean="0">
              <a:solidFill>
                <a:srgbClr val="002060"/>
              </a:solidFill>
              <a:latin typeface="Calibri" panose="020F0502020204030204" pitchFamily="34" charset="0"/>
              <a:sym typeface="Symbol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Total </a:t>
            </a:r>
            <a:r>
              <a:rPr lang="en-US" sz="1800" b="1" dirty="0">
                <a:solidFill>
                  <a:srgbClr val="002060"/>
                </a:solidFill>
                <a:latin typeface="Calibri" panose="020F0502020204030204" pitchFamily="34" charset="0"/>
              </a:rPr>
              <a:t>change in water content corresponds to </a:t>
            </a:r>
            <a:r>
              <a:rPr lang="en-US" sz="1800" b="1" dirty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 6,6% of the sample volume (data available in literature reports range of 6-8</a:t>
            </a:r>
            <a:r>
              <a:rPr lang="en-US" sz="1800" b="1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%)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Nearly </a:t>
            </a:r>
            <a:r>
              <a:rPr lang="en-US" sz="1800" b="1" dirty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1 to 1 correspondence between RH and saturation</a:t>
            </a:r>
            <a:endParaRPr lang="en-US" sz="1800" b="1" dirty="0" smtClean="0">
              <a:solidFill>
                <a:srgbClr val="002060"/>
              </a:solidFill>
              <a:latin typeface="Calibri" panose="020F0502020204030204" pitchFamily="34" charset="0"/>
              <a:sym typeface="Symbol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483768" y="1627559"/>
            <a:ext cx="6314601" cy="2880957"/>
            <a:chOff x="2981398" y="1574240"/>
            <a:chExt cx="6111744" cy="2953564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1398" y="1574240"/>
              <a:ext cx="4172358" cy="2953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9" name="Picture 7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8365" y="3243336"/>
              <a:ext cx="1704777" cy="1235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Straight Arrow Connector 4"/>
            <p:cNvCxnSpPr/>
            <p:nvPr/>
          </p:nvCxnSpPr>
          <p:spPr>
            <a:xfrm>
              <a:off x="7289489" y="1844822"/>
              <a:ext cx="0" cy="2016222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7289492" y="2622100"/>
              <a:ext cx="11897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2400" dirty="0" smtClean="0">
                  <a:solidFill>
                    <a:srgbClr val="C00000"/>
                  </a:solidFill>
                  <a:latin typeface="Calibri" panose="020F0502020204030204" pitchFamily="34" charset="0"/>
                </a:rPr>
                <a:t>≈6,6% V</a:t>
              </a:r>
              <a:endParaRPr lang="nb-NO" sz="2400" dirty="0">
                <a:solidFill>
                  <a:srgbClr val="C00000"/>
                </a:solidFill>
                <a:latin typeface="Calibri" panose="020F0502020204030204" pitchFamily="34" charset="0"/>
              </a:endParaRPr>
            </a:p>
          </p:txBody>
        </p:sp>
      </p:grp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7008" y="1119728"/>
            <a:ext cx="1979575" cy="1478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0220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2"/>
          <p:cNvSpPr txBox="1">
            <a:spLocks/>
          </p:cNvSpPr>
          <p:nvPr/>
        </p:nvSpPr>
        <p:spPr>
          <a:xfrm>
            <a:off x="107504" y="-99392"/>
            <a:ext cx="8856984" cy="5543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Mancos shale: Seismic Dispersion – Saturation Effects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58468" y="3694713"/>
            <a:ext cx="3960441" cy="969496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7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Increasing </a:t>
            </a:r>
            <a:r>
              <a:rPr lang="en-US" sz="1700" b="1" dirty="0">
                <a:solidFill>
                  <a:srgbClr val="002060"/>
                </a:solidFill>
                <a:latin typeface="Calibri" panose="020F0502020204030204" pitchFamily="34" charset="0"/>
              </a:rPr>
              <a:t>saturation </a:t>
            </a:r>
            <a:r>
              <a:rPr lang="en-US" sz="17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→ increases Poisson's ratio (</a:t>
            </a:r>
            <a:r>
              <a:rPr lang="nb-NO" sz="18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fivefold</a:t>
            </a:r>
            <a:r>
              <a:rPr lang="en-US" sz="17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)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7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Nondispersive</a:t>
            </a:r>
            <a:r>
              <a:rPr lang="en-US" sz="17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1700" b="1" dirty="0">
                <a:solidFill>
                  <a:srgbClr val="002060"/>
                </a:solidFill>
                <a:latin typeface="Calibri" panose="020F0502020204030204" pitchFamily="34" charset="0"/>
              </a:rPr>
              <a:t>Poisson's ratio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92630" y="459894"/>
            <a:ext cx="19770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Young's</a:t>
            </a:r>
            <a:r>
              <a:rPr lang="nb-NO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modulus</a:t>
            </a:r>
            <a:endParaRPr lang="nb-NO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29309" y="454968"/>
            <a:ext cx="1716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Poisson's</a:t>
            </a:r>
            <a:r>
              <a:rPr lang="nb-NO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ratio</a:t>
            </a:r>
            <a:endParaRPr lang="nb-NO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51520" y="819702"/>
            <a:ext cx="8649269" cy="3879437"/>
            <a:chOff x="286222" y="1061731"/>
            <a:chExt cx="8649269" cy="3879437"/>
          </a:xfrm>
        </p:grpSpPr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222" y="1061731"/>
              <a:ext cx="4789833" cy="38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3" name="Picture 7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51115" y="1061731"/>
              <a:ext cx="3384376" cy="2875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124272" y="4699139"/>
            <a:ext cx="7488832" cy="1292662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7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Increasing saturation → decrease </a:t>
            </a:r>
            <a:r>
              <a:rPr lang="en-US" sz="1700" b="1" dirty="0">
                <a:solidFill>
                  <a:srgbClr val="002060"/>
                </a:solidFill>
                <a:latin typeface="Calibri" panose="020F0502020204030204" pitchFamily="34" charset="0"/>
              </a:rPr>
              <a:t>of static Young's </a:t>
            </a:r>
            <a:r>
              <a:rPr lang="en-US" sz="17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modulus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700" b="1" dirty="0">
                <a:solidFill>
                  <a:srgbClr val="002060"/>
                </a:solidFill>
                <a:latin typeface="Calibri" panose="020F0502020204030204" pitchFamily="34" charset="0"/>
              </a:rPr>
              <a:t>Increasing saturation </a:t>
            </a:r>
            <a:r>
              <a:rPr lang="en-US" sz="17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→ decrease of dynamic (seismic) </a:t>
            </a:r>
            <a:r>
              <a:rPr lang="en-US" sz="1700" b="1" dirty="0">
                <a:solidFill>
                  <a:srgbClr val="002060"/>
                </a:solidFill>
                <a:latin typeface="Calibri" panose="020F0502020204030204" pitchFamily="34" charset="0"/>
              </a:rPr>
              <a:t>Young's </a:t>
            </a:r>
            <a:r>
              <a:rPr lang="en-US" sz="17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modulus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7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Increasing saturation → stronger dispersion (seismic range) of Young's modulus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69646" y="511925"/>
            <a:ext cx="2430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17MPa </a:t>
            </a:r>
            <a:r>
              <a:rPr lang="nb-NO" sz="14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confining</a:t>
            </a:r>
            <a:r>
              <a:rPr lang="nb-NO" sz="1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26MPa </a:t>
            </a:r>
            <a:r>
              <a:rPr lang="nb-NO" sz="14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axial</a:t>
            </a:r>
            <a:endParaRPr lang="nb-NO" sz="1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831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"/>
          <p:cNvSpPr txBox="1">
            <a:spLocks/>
          </p:cNvSpPr>
          <p:nvPr/>
        </p:nvSpPr>
        <p:spPr>
          <a:xfrm>
            <a:off x="91209" y="-99392"/>
            <a:ext cx="8856984" cy="5543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Mancos shale: Anisotropy corrections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1" y="692696"/>
            <a:ext cx="881784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8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Shales</a:t>
            </a:r>
            <a:r>
              <a:rPr lang="en-US" sz="1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are anisotropic → TI 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</a:rPr>
              <a:t>medium → </a:t>
            </a:r>
            <a:r>
              <a:rPr lang="en-US" sz="1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5 independent </a:t>
            </a:r>
            <a:r>
              <a:rPr lang="en-GB" sz="1800" dirty="0">
                <a:solidFill>
                  <a:srgbClr val="002060"/>
                </a:solidFill>
                <a:latin typeface="Calibri" panose="020F0502020204030204" pitchFamily="34" charset="0"/>
              </a:rPr>
              <a:t>stiffness </a:t>
            </a:r>
            <a:r>
              <a:rPr lang="en-GB" sz="1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parameters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</a:rPr>
              <a:t> 	</a:t>
            </a:r>
            <a:r>
              <a:rPr lang="en-US" sz="1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	     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</a:rPr>
              <a:t>→ </a:t>
            </a:r>
            <a:r>
              <a:rPr lang="en-US" sz="1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3 experiments with </a:t>
            </a:r>
            <a:r>
              <a:rPr lang="en-GB" sz="1800" dirty="0">
                <a:solidFill>
                  <a:srgbClr val="002060"/>
                </a:solidFill>
                <a:latin typeface="Calibri" panose="020F0502020204030204" pitchFamily="34" charset="0"/>
              </a:rPr>
              <a:t>differently oriented </a:t>
            </a:r>
            <a:r>
              <a:rPr lang="en-GB" sz="1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plugs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GB" sz="18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GB" sz="18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US" sz="18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US" sz="18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endParaRPr lang="en-US" sz="18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Young's 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</a:rPr>
              <a:t>modulus &amp; Poisson's ratio</a:t>
            </a:r>
            <a:r>
              <a:rPr lang="en-US" sz="1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77840" y="4292302"/>
                <a:ext cx="5844933" cy="673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sz="1600" i="1" smtClean="0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nb-NO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sz="1600" i="1"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nb-NO" sz="1600" i="1">
                                  <a:latin typeface="Cambria Math"/>
                                </a:rPr>
                                <m:t>𝑉</m:t>
                              </m:r>
                              <m:r>
                                <a:rPr lang="nb-NO" sz="16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nb-NO" sz="1600" b="0" i="1" smtClean="0">
                                  <a:latin typeface="Cambria Math"/>
                                </a:rPr>
                                <m:t>𝐼</m:t>
                              </m:r>
                              <m:r>
                                <a:rPr lang="nb-NO" sz="1600" i="1">
                                  <a:latin typeface="Cambria Math"/>
                                </a:rPr>
                                <m:t>𝑠𝑜𝑡</m:t>
                              </m:r>
                            </m:sub>
                          </m:sSub>
                          <m:r>
                            <a:rPr lang="nb-NO" sz="16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nb-NO" sz="1600" i="1">
                                  <a:latin typeface="Cambria Math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nb-NO" sz="160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 i="1" smtClean="0">
                                      <a:latin typeface="Cambria Math"/>
                                    </a:rPr>
                                    <m:t>ρ</m:t>
                                  </m:r>
                                  <m:r>
                                    <a:rPr lang="nb-NO" sz="1600" b="0" i="1" smtClean="0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nb-NO" sz="1600" b="0" i="1" smtClean="0">
                                      <a:latin typeface="Cambria Math"/>
                                    </a:rPr>
                                    <m:t>𝑆𝑉</m:t>
                                  </m:r>
                                </m:sub>
                                <m:sup>
                                  <m:r>
                                    <a:rPr lang="nb-NO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nb-NO" sz="16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nb-NO" sz="1600" i="1" smtClean="0">
                                  <a:latin typeface="Cambria Math"/>
                                </a:rPr>
                                <m:t>3</m:t>
                              </m:r>
                              <m:sSubSup>
                                <m:sSubSupPr>
                                  <m:ctrlPr>
                                    <a:rPr lang="nb-NO" sz="16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nb-NO" sz="16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nb-NO" sz="1600" b="0" i="1" smtClean="0">
                                      <a:latin typeface="Cambria Math"/>
                                    </a:rPr>
                                    <m:t>𝑃</m:t>
                                  </m:r>
                                  <m:r>
                                    <a:rPr lang="nb-NO" sz="1600" i="1">
                                      <a:latin typeface="Cambria Math"/>
                                    </a:rPr>
                                    <m:t>𝑉</m:t>
                                  </m:r>
                                </m:sub>
                                <m:sup>
                                  <m:r>
                                    <a:rPr lang="nb-NO" sz="1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nb-NO" sz="16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nb-NO" sz="1600" i="1" smtClean="0">
                                  <a:latin typeface="Cambria Math"/>
                                </a:rPr>
                                <m:t>4</m:t>
                              </m:r>
                              <m:sSubSup>
                                <m:sSubSupPr>
                                  <m:ctrlPr>
                                    <a:rPr lang="nb-NO" sz="16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nb-NO" sz="16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nb-NO" sz="1600" i="1">
                                      <a:latin typeface="Cambria Math"/>
                                    </a:rPr>
                                    <m:t>𝑆𝑉</m:t>
                                  </m:r>
                                </m:sub>
                                <m:sup>
                                  <m:r>
                                    <a:rPr lang="nb-NO" sz="1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nb-NO" sz="1600" b="0" i="1" smtClean="0">
                                  <a:latin typeface="Cambria Math"/>
                                </a:rPr>
                                <m:t>)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nb-NO" sz="16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nb-NO" sz="16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nb-NO" sz="1600" i="1">
                                      <a:latin typeface="Cambria Math"/>
                                    </a:rPr>
                                    <m:t>𝑃𝑉</m:t>
                                  </m:r>
                                </m:sub>
                                <m:sup>
                                  <m:r>
                                    <a:rPr lang="nb-NO" sz="1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nb-NO" sz="1600" i="1">
                                  <a:latin typeface="Cambria Math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nb-NO" sz="16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nb-NO" sz="16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nb-NO" sz="1600" i="1">
                                      <a:latin typeface="Cambria Math"/>
                                    </a:rPr>
                                    <m:t>𝑆𝑉</m:t>
                                  </m:r>
                                </m:sub>
                                <m:sup>
                                  <m:r>
                                    <a:rPr lang="nb-NO" sz="1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  <m:r>
                            <m:rPr>
                              <m:nor/>
                            </m:rPr>
                            <a:rPr lang="nb-NO" sz="1600" dirty="0"/>
                            <m:t> </m:t>
                          </m:r>
                          <m:r>
                            <a:rPr lang="nb-NO" sz="1600" i="1" dirty="0" smtClean="0">
                              <a:latin typeface="Cambria Math"/>
                            </a:rPr>
                            <m:t>→</m:t>
                          </m:r>
                          <m:r>
                            <a:rPr lang="nb-NO" sz="1600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nb-NO" sz="1600" b="0" i="1" smtClean="0">
                              <a:latin typeface="Cambria Math"/>
                            </a:rPr>
                            <m:t>𝑉</m:t>
                          </m:r>
                          <m:r>
                            <a:rPr lang="nb-NO" sz="16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nb-NO" sz="1600" b="0" i="1" smtClean="0">
                              <a:latin typeface="Cambria Math"/>
                            </a:rPr>
                            <m:t>𝐴𝑛𝑖𝑠𝑜𝑡</m:t>
                          </m:r>
                        </m:sub>
                      </m:sSub>
                      <m:r>
                        <a:rPr lang="nb-NO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nb-NO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nb-NO" sz="16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nb-NO" sz="1600" b="0" i="1" smtClean="0">
                              <a:latin typeface="Cambria Math"/>
                            </a:rPr>
                            <m:t>33</m:t>
                          </m:r>
                        </m:sub>
                      </m:sSub>
                      <m:r>
                        <a:rPr lang="nb-NO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nb-NO" sz="1600" b="0" i="1" smtClean="0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nb-NO" sz="1600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nb-NO" sz="16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nb-NO" sz="1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sz="1600" b="0" i="1" smtClean="0">
                                      <a:latin typeface="Cambria Math"/>
                                    </a:rPr>
                                    <m:t>13</m:t>
                                  </m:r>
                                </m:e>
                                <m:sub/>
                              </m:sSub>
                            </m:sub>
                            <m:sup>
                              <m:r>
                                <a:rPr lang="nb-NO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nb-NO" sz="1600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nb-NO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sz="1600" i="1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nb-NO" sz="1600" i="1">
                                  <a:latin typeface="Cambria Math"/>
                                </a:rPr>
                                <m:t>11</m:t>
                              </m:r>
                            </m:sub>
                          </m:sSub>
                          <m:r>
                            <a:rPr lang="nb-NO" sz="1600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nb-NO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sz="1600" i="1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nb-NO" sz="1600" b="0" i="1" smtClean="0">
                                  <a:latin typeface="Cambria Math"/>
                                </a:rPr>
                                <m:t>66</m:t>
                              </m:r>
                            </m:sub>
                          </m:sSub>
                          <m:r>
                            <a:rPr lang="nb-NO" sz="16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nb-NO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40" y="4292302"/>
                <a:ext cx="5844933" cy="67377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77841" y="5085184"/>
                <a:ext cx="5198924" cy="7011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sz="1600" i="1" smtClean="0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nb-NO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1600" i="1">
                                  <a:latin typeface="Cambria Math"/>
                                </a:rPr>
                                <m:t>ν</m:t>
                              </m:r>
                            </m:e>
                            <m:sub>
                              <m:r>
                                <a:rPr lang="nb-NO" sz="1600" i="1">
                                  <a:latin typeface="Cambria Math"/>
                                </a:rPr>
                                <m:t>𝑉𝐻</m:t>
                              </m:r>
                              <m:r>
                                <a:rPr lang="nb-NO" sz="16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nb-NO" sz="1600" b="0" i="1" smtClean="0">
                                  <a:latin typeface="Cambria Math"/>
                                </a:rPr>
                                <m:t>𝐼</m:t>
                              </m:r>
                              <m:r>
                                <a:rPr lang="nb-NO" sz="1600" i="1">
                                  <a:latin typeface="Cambria Math"/>
                                </a:rPr>
                                <m:t>𝑠𝑜𝑡</m:t>
                              </m:r>
                            </m:sub>
                          </m:sSub>
                          <m:r>
                            <a:rPr lang="nb-NO" sz="16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nb-NO" sz="1600" i="1">
                                  <a:latin typeface="Cambria Math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nb-NO" sz="16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nb-NO" sz="16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nb-NO" sz="1600" i="1">
                                      <a:latin typeface="Cambria Math"/>
                                    </a:rPr>
                                    <m:t>𝑃𝑉</m:t>
                                  </m:r>
                                </m:sub>
                                <m:sup>
                                  <m:r>
                                    <a:rPr lang="nb-NO" sz="1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nb-NO" sz="1600" b="0" i="1" smtClean="0">
                                  <a:latin typeface="Cambria Math"/>
                                </a:rPr>
                                <m:t>−2</m:t>
                              </m:r>
                              <m:sSubSup>
                                <m:sSubSupPr>
                                  <m:ctrlPr>
                                    <a:rPr lang="nb-NO" sz="16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nb-NO" sz="16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nb-NO" sz="1600" i="1">
                                      <a:latin typeface="Cambria Math"/>
                                    </a:rPr>
                                    <m:t>𝑆𝑉</m:t>
                                  </m:r>
                                </m:sub>
                                <m:sup>
                                  <m:r>
                                    <a:rPr lang="nb-NO" sz="1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nb-NO" sz="1600" i="1">
                                  <a:latin typeface="Cambria Math"/>
                                </a:rPr>
                                <m:t>2(</m:t>
                              </m:r>
                              <m:sSub>
                                <m:sSubPr>
                                  <m:ctrlPr>
                                    <a:rPr lang="nb-NO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sz="1600" i="1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  <m:sub>
                                  <m:sSubSup>
                                    <m:sSubSupPr>
                                      <m:ctrlPr>
                                        <a:rPr lang="nb-NO" sz="1600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nb-NO" sz="1600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nb-NO" sz="1600" i="1">
                                          <a:latin typeface="Cambria Math"/>
                                        </a:rPr>
                                        <m:t>𝑃𝑉</m:t>
                                      </m:r>
                                    </m:sub>
                                    <m:sup>
                                      <m:r>
                                        <a:rPr lang="nb-NO" sz="16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bSup>
                                </m:sub>
                              </m:sSub>
                              <m:r>
                                <a:rPr lang="nb-NO" sz="1600" i="1">
                                  <a:latin typeface="Cambria Math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nb-NO" sz="16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nb-NO" sz="16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nb-NO" sz="1600" i="1">
                                      <a:latin typeface="Cambria Math"/>
                                    </a:rPr>
                                    <m:t>𝑆𝑉</m:t>
                                  </m:r>
                                </m:sub>
                                <m:sup>
                                  <m:r>
                                    <a:rPr lang="nb-NO" sz="1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nb-NO" sz="1600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nb-NO" sz="1600" dirty="0"/>
                            <m:t> </m:t>
                          </m:r>
                          <m:r>
                            <a:rPr lang="nb-NO" sz="1600" i="1" dirty="0" smtClean="0">
                              <a:latin typeface="Cambria Math"/>
                            </a:rPr>
                            <m:t>→</m:t>
                          </m:r>
                          <m:r>
                            <m:rPr>
                              <m:sty m:val="p"/>
                            </m:rPr>
                            <a:rPr lang="el-GR" sz="1600" i="1" smtClean="0">
                              <a:latin typeface="Cambria Math"/>
                            </a:rPr>
                            <m:t>ν</m:t>
                          </m:r>
                        </m:e>
                        <m:sub>
                          <m:r>
                            <a:rPr lang="nb-NO" sz="1600" b="0" i="1" smtClean="0">
                              <a:latin typeface="Cambria Math"/>
                            </a:rPr>
                            <m:t>𝑉𝐻</m:t>
                          </m:r>
                          <m:r>
                            <a:rPr lang="nb-NO" sz="1600" i="1">
                              <a:latin typeface="Cambria Math"/>
                            </a:rPr>
                            <m:t>−</m:t>
                          </m:r>
                          <m:r>
                            <a:rPr lang="nb-NO" sz="1600" i="1">
                              <a:latin typeface="Cambria Math"/>
                            </a:rPr>
                            <m:t>𝐴𝑛𝑖𝑠𝑜𝑡</m:t>
                          </m:r>
                        </m:sub>
                      </m:sSub>
                      <m:r>
                        <a:rPr lang="nb-NO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sz="1600" b="0" i="1" smtClean="0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nb-NO" sz="1600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nb-NO" sz="16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nb-NO" sz="1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nb-NO" sz="1600" b="0" i="1" smtClean="0">
                                      <a:latin typeface="Cambria Math"/>
                                    </a:rPr>
                                    <m:t>13</m:t>
                                  </m:r>
                                </m:e>
                                <m:sub/>
                              </m:sSub>
                            </m:sub>
                            <m:sup/>
                          </m:sSubSup>
                        </m:num>
                        <m:den>
                          <m:r>
                            <a:rPr lang="nb-NO" sz="1600" b="0" i="1" smtClean="0">
                              <a:latin typeface="Cambria Math"/>
                            </a:rPr>
                            <m:t>2(</m:t>
                          </m:r>
                          <m:sSub>
                            <m:sSubPr>
                              <m:ctrlPr>
                                <a:rPr lang="nb-NO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sz="1600" i="1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nb-NO" sz="1600" i="1">
                                  <a:latin typeface="Cambria Math"/>
                                </a:rPr>
                                <m:t>11</m:t>
                              </m:r>
                            </m:sub>
                          </m:sSub>
                          <m:r>
                            <a:rPr lang="nb-NO" sz="1600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nb-NO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sz="1600" i="1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nb-NO" sz="1600" b="0" i="1" smtClean="0">
                                  <a:latin typeface="Cambria Math"/>
                                </a:rPr>
                                <m:t>66</m:t>
                              </m:r>
                            </m:sub>
                          </m:sSub>
                          <m:r>
                            <a:rPr lang="nb-NO" sz="16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nb-NO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41" y="5085184"/>
                <a:ext cx="5198924" cy="7011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pSp>
        <p:nvGrpSpPr>
          <p:cNvPr id="20" name="Group 19"/>
          <p:cNvGrpSpPr/>
          <p:nvPr/>
        </p:nvGrpSpPr>
        <p:grpSpPr>
          <a:xfrm>
            <a:off x="267803" y="1342878"/>
            <a:ext cx="4124367" cy="2086122"/>
            <a:chOff x="539132" y="4058059"/>
            <a:chExt cx="4082432" cy="2064911"/>
          </a:xfrm>
        </p:grpSpPr>
        <p:pic>
          <p:nvPicPr>
            <p:cNvPr id="21" name="Picture 3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511089" y="4626367"/>
              <a:ext cx="1880246" cy="10870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4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2879242" y="4626368"/>
              <a:ext cx="1880245" cy="10870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5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2519" y="4639339"/>
              <a:ext cx="1880244" cy="10870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TextBox 23"/>
            <p:cNvSpPr txBox="1"/>
            <p:nvPr/>
          </p:nvSpPr>
          <p:spPr>
            <a:xfrm>
              <a:off x="1434431" y="4058059"/>
              <a:ext cx="449162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nb-NO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0</a:t>
              </a:r>
              <a:r>
                <a:rPr lang="nb-NO" baseline="30000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o</a:t>
              </a:r>
              <a:endParaRPr lang="nb-NO" baseline="30000" dirty="0">
                <a:solidFill>
                  <a:srgbClr val="00206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744938" y="4058059"/>
              <a:ext cx="604653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nb-NO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45</a:t>
              </a:r>
              <a:r>
                <a:rPr lang="nb-NO" baseline="30000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o</a:t>
              </a:r>
              <a:endParaRPr lang="nb-NO" baseline="30000" dirty="0">
                <a:solidFill>
                  <a:srgbClr val="00206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016911" y="4058059"/>
              <a:ext cx="604653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nb-NO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90</a:t>
              </a:r>
              <a:r>
                <a:rPr lang="nb-NO" baseline="30000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o</a:t>
              </a:r>
              <a:endParaRPr lang="nb-NO" baseline="30000" dirty="0">
                <a:solidFill>
                  <a:srgbClr val="002060"/>
                </a:solidFill>
                <a:latin typeface="Calibri" panose="020F050202020403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277770" y="4445453"/>
                <a:ext cx="1291479" cy="15538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nb-NO" sz="180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nb-NO" sz="18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nb-NO" sz="1800" b="0" i="1" smtClean="0">
                            <a:latin typeface="Cambria Math"/>
                          </a:rPr>
                          <m:t>33</m:t>
                        </m:r>
                      </m:sub>
                      <m:sup/>
                    </m:sSubSup>
                    <m:r>
                      <a:rPr lang="nb-NO" sz="18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l-GR" sz="1800" dirty="0" smtClean="0"/>
                  <a:t>ρ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nb-NO" sz="1800" i="1">
                            <a:latin typeface="Cambria Math"/>
                          </a:rPr>
                        </m:ctrlPr>
                      </m:sSubSupPr>
                      <m:e>
                        <m:r>
                          <a:rPr lang="nb-NO" sz="1800" b="0" i="1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nb-NO" sz="1800" b="0" i="1" smtClean="0">
                            <a:latin typeface="Cambria Math"/>
                          </a:rPr>
                          <m:t>𝑃𝑉</m:t>
                        </m:r>
                      </m:sub>
                      <m:sup>
                        <m:r>
                          <a:rPr lang="nb-NO" sz="1800" b="0" i="1" smtClean="0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endParaRPr lang="nb-NO" sz="1800" dirty="0" smtClean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nb-NO" sz="1800" i="1">
                            <a:latin typeface="Cambria Math"/>
                          </a:rPr>
                        </m:ctrlPr>
                      </m:sSubSupPr>
                      <m:e>
                        <m:r>
                          <a:rPr lang="nb-NO" sz="18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nb-NO" sz="1800" b="0" i="1" smtClean="0">
                            <a:latin typeface="Cambria Math"/>
                          </a:rPr>
                          <m:t>11</m:t>
                        </m:r>
                      </m:sub>
                      <m:sup/>
                    </m:sSubSup>
                    <m:r>
                      <a:rPr lang="nb-NO" sz="1800" i="1">
                        <a:latin typeface="Cambria Math"/>
                      </a:rPr>
                      <m:t>=</m:t>
                    </m:r>
                  </m:oMath>
                </a14:m>
                <a:r>
                  <a:rPr lang="el-GR" sz="1800" dirty="0"/>
                  <a:t>ρ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nb-NO" sz="1800" i="1">
                            <a:latin typeface="Cambria Math"/>
                          </a:rPr>
                        </m:ctrlPr>
                      </m:sSubSupPr>
                      <m:e>
                        <m:r>
                          <a:rPr lang="nb-NO" sz="18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nb-NO" sz="1800" i="1">
                            <a:latin typeface="Cambria Math"/>
                          </a:rPr>
                          <m:t>𝑃</m:t>
                        </m:r>
                        <m:r>
                          <a:rPr lang="nb-NO" sz="1800" b="0" i="1" smtClean="0">
                            <a:latin typeface="Cambria Math"/>
                          </a:rPr>
                          <m:t>𝐻</m:t>
                        </m:r>
                      </m:sub>
                      <m:sup>
                        <m:r>
                          <a:rPr lang="nb-NO" sz="1800" i="1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endParaRPr lang="nb-NO" sz="1800" dirty="0" smtClean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nb-NO" sz="1800" i="1">
                            <a:latin typeface="Cambria Math"/>
                          </a:rPr>
                        </m:ctrlPr>
                      </m:sSubSupPr>
                      <m:e>
                        <m:r>
                          <a:rPr lang="nb-NO" sz="18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nb-NO" sz="1800" b="0" i="1" smtClean="0">
                            <a:latin typeface="Cambria Math"/>
                          </a:rPr>
                          <m:t>44</m:t>
                        </m:r>
                      </m:sub>
                      <m:sup/>
                    </m:sSubSup>
                    <m:r>
                      <a:rPr lang="nb-NO" sz="1800" i="1">
                        <a:latin typeface="Cambria Math"/>
                      </a:rPr>
                      <m:t>=</m:t>
                    </m:r>
                  </m:oMath>
                </a14:m>
                <a:r>
                  <a:rPr lang="el-GR" sz="1800" dirty="0"/>
                  <a:t>ρ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nb-NO" sz="1800" i="1">
                            <a:latin typeface="Cambria Math"/>
                          </a:rPr>
                        </m:ctrlPr>
                      </m:sSubSupPr>
                      <m:e>
                        <m:r>
                          <a:rPr lang="nb-NO" sz="18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nb-NO" sz="1800" b="0" i="1" smtClean="0">
                            <a:latin typeface="Cambria Math"/>
                          </a:rPr>
                          <m:t>𝑆</m:t>
                        </m:r>
                        <m:r>
                          <a:rPr lang="nb-NO" sz="1800" i="1">
                            <a:latin typeface="Cambria Math"/>
                          </a:rPr>
                          <m:t>𝑉</m:t>
                        </m:r>
                      </m:sub>
                      <m:sup>
                        <m:r>
                          <a:rPr lang="nb-NO" sz="1800" i="1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endParaRPr lang="nb-NO" sz="1800" dirty="0" smtClean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nb-NO" sz="1800" i="1">
                            <a:latin typeface="Cambria Math"/>
                          </a:rPr>
                        </m:ctrlPr>
                      </m:sSubSupPr>
                      <m:e>
                        <m:r>
                          <a:rPr lang="nb-NO" sz="18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nb-NO" sz="1800" b="0" i="1" smtClean="0">
                            <a:latin typeface="Cambria Math"/>
                          </a:rPr>
                          <m:t>66</m:t>
                        </m:r>
                      </m:sub>
                      <m:sup/>
                    </m:sSubSup>
                    <m:r>
                      <a:rPr lang="nb-NO" sz="1800" i="1">
                        <a:latin typeface="Cambria Math"/>
                      </a:rPr>
                      <m:t>=</m:t>
                    </m:r>
                  </m:oMath>
                </a14:m>
                <a:r>
                  <a:rPr lang="el-GR" sz="1800" dirty="0"/>
                  <a:t>ρ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nb-NO" sz="1800" i="1">
                            <a:latin typeface="Cambria Math"/>
                          </a:rPr>
                        </m:ctrlPr>
                      </m:sSubSupPr>
                      <m:e>
                        <m:r>
                          <a:rPr lang="nb-NO" sz="18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nb-NO" sz="1800" b="0" i="1" smtClean="0">
                            <a:latin typeface="Cambria Math"/>
                          </a:rPr>
                          <m:t>𝑆𝐻</m:t>
                        </m:r>
                      </m:sub>
                      <m:sup>
                        <m:r>
                          <a:rPr lang="nb-NO" sz="1800" i="1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endParaRPr lang="nb-NO" sz="1800" dirty="0" smtClean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nb-NO" sz="1800" i="1">
                            <a:latin typeface="Cambria Math"/>
                          </a:rPr>
                        </m:ctrlPr>
                      </m:sSubSupPr>
                      <m:e>
                        <m:r>
                          <a:rPr lang="nb-NO" sz="18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nb-NO" sz="1800" b="0" i="1" smtClean="0">
                            <a:latin typeface="Cambria Math"/>
                          </a:rPr>
                          <m:t>13</m:t>
                        </m:r>
                      </m:sub>
                      <m:sup/>
                    </m:sSubSup>
                  </m:oMath>
                </a14:m>
                <a:r>
                  <a:rPr lang="nb-NO" sz="1800" dirty="0" smtClean="0"/>
                  <a:t>=…</a:t>
                </a:r>
                <a:endParaRPr lang="nb-NO" sz="1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7770" y="4445453"/>
                <a:ext cx="1291479" cy="1553823"/>
              </a:xfrm>
              <a:prstGeom prst="rect">
                <a:avLst/>
              </a:prstGeom>
              <a:blipFill rotWithShape="1">
                <a:blip r:embed="rId7"/>
                <a:stretch>
                  <a:fillRect t="-1569" b="-1961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334" y="1342878"/>
            <a:ext cx="4433501" cy="291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373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"/>
          <p:cNvSpPr txBox="1">
            <a:spLocks/>
          </p:cNvSpPr>
          <p:nvPr/>
        </p:nvSpPr>
        <p:spPr>
          <a:xfrm>
            <a:off x="91209" y="-99392"/>
            <a:ext cx="8856984" cy="5543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Mancos shale: Anisotropy corrections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1" y="692696"/>
            <a:ext cx="8817845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In 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</a:rPr>
              <a:t>TI media, the Young's modulus, </a:t>
            </a:r>
            <a:r>
              <a:rPr lang="en-US" sz="18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Ev</a:t>
            </a:r>
            <a:r>
              <a:rPr lang="en-US" sz="1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</a:rPr>
              <a:t>for </a:t>
            </a:r>
            <a:r>
              <a:rPr lang="en-US" sz="1800" dirty="0" err="1">
                <a:solidFill>
                  <a:srgbClr val="002060"/>
                </a:solidFill>
                <a:latin typeface="Calibri" panose="020F0502020204030204" pitchFamily="34" charset="0"/>
              </a:rPr>
              <a:t>triaxial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</a:rPr>
              <a:t> loading perpendicular to bedding is generally smaller than the Young's modulus obtained from </a:t>
            </a:r>
            <a:r>
              <a:rPr lang="en-US" sz="1800" dirty="0" err="1">
                <a:solidFill>
                  <a:srgbClr val="002060"/>
                </a:solidFill>
                <a:latin typeface="Calibri" panose="020F0502020204030204" pitchFamily="34" charset="0"/>
              </a:rPr>
              <a:t>vP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</a:rPr>
              <a:t> and </a:t>
            </a:r>
            <a:r>
              <a:rPr lang="en-US" sz="1800" dirty="0" err="1">
                <a:solidFill>
                  <a:srgbClr val="002060"/>
                </a:solidFill>
                <a:latin typeface="Calibri" panose="020F0502020204030204" pitchFamily="34" charset="0"/>
              </a:rPr>
              <a:t>vS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</a:rPr>
              <a:t> (perpendicular to bedding) under the assumption of isotropy. The Poisson's ratio is in general higher. </a:t>
            </a:r>
            <a:endParaRPr lang="en-US" sz="18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Correction 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</a:rPr>
              <a:t>factor depends on C</a:t>
            </a:r>
            <a:r>
              <a:rPr lang="en-US" sz="1800" baseline="-25000" dirty="0">
                <a:solidFill>
                  <a:srgbClr val="002060"/>
                </a:solidFill>
                <a:latin typeface="Calibri" panose="020F0502020204030204" pitchFamily="34" charset="0"/>
              </a:rPr>
              <a:t>11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</a:rPr>
              <a:t>, C</a:t>
            </a:r>
            <a:r>
              <a:rPr lang="en-US" sz="1800" baseline="-25000" dirty="0">
                <a:solidFill>
                  <a:srgbClr val="002060"/>
                </a:solidFill>
                <a:latin typeface="Calibri" panose="020F0502020204030204" pitchFamily="34" charset="0"/>
              </a:rPr>
              <a:t>33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</a:rPr>
              <a:t>, C</a:t>
            </a:r>
            <a:r>
              <a:rPr lang="en-US" sz="1800" baseline="-25000" dirty="0">
                <a:solidFill>
                  <a:srgbClr val="002060"/>
                </a:solidFill>
                <a:latin typeface="Calibri" panose="020F0502020204030204" pitchFamily="34" charset="0"/>
              </a:rPr>
              <a:t>13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</a:rPr>
              <a:t> and C</a:t>
            </a:r>
            <a:r>
              <a:rPr lang="en-US" sz="1800" baseline="-25000" dirty="0">
                <a:solidFill>
                  <a:srgbClr val="002060"/>
                </a:solidFill>
                <a:latin typeface="Calibri" panose="020F0502020204030204" pitchFamily="34" charset="0"/>
              </a:rPr>
              <a:t>66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</a:rPr>
              <a:t> (all three Thomsen anisotropy parameters</a:t>
            </a:r>
            <a:r>
              <a:rPr lang="en-US" sz="1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).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US" sz="18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US" sz="18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endParaRPr lang="en-US" sz="18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</a:rPr>
              <a:t>For our samples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correction factor for </a:t>
            </a:r>
            <a:r>
              <a:rPr lang="en-US" sz="1800" dirty="0" err="1">
                <a:solidFill>
                  <a:srgbClr val="002060"/>
                </a:solidFill>
                <a:latin typeface="Calibri" panose="020F0502020204030204" pitchFamily="34" charset="0"/>
              </a:rPr>
              <a:t>Ev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is equal to 0.93, for Poisson's ratio it is 1,145</a:t>
            </a:r>
            <a:r>
              <a:rPr lang="en-US" sz="180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.</a:t>
            </a:r>
            <a:endParaRPr lang="en-US" sz="18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27584" y="2431951"/>
                <a:ext cx="5618782" cy="629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nb-NO" sz="200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nb-NO" sz="20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nb-NO" sz="2000" b="0" i="1" smtClean="0"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nb-NO" sz="2000" b="0" i="1" smtClean="0">
                                <a:latin typeface="Cambria Math"/>
                              </a:rPr>
                              <m:t>𝑉</m:t>
                            </m:r>
                            <m:r>
                              <a:rPr lang="nb-NO" sz="2000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nb-NO" sz="2000" b="0" i="1" smtClean="0">
                                <a:latin typeface="Cambria Math"/>
                              </a:rPr>
                              <m:t>𝐼𝑠𝑜𝑡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nb-NO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nb-NO" sz="2000" i="1"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nb-NO" sz="2000" i="1">
                                <a:latin typeface="Cambria Math"/>
                              </a:rPr>
                              <m:t>𝑉</m:t>
                            </m:r>
                            <m:r>
                              <a:rPr lang="nb-NO" sz="2000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nb-NO" sz="2000" b="0" i="1" smtClean="0">
                                <a:latin typeface="Cambria Math"/>
                              </a:rPr>
                              <m:t>𝐴𝑛𝑖𝑠𝑜𝑡</m:t>
                            </m:r>
                          </m:sub>
                        </m:sSub>
                      </m:den>
                    </m:f>
                    <m:r>
                      <a:rPr lang="nb-NO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nb-NO" sz="2000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nb-NO" sz="2000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nb-NO" sz="20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nb-NO" sz="2000" b="0" i="1" smtClean="0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nb-NO" sz="2000" b="0" i="1" smtClean="0">
                                    <a:latin typeface="Cambria Math"/>
                                  </a:rPr>
                                  <m:t>𝑃𝑉</m:t>
                                </m:r>
                              </m:sub>
                            </m:sSub>
                          </m:e>
                          <m:sup>
                            <m:r>
                              <a:rPr lang="nb-NO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nb-NO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nb-NO" sz="20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nb-NO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sz="2000" i="1">
                                        <a:latin typeface="Cambria Math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nb-NO" sz="2000" i="1">
                                        <a:latin typeface="Cambria Math"/>
                                      </a:rPr>
                                      <m:t>𝑃</m:t>
                                    </m:r>
                                    <m:r>
                                      <a:rPr lang="nb-NO" sz="2000" b="0" i="1" smtClean="0">
                                        <a:latin typeface="Cambria Math"/>
                                      </a:rPr>
                                      <m:t>𝐻</m:t>
                                    </m:r>
                                  </m:sub>
                                </m:sSub>
                              </m:e>
                              <m:sup>
                                <m:r>
                                  <a:rPr lang="nb-NO" sz="20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nb-NO" sz="2000" b="0" i="1" smtClean="0">
                                <a:latin typeface="Cambria Math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nb-NO" sz="20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nb-NO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sz="2000" i="1">
                                        <a:latin typeface="Cambria Math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nb-NO" sz="2000" b="0" i="1" smtClean="0">
                                        <a:latin typeface="Cambria Math"/>
                                      </a:rPr>
                                      <m:t>𝑆𝐻</m:t>
                                    </m:r>
                                  </m:sub>
                                </m:sSub>
                              </m:e>
                              <m:sup>
                                <m:r>
                                  <a:rPr lang="nb-NO" sz="20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  <m:r>
                          <a:rPr lang="nb-NO" sz="2000" b="0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nb-NO" sz="2000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nb-NO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nb-NO" sz="2000" b="0" i="1" smtClean="0">
                                    <a:latin typeface="Cambria Math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nb-NO" sz="2000" b="0" i="1" smtClean="0">
                                    <a:latin typeface="Cambria Math"/>
                                  </a:rPr>
                                  <m:t>13</m:t>
                                </m:r>
                              </m:sub>
                            </m:sSub>
                          </m:e>
                          <m:sup>
                            <m:r>
                              <a:rPr lang="nb-NO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nb-NO" sz="2000" i="1" smtClean="0">
                            <a:latin typeface="Cambria Math"/>
                          </a:rPr>
                          <m:t> </m:t>
                        </m:r>
                        <m:r>
                          <a:rPr lang="nb-NO" sz="2000" b="0" i="1" smtClean="0">
                            <a:latin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nb-NO" sz="2000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nb-NO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nb-NO" sz="200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nb-NO" sz="2000" i="1">
                                    <a:latin typeface="Cambria Math"/>
                                  </a:rPr>
                                  <m:t>𝑃𝐻</m:t>
                                </m:r>
                              </m:sub>
                            </m:sSub>
                          </m:e>
                          <m:sup>
                            <m:r>
                              <a:rPr lang="nb-NO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nb-NO" sz="2000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nb-NO" sz="2000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nb-NO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nb-NO" sz="200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nb-NO" sz="2000" i="1">
                                    <a:latin typeface="Cambria Math"/>
                                  </a:rPr>
                                  <m:t>𝑆𝐻</m:t>
                                </m:r>
                              </m:sub>
                            </m:sSub>
                          </m:e>
                          <m:sup>
                            <m:r>
                              <a:rPr lang="nb-NO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nb-NO" sz="2000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nb-NO" sz="20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b-NO" sz="2000" i="1" dirty="0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nb-NO" sz="2000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nb-NO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nb-NO" sz="200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nb-NO" sz="2000" i="1">
                                    <a:latin typeface="Cambria Math"/>
                                  </a:rPr>
                                  <m:t>𝑃</m:t>
                                </m:r>
                                <m:r>
                                  <a:rPr lang="nb-NO" sz="2000" b="0" i="1" smtClean="0">
                                    <a:latin typeface="Cambria Math"/>
                                  </a:rPr>
                                  <m:t>𝑉</m:t>
                                </m:r>
                              </m:sub>
                            </m:sSub>
                          </m:e>
                          <m:sup>
                            <m:r>
                              <a:rPr lang="nb-NO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nb-NO" sz="2000" b="0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nb-NO" sz="2000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nb-NO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nb-NO" sz="200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nb-NO" sz="2000" b="0" i="1" smtClean="0">
                                    <a:latin typeface="Cambria Math"/>
                                  </a:rPr>
                                  <m:t>𝑆𝑉</m:t>
                                </m:r>
                              </m:sub>
                            </m:sSub>
                          </m:e>
                          <m:sup>
                            <m:r>
                              <a:rPr lang="nb-NO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el-GR" sz="2000" i="1" smtClean="0">
                            <a:latin typeface="Cambria Math"/>
                          </a:rPr>
                          <m:t>ρ</m:t>
                        </m:r>
                        <m:sSup>
                          <m:sSupPr>
                            <m:ctrlPr>
                              <a:rPr lang="nb-NO" sz="2000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nb-NO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nb-NO" sz="200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nb-NO" sz="2000" b="0" i="1" smtClean="0">
                                    <a:latin typeface="Cambria Math"/>
                                  </a:rPr>
                                  <m:t>𝑆</m:t>
                                </m:r>
                                <m:r>
                                  <a:rPr lang="nb-NO" sz="2000" i="1">
                                    <a:latin typeface="Cambria Math"/>
                                  </a:rPr>
                                  <m:t>𝑉</m:t>
                                </m:r>
                              </m:sub>
                            </m:sSub>
                          </m:e>
                          <m:sup>
                            <m:r>
                              <a:rPr lang="nb-NO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nb-NO" sz="2000" b="0" i="1" smtClean="0">
                            <a:latin typeface="Cambria Math"/>
                          </a:rPr>
                          <m:t>(3</m:t>
                        </m:r>
                        <m:sSup>
                          <m:sSupPr>
                            <m:ctrlPr>
                              <a:rPr lang="nb-NO" sz="2000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nb-NO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nb-NO" sz="200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nb-NO" sz="2000" i="1">
                                    <a:latin typeface="Cambria Math"/>
                                  </a:rPr>
                                  <m:t>𝑃𝑉</m:t>
                                </m:r>
                              </m:sub>
                            </m:sSub>
                          </m:e>
                          <m:sup>
                            <m:r>
                              <a:rPr lang="nb-NO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nb-NO" sz="2000" b="0" i="1" smtClean="0">
                            <a:latin typeface="Cambria Math"/>
                          </a:rPr>
                          <m:t>−4</m:t>
                        </m:r>
                        <m:sSup>
                          <m:sSupPr>
                            <m:ctrlPr>
                              <a:rPr lang="nb-NO" sz="2000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nb-NO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nb-NO" sz="200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nb-NO" sz="2000" b="0" i="1" smtClean="0">
                                    <a:latin typeface="Cambria Math"/>
                                  </a:rPr>
                                  <m:t>𝑆</m:t>
                                </m:r>
                                <m:r>
                                  <a:rPr lang="nb-NO" sz="2000" i="1">
                                    <a:latin typeface="Cambria Math"/>
                                  </a:rPr>
                                  <m:t>𝑉</m:t>
                                </m:r>
                              </m:sub>
                            </m:sSub>
                          </m:e>
                          <m:sup>
                            <m:r>
                              <a:rPr lang="nb-NO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nb-NO" sz="2000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nb-NO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431951"/>
                <a:ext cx="5618782" cy="62991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83211" y="4077072"/>
                <a:ext cx="8407879" cy="732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nb-NO" sz="14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nb-NO" sz="1400" b="0" i="1" smtClean="0">
                              <a:latin typeface="Cambria Math"/>
                            </a:rPr>
                            <m:t>13</m:t>
                          </m:r>
                        </m:sub>
                      </m:sSub>
                      <m:r>
                        <a:rPr lang="nb-NO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nb-NO" sz="1400" i="1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nb-NO" sz="140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nb-NO" sz="14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nb-NO" sz="14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nb-NO" sz="1400" i="1">
                                          <a:latin typeface="Cambria Math"/>
                                        </a:rPr>
                                        <m:t>2</m:t>
                                      </m:r>
                                      <m:sSup>
                                        <m:sSupPr>
                                          <m:ctrlPr>
                                            <a:rPr lang="nb-NO" sz="1400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sSub>
                                            <m:sSubPr>
                                              <m:ctrlPr>
                                                <a:rPr lang="nb-NO" sz="14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nb-NO" sz="1400" i="1">
                                                  <a:latin typeface="Cambria Math"/>
                                                </a:rPr>
                                                <m:t>𝑉</m:t>
                                              </m:r>
                                            </m:e>
                                            <m:sub>
                                              <m:r>
                                                <a:rPr lang="nb-NO" sz="1400" i="1">
                                                  <a:latin typeface="Cambria Math"/>
                                                </a:rPr>
                                                <m:t>𝑞𝑃</m:t>
                                              </m:r>
                                            </m:sub>
                                          </m:sSub>
                                        </m:e>
                                        <m:sup>
                                          <m:r>
                                            <a:rPr lang="nb-NO" sz="14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nb-NO" sz="1400" i="1">
                                          <a:latin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nb-NO" sz="1400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sSub>
                                            <m:sSubPr>
                                              <m:ctrlPr>
                                                <a:rPr lang="nb-NO" sz="14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nb-NO" sz="1400" i="1">
                                                  <a:latin typeface="Cambria Math"/>
                                                </a:rPr>
                                                <m:t>𝑉</m:t>
                                              </m:r>
                                            </m:e>
                                            <m:sub>
                                              <m:r>
                                                <a:rPr lang="nb-NO" sz="1400" i="1">
                                                  <a:latin typeface="Cambria Math"/>
                                                </a:rPr>
                                                <m:t>𝑃𝐻</m:t>
                                              </m:r>
                                            </m:sub>
                                          </m:sSub>
                                        </m:e>
                                        <m:sup>
                                          <m:r>
                                            <a:rPr lang="nb-NO" sz="14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nb-NO" sz="1400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nb-NO" sz="1400" i="1">
                                              <a:latin typeface="Cambria Math"/>
                                            </a:rPr>
                                            <m:t>𝑠𝑖𝑛</m:t>
                                          </m:r>
                                        </m:e>
                                        <m:sup>
                                          <m:r>
                                            <a:rPr lang="nb-NO" sz="14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nb-NO" sz="1400" i="1">
                                          <a:latin typeface="Cambria Math"/>
                                        </a:rPr>
                                        <m:t>𝛳</m:t>
                                      </m:r>
                                      <m:r>
                                        <a:rPr lang="nb-NO" sz="1400" i="1">
                                          <a:latin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nb-NO" sz="1400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sSub>
                                            <m:sSubPr>
                                              <m:ctrlPr>
                                                <a:rPr lang="nb-NO" sz="14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nb-NO" sz="1400" i="1">
                                                  <a:latin typeface="Cambria Math"/>
                                                </a:rPr>
                                                <m:t>𝑉</m:t>
                                              </m:r>
                                            </m:e>
                                            <m:sub>
                                              <m:r>
                                                <a:rPr lang="nb-NO" sz="1400" i="1">
                                                  <a:latin typeface="Cambria Math"/>
                                                </a:rPr>
                                                <m:t>𝑃𝑉</m:t>
                                              </m:r>
                                            </m:sub>
                                          </m:sSub>
                                        </m:e>
                                        <m:sup>
                                          <m:r>
                                            <a:rPr lang="nb-NO" sz="14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nb-NO" sz="1400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nb-NO" sz="1400" i="1">
                                              <a:latin typeface="Cambria Math"/>
                                            </a:rPr>
                                            <m:t>𝑐𝑜𝑠</m:t>
                                          </m:r>
                                        </m:e>
                                        <m:sup>
                                          <m:r>
                                            <a:rPr lang="nb-NO" sz="14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nb-NO" sz="1400" i="1">
                                          <a:latin typeface="Cambria Math"/>
                                        </a:rPr>
                                        <m:t>𝛳</m:t>
                                      </m:r>
                                      <m:r>
                                        <a:rPr lang="nb-NO" sz="1400" i="1">
                                          <a:latin typeface="Cambria Math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nb-NO" sz="1400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sSub>
                                            <m:sSubPr>
                                              <m:ctrlPr>
                                                <a:rPr lang="nb-NO" sz="14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nb-NO" sz="1400" i="1">
                                                  <a:latin typeface="Cambria Math"/>
                                                </a:rPr>
                                                <m:t>𝑉</m:t>
                                              </m:r>
                                            </m:e>
                                            <m:sub>
                                              <m:r>
                                                <a:rPr lang="nb-NO" sz="1400" i="1">
                                                  <a:latin typeface="Cambria Math"/>
                                                </a:rPr>
                                                <m:t>𝑆𝑉</m:t>
                                              </m:r>
                                            </m:sub>
                                          </m:sSub>
                                        </m:e>
                                        <m:sup>
                                          <m:r>
                                            <a:rPr lang="nb-NO" sz="14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nb-NO" sz="1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nb-NO" sz="1400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nb-NO" sz="14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nb-NO" sz="14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nb-NO" sz="1400" i="1">
                                          <a:latin typeface="Cambria Math"/>
                                        </a:rPr>
                                        <m:t>(</m:t>
                                      </m:r>
                                      <m:sSup>
                                        <m:sSupPr>
                                          <m:ctrlPr>
                                            <a:rPr lang="nb-NO" sz="1400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sSub>
                                            <m:sSubPr>
                                              <m:ctrlPr>
                                                <a:rPr lang="nb-NO" sz="14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nb-NO" sz="1400" i="1">
                                                  <a:latin typeface="Cambria Math"/>
                                                </a:rPr>
                                                <m:t>𝑉</m:t>
                                              </m:r>
                                            </m:e>
                                            <m:sub>
                                              <m:r>
                                                <a:rPr lang="nb-NO" sz="1400" i="1">
                                                  <a:latin typeface="Cambria Math"/>
                                                </a:rPr>
                                                <m:t>𝑃𝐻</m:t>
                                              </m:r>
                                            </m:sub>
                                          </m:sSub>
                                        </m:e>
                                        <m:sup>
                                          <m:r>
                                            <a:rPr lang="nb-NO" sz="14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nb-NO" sz="1400" i="1">
                                          <a:latin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nb-NO" sz="1400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sSub>
                                            <m:sSubPr>
                                              <m:ctrlPr>
                                                <a:rPr lang="nb-NO" sz="14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nb-NO" sz="1400" i="1">
                                                  <a:latin typeface="Cambria Math"/>
                                                </a:rPr>
                                                <m:t>𝑉</m:t>
                                              </m:r>
                                            </m:e>
                                            <m:sub>
                                              <m:r>
                                                <a:rPr lang="nb-NO" sz="1400" i="1">
                                                  <a:latin typeface="Cambria Math"/>
                                                </a:rPr>
                                                <m:t>𝑆𝐻</m:t>
                                              </m:r>
                                            </m:sub>
                                          </m:sSub>
                                        </m:e>
                                        <m:sup>
                                          <m:r>
                                            <a:rPr lang="nb-NO" sz="14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nb-NO" sz="1400" i="1">
                                          <a:latin typeface="Cambria Math"/>
                                        </a:rPr>
                                        <m:t>)</m:t>
                                      </m:r>
                                      <m:sSup>
                                        <m:sSupPr>
                                          <m:ctrlPr>
                                            <a:rPr lang="nb-NO" sz="1400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nb-NO" sz="1400" i="1">
                                              <a:latin typeface="Cambria Math"/>
                                            </a:rPr>
                                            <m:t>𝑠𝑖𝑛</m:t>
                                          </m:r>
                                        </m:e>
                                        <m:sup>
                                          <m:r>
                                            <a:rPr lang="nb-NO" sz="14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nb-NO" sz="1400" i="1">
                                          <a:latin typeface="Cambria Math"/>
                                        </a:rPr>
                                        <m:t>𝛳</m:t>
                                      </m:r>
                                      <m:r>
                                        <a:rPr lang="nb-NO" sz="1400" i="1">
                                          <a:latin typeface="Cambria Math"/>
                                        </a:rPr>
                                        <m:t>−(</m:t>
                                      </m:r>
                                      <m:sSup>
                                        <m:sSupPr>
                                          <m:ctrlPr>
                                            <a:rPr lang="nb-NO" sz="1400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sSub>
                                            <m:sSubPr>
                                              <m:ctrlPr>
                                                <a:rPr lang="nb-NO" sz="14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nb-NO" sz="1400" i="1">
                                                  <a:latin typeface="Cambria Math"/>
                                                </a:rPr>
                                                <m:t>𝑉</m:t>
                                              </m:r>
                                            </m:e>
                                            <m:sub>
                                              <m:r>
                                                <a:rPr lang="nb-NO" sz="1400" i="1">
                                                  <a:latin typeface="Cambria Math"/>
                                                </a:rPr>
                                                <m:t>𝑃𝑉</m:t>
                                              </m:r>
                                            </m:sub>
                                          </m:sSub>
                                        </m:e>
                                        <m:sup>
                                          <m:r>
                                            <a:rPr lang="nb-NO" sz="14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nb-NO" sz="1400" i="1">
                                          <a:latin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nb-NO" sz="1400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sSub>
                                            <m:sSubPr>
                                              <m:ctrlPr>
                                                <a:rPr lang="nb-NO" sz="14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nb-NO" sz="1400" i="1">
                                                  <a:latin typeface="Cambria Math"/>
                                                </a:rPr>
                                                <m:t>𝑉</m:t>
                                              </m:r>
                                            </m:e>
                                            <m:sub>
                                              <m:r>
                                                <a:rPr lang="nb-NO" sz="1400" i="1">
                                                  <a:latin typeface="Cambria Math"/>
                                                </a:rPr>
                                                <m:t>𝑆𝑉</m:t>
                                              </m:r>
                                            </m:sub>
                                          </m:sSub>
                                        </m:e>
                                        <m:sup>
                                          <m:r>
                                            <a:rPr lang="nb-NO" sz="14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nb-NO" sz="1400" i="1">
                                          <a:latin typeface="Cambria Math"/>
                                        </a:rPr>
                                        <m:t>)</m:t>
                                      </m:r>
                                      <m:sSup>
                                        <m:sSupPr>
                                          <m:ctrlPr>
                                            <a:rPr lang="nb-NO" sz="1400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nb-NO" sz="1400" i="1">
                                              <a:latin typeface="Cambria Math"/>
                                            </a:rPr>
                                            <m:t>𝑐𝑜𝑠</m:t>
                                          </m:r>
                                        </m:e>
                                        <m:sup>
                                          <m:r>
                                            <a:rPr lang="nb-NO" sz="14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nb-NO" sz="1400" i="1">
                                          <a:latin typeface="Cambria Math"/>
                                        </a:rPr>
                                        <m:t>𝛳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nb-NO" sz="1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num>
                        <m:den>
                          <m:r>
                            <a:rPr lang="nb-NO" sz="1400" i="1">
                              <a:latin typeface="Cambria Math"/>
                            </a:rPr>
                            <m:t>2</m:t>
                          </m:r>
                          <m:r>
                            <a:rPr lang="nb-NO" sz="1400" i="1">
                              <a:latin typeface="Cambria Math"/>
                            </a:rPr>
                            <m:t>𝑠𝑖𝑛</m:t>
                          </m:r>
                          <m:r>
                            <a:rPr lang="nb-NO" sz="1400" i="1">
                              <a:latin typeface="Cambria Math"/>
                            </a:rPr>
                            <m:t>𝛳</m:t>
                          </m:r>
                          <m:r>
                            <a:rPr lang="nb-NO" sz="1400" i="1">
                              <a:latin typeface="Cambria Math"/>
                            </a:rPr>
                            <m:t>𝑐𝑜𝑠</m:t>
                          </m:r>
                          <m:r>
                            <a:rPr lang="nb-NO" sz="1400" i="1">
                              <a:latin typeface="Cambria Math"/>
                            </a:rPr>
                            <m:t>𝛳</m:t>
                          </m:r>
                        </m:den>
                      </m:f>
                      <m:r>
                        <m:rPr>
                          <m:nor/>
                        </m:rPr>
                        <a:rPr lang="nb-NO" sz="1400" dirty="0"/>
                        <m:t>+ </m:t>
                      </m:r>
                      <m:sSup>
                        <m:sSupPr>
                          <m:ctrlPr>
                            <a:rPr lang="nb-NO" sz="1400" i="1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nb-NO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nb-NO" sz="1400" i="1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nb-NO" sz="1400" i="1">
                                  <a:latin typeface="Cambria Math"/>
                                </a:rPr>
                                <m:t>𝑆𝑉</m:t>
                              </m:r>
                            </m:sub>
                          </m:sSub>
                        </m:e>
                        <m:sup>
                          <m:r>
                            <a:rPr lang="nb-NO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b-NO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211" y="4077072"/>
                <a:ext cx="8407879" cy="73218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485334"/>
              </p:ext>
            </p:extLst>
          </p:nvPr>
        </p:nvGraphicFramePr>
        <p:xfrm>
          <a:off x="1043608" y="3205448"/>
          <a:ext cx="3004827" cy="6890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1" name="Equation" r:id="rId5" imgW="1993680" imgH="457200" progId="Equation.DSMT4">
                  <p:embed/>
                </p:oleObj>
              </mc:Choice>
              <mc:Fallback>
                <p:oleObj name="Equation" r:id="rId5" imgW="19936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43608" y="3205448"/>
                        <a:ext cx="3004827" cy="6890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0793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" name="Picture 10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4" y="1120101"/>
            <a:ext cx="4599967" cy="3573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7431" y="1077439"/>
            <a:ext cx="4332167" cy="3466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itle 2"/>
          <p:cNvSpPr txBox="1">
            <a:spLocks/>
          </p:cNvSpPr>
          <p:nvPr/>
        </p:nvSpPr>
        <p:spPr>
          <a:xfrm>
            <a:off x="47464" y="-99392"/>
            <a:ext cx="8856984" cy="5543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Mancos shale: Anisotropy corrections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548680"/>
            <a:ext cx="77768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TI symmetry requires:  </a:t>
            </a:r>
          </a:p>
          <a:p>
            <a:pPr>
              <a:spcAft>
                <a:spcPts val="1200"/>
              </a:spcAft>
            </a:pPr>
            <a:endParaRPr lang="en-GB" sz="18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3024837"/>
              </p:ext>
            </p:extLst>
          </p:nvPr>
        </p:nvGraphicFramePr>
        <p:xfrm>
          <a:off x="2965144" y="444543"/>
          <a:ext cx="1080120" cy="6755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6" name="Equation" r:id="rId5" imgW="685800" imgH="431800" progId="Equation.DSMT4">
                  <p:embed/>
                </p:oleObj>
              </mc:Choice>
              <mc:Fallback>
                <p:oleObj name="Equation" r:id="rId5" imgW="685800" imgH="431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5144" y="444543"/>
                        <a:ext cx="1080120" cy="6755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3835287" y="4234345"/>
            <a:ext cx="1854420" cy="1868291"/>
            <a:chOff x="3982399" y="3939391"/>
            <a:chExt cx="1917879" cy="1791657"/>
          </a:xfrm>
        </p:grpSpPr>
        <p:grpSp>
          <p:nvGrpSpPr>
            <p:cNvPr id="3" name="Group 2"/>
            <p:cNvGrpSpPr/>
            <p:nvPr/>
          </p:nvGrpSpPr>
          <p:grpSpPr>
            <a:xfrm>
              <a:off x="3982399" y="3939391"/>
              <a:ext cx="1917879" cy="1791657"/>
              <a:chOff x="3903877" y="2417698"/>
              <a:chExt cx="1917879" cy="1791657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4087181" y="2417698"/>
                <a:ext cx="1080120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endParaRPr lang="nb-NO" dirty="0"/>
              </a:p>
            </p:txBody>
          </p:sp>
          <p:grpSp>
            <p:nvGrpSpPr>
              <p:cNvPr id="29" name="Group 28"/>
              <p:cNvGrpSpPr/>
              <p:nvPr/>
            </p:nvGrpSpPr>
            <p:grpSpPr>
              <a:xfrm flipV="1">
                <a:off x="4240722" y="3761918"/>
                <a:ext cx="813826" cy="216024"/>
                <a:chOff x="4086994" y="4797152"/>
                <a:chExt cx="813826" cy="216024"/>
              </a:xfrm>
            </p:grpSpPr>
            <p:sp>
              <p:nvSpPr>
                <p:cNvPr id="30" name="Down Arrow 29"/>
                <p:cNvSpPr/>
                <p:nvPr/>
              </p:nvSpPr>
              <p:spPr>
                <a:xfrm>
                  <a:off x="4086994" y="4797152"/>
                  <a:ext cx="144016" cy="216024"/>
                </a:xfrm>
                <a:prstGeom prst="downArrow">
                  <a:avLst/>
                </a:prstGeom>
                <a:solidFill>
                  <a:srgbClr val="00206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31" name="Down Arrow 30"/>
                <p:cNvSpPr/>
                <p:nvPr/>
              </p:nvSpPr>
              <p:spPr>
                <a:xfrm>
                  <a:off x="4756804" y="4797152"/>
                  <a:ext cx="144016" cy="216024"/>
                </a:xfrm>
                <a:prstGeom prst="downArrow">
                  <a:avLst/>
                </a:prstGeom>
                <a:solidFill>
                  <a:srgbClr val="00206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sp>
            <p:nvSpPr>
              <p:cNvPr id="32" name="TextBox 31"/>
              <p:cNvSpPr txBox="1"/>
              <p:nvPr/>
            </p:nvSpPr>
            <p:spPr>
              <a:xfrm>
                <a:off x="4094231" y="2432020"/>
                <a:ext cx="394903" cy="3394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1700" dirty="0" smtClean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0</a:t>
                </a:r>
                <a:r>
                  <a:rPr lang="nb-NO" sz="1700" dirty="0" smtClean="0">
                    <a:solidFill>
                      <a:srgbClr val="C00000"/>
                    </a:solidFill>
                    <a:latin typeface="Calibri" panose="020F0502020204030204" pitchFamily="34" charset="0"/>
                    <a:sym typeface="Symbol"/>
                  </a:rPr>
                  <a:t></a:t>
                </a:r>
                <a:endParaRPr lang="nb-NO" sz="1700" dirty="0">
                  <a:solidFill>
                    <a:srgbClr val="C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745008" y="2430280"/>
                <a:ext cx="509295" cy="3394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1700" dirty="0" smtClean="0">
                    <a:solidFill>
                      <a:srgbClr val="92D050"/>
                    </a:solidFill>
                    <a:latin typeface="Calibri" panose="020F0502020204030204" pitchFamily="34" charset="0"/>
                  </a:rPr>
                  <a:t>90</a:t>
                </a:r>
                <a:r>
                  <a:rPr lang="nb-NO" sz="1700" dirty="0" smtClean="0">
                    <a:solidFill>
                      <a:srgbClr val="92D050"/>
                    </a:solidFill>
                    <a:latin typeface="Calibri" panose="020F0502020204030204" pitchFamily="34" charset="0"/>
                    <a:sym typeface="Symbol"/>
                  </a:rPr>
                  <a:t></a:t>
                </a:r>
                <a:endParaRPr lang="nb-NO" sz="1700" dirty="0">
                  <a:solidFill>
                    <a:srgbClr val="92D05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903877" y="3869930"/>
                <a:ext cx="775613" cy="3394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1700" dirty="0" smtClean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E</a:t>
                </a:r>
                <a:r>
                  <a:rPr lang="nb-NO" sz="1700" baseline="-25000" dirty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V</a:t>
                </a:r>
                <a:r>
                  <a:rPr lang="nb-NO" sz="1700" dirty="0" smtClean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, </a:t>
                </a:r>
                <a:r>
                  <a:rPr lang="nb-NO" sz="1700" dirty="0" smtClean="0">
                    <a:solidFill>
                      <a:srgbClr val="C00000"/>
                    </a:solidFill>
                    <a:latin typeface="Calibri" panose="020F0502020204030204" pitchFamily="34" charset="0"/>
                    <a:sym typeface="Symbol"/>
                  </a:rPr>
                  <a:t></a:t>
                </a:r>
                <a:r>
                  <a:rPr lang="nb-NO" sz="1700" baseline="-25000" dirty="0" smtClean="0">
                    <a:solidFill>
                      <a:srgbClr val="C00000"/>
                    </a:solidFill>
                    <a:latin typeface="Calibri" panose="020F0502020204030204" pitchFamily="34" charset="0"/>
                    <a:sym typeface="Symbol"/>
                  </a:rPr>
                  <a:t>VH</a:t>
                </a:r>
                <a:endParaRPr lang="nb-NO" sz="1700" baseline="-25000" dirty="0">
                  <a:solidFill>
                    <a:srgbClr val="C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4512844" y="3869930"/>
                <a:ext cx="1308912" cy="3394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1700" dirty="0" smtClean="0">
                    <a:solidFill>
                      <a:srgbClr val="92D050"/>
                    </a:solidFill>
                  </a:rPr>
                  <a:t>E</a:t>
                </a:r>
                <a:r>
                  <a:rPr lang="nb-NO" sz="1700" baseline="-25000" dirty="0">
                    <a:solidFill>
                      <a:srgbClr val="92D050"/>
                    </a:solidFill>
                  </a:rPr>
                  <a:t>H</a:t>
                </a:r>
                <a:r>
                  <a:rPr lang="nb-NO" sz="1700" dirty="0" smtClean="0">
                    <a:solidFill>
                      <a:srgbClr val="92D050"/>
                    </a:solidFill>
                  </a:rPr>
                  <a:t>, </a:t>
                </a:r>
                <a:r>
                  <a:rPr lang="nb-NO" sz="1700" dirty="0" smtClean="0">
                    <a:solidFill>
                      <a:srgbClr val="92D050"/>
                    </a:solidFill>
                    <a:sym typeface="Symbol"/>
                  </a:rPr>
                  <a:t></a:t>
                </a:r>
                <a:r>
                  <a:rPr lang="nb-NO" sz="1700" baseline="-25000" dirty="0" smtClean="0">
                    <a:solidFill>
                      <a:srgbClr val="92D050"/>
                    </a:solidFill>
                    <a:sym typeface="Symbol"/>
                  </a:rPr>
                  <a:t>HV</a:t>
                </a:r>
                <a:r>
                  <a:rPr lang="nb-NO" sz="1700" dirty="0" smtClean="0">
                    <a:solidFill>
                      <a:srgbClr val="92D050"/>
                    </a:solidFill>
                    <a:sym typeface="Symbol"/>
                  </a:rPr>
                  <a:t>, </a:t>
                </a:r>
                <a:r>
                  <a:rPr lang="nb-NO" sz="1700" baseline="-25000" dirty="0" smtClean="0">
                    <a:solidFill>
                      <a:srgbClr val="92D050"/>
                    </a:solidFill>
                    <a:sym typeface="Symbol"/>
                  </a:rPr>
                  <a:t>HH</a:t>
                </a:r>
                <a:endParaRPr lang="nb-NO" sz="1700" baseline="-25000" dirty="0">
                  <a:solidFill>
                    <a:srgbClr val="92D050"/>
                  </a:solidFill>
                </a:endParaRPr>
              </a:p>
            </p:txBody>
          </p:sp>
          <p:pic>
            <p:nvPicPr>
              <p:cNvPr id="2056" name="Picture 8"/>
              <p:cNvPicPr>
                <a:picLocks noChangeAspect="1" noChangeArrowheads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95937" y="2883547"/>
                <a:ext cx="1257961" cy="878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7" name="Down Arrow 26"/>
            <p:cNvSpPr/>
            <p:nvPr/>
          </p:nvSpPr>
          <p:spPr>
            <a:xfrm>
              <a:off x="4313038" y="4196667"/>
              <a:ext cx="144016" cy="216024"/>
            </a:xfrm>
            <a:prstGeom prst="downArrow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8" name="Down Arrow 27"/>
            <p:cNvSpPr/>
            <p:nvPr/>
          </p:nvSpPr>
          <p:spPr>
            <a:xfrm>
              <a:off x="4989053" y="4196667"/>
              <a:ext cx="144016" cy="216024"/>
            </a:xfrm>
            <a:prstGeom prst="downArrow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436096" y="4727889"/>
            <a:ext cx="3024336" cy="353943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7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Data are valid!</a:t>
            </a:r>
            <a:endParaRPr lang="en-US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14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heme/theme1.xml><?xml version="1.0" encoding="utf-8"?>
<a:theme xmlns:a="http://schemas.openxmlformats.org/drawingml/2006/main" name="Liggende mal Times">
  <a:themeElements>
    <a:clrScheme name="Liggende mal Tim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iggende mal Tim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Liggende mal Tim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gende mal Tim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ninf:info-folks mapper:Kirsten:LYSARK-2001:Mal:Liggende mal Times.ppt</Template>
  <TotalTime>5933</TotalTime>
  <Words>1279</Words>
  <Application>Microsoft Office PowerPoint</Application>
  <PresentationFormat>On-screen Show (4:3)</PresentationFormat>
  <Paragraphs>147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Liggende mal Times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Norske lysark 2001</dc:title>
  <dc:creator>Infoavdelingen</dc:creator>
  <cp:lastModifiedBy>Dawid Szewczyk</cp:lastModifiedBy>
  <cp:revision>669</cp:revision>
  <cp:lastPrinted>2005-06-02T08:50:29Z</cp:lastPrinted>
  <dcterms:created xsi:type="dcterms:W3CDTF">1998-10-19T12:17:04Z</dcterms:created>
  <dcterms:modified xsi:type="dcterms:W3CDTF">2015-04-26T16:57:34Z</dcterms:modified>
</cp:coreProperties>
</file>