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704" r:id="rId2"/>
    <p:sldId id="518" r:id="rId3"/>
    <p:sldId id="501" r:id="rId4"/>
    <p:sldId id="460" r:id="rId5"/>
    <p:sldId id="666" r:id="rId6"/>
    <p:sldId id="526" r:id="rId7"/>
    <p:sldId id="529" r:id="rId8"/>
    <p:sldId id="519" r:id="rId9"/>
    <p:sldId id="676" r:id="rId10"/>
    <p:sldId id="615" r:id="rId11"/>
    <p:sldId id="648" r:id="rId12"/>
    <p:sldId id="694" r:id="rId13"/>
    <p:sldId id="695" r:id="rId14"/>
    <p:sldId id="699" r:id="rId15"/>
    <p:sldId id="701" r:id="rId16"/>
    <p:sldId id="702" r:id="rId17"/>
    <p:sldId id="665" r:id="rId18"/>
    <p:sldId id="697" r:id="rId19"/>
    <p:sldId id="698" r:id="rId20"/>
    <p:sldId id="700" r:id="rId21"/>
    <p:sldId id="696" r:id="rId22"/>
    <p:sldId id="662" r:id="rId23"/>
    <p:sldId id="703" r:id="rId24"/>
    <p:sldId id="680" r:id="rId25"/>
    <p:sldId id="639" r:id="rId26"/>
  </p:sldIdLst>
  <p:sldSz cx="9144000" cy="6858000" type="screen4x3"/>
  <p:notesSz cx="6810375" cy="99425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DBC"/>
    <a:srgbClr val="093FB7"/>
    <a:srgbClr val="379EF3"/>
    <a:srgbClr val="3AE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p:cViewPr varScale="1">
        <p:scale>
          <a:sx n="115" d="100"/>
          <a:sy n="115" d="100"/>
        </p:scale>
        <p:origin x="1476" y="108"/>
      </p:cViewPr>
      <p:guideLst>
        <p:guide orient="horz" pos="2160"/>
        <p:guide pos="2880"/>
      </p:guideLst>
    </p:cSldViewPr>
  </p:slideViewPr>
  <p:notesTextViewPr>
    <p:cViewPr>
      <p:scale>
        <a:sx n="1" d="1"/>
        <a:sy n="1" d="1"/>
      </p:scale>
      <p:origin x="0" y="0"/>
    </p:cViewPr>
  </p:notesTextViewPr>
  <p:sorterViewPr>
    <p:cViewPr>
      <p:scale>
        <a:sx n="73" d="100"/>
        <a:sy n="7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51953" cy="496651"/>
          </a:xfrm>
          <a:prstGeom prst="rect">
            <a:avLst/>
          </a:prstGeom>
        </p:spPr>
        <p:txBody>
          <a:bodyPr vert="horz" lIns="91439" tIns="45720" rIns="91439"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8423" y="1"/>
            <a:ext cx="2950371" cy="496651"/>
          </a:xfrm>
          <a:prstGeom prst="rect">
            <a:avLst/>
          </a:prstGeom>
        </p:spPr>
        <p:txBody>
          <a:bodyPr vert="horz" lIns="91439" tIns="45720" rIns="91439" bIns="45720" rtlCol="0"/>
          <a:lstStyle>
            <a:lvl1pPr algn="r" fontAlgn="auto">
              <a:spcBef>
                <a:spcPts val="0"/>
              </a:spcBef>
              <a:spcAft>
                <a:spcPts val="0"/>
              </a:spcAft>
              <a:defRPr sz="1200" smtClean="0">
                <a:latin typeface="+mn-lt"/>
                <a:cs typeface="+mn-cs"/>
              </a:defRPr>
            </a:lvl1pPr>
          </a:lstStyle>
          <a:p>
            <a:pPr>
              <a:defRPr/>
            </a:pPr>
            <a:fld id="{ECF1CC28-9B99-4DF9-A73E-A408C687728C}" type="datetimeFigureOut">
              <a:rPr lang="en-US"/>
              <a:pPr>
                <a:defRPr/>
              </a:pPr>
              <a:t>4/24/2017</a:t>
            </a:fld>
            <a:endParaRPr lang="en-US"/>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39" tIns="45720" rIns="91439" bIns="45720" rtlCol="0" anchor="ctr"/>
          <a:lstStyle/>
          <a:p>
            <a:pPr lvl="0"/>
            <a:endParaRPr lang="en-US" noProof="0"/>
          </a:p>
        </p:txBody>
      </p:sp>
      <p:sp>
        <p:nvSpPr>
          <p:cNvPr id="5" name="Notes Placeholder 4"/>
          <p:cNvSpPr>
            <a:spLocks noGrp="1"/>
          </p:cNvSpPr>
          <p:nvPr>
            <p:ph type="body" sz="quarter" idx="3"/>
          </p:nvPr>
        </p:nvSpPr>
        <p:spPr>
          <a:xfrm>
            <a:off x="681829" y="4722932"/>
            <a:ext cx="5448300" cy="4474606"/>
          </a:xfrm>
          <a:prstGeom prst="rect">
            <a:avLst/>
          </a:prstGeom>
        </p:spPr>
        <p:txBody>
          <a:bodyPr vert="horz" lIns="91439" tIns="45720" rIns="91439"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9444282"/>
            <a:ext cx="2951953" cy="496651"/>
          </a:xfrm>
          <a:prstGeom prst="rect">
            <a:avLst/>
          </a:prstGeom>
        </p:spPr>
        <p:txBody>
          <a:bodyPr vert="horz" lIns="91439" tIns="45720" rIns="91439"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8423" y="9444282"/>
            <a:ext cx="2950371" cy="496651"/>
          </a:xfrm>
          <a:prstGeom prst="rect">
            <a:avLst/>
          </a:prstGeom>
        </p:spPr>
        <p:txBody>
          <a:bodyPr vert="horz" lIns="91439" tIns="45720" rIns="91439" bIns="45720" rtlCol="0" anchor="b"/>
          <a:lstStyle>
            <a:lvl1pPr algn="r" fontAlgn="auto">
              <a:spcBef>
                <a:spcPts val="0"/>
              </a:spcBef>
              <a:spcAft>
                <a:spcPts val="0"/>
              </a:spcAft>
              <a:defRPr sz="1200" smtClean="0">
                <a:latin typeface="+mn-lt"/>
                <a:cs typeface="+mn-cs"/>
              </a:defRPr>
            </a:lvl1pPr>
          </a:lstStyle>
          <a:p>
            <a:pPr>
              <a:defRPr/>
            </a:pPr>
            <a:fld id="{D0025411-0BFD-4130-B23A-75CAF24B0715}" type="slidenum">
              <a:rPr lang="en-US"/>
              <a:pPr>
                <a:defRPr/>
              </a:pPr>
              <a:t>‹#›</a:t>
            </a:fld>
            <a:endParaRPr lang="en-US"/>
          </a:p>
        </p:txBody>
      </p:sp>
    </p:spTree>
    <p:extLst>
      <p:ext uri="{BB962C8B-B14F-4D97-AF65-F5344CB8AC3E}">
        <p14:creationId xmlns:p14="http://schemas.microsoft.com/office/powerpoint/2010/main" val="40257885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smtClean="0"/>
              <a:t>This slide shows amplitude difference and modelled gas saturation in the upper sand in August 1989, and in October 1990.</a:t>
            </a:r>
          </a:p>
          <a:p>
            <a:endParaRPr lang="nb-NO" smtClean="0"/>
          </a:p>
          <a:p>
            <a:r>
              <a:rPr lang="nb-NO" smtClean="0"/>
              <a:t>We can see that the amplitude difference has increased with a factor of approximately 10, while the saturation in the layer only is doubled.</a:t>
            </a:r>
          </a:p>
          <a:p>
            <a:endParaRPr lang="nb-NO" smtClean="0"/>
          </a:p>
          <a:p>
            <a:r>
              <a:rPr lang="nb-NO" smtClean="0"/>
              <a:t>The gas saturation in the upper layer in August 1989 is not confirmed by seismic. It is therefore likely that the assumptions of constant leak of gas from the lower to the upper sand in the reservoir model is uncorrect.</a:t>
            </a:r>
          </a:p>
          <a:p>
            <a:endParaRPr lang="nb-NO" smtClean="0"/>
          </a:p>
          <a:p>
            <a:r>
              <a:rPr lang="nb-NO" smtClean="0"/>
              <a:t>This is an indication that the flow path upwards from the lower sand changed suddenly. This might be because of a build up of pressure which lead to fracturing and new migration paths.</a:t>
            </a:r>
          </a:p>
          <a:p>
            <a:endParaRPr lang="nb-NO" smtClean="0"/>
          </a:p>
          <a:p>
            <a:r>
              <a:rPr lang="nb-NO" smtClean="0"/>
              <a:t>To sum up, we have seen that in August 1989 there was no significant timeshifts together with no change in amplitude along the upper reflector and low gas saturation in the upper sand.</a:t>
            </a:r>
          </a:p>
          <a:p>
            <a:r>
              <a:rPr lang="nb-NO" smtClean="0"/>
              <a:t>We also saw a large increase in amplitude difference along the lower reflector together with a high gas saturation in the lower sand.</a:t>
            </a:r>
          </a:p>
          <a:p>
            <a:endParaRPr lang="nb-NO" smtClean="0"/>
          </a:p>
          <a:p>
            <a:r>
              <a:rPr lang="nb-NO" smtClean="0"/>
              <a:t>In August and October 1990 the timeshifts are dominantly positive together with significant increase in amplitude along the upper reflector and increase in gas saturation in the upper sand. There is a match between the intervals where these three effects are observed.</a:t>
            </a:r>
          </a:p>
          <a:p>
            <a:r>
              <a:rPr lang="nb-NO" smtClean="0"/>
              <a:t>The amplitude difference at the lower sand is damped compared to August 1989 together with slightly lower gas saturation in the lower sand and considerable gas saturation in the upper sand.</a:t>
            </a:r>
          </a:p>
        </p:txBody>
      </p:sp>
      <p:sp>
        <p:nvSpPr>
          <p:cNvPr id="4" name="Plassholder for lysbildenummer 3"/>
          <p:cNvSpPr>
            <a:spLocks noGrp="1"/>
          </p:cNvSpPr>
          <p:nvPr>
            <p:ph type="sldNum" sz="quarter" idx="5"/>
          </p:nvPr>
        </p:nvSpPr>
        <p:spPr/>
        <p:txBody>
          <a:bodyPr/>
          <a:lstStyle/>
          <a:p>
            <a:pPr>
              <a:defRPr/>
            </a:pPr>
            <a:fld id="{5C0960B2-B15E-49E8-A28A-BC3C1D4FCBF6}" type="slidenum">
              <a:rPr lang="nb-NO" smtClean="0"/>
              <a:pPr>
                <a:defRPr/>
              </a:pPr>
              <a:t>7</a:t>
            </a:fld>
            <a:endParaRPr lang="nb-NO"/>
          </a:p>
        </p:txBody>
      </p:sp>
    </p:spTree>
    <p:extLst>
      <p:ext uri="{BB962C8B-B14F-4D97-AF65-F5344CB8AC3E}">
        <p14:creationId xmlns:p14="http://schemas.microsoft.com/office/powerpoint/2010/main" val="3973956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3243AA5-A78B-4AC2-B0DF-9E532DDFF6E8}" type="datetimeFigureOut">
              <a:rPr lang="en-US"/>
              <a:pPr>
                <a:defRPr/>
              </a:pPr>
              <a:t>4/24/2017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41F6FB-D782-4DC2-AACD-4617DF9FEE9A}" type="slidenum">
              <a:rPr lang="en-US"/>
              <a:pPr>
                <a:defRPr/>
              </a:pPr>
              <a:t>‹#›</a:t>
            </a:fld>
            <a:endParaRPr lang="en-US"/>
          </a:p>
        </p:txBody>
      </p:sp>
    </p:spTree>
    <p:extLst>
      <p:ext uri="{BB962C8B-B14F-4D97-AF65-F5344CB8AC3E}">
        <p14:creationId xmlns:p14="http://schemas.microsoft.com/office/powerpoint/2010/main" val="1128163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701EE8-5DE2-4F6C-ABE5-99FDA28D2D4F}" type="datetimeFigureOut">
              <a:rPr lang="en-US"/>
              <a:pPr>
                <a:defRPr/>
              </a:pPr>
              <a:t>4/24/2017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8F36A2-D5F5-40F2-9476-D8BEF50180C8}" type="slidenum">
              <a:rPr lang="en-US"/>
              <a:pPr>
                <a:defRPr/>
              </a:pPr>
              <a:t>‹#›</a:t>
            </a:fld>
            <a:endParaRPr lang="en-US"/>
          </a:p>
        </p:txBody>
      </p:sp>
    </p:spTree>
    <p:extLst>
      <p:ext uri="{BB962C8B-B14F-4D97-AF65-F5344CB8AC3E}">
        <p14:creationId xmlns:p14="http://schemas.microsoft.com/office/powerpoint/2010/main" val="171642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39A8CF-665B-4B12-8194-B10E2E55C27E}" type="datetimeFigureOut">
              <a:rPr lang="en-US"/>
              <a:pPr>
                <a:defRPr/>
              </a:pPr>
              <a:t>4/24/2017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2039A4-A6FA-4BD9-B48D-FFD329A2AE85}" type="slidenum">
              <a:rPr lang="en-US"/>
              <a:pPr>
                <a:defRPr/>
              </a:pPr>
              <a:t>‹#›</a:t>
            </a:fld>
            <a:endParaRPr lang="en-US"/>
          </a:p>
        </p:txBody>
      </p:sp>
    </p:spTree>
    <p:extLst>
      <p:ext uri="{BB962C8B-B14F-4D97-AF65-F5344CB8AC3E}">
        <p14:creationId xmlns:p14="http://schemas.microsoft.com/office/powerpoint/2010/main" val="406931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339106-A599-481E-9774-14096157429B}" type="datetimeFigureOut">
              <a:rPr lang="en-US"/>
              <a:pPr>
                <a:defRPr/>
              </a:pPr>
              <a:t>4/24/2017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FEBC72-AF57-4DC1-B891-CC26F3A98FA0}" type="slidenum">
              <a:rPr lang="en-US"/>
              <a:pPr>
                <a:defRPr/>
              </a:pPr>
              <a:t>‹#›</a:t>
            </a:fld>
            <a:endParaRPr lang="en-US"/>
          </a:p>
        </p:txBody>
      </p:sp>
    </p:spTree>
    <p:extLst>
      <p:ext uri="{BB962C8B-B14F-4D97-AF65-F5344CB8AC3E}">
        <p14:creationId xmlns:p14="http://schemas.microsoft.com/office/powerpoint/2010/main" val="228650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35FDA1-9305-49BC-8C68-3635B99FC20B}" type="datetimeFigureOut">
              <a:rPr lang="en-US"/>
              <a:pPr>
                <a:defRPr/>
              </a:pPr>
              <a:t>4/24/2017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097E26-92CD-447D-B73B-F51143865724}" type="slidenum">
              <a:rPr lang="en-US"/>
              <a:pPr>
                <a:defRPr/>
              </a:pPr>
              <a:t>‹#›</a:t>
            </a:fld>
            <a:endParaRPr lang="en-US"/>
          </a:p>
        </p:txBody>
      </p:sp>
    </p:spTree>
    <p:extLst>
      <p:ext uri="{BB962C8B-B14F-4D97-AF65-F5344CB8AC3E}">
        <p14:creationId xmlns:p14="http://schemas.microsoft.com/office/powerpoint/2010/main" val="201565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738CDD-A876-4127-83EF-982EDCAC59E6}" type="datetimeFigureOut">
              <a:rPr lang="en-US"/>
              <a:pPr>
                <a:defRPr/>
              </a:pPr>
              <a:t>4/24/2017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C312E9-05E8-4C45-9848-CE4F56622E45}" type="slidenum">
              <a:rPr lang="en-US"/>
              <a:pPr>
                <a:defRPr/>
              </a:pPr>
              <a:t>‹#›</a:t>
            </a:fld>
            <a:endParaRPr lang="en-US"/>
          </a:p>
        </p:txBody>
      </p:sp>
    </p:spTree>
    <p:extLst>
      <p:ext uri="{BB962C8B-B14F-4D97-AF65-F5344CB8AC3E}">
        <p14:creationId xmlns:p14="http://schemas.microsoft.com/office/powerpoint/2010/main" val="2758039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13F00E-BCF5-4AE8-98DD-9A7733946445}" type="datetimeFigureOut">
              <a:rPr lang="en-US"/>
              <a:pPr>
                <a:defRPr/>
              </a:pPr>
              <a:t>4/24/2017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4E0E32D-D529-474B-A9BE-7027D7A5D48B}" type="slidenum">
              <a:rPr lang="en-US"/>
              <a:pPr>
                <a:defRPr/>
              </a:pPr>
              <a:t>‹#›</a:t>
            </a:fld>
            <a:endParaRPr lang="en-US"/>
          </a:p>
        </p:txBody>
      </p:sp>
    </p:spTree>
    <p:extLst>
      <p:ext uri="{BB962C8B-B14F-4D97-AF65-F5344CB8AC3E}">
        <p14:creationId xmlns:p14="http://schemas.microsoft.com/office/powerpoint/2010/main" val="811965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ADA22D6-3397-4ED2-84EC-0E13C6AA2119}" type="datetimeFigureOut">
              <a:rPr lang="en-US"/>
              <a:pPr>
                <a:defRPr/>
              </a:pPr>
              <a:t>4/24/2017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341CAF3-7C82-4E4A-BD3F-5F60A6EFB4FA}" type="slidenum">
              <a:rPr lang="en-US"/>
              <a:pPr>
                <a:defRPr/>
              </a:pPr>
              <a:t>‹#›</a:t>
            </a:fld>
            <a:endParaRPr lang="en-US"/>
          </a:p>
        </p:txBody>
      </p:sp>
    </p:spTree>
    <p:extLst>
      <p:ext uri="{BB962C8B-B14F-4D97-AF65-F5344CB8AC3E}">
        <p14:creationId xmlns:p14="http://schemas.microsoft.com/office/powerpoint/2010/main" val="404751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9F1460-BCA7-4E8E-8DD7-A698A0D5ECAC}" type="datetimeFigureOut">
              <a:rPr lang="en-US"/>
              <a:pPr>
                <a:defRPr/>
              </a:pPr>
              <a:t>4/24/2017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FA688E5-D2AD-4E91-B3FD-C20A5E406D46}" type="slidenum">
              <a:rPr lang="en-US"/>
              <a:pPr>
                <a:defRPr/>
              </a:pPr>
              <a:t>‹#›</a:t>
            </a:fld>
            <a:endParaRPr lang="en-US"/>
          </a:p>
        </p:txBody>
      </p:sp>
    </p:spTree>
    <p:extLst>
      <p:ext uri="{BB962C8B-B14F-4D97-AF65-F5344CB8AC3E}">
        <p14:creationId xmlns:p14="http://schemas.microsoft.com/office/powerpoint/2010/main" val="16813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8EA76D-A688-42DB-AD81-6CF5A500F52D}" type="datetimeFigureOut">
              <a:rPr lang="en-US"/>
              <a:pPr>
                <a:defRPr/>
              </a:pPr>
              <a:t>4/24/2017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80D130-C2D1-48AA-AB4D-05628FB1E4E6}" type="slidenum">
              <a:rPr lang="en-US"/>
              <a:pPr>
                <a:defRPr/>
              </a:pPr>
              <a:t>‹#›</a:t>
            </a:fld>
            <a:endParaRPr lang="en-US"/>
          </a:p>
        </p:txBody>
      </p:sp>
    </p:spTree>
    <p:extLst>
      <p:ext uri="{BB962C8B-B14F-4D97-AF65-F5344CB8AC3E}">
        <p14:creationId xmlns:p14="http://schemas.microsoft.com/office/powerpoint/2010/main" val="244909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B6CC45-2989-48A8-ADC4-A2F26EE97EE2}" type="datetimeFigureOut">
              <a:rPr lang="en-US"/>
              <a:pPr>
                <a:defRPr/>
              </a:pPr>
              <a:t>4/24/2017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E9609C-5DF6-44D7-A418-C80636F76E09}" type="slidenum">
              <a:rPr lang="en-US"/>
              <a:pPr>
                <a:defRPr/>
              </a:pPr>
              <a:t>‹#›</a:t>
            </a:fld>
            <a:endParaRPr lang="en-US"/>
          </a:p>
        </p:txBody>
      </p:sp>
    </p:spTree>
    <p:extLst>
      <p:ext uri="{BB962C8B-B14F-4D97-AF65-F5344CB8AC3E}">
        <p14:creationId xmlns:p14="http://schemas.microsoft.com/office/powerpoint/2010/main" val="397815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50000">
              <a:schemeClr val="bg1"/>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0F6FE0A-52CC-42FE-9C93-8434D1137862}" type="datetimeFigureOut">
              <a:rPr lang="en-US"/>
              <a:pPr>
                <a:defRPr/>
              </a:pPr>
              <a:t>4/24/2017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CA4E9E8B-A856-495B-A09B-002DC1DD6F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509"/>
            <a:ext cx="8229600" cy="1143000"/>
          </a:xfrm>
        </p:spPr>
        <p:txBody>
          <a:bodyPr/>
          <a:lstStyle/>
          <a:p>
            <a:r>
              <a:rPr lang="nb-NO" b="1" dirty="0" smtClean="0"/>
              <a:t>Early detection of gas leakage using seismic data</a:t>
            </a:r>
            <a:endParaRPr lang="en-US" b="1" dirty="0"/>
          </a:p>
        </p:txBody>
      </p:sp>
      <p:grpSp>
        <p:nvGrpSpPr>
          <p:cNvPr id="4" name="Group 3"/>
          <p:cNvGrpSpPr/>
          <p:nvPr/>
        </p:nvGrpSpPr>
        <p:grpSpPr>
          <a:xfrm>
            <a:off x="609600" y="2209800"/>
            <a:ext cx="7772400" cy="4296225"/>
            <a:chOff x="0" y="762000"/>
            <a:chExt cx="9067800" cy="5515425"/>
          </a:xfrm>
        </p:grpSpPr>
        <p:sp>
          <p:nvSpPr>
            <p:cNvPr id="5" name="Rectangle 4"/>
            <p:cNvSpPr/>
            <p:nvPr/>
          </p:nvSpPr>
          <p:spPr>
            <a:xfrm>
              <a:off x="580046" y="1295400"/>
              <a:ext cx="8487754" cy="276643"/>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0" y="762000"/>
              <a:ext cx="9067800" cy="5515425"/>
              <a:chOff x="531076" y="1306512"/>
              <a:chExt cx="7183694" cy="4561545"/>
            </a:xfrm>
          </p:grpSpPr>
          <p:sp>
            <p:nvSpPr>
              <p:cNvPr id="7" name="TextBox 6"/>
              <p:cNvSpPr txBox="1"/>
              <p:nvPr/>
            </p:nvSpPr>
            <p:spPr>
              <a:xfrm>
                <a:off x="531076" y="1826430"/>
                <a:ext cx="424411" cy="305457"/>
              </a:xfrm>
              <a:prstGeom prst="rect">
                <a:avLst/>
              </a:prstGeom>
              <a:noFill/>
            </p:spPr>
            <p:txBody>
              <a:bodyPr wrap="none" rtlCol="0">
                <a:spAutoFit/>
              </a:bodyPr>
              <a:lstStyle/>
              <a:p>
                <a:r>
                  <a:rPr lang="nb-NO" dirty="0" smtClean="0"/>
                  <a:t>100</a:t>
                </a:r>
                <a:endParaRPr lang="en-US" dirty="0"/>
              </a:p>
            </p:txBody>
          </p:sp>
          <p:grpSp>
            <p:nvGrpSpPr>
              <p:cNvPr id="8" name="Group 7"/>
              <p:cNvGrpSpPr/>
              <p:nvPr/>
            </p:nvGrpSpPr>
            <p:grpSpPr>
              <a:xfrm>
                <a:off x="531076" y="1306512"/>
                <a:ext cx="7183694" cy="4561545"/>
                <a:chOff x="531076" y="1306512"/>
                <a:chExt cx="7183694" cy="4561545"/>
              </a:xfrm>
            </p:grpSpPr>
            <p:pic>
              <p:nvPicPr>
                <p:cNvPr id="9"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92" t="16051" r="51815" b="19710"/>
                <a:stretch/>
              </p:blipFill>
              <p:spPr bwMode="auto">
                <a:xfrm>
                  <a:off x="990600" y="1976460"/>
                  <a:ext cx="6724170" cy="364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
                <p:cNvSpPr>
                  <a:spLocks noChangeArrowheads="1"/>
                </p:cNvSpPr>
                <p:nvPr/>
              </p:nvSpPr>
              <p:spPr bwMode="auto">
                <a:xfrm>
                  <a:off x="4675776" y="1306512"/>
                  <a:ext cx="866988" cy="40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b-NO" sz="1400" dirty="0" smtClean="0">
                      <a:latin typeface="Calibri" pitchFamily="34" charset="0"/>
                    </a:rPr>
                    <a:t>2/4-14</a:t>
                  </a:r>
                  <a:endParaRPr lang="nb-NO" sz="1400" dirty="0">
                    <a:latin typeface="Calibri" pitchFamily="34" charset="0"/>
                  </a:endParaRPr>
                </a:p>
              </p:txBody>
            </p:sp>
            <p:sp>
              <p:nvSpPr>
                <p:cNvPr id="11" name="Rectangle 11"/>
                <p:cNvSpPr>
                  <a:spLocks noChangeArrowheads="1"/>
                </p:cNvSpPr>
                <p:nvPr/>
              </p:nvSpPr>
              <p:spPr bwMode="auto">
                <a:xfrm>
                  <a:off x="3404742" y="1306512"/>
                  <a:ext cx="866988" cy="407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b-NO" sz="1400" dirty="0" smtClean="0">
                      <a:latin typeface="Calibri" pitchFamily="34" charset="0"/>
                    </a:rPr>
                    <a:t>2/4-15</a:t>
                  </a:r>
                  <a:endParaRPr lang="nb-NO" sz="1400" dirty="0">
                    <a:latin typeface="Calibri" pitchFamily="34" charset="0"/>
                  </a:endParaRPr>
                </a:p>
              </p:txBody>
            </p:sp>
            <p:pic>
              <p:nvPicPr>
                <p:cNvPr id="12" name="Picture 5"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0169" y="1544645"/>
                  <a:ext cx="216031" cy="43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7513" y="1567366"/>
                  <a:ext cx="204665" cy="40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31076" y="5421786"/>
                  <a:ext cx="424411" cy="305457"/>
                </a:xfrm>
                <a:prstGeom prst="rect">
                  <a:avLst/>
                </a:prstGeom>
                <a:noFill/>
              </p:spPr>
              <p:txBody>
                <a:bodyPr wrap="none" rtlCol="0">
                  <a:spAutoFit/>
                </a:bodyPr>
                <a:lstStyle/>
                <a:p>
                  <a:r>
                    <a:rPr lang="nb-NO" dirty="0"/>
                    <a:t>8</a:t>
                  </a:r>
                  <a:r>
                    <a:rPr lang="nb-NO" dirty="0" smtClean="0"/>
                    <a:t>00</a:t>
                  </a:r>
                  <a:endParaRPr lang="en-US" dirty="0"/>
                </a:p>
              </p:txBody>
            </p:sp>
            <p:cxnSp>
              <p:nvCxnSpPr>
                <p:cNvPr id="15" name="Straight Arrow Connector 14"/>
                <p:cNvCxnSpPr/>
                <p:nvPr/>
              </p:nvCxnSpPr>
              <p:spPr>
                <a:xfrm>
                  <a:off x="990600" y="5867400"/>
                  <a:ext cx="6724170" cy="1"/>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31122" y="5562600"/>
                  <a:ext cx="509497" cy="305457"/>
                </a:xfrm>
                <a:prstGeom prst="rect">
                  <a:avLst/>
                </a:prstGeom>
                <a:noFill/>
              </p:spPr>
              <p:txBody>
                <a:bodyPr wrap="none" rtlCol="0">
                  <a:spAutoFit/>
                </a:bodyPr>
                <a:lstStyle/>
                <a:p>
                  <a:r>
                    <a:rPr lang="nb-NO" dirty="0" smtClean="0"/>
                    <a:t>7 km</a:t>
                  </a:r>
                  <a:endParaRPr lang="en-US" dirty="0"/>
                </a:p>
              </p:txBody>
            </p:sp>
            <p:sp>
              <p:nvSpPr>
                <p:cNvPr id="17" name="TextBox 16"/>
                <p:cNvSpPr txBox="1"/>
                <p:nvPr/>
              </p:nvSpPr>
              <p:spPr>
                <a:xfrm rot="16200000">
                  <a:off x="183003" y="3600719"/>
                  <a:ext cx="1098107" cy="316975"/>
                </a:xfrm>
                <a:prstGeom prst="rect">
                  <a:avLst/>
                </a:prstGeom>
                <a:noFill/>
              </p:spPr>
              <p:txBody>
                <a:bodyPr wrap="none" rtlCol="0">
                  <a:spAutoFit/>
                </a:bodyPr>
                <a:lstStyle/>
                <a:p>
                  <a:r>
                    <a:rPr lang="nb-NO" sz="2000" dirty="0" smtClean="0">
                      <a:latin typeface="Arial" pitchFamily="34" charset="0"/>
                    </a:rPr>
                    <a:t>Time (ms)</a:t>
                  </a:r>
                  <a:endParaRPr lang="en-US" sz="2000" dirty="0">
                    <a:latin typeface="Arial" pitchFamily="34" charset="0"/>
                  </a:endParaRPr>
                </a:p>
              </p:txBody>
            </p:sp>
          </p:grpSp>
        </p:grpSp>
      </p:grpSp>
      <p:sp>
        <p:nvSpPr>
          <p:cNvPr id="18" name="TextBox 17"/>
          <p:cNvSpPr txBox="1"/>
          <p:nvPr/>
        </p:nvSpPr>
        <p:spPr>
          <a:xfrm>
            <a:off x="1887167" y="1655802"/>
            <a:ext cx="5018618" cy="369332"/>
          </a:xfrm>
          <a:prstGeom prst="rect">
            <a:avLst/>
          </a:prstGeom>
          <a:noFill/>
        </p:spPr>
        <p:txBody>
          <a:bodyPr wrap="none" rtlCol="0">
            <a:spAutoFit/>
          </a:bodyPr>
          <a:lstStyle/>
          <a:p>
            <a:r>
              <a:rPr lang="nb-NO" dirty="0" smtClean="0"/>
              <a:t>Underground blowout in 1989 that lasted for a year</a:t>
            </a:r>
            <a:endParaRPr lang="en-US" dirty="0"/>
          </a:p>
        </p:txBody>
      </p:sp>
    </p:spTree>
    <p:extLst>
      <p:ext uri="{BB962C8B-B14F-4D97-AF65-F5344CB8AC3E}">
        <p14:creationId xmlns:p14="http://schemas.microsoft.com/office/powerpoint/2010/main" val="1752067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1" y="228600"/>
            <a:ext cx="8057584" cy="954107"/>
          </a:xfrm>
          <a:prstGeom prst="rect">
            <a:avLst/>
          </a:prstGeom>
          <a:noFill/>
        </p:spPr>
        <p:txBody>
          <a:bodyPr wrap="square" rtlCol="0">
            <a:spAutoFit/>
          </a:bodyPr>
          <a:lstStyle/>
          <a:p>
            <a:r>
              <a:rPr lang="nb-NO" sz="2800" b="1" dirty="0" smtClean="0"/>
              <a:t>Line 804; 1990: 2/4-14 well is drilled in the middle of a shallow tunnel valley;  30 m below seabed </a:t>
            </a:r>
            <a:endParaRPr lang="nb-NO" sz="2800" b="1" dirty="0"/>
          </a:p>
        </p:txBody>
      </p:sp>
      <p:sp>
        <p:nvSpPr>
          <p:cNvPr id="14" name="TextBox 13"/>
          <p:cNvSpPr txBox="1"/>
          <p:nvPr/>
        </p:nvSpPr>
        <p:spPr>
          <a:xfrm>
            <a:off x="639488" y="6141064"/>
            <a:ext cx="7711440" cy="646331"/>
          </a:xfrm>
          <a:prstGeom prst="rect">
            <a:avLst/>
          </a:prstGeom>
          <a:noFill/>
        </p:spPr>
        <p:txBody>
          <a:bodyPr wrap="square" rtlCol="0">
            <a:spAutoFit/>
          </a:bodyPr>
          <a:lstStyle/>
          <a:p>
            <a:r>
              <a:rPr lang="nb-NO" dirty="0" smtClean="0"/>
              <a:t>3 </a:t>
            </a:r>
            <a:r>
              <a:rPr lang="nb-NO" dirty="0" err="1" smtClean="0"/>
              <a:t>interpreted</a:t>
            </a:r>
            <a:r>
              <a:rPr lang="nb-NO" dirty="0" smtClean="0"/>
              <a:t> tunnel </a:t>
            </a:r>
            <a:r>
              <a:rPr lang="nb-NO" dirty="0" err="1" smtClean="0"/>
              <a:t>valleys</a:t>
            </a:r>
            <a:r>
              <a:rPr lang="nb-NO" dirty="0" smtClean="0"/>
              <a:t> </a:t>
            </a:r>
            <a:r>
              <a:rPr lang="nb-NO" dirty="0" err="1" smtClean="0"/>
              <a:t>shown</a:t>
            </a:r>
            <a:r>
              <a:rPr lang="nb-NO" dirty="0" smtClean="0"/>
              <a:t> by </a:t>
            </a:r>
            <a:r>
              <a:rPr lang="nb-NO" dirty="0" err="1" smtClean="0"/>
              <a:t>arrows</a:t>
            </a:r>
            <a:r>
              <a:rPr lang="nb-NO" dirty="0" smtClean="0"/>
              <a:t> </a:t>
            </a:r>
            <a:r>
              <a:rPr lang="nb-NO" dirty="0" err="1" smtClean="0"/>
              <a:t>marking</a:t>
            </a:r>
            <a:r>
              <a:rPr lang="nb-NO" dirty="0" smtClean="0"/>
              <a:t> </a:t>
            </a:r>
            <a:r>
              <a:rPr lang="nb-NO" dirty="0" err="1" smtClean="0"/>
              <a:t>the</a:t>
            </a:r>
            <a:r>
              <a:rPr lang="nb-NO" dirty="0" smtClean="0"/>
              <a:t> </a:t>
            </a:r>
            <a:r>
              <a:rPr lang="nb-NO" dirty="0" err="1" smtClean="0"/>
              <a:t>three</a:t>
            </a:r>
            <a:r>
              <a:rPr lang="nb-NO" dirty="0" smtClean="0"/>
              <a:t> </a:t>
            </a:r>
            <a:r>
              <a:rPr lang="nb-NO" dirty="0" err="1" smtClean="0"/>
              <a:t>depressions</a:t>
            </a:r>
            <a:r>
              <a:rPr lang="nb-NO" dirty="0" smtClean="0"/>
              <a:t> and </a:t>
            </a:r>
            <a:r>
              <a:rPr lang="nb-NO" dirty="0" err="1" smtClean="0"/>
              <a:t>subsequent</a:t>
            </a:r>
            <a:r>
              <a:rPr lang="nb-NO" dirty="0" smtClean="0"/>
              <a:t> </a:t>
            </a:r>
            <a:r>
              <a:rPr lang="nb-NO" dirty="0" err="1" smtClean="0"/>
              <a:t>erosion</a:t>
            </a:r>
            <a:r>
              <a:rPr lang="nb-NO" dirty="0" smtClean="0"/>
              <a:t> </a:t>
            </a:r>
            <a:r>
              <a:rPr lang="nb-NO" dirty="0" err="1" smtClean="0"/>
              <a:t>patterns</a:t>
            </a:r>
            <a:r>
              <a:rPr lang="nb-NO" dirty="0" smtClean="0"/>
              <a:t> </a:t>
            </a:r>
            <a:r>
              <a:rPr lang="nb-NO" dirty="0" err="1" smtClean="0"/>
              <a:t>below</a:t>
            </a:r>
            <a:endParaRPr lang="nb-NO" dirty="0"/>
          </a:p>
        </p:txBody>
      </p:sp>
      <p:grpSp>
        <p:nvGrpSpPr>
          <p:cNvPr id="18" name="Group 17"/>
          <p:cNvGrpSpPr/>
          <p:nvPr/>
        </p:nvGrpSpPr>
        <p:grpSpPr>
          <a:xfrm>
            <a:off x="228600" y="1261035"/>
            <a:ext cx="8605522" cy="4682565"/>
            <a:chOff x="228600" y="1261035"/>
            <a:chExt cx="8605522" cy="4682565"/>
          </a:xfrm>
        </p:grpSpPr>
        <p:grpSp>
          <p:nvGrpSpPr>
            <p:cNvPr id="13" name="Group 12"/>
            <p:cNvGrpSpPr/>
            <p:nvPr/>
          </p:nvGrpSpPr>
          <p:grpSpPr>
            <a:xfrm>
              <a:off x="228600" y="1261035"/>
              <a:ext cx="8605522" cy="4682565"/>
              <a:chOff x="228600" y="1261035"/>
              <a:chExt cx="8605522" cy="4682565"/>
            </a:xfrm>
          </p:grpSpPr>
          <p:grpSp>
            <p:nvGrpSpPr>
              <p:cNvPr id="9" name="Group 8"/>
              <p:cNvGrpSpPr/>
              <p:nvPr/>
            </p:nvGrpSpPr>
            <p:grpSpPr>
              <a:xfrm>
                <a:off x="228600" y="1261035"/>
                <a:ext cx="8605522" cy="4682565"/>
                <a:chOff x="228600" y="1261035"/>
                <a:chExt cx="8605522" cy="4682565"/>
              </a:xfrm>
            </p:grpSpPr>
            <p:grpSp>
              <p:nvGrpSpPr>
                <p:cNvPr id="7" name="Group 6"/>
                <p:cNvGrpSpPr/>
                <p:nvPr/>
              </p:nvGrpSpPr>
              <p:grpSpPr>
                <a:xfrm>
                  <a:off x="228600" y="1261035"/>
                  <a:ext cx="8605522" cy="4682565"/>
                  <a:chOff x="228600" y="1261035"/>
                  <a:chExt cx="8605522" cy="4682565"/>
                </a:xfrm>
              </p:grpSpPr>
              <p:pic>
                <p:nvPicPr>
                  <p:cNvPr id="2" name="Picture 1"/>
                  <p:cNvPicPr>
                    <a:picLocks noChangeAspect="1"/>
                  </p:cNvPicPr>
                  <p:nvPr/>
                </p:nvPicPr>
                <p:blipFill rotWithShape="1">
                  <a:blip r:embed="rId2"/>
                  <a:srcRect l="2307" t="8204" r="4615" b="9744"/>
                  <a:stretch/>
                </p:blipFill>
                <p:spPr>
                  <a:xfrm>
                    <a:off x="228600" y="1676399"/>
                    <a:ext cx="8605522" cy="4267201"/>
                  </a:xfrm>
                  <a:prstGeom prst="rect">
                    <a:avLst/>
                  </a:prstGeom>
                </p:spPr>
              </p:pic>
              <p:pic>
                <p:nvPicPr>
                  <p:cNvPr id="4" name="Picture 3"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261035"/>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843560" y="1752600"/>
                    <a:ext cx="0" cy="419100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8" name="Freeform 7"/>
                <p:cNvSpPr/>
                <p:nvPr/>
              </p:nvSpPr>
              <p:spPr>
                <a:xfrm>
                  <a:off x="670560" y="3692434"/>
                  <a:ext cx="8011886" cy="670560"/>
                </a:xfrm>
                <a:custGeom>
                  <a:avLst/>
                  <a:gdLst>
                    <a:gd name="connsiteX0" fmla="*/ 0 w 8011886"/>
                    <a:gd name="connsiteY0" fmla="*/ 17417 h 670560"/>
                    <a:gd name="connsiteX1" fmla="*/ 104503 w 8011886"/>
                    <a:gd name="connsiteY1" fmla="*/ 17417 h 670560"/>
                    <a:gd name="connsiteX2" fmla="*/ 156754 w 8011886"/>
                    <a:gd name="connsiteY2" fmla="*/ 0 h 670560"/>
                    <a:gd name="connsiteX3" fmla="*/ 287383 w 8011886"/>
                    <a:gd name="connsiteY3" fmla="*/ 17417 h 670560"/>
                    <a:gd name="connsiteX4" fmla="*/ 339634 w 8011886"/>
                    <a:gd name="connsiteY4" fmla="*/ 34835 h 670560"/>
                    <a:gd name="connsiteX5" fmla="*/ 365760 w 8011886"/>
                    <a:gd name="connsiteY5" fmla="*/ 43543 h 670560"/>
                    <a:gd name="connsiteX6" fmla="*/ 409303 w 8011886"/>
                    <a:gd name="connsiteY6" fmla="*/ 34835 h 670560"/>
                    <a:gd name="connsiteX7" fmla="*/ 435429 w 8011886"/>
                    <a:gd name="connsiteY7" fmla="*/ 26126 h 670560"/>
                    <a:gd name="connsiteX8" fmla="*/ 627017 w 8011886"/>
                    <a:gd name="connsiteY8" fmla="*/ 34835 h 670560"/>
                    <a:gd name="connsiteX9" fmla="*/ 679269 w 8011886"/>
                    <a:gd name="connsiteY9" fmla="*/ 43543 h 670560"/>
                    <a:gd name="connsiteX10" fmla="*/ 714103 w 8011886"/>
                    <a:gd name="connsiteY10" fmla="*/ 52252 h 670560"/>
                    <a:gd name="connsiteX11" fmla="*/ 766354 w 8011886"/>
                    <a:gd name="connsiteY11" fmla="*/ 60960 h 670560"/>
                    <a:gd name="connsiteX12" fmla="*/ 862149 w 8011886"/>
                    <a:gd name="connsiteY12" fmla="*/ 87086 h 670560"/>
                    <a:gd name="connsiteX13" fmla="*/ 931817 w 8011886"/>
                    <a:gd name="connsiteY13" fmla="*/ 104503 h 670560"/>
                    <a:gd name="connsiteX14" fmla="*/ 1036320 w 8011886"/>
                    <a:gd name="connsiteY14" fmla="*/ 121920 h 670560"/>
                    <a:gd name="connsiteX15" fmla="*/ 1619794 w 8011886"/>
                    <a:gd name="connsiteY15" fmla="*/ 95795 h 670560"/>
                    <a:gd name="connsiteX16" fmla="*/ 1645920 w 8011886"/>
                    <a:gd name="connsiteY16" fmla="*/ 87086 h 670560"/>
                    <a:gd name="connsiteX17" fmla="*/ 1820091 w 8011886"/>
                    <a:gd name="connsiteY17" fmla="*/ 113212 h 670560"/>
                    <a:gd name="connsiteX18" fmla="*/ 1872343 w 8011886"/>
                    <a:gd name="connsiteY18" fmla="*/ 130629 h 670560"/>
                    <a:gd name="connsiteX19" fmla="*/ 1898469 w 8011886"/>
                    <a:gd name="connsiteY19" fmla="*/ 139337 h 670560"/>
                    <a:gd name="connsiteX20" fmla="*/ 1933303 w 8011886"/>
                    <a:gd name="connsiteY20" fmla="*/ 148046 h 670560"/>
                    <a:gd name="connsiteX21" fmla="*/ 1985554 w 8011886"/>
                    <a:gd name="connsiteY21" fmla="*/ 165463 h 670560"/>
                    <a:gd name="connsiteX22" fmla="*/ 2029097 w 8011886"/>
                    <a:gd name="connsiteY22" fmla="*/ 174172 h 670560"/>
                    <a:gd name="connsiteX23" fmla="*/ 2055223 w 8011886"/>
                    <a:gd name="connsiteY23" fmla="*/ 182880 h 670560"/>
                    <a:gd name="connsiteX24" fmla="*/ 2168434 w 8011886"/>
                    <a:gd name="connsiteY24" fmla="*/ 200297 h 670560"/>
                    <a:gd name="connsiteX25" fmla="*/ 2194560 w 8011886"/>
                    <a:gd name="connsiteY25" fmla="*/ 209006 h 670560"/>
                    <a:gd name="connsiteX26" fmla="*/ 2281646 w 8011886"/>
                    <a:gd name="connsiteY26" fmla="*/ 226423 h 670560"/>
                    <a:gd name="connsiteX27" fmla="*/ 2307771 w 8011886"/>
                    <a:gd name="connsiteY27" fmla="*/ 243840 h 670560"/>
                    <a:gd name="connsiteX28" fmla="*/ 2325189 w 8011886"/>
                    <a:gd name="connsiteY28" fmla="*/ 261257 h 670560"/>
                    <a:gd name="connsiteX29" fmla="*/ 2377440 w 8011886"/>
                    <a:gd name="connsiteY29" fmla="*/ 278675 h 670560"/>
                    <a:gd name="connsiteX30" fmla="*/ 2429691 w 8011886"/>
                    <a:gd name="connsiteY30" fmla="*/ 313509 h 670560"/>
                    <a:gd name="connsiteX31" fmla="*/ 2473234 w 8011886"/>
                    <a:gd name="connsiteY31" fmla="*/ 348343 h 670560"/>
                    <a:gd name="connsiteX32" fmla="*/ 2499360 w 8011886"/>
                    <a:gd name="connsiteY32" fmla="*/ 400595 h 670560"/>
                    <a:gd name="connsiteX33" fmla="*/ 2551611 w 8011886"/>
                    <a:gd name="connsiteY33" fmla="*/ 426720 h 670560"/>
                    <a:gd name="connsiteX34" fmla="*/ 2612571 w 8011886"/>
                    <a:gd name="connsiteY34" fmla="*/ 461555 h 670560"/>
                    <a:gd name="connsiteX35" fmla="*/ 2638697 w 8011886"/>
                    <a:gd name="connsiteY35" fmla="*/ 470263 h 670560"/>
                    <a:gd name="connsiteX36" fmla="*/ 2682240 w 8011886"/>
                    <a:gd name="connsiteY36" fmla="*/ 505097 h 670560"/>
                    <a:gd name="connsiteX37" fmla="*/ 2708366 w 8011886"/>
                    <a:gd name="connsiteY37" fmla="*/ 522515 h 670560"/>
                    <a:gd name="connsiteX38" fmla="*/ 2821577 w 8011886"/>
                    <a:gd name="connsiteY38" fmla="*/ 548640 h 670560"/>
                    <a:gd name="connsiteX39" fmla="*/ 3257006 w 8011886"/>
                    <a:gd name="connsiteY39" fmla="*/ 539932 h 670560"/>
                    <a:gd name="connsiteX40" fmla="*/ 3370217 w 8011886"/>
                    <a:gd name="connsiteY40" fmla="*/ 513806 h 670560"/>
                    <a:gd name="connsiteX41" fmla="*/ 3457303 w 8011886"/>
                    <a:gd name="connsiteY41" fmla="*/ 505097 h 670560"/>
                    <a:gd name="connsiteX42" fmla="*/ 3579223 w 8011886"/>
                    <a:gd name="connsiteY42" fmla="*/ 487680 h 670560"/>
                    <a:gd name="connsiteX43" fmla="*/ 3657600 w 8011886"/>
                    <a:gd name="connsiteY43" fmla="*/ 470263 h 670560"/>
                    <a:gd name="connsiteX44" fmla="*/ 3727269 w 8011886"/>
                    <a:gd name="connsiteY44" fmla="*/ 461555 h 670560"/>
                    <a:gd name="connsiteX45" fmla="*/ 3788229 w 8011886"/>
                    <a:gd name="connsiteY45" fmla="*/ 444137 h 670560"/>
                    <a:gd name="connsiteX46" fmla="*/ 3831771 w 8011886"/>
                    <a:gd name="connsiteY46" fmla="*/ 426720 h 670560"/>
                    <a:gd name="connsiteX47" fmla="*/ 3884023 w 8011886"/>
                    <a:gd name="connsiteY47" fmla="*/ 418012 h 670560"/>
                    <a:gd name="connsiteX48" fmla="*/ 3918857 w 8011886"/>
                    <a:gd name="connsiteY48" fmla="*/ 400595 h 670560"/>
                    <a:gd name="connsiteX49" fmla="*/ 3971109 w 8011886"/>
                    <a:gd name="connsiteY49" fmla="*/ 383177 h 670560"/>
                    <a:gd name="connsiteX50" fmla="*/ 4023360 w 8011886"/>
                    <a:gd name="connsiteY50" fmla="*/ 365760 h 670560"/>
                    <a:gd name="connsiteX51" fmla="*/ 4049486 w 8011886"/>
                    <a:gd name="connsiteY51" fmla="*/ 357052 h 670560"/>
                    <a:gd name="connsiteX52" fmla="*/ 4075611 w 8011886"/>
                    <a:gd name="connsiteY52" fmla="*/ 348343 h 670560"/>
                    <a:gd name="connsiteX53" fmla="*/ 4223657 w 8011886"/>
                    <a:gd name="connsiteY53" fmla="*/ 357052 h 670560"/>
                    <a:gd name="connsiteX54" fmla="*/ 4336869 w 8011886"/>
                    <a:gd name="connsiteY54" fmla="*/ 374469 h 670560"/>
                    <a:gd name="connsiteX55" fmla="*/ 4441371 w 8011886"/>
                    <a:gd name="connsiteY55" fmla="*/ 391886 h 670560"/>
                    <a:gd name="connsiteX56" fmla="*/ 4554583 w 8011886"/>
                    <a:gd name="connsiteY56" fmla="*/ 409303 h 670560"/>
                    <a:gd name="connsiteX57" fmla="*/ 4606834 w 8011886"/>
                    <a:gd name="connsiteY57" fmla="*/ 418012 h 670560"/>
                    <a:gd name="connsiteX58" fmla="*/ 4632960 w 8011886"/>
                    <a:gd name="connsiteY58" fmla="*/ 426720 h 670560"/>
                    <a:gd name="connsiteX59" fmla="*/ 4702629 w 8011886"/>
                    <a:gd name="connsiteY59" fmla="*/ 444137 h 670560"/>
                    <a:gd name="connsiteX60" fmla="*/ 4763589 w 8011886"/>
                    <a:gd name="connsiteY60" fmla="*/ 461555 h 670560"/>
                    <a:gd name="connsiteX61" fmla="*/ 4833257 w 8011886"/>
                    <a:gd name="connsiteY61" fmla="*/ 487680 h 670560"/>
                    <a:gd name="connsiteX62" fmla="*/ 4859383 w 8011886"/>
                    <a:gd name="connsiteY62" fmla="*/ 505097 h 670560"/>
                    <a:gd name="connsiteX63" fmla="*/ 4911634 w 8011886"/>
                    <a:gd name="connsiteY63" fmla="*/ 522515 h 670560"/>
                    <a:gd name="connsiteX64" fmla="*/ 4946469 w 8011886"/>
                    <a:gd name="connsiteY64" fmla="*/ 548640 h 670560"/>
                    <a:gd name="connsiteX65" fmla="*/ 5007429 w 8011886"/>
                    <a:gd name="connsiteY65" fmla="*/ 574766 h 670560"/>
                    <a:gd name="connsiteX66" fmla="*/ 5042263 w 8011886"/>
                    <a:gd name="connsiteY66" fmla="*/ 592183 h 670560"/>
                    <a:gd name="connsiteX67" fmla="*/ 5094514 w 8011886"/>
                    <a:gd name="connsiteY67" fmla="*/ 609600 h 670560"/>
                    <a:gd name="connsiteX68" fmla="*/ 5120640 w 8011886"/>
                    <a:gd name="connsiteY68" fmla="*/ 618309 h 670560"/>
                    <a:gd name="connsiteX69" fmla="*/ 5155474 w 8011886"/>
                    <a:gd name="connsiteY69" fmla="*/ 635726 h 670560"/>
                    <a:gd name="connsiteX70" fmla="*/ 5181600 w 8011886"/>
                    <a:gd name="connsiteY70" fmla="*/ 653143 h 670560"/>
                    <a:gd name="connsiteX71" fmla="*/ 5233851 w 8011886"/>
                    <a:gd name="connsiteY71" fmla="*/ 670560 h 670560"/>
                    <a:gd name="connsiteX72" fmla="*/ 5425440 w 8011886"/>
                    <a:gd name="connsiteY72" fmla="*/ 661852 h 670560"/>
                    <a:gd name="connsiteX73" fmla="*/ 5451566 w 8011886"/>
                    <a:gd name="connsiteY73" fmla="*/ 653143 h 670560"/>
                    <a:gd name="connsiteX74" fmla="*/ 5660571 w 8011886"/>
                    <a:gd name="connsiteY74" fmla="*/ 644435 h 670560"/>
                    <a:gd name="connsiteX75" fmla="*/ 5730240 w 8011886"/>
                    <a:gd name="connsiteY75" fmla="*/ 627017 h 670560"/>
                    <a:gd name="connsiteX76" fmla="*/ 5808617 w 8011886"/>
                    <a:gd name="connsiteY76" fmla="*/ 600892 h 670560"/>
                    <a:gd name="connsiteX77" fmla="*/ 5834743 w 8011886"/>
                    <a:gd name="connsiteY77" fmla="*/ 592183 h 670560"/>
                    <a:gd name="connsiteX78" fmla="*/ 5878286 w 8011886"/>
                    <a:gd name="connsiteY78" fmla="*/ 583475 h 670560"/>
                    <a:gd name="connsiteX79" fmla="*/ 5930537 w 8011886"/>
                    <a:gd name="connsiteY79" fmla="*/ 566057 h 670560"/>
                    <a:gd name="connsiteX80" fmla="*/ 5956663 w 8011886"/>
                    <a:gd name="connsiteY80" fmla="*/ 557349 h 670560"/>
                    <a:gd name="connsiteX81" fmla="*/ 6008914 w 8011886"/>
                    <a:gd name="connsiteY81" fmla="*/ 548640 h 670560"/>
                    <a:gd name="connsiteX82" fmla="*/ 6052457 w 8011886"/>
                    <a:gd name="connsiteY82" fmla="*/ 539932 h 670560"/>
                    <a:gd name="connsiteX83" fmla="*/ 6165669 w 8011886"/>
                    <a:gd name="connsiteY83" fmla="*/ 522515 h 670560"/>
                    <a:gd name="connsiteX84" fmla="*/ 6270171 w 8011886"/>
                    <a:gd name="connsiteY84" fmla="*/ 487680 h 670560"/>
                    <a:gd name="connsiteX85" fmla="*/ 6322423 w 8011886"/>
                    <a:gd name="connsiteY85" fmla="*/ 470263 h 670560"/>
                    <a:gd name="connsiteX86" fmla="*/ 6348549 w 8011886"/>
                    <a:gd name="connsiteY86" fmla="*/ 452846 h 670560"/>
                    <a:gd name="connsiteX87" fmla="*/ 6383383 w 8011886"/>
                    <a:gd name="connsiteY87" fmla="*/ 444137 h 670560"/>
                    <a:gd name="connsiteX88" fmla="*/ 6409509 w 8011886"/>
                    <a:gd name="connsiteY88" fmla="*/ 435429 h 670560"/>
                    <a:gd name="connsiteX89" fmla="*/ 6444343 w 8011886"/>
                    <a:gd name="connsiteY89" fmla="*/ 418012 h 670560"/>
                    <a:gd name="connsiteX90" fmla="*/ 6479177 w 8011886"/>
                    <a:gd name="connsiteY90" fmla="*/ 409303 h 670560"/>
                    <a:gd name="connsiteX91" fmla="*/ 6505303 w 8011886"/>
                    <a:gd name="connsiteY91" fmla="*/ 400595 h 670560"/>
                    <a:gd name="connsiteX92" fmla="*/ 6670766 w 8011886"/>
                    <a:gd name="connsiteY92" fmla="*/ 409303 h 670560"/>
                    <a:gd name="connsiteX93" fmla="*/ 6757851 w 8011886"/>
                    <a:gd name="connsiteY93" fmla="*/ 426720 h 670560"/>
                    <a:gd name="connsiteX94" fmla="*/ 6879771 w 8011886"/>
                    <a:gd name="connsiteY94" fmla="*/ 435429 h 670560"/>
                    <a:gd name="connsiteX95" fmla="*/ 6949440 w 8011886"/>
                    <a:gd name="connsiteY95" fmla="*/ 452846 h 670560"/>
                    <a:gd name="connsiteX96" fmla="*/ 7062651 w 8011886"/>
                    <a:gd name="connsiteY96" fmla="*/ 478972 h 670560"/>
                    <a:gd name="connsiteX97" fmla="*/ 7097486 w 8011886"/>
                    <a:gd name="connsiteY97" fmla="*/ 487680 h 670560"/>
                    <a:gd name="connsiteX98" fmla="*/ 7123611 w 8011886"/>
                    <a:gd name="connsiteY98" fmla="*/ 496389 h 670560"/>
                    <a:gd name="connsiteX99" fmla="*/ 7175863 w 8011886"/>
                    <a:gd name="connsiteY99" fmla="*/ 505097 h 670560"/>
                    <a:gd name="connsiteX100" fmla="*/ 7228114 w 8011886"/>
                    <a:gd name="connsiteY100" fmla="*/ 522515 h 670560"/>
                    <a:gd name="connsiteX101" fmla="*/ 7350034 w 8011886"/>
                    <a:gd name="connsiteY101" fmla="*/ 548640 h 670560"/>
                    <a:gd name="connsiteX102" fmla="*/ 7376160 w 8011886"/>
                    <a:gd name="connsiteY102" fmla="*/ 557349 h 670560"/>
                    <a:gd name="connsiteX103" fmla="*/ 7602583 w 8011886"/>
                    <a:gd name="connsiteY103" fmla="*/ 583475 h 670560"/>
                    <a:gd name="connsiteX104" fmla="*/ 7968343 w 8011886"/>
                    <a:gd name="connsiteY104" fmla="*/ 574766 h 670560"/>
                    <a:gd name="connsiteX105" fmla="*/ 7994469 w 8011886"/>
                    <a:gd name="connsiteY105" fmla="*/ 566057 h 670560"/>
                    <a:gd name="connsiteX106" fmla="*/ 8011886 w 8011886"/>
                    <a:gd name="connsiteY106" fmla="*/ 54864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8011886" h="670560">
                      <a:moveTo>
                        <a:pt x="0" y="17417"/>
                      </a:moveTo>
                      <a:cubicBezTo>
                        <a:pt x="52544" y="27926"/>
                        <a:pt x="44320" y="31306"/>
                        <a:pt x="104503" y="17417"/>
                      </a:cubicBezTo>
                      <a:cubicBezTo>
                        <a:pt x="122392" y="13289"/>
                        <a:pt x="156754" y="0"/>
                        <a:pt x="156754" y="0"/>
                      </a:cubicBezTo>
                      <a:cubicBezTo>
                        <a:pt x="167050" y="1287"/>
                        <a:pt x="273191" y="14142"/>
                        <a:pt x="287383" y="17417"/>
                      </a:cubicBezTo>
                      <a:cubicBezTo>
                        <a:pt x="305272" y="21545"/>
                        <a:pt x="322217" y="29029"/>
                        <a:pt x="339634" y="34835"/>
                      </a:cubicBezTo>
                      <a:lnTo>
                        <a:pt x="365760" y="43543"/>
                      </a:lnTo>
                      <a:cubicBezTo>
                        <a:pt x="380274" y="40640"/>
                        <a:pt x="394943" y="38425"/>
                        <a:pt x="409303" y="34835"/>
                      </a:cubicBezTo>
                      <a:cubicBezTo>
                        <a:pt x="418209" y="32609"/>
                        <a:pt x="426249" y="26126"/>
                        <a:pt x="435429" y="26126"/>
                      </a:cubicBezTo>
                      <a:cubicBezTo>
                        <a:pt x="499358" y="26126"/>
                        <a:pt x="563154" y="31932"/>
                        <a:pt x="627017" y="34835"/>
                      </a:cubicBezTo>
                      <a:cubicBezTo>
                        <a:pt x="644434" y="37738"/>
                        <a:pt x="661954" y="40080"/>
                        <a:pt x="679269" y="43543"/>
                      </a:cubicBezTo>
                      <a:cubicBezTo>
                        <a:pt x="691005" y="45890"/>
                        <a:pt x="702367" y="49905"/>
                        <a:pt x="714103" y="52252"/>
                      </a:cubicBezTo>
                      <a:cubicBezTo>
                        <a:pt x="731417" y="55715"/>
                        <a:pt x="748937" y="58057"/>
                        <a:pt x="766354" y="60960"/>
                      </a:cubicBezTo>
                      <a:cubicBezTo>
                        <a:pt x="855548" y="90691"/>
                        <a:pt x="782141" y="68622"/>
                        <a:pt x="862149" y="87086"/>
                      </a:cubicBezTo>
                      <a:cubicBezTo>
                        <a:pt x="885473" y="92469"/>
                        <a:pt x="908064" y="101534"/>
                        <a:pt x="931817" y="104503"/>
                      </a:cubicBezTo>
                      <a:cubicBezTo>
                        <a:pt x="1013362" y="114697"/>
                        <a:pt x="978781" y="107536"/>
                        <a:pt x="1036320" y="121920"/>
                      </a:cubicBezTo>
                      <a:lnTo>
                        <a:pt x="1619794" y="95795"/>
                      </a:lnTo>
                      <a:cubicBezTo>
                        <a:pt x="1628503" y="92892"/>
                        <a:pt x="1636740" y="87086"/>
                        <a:pt x="1645920" y="87086"/>
                      </a:cubicBezTo>
                      <a:cubicBezTo>
                        <a:pt x="1704375" y="87086"/>
                        <a:pt x="1764381" y="94642"/>
                        <a:pt x="1820091" y="113212"/>
                      </a:cubicBezTo>
                      <a:lnTo>
                        <a:pt x="1872343" y="130629"/>
                      </a:lnTo>
                      <a:cubicBezTo>
                        <a:pt x="1881052" y="133532"/>
                        <a:pt x="1889563" y="137110"/>
                        <a:pt x="1898469" y="139337"/>
                      </a:cubicBezTo>
                      <a:cubicBezTo>
                        <a:pt x="1910080" y="142240"/>
                        <a:pt x="1921839" y="144607"/>
                        <a:pt x="1933303" y="148046"/>
                      </a:cubicBezTo>
                      <a:cubicBezTo>
                        <a:pt x="1950888" y="153322"/>
                        <a:pt x="1967551" y="161862"/>
                        <a:pt x="1985554" y="165463"/>
                      </a:cubicBezTo>
                      <a:cubicBezTo>
                        <a:pt x="2000068" y="168366"/>
                        <a:pt x="2014737" y="170582"/>
                        <a:pt x="2029097" y="174172"/>
                      </a:cubicBezTo>
                      <a:cubicBezTo>
                        <a:pt x="2038003" y="176398"/>
                        <a:pt x="2046317" y="180654"/>
                        <a:pt x="2055223" y="182880"/>
                      </a:cubicBezTo>
                      <a:cubicBezTo>
                        <a:pt x="2095126" y="192856"/>
                        <a:pt x="2126119" y="195008"/>
                        <a:pt x="2168434" y="200297"/>
                      </a:cubicBezTo>
                      <a:cubicBezTo>
                        <a:pt x="2177143" y="203200"/>
                        <a:pt x="2185559" y="207206"/>
                        <a:pt x="2194560" y="209006"/>
                      </a:cubicBezTo>
                      <a:cubicBezTo>
                        <a:pt x="2294637" y="229022"/>
                        <a:pt x="2222617" y="206748"/>
                        <a:pt x="2281646" y="226423"/>
                      </a:cubicBezTo>
                      <a:cubicBezTo>
                        <a:pt x="2290354" y="232229"/>
                        <a:pt x="2299598" y="237302"/>
                        <a:pt x="2307771" y="243840"/>
                      </a:cubicBezTo>
                      <a:cubicBezTo>
                        <a:pt x="2314182" y="248969"/>
                        <a:pt x="2317845" y="257585"/>
                        <a:pt x="2325189" y="261257"/>
                      </a:cubicBezTo>
                      <a:cubicBezTo>
                        <a:pt x="2341610" y="269468"/>
                        <a:pt x="2362164" y="268491"/>
                        <a:pt x="2377440" y="278675"/>
                      </a:cubicBezTo>
                      <a:lnTo>
                        <a:pt x="2429691" y="313509"/>
                      </a:lnTo>
                      <a:cubicBezTo>
                        <a:pt x="2448176" y="368962"/>
                        <a:pt x="2421683" y="313976"/>
                        <a:pt x="2473234" y="348343"/>
                      </a:cubicBezTo>
                      <a:cubicBezTo>
                        <a:pt x="2504695" y="369317"/>
                        <a:pt x="2479490" y="375758"/>
                        <a:pt x="2499360" y="400595"/>
                      </a:cubicBezTo>
                      <a:cubicBezTo>
                        <a:pt x="2513913" y="418786"/>
                        <a:pt x="2532405" y="418489"/>
                        <a:pt x="2551611" y="426720"/>
                      </a:cubicBezTo>
                      <a:cubicBezTo>
                        <a:pt x="2658493" y="472525"/>
                        <a:pt x="2525106" y="417822"/>
                        <a:pt x="2612571" y="461555"/>
                      </a:cubicBezTo>
                      <a:cubicBezTo>
                        <a:pt x="2620782" y="465660"/>
                        <a:pt x="2629988" y="467360"/>
                        <a:pt x="2638697" y="470263"/>
                      </a:cubicBezTo>
                      <a:cubicBezTo>
                        <a:pt x="2668058" y="514306"/>
                        <a:pt x="2640175" y="484064"/>
                        <a:pt x="2682240" y="505097"/>
                      </a:cubicBezTo>
                      <a:cubicBezTo>
                        <a:pt x="2691602" y="509778"/>
                        <a:pt x="2698802" y="518264"/>
                        <a:pt x="2708366" y="522515"/>
                      </a:cubicBezTo>
                      <a:cubicBezTo>
                        <a:pt x="2753665" y="542648"/>
                        <a:pt x="2771987" y="541556"/>
                        <a:pt x="2821577" y="548640"/>
                      </a:cubicBezTo>
                      <a:lnTo>
                        <a:pt x="3257006" y="539932"/>
                      </a:lnTo>
                      <a:cubicBezTo>
                        <a:pt x="3492985" y="531652"/>
                        <a:pt x="3158208" y="535008"/>
                        <a:pt x="3370217" y="513806"/>
                      </a:cubicBezTo>
                      <a:lnTo>
                        <a:pt x="3457303" y="505097"/>
                      </a:lnTo>
                      <a:cubicBezTo>
                        <a:pt x="3532043" y="486413"/>
                        <a:pt x="3451945" y="504650"/>
                        <a:pt x="3579223" y="487680"/>
                      </a:cubicBezTo>
                      <a:cubicBezTo>
                        <a:pt x="3676088" y="474765"/>
                        <a:pt x="3574780" y="484066"/>
                        <a:pt x="3657600" y="470263"/>
                      </a:cubicBezTo>
                      <a:cubicBezTo>
                        <a:pt x="3680685" y="466415"/>
                        <a:pt x="3704046" y="464458"/>
                        <a:pt x="3727269" y="461555"/>
                      </a:cubicBezTo>
                      <a:cubicBezTo>
                        <a:pt x="3754721" y="454692"/>
                        <a:pt x="3763241" y="453508"/>
                        <a:pt x="3788229" y="444137"/>
                      </a:cubicBezTo>
                      <a:cubicBezTo>
                        <a:pt x="3802866" y="438648"/>
                        <a:pt x="3816690" y="430833"/>
                        <a:pt x="3831771" y="426720"/>
                      </a:cubicBezTo>
                      <a:cubicBezTo>
                        <a:pt x="3848806" y="422074"/>
                        <a:pt x="3866606" y="420915"/>
                        <a:pt x="3884023" y="418012"/>
                      </a:cubicBezTo>
                      <a:cubicBezTo>
                        <a:pt x="3895634" y="412206"/>
                        <a:pt x="3906804" y="405416"/>
                        <a:pt x="3918857" y="400595"/>
                      </a:cubicBezTo>
                      <a:cubicBezTo>
                        <a:pt x="3935903" y="393776"/>
                        <a:pt x="3953692" y="388983"/>
                        <a:pt x="3971109" y="383177"/>
                      </a:cubicBezTo>
                      <a:lnTo>
                        <a:pt x="4023360" y="365760"/>
                      </a:lnTo>
                      <a:lnTo>
                        <a:pt x="4049486" y="357052"/>
                      </a:lnTo>
                      <a:lnTo>
                        <a:pt x="4075611" y="348343"/>
                      </a:lnTo>
                      <a:cubicBezTo>
                        <a:pt x="4124960" y="351246"/>
                        <a:pt x="4174380" y="353110"/>
                        <a:pt x="4223657" y="357052"/>
                      </a:cubicBezTo>
                      <a:cubicBezTo>
                        <a:pt x="4294321" y="362705"/>
                        <a:pt x="4279037" y="364263"/>
                        <a:pt x="4336869" y="374469"/>
                      </a:cubicBezTo>
                      <a:lnTo>
                        <a:pt x="4441371" y="391886"/>
                      </a:lnTo>
                      <a:cubicBezTo>
                        <a:pt x="4571765" y="413619"/>
                        <a:pt x="4408842" y="386881"/>
                        <a:pt x="4554583" y="409303"/>
                      </a:cubicBezTo>
                      <a:cubicBezTo>
                        <a:pt x="4572035" y="411988"/>
                        <a:pt x="4589597" y="414182"/>
                        <a:pt x="4606834" y="418012"/>
                      </a:cubicBezTo>
                      <a:cubicBezTo>
                        <a:pt x="4615795" y="420003"/>
                        <a:pt x="4624104" y="424305"/>
                        <a:pt x="4632960" y="426720"/>
                      </a:cubicBezTo>
                      <a:cubicBezTo>
                        <a:pt x="4656054" y="433018"/>
                        <a:pt x="4679920" y="436567"/>
                        <a:pt x="4702629" y="444137"/>
                      </a:cubicBezTo>
                      <a:cubicBezTo>
                        <a:pt x="4740109" y="456631"/>
                        <a:pt x="4719849" y="450620"/>
                        <a:pt x="4763589" y="461555"/>
                      </a:cubicBezTo>
                      <a:cubicBezTo>
                        <a:pt x="4824855" y="502400"/>
                        <a:pt x="4747170" y="455398"/>
                        <a:pt x="4833257" y="487680"/>
                      </a:cubicBezTo>
                      <a:cubicBezTo>
                        <a:pt x="4843057" y="491355"/>
                        <a:pt x="4849819" y="500846"/>
                        <a:pt x="4859383" y="505097"/>
                      </a:cubicBezTo>
                      <a:cubicBezTo>
                        <a:pt x="4876160" y="512554"/>
                        <a:pt x="4911634" y="522515"/>
                        <a:pt x="4911634" y="522515"/>
                      </a:cubicBezTo>
                      <a:cubicBezTo>
                        <a:pt x="4923246" y="531223"/>
                        <a:pt x="4934161" y="540948"/>
                        <a:pt x="4946469" y="548640"/>
                      </a:cubicBezTo>
                      <a:cubicBezTo>
                        <a:pt x="4988481" y="574897"/>
                        <a:pt x="4969718" y="558604"/>
                        <a:pt x="5007429" y="574766"/>
                      </a:cubicBezTo>
                      <a:cubicBezTo>
                        <a:pt x="5019361" y="579880"/>
                        <a:pt x="5030210" y="587362"/>
                        <a:pt x="5042263" y="592183"/>
                      </a:cubicBezTo>
                      <a:cubicBezTo>
                        <a:pt x="5059309" y="599001"/>
                        <a:pt x="5077097" y="603794"/>
                        <a:pt x="5094514" y="609600"/>
                      </a:cubicBezTo>
                      <a:cubicBezTo>
                        <a:pt x="5103223" y="612503"/>
                        <a:pt x="5112429" y="614204"/>
                        <a:pt x="5120640" y="618309"/>
                      </a:cubicBezTo>
                      <a:cubicBezTo>
                        <a:pt x="5132251" y="624115"/>
                        <a:pt x="5144203" y="629285"/>
                        <a:pt x="5155474" y="635726"/>
                      </a:cubicBezTo>
                      <a:cubicBezTo>
                        <a:pt x="5164561" y="640919"/>
                        <a:pt x="5172036" y="648892"/>
                        <a:pt x="5181600" y="653143"/>
                      </a:cubicBezTo>
                      <a:cubicBezTo>
                        <a:pt x="5198377" y="660599"/>
                        <a:pt x="5233851" y="670560"/>
                        <a:pt x="5233851" y="670560"/>
                      </a:cubicBezTo>
                      <a:cubicBezTo>
                        <a:pt x="5297714" y="667657"/>
                        <a:pt x="5361715" y="666950"/>
                        <a:pt x="5425440" y="661852"/>
                      </a:cubicBezTo>
                      <a:cubicBezTo>
                        <a:pt x="5434591" y="661120"/>
                        <a:pt x="5442411" y="653821"/>
                        <a:pt x="5451566" y="653143"/>
                      </a:cubicBezTo>
                      <a:cubicBezTo>
                        <a:pt x="5521104" y="647992"/>
                        <a:pt x="5590903" y="647338"/>
                        <a:pt x="5660571" y="644435"/>
                      </a:cubicBezTo>
                      <a:cubicBezTo>
                        <a:pt x="5683794" y="638629"/>
                        <a:pt x="5707531" y="634587"/>
                        <a:pt x="5730240" y="627017"/>
                      </a:cubicBezTo>
                      <a:lnTo>
                        <a:pt x="5808617" y="600892"/>
                      </a:lnTo>
                      <a:cubicBezTo>
                        <a:pt x="5817326" y="597989"/>
                        <a:pt x="5825741" y="593983"/>
                        <a:pt x="5834743" y="592183"/>
                      </a:cubicBezTo>
                      <a:cubicBezTo>
                        <a:pt x="5849257" y="589280"/>
                        <a:pt x="5864006" y="587370"/>
                        <a:pt x="5878286" y="583475"/>
                      </a:cubicBezTo>
                      <a:cubicBezTo>
                        <a:pt x="5895998" y="578644"/>
                        <a:pt x="5913120" y="571863"/>
                        <a:pt x="5930537" y="566057"/>
                      </a:cubicBezTo>
                      <a:cubicBezTo>
                        <a:pt x="5939246" y="563154"/>
                        <a:pt x="5947608" y="558858"/>
                        <a:pt x="5956663" y="557349"/>
                      </a:cubicBezTo>
                      <a:lnTo>
                        <a:pt x="6008914" y="548640"/>
                      </a:lnTo>
                      <a:cubicBezTo>
                        <a:pt x="6023477" y="545992"/>
                        <a:pt x="6037857" y="542365"/>
                        <a:pt x="6052457" y="539932"/>
                      </a:cubicBezTo>
                      <a:cubicBezTo>
                        <a:pt x="6090119" y="533655"/>
                        <a:pt x="6127932" y="528321"/>
                        <a:pt x="6165669" y="522515"/>
                      </a:cubicBezTo>
                      <a:cubicBezTo>
                        <a:pt x="6229347" y="490674"/>
                        <a:pt x="6174201" y="515100"/>
                        <a:pt x="6270171" y="487680"/>
                      </a:cubicBezTo>
                      <a:cubicBezTo>
                        <a:pt x="6287824" y="482636"/>
                        <a:pt x="6307147" y="480447"/>
                        <a:pt x="6322423" y="470263"/>
                      </a:cubicBezTo>
                      <a:cubicBezTo>
                        <a:pt x="6331132" y="464457"/>
                        <a:pt x="6338929" y="456969"/>
                        <a:pt x="6348549" y="452846"/>
                      </a:cubicBezTo>
                      <a:cubicBezTo>
                        <a:pt x="6359550" y="448131"/>
                        <a:pt x="6371875" y="447425"/>
                        <a:pt x="6383383" y="444137"/>
                      </a:cubicBezTo>
                      <a:cubicBezTo>
                        <a:pt x="6392209" y="441615"/>
                        <a:pt x="6401072" y="439045"/>
                        <a:pt x="6409509" y="435429"/>
                      </a:cubicBezTo>
                      <a:cubicBezTo>
                        <a:pt x="6421441" y="430315"/>
                        <a:pt x="6432188" y="422570"/>
                        <a:pt x="6444343" y="418012"/>
                      </a:cubicBezTo>
                      <a:cubicBezTo>
                        <a:pt x="6455550" y="413809"/>
                        <a:pt x="6467669" y="412591"/>
                        <a:pt x="6479177" y="409303"/>
                      </a:cubicBezTo>
                      <a:cubicBezTo>
                        <a:pt x="6488003" y="406781"/>
                        <a:pt x="6496594" y="403498"/>
                        <a:pt x="6505303" y="400595"/>
                      </a:cubicBezTo>
                      <a:cubicBezTo>
                        <a:pt x="6560457" y="403498"/>
                        <a:pt x="6615711" y="404899"/>
                        <a:pt x="6670766" y="409303"/>
                      </a:cubicBezTo>
                      <a:cubicBezTo>
                        <a:pt x="6898568" y="427527"/>
                        <a:pt x="6594895" y="408614"/>
                        <a:pt x="6757851" y="426720"/>
                      </a:cubicBezTo>
                      <a:cubicBezTo>
                        <a:pt x="6798345" y="431219"/>
                        <a:pt x="6839131" y="432526"/>
                        <a:pt x="6879771" y="435429"/>
                      </a:cubicBezTo>
                      <a:cubicBezTo>
                        <a:pt x="6986289" y="456731"/>
                        <a:pt x="6875799" y="432762"/>
                        <a:pt x="6949440" y="452846"/>
                      </a:cubicBezTo>
                      <a:cubicBezTo>
                        <a:pt x="7043302" y="478445"/>
                        <a:pt x="6989556" y="462729"/>
                        <a:pt x="7062651" y="478972"/>
                      </a:cubicBezTo>
                      <a:cubicBezTo>
                        <a:pt x="7074335" y="481568"/>
                        <a:pt x="7085978" y="484392"/>
                        <a:pt x="7097486" y="487680"/>
                      </a:cubicBezTo>
                      <a:cubicBezTo>
                        <a:pt x="7106312" y="490202"/>
                        <a:pt x="7114650" y="494398"/>
                        <a:pt x="7123611" y="496389"/>
                      </a:cubicBezTo>
                      <a:cubicBezTo>
                        <a:pt x="7140848" y="500219"/>
                        <a:pt x="7158446" y="502194"/>
                        <a:pt x="7175863" y="505097"/>
                      </a:cubicBezTo>
                      <a:cubicBezTo>
                        <a:pt x="7193280" y="510903"/>
                        <a:pt x="7210461" y="517471"/>
                        <a:pt x="7228114" y="522515"/>
                      </a:cubicBezTo>
                      <a:cubicBezTo>
                        <a:pt x="7288870" y="539874"/>
                        <a:pt x="7293381" y="539198"/>
                        <a:pt x="7350034" y="548640"/>
                      </a:cubicBezTo>
                      <a:cubicBezTo>
                        <a:pt x="7358743" y="551543"/>
                        <a:pt x="7367120" y="555754"/>
                        <a:pt x="7376160" y="557349"/>
                      </a:cubicBezTo>
                      <a:cubicBezTo>
                        <a:pt x="7476188" y="575001"/>
                        <a:pt x="7505274" y="575366"/>
                        <a:pt x="7602583" y="583475"/>
                      </a:cubicBezTo>
                      <a:cubicBezTo>
                        <a:pt x="7724503" y="580572"/>
                        <a:pt x="7846509" y="580181"/>
                        <a:pt x="7968343" y="574766"/>
                      </a:cubicBezTo>
                      <a:cubicBezTo>
                        <a:pt x="7977514" y="574358"/>
                        <a:pt x="7986597" y="570780"/>
                        <a:pt x="7994469" y="566057"/>
                      </a:cubicBezTo>
                      <a:cubicBezTo>
                        <a:pt x="8001509" y="561833"/>
                        <a:pt x="8006080" y="554446"/>
                        <a:pt x="8011886" y="548640"/>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0" name="Down Arrow 9"/>
              <p:cNvSpPr/>
              <p:nvPr/>
            </p:nvSpPr>
            <p:spPr>
              <a:xfrm>
                <a:off x="3547840" y="3505199"/>
                <a:ext cx="33836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Down Arrow 10"/>
              <p:cNvSpPr/>
              <p:nvPr/>
            </p:nvSpPr>
            <p:spPr>
              <a:xfrm>
                <a:off x="5831301" y="3498669"/>
                <a:ext cx="33836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Down Arrow 11"/>
              <p:cNvSpPr/>
              <p:nvPr/>
            </p:nvSpPr>
            <p:spPr>
              <a:xfrm>
                <a:off x="7860439" y="3543300"/>
                <a:ext cx="33836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5" name="Freeform 14"/>
            <p:cNvSpPr/>
            <p:nvPr/>
          </p:nvSpPr>
          <p:spPr>
            <a:xfrm>
              <a:off x="3169328" y="4128117"/>
              <a:ext cx="1332303" cy="748683"/>
            </a:xfrm>
            <a:custGeom>
              <a:avLst/>
              <a:gdLst>
                <a:gd name="connsiteX0" fmla="*/ 0 w 1332303"/>
                <a:gd name="connsiteY0" fmla="*/ 8877 h 1128655"/>
                <a:gd name="connsiteX1" fmla="*/ 79899 w 1332303"/>
                <a:gd name="connsiteY1" fmla="*/ 346229 h 1128655"/>
                <a:gd name="connsiteX2" fmla="*/ 97655 w 1332303"/>
                <a:gd name="connsiteY2" fmla="*/ 372862 h 1128655"/>
                <a:gd name="connsiteX3" fmla="*/ 106532 w 1332303"/>
                <a:gd name="connsiteY3" fmla="*/ 399495 h 1128655"/>
                <a:gd name="connsiteX4" fmla="*/ 115410 w 1332303"/>
                <a:gd name="connsiteY4" fmla="*/ 461638 h 1128655"/>
                <a:gd name="connsiteX5" fmla="*/ 133165 w 1332303"/>
                <a:gd name="connsiteY5" fmla="*/ 532660 h 1128655"/>
                <a:gd name="connsiteX6" fmla="*/ 142043 w 1332303"/>
                <a:gd name="connsiteY6" fmla="*/ 594803 h 1128655"/>
                <a:gd name="connsiteX7" fmla="*/ 150921 w 1332303"/>
                <a:gd name="connsiteY7" fmla="*/ 621436 h 1128655"/>
                <a:gd name="connsiteX8" fmla="*/ 159798 w 1332303"/>
                <a:gd name="connsiteY8" fmla="*/ 665825 h 1128655"/>
                <a:gd name="connsiteX9" fmla="*/ 168676 w 1332303"/>
                <a:gd name="connsiteY9" fmla="*/ 692458 h 1128655"/>
                <a:gd name="connsiteX10" fmla="*/ 177554 w 1332303"/>
                <a:gd name="connsiteY10" fmla="*/ 745724 h 1128655"/>
                <a:gd name="connsiteX11" fmla="*/ 186431 w 1332303"/>
                <a:gd name="connsiteY11" fmla="*/ 772357 h 1128655"/>
                <a:gd name="connsiteX12" fmla="*/ 204187 w 1332303"/>
                <a:gd name="connsiteY12" fmla="*/ 834500 h 1128655"/>
                <a:gd name="connsiteX13" fmla="*/ 257453 w 1332303"/>
                <a:gd name="connsiteY13" fmla="*/ 905522 h 1128655"/>
                <a:gd name="connsiteX14" fmla="*/ 301841 w 1332303"/>
                <a:gd name="connsiteY14" fmla="*/ 949910 h 1128655"/>
                <a:gd name="connsiteX15" fmla="*/ 346229 w 1332303"/>
                <a:gd name="connsiteY15" fmla="*/ 985421 h 1128655"/>
                <a:gd name="connsiteX16" fmla="*/ 363985 w 1332303"/>
                <a:gd name="connsiteY16" fmla="*/ 1003176 h 1128655"/>
                <a:gd name="connsiteX17" fmla="*/ 390618 w 1332303"/>
                <a:gd name="connsiteY17" fmla="*/ 1012054 h 1128655"/>
                <a:gd name="connsiteX18" fmla="*/ 426128 w 1332303"/>
                <a:gd name="connsiteY18" fmla="*/ 1029809 h 1128655"/>
                <a:gd name="connsiteX19" fmla="*/ 479394 w 1332303"/>
                <a:gd name="connsiteY19" fmla="*/ 1065320 h 1128655"/>
                <a:gd name="connsiteX20" fmla="*/ 577049 w 1332303"/>
                <a:gd name="connsiteY20" fmla="*/ 1083075 h 1128655"/>
                <a:gd name="connsiteX21" fmla="*/ 603682 w 1332303"/>
                <a:gd name="connsiteY21" fmla="*/ 1091953 h 1128655"/>
                <a:gd name="connsiteX22" fmla="*/ 745724 w 1332303"/>
                <a:gd name="connsiteY22" fmla="*/ 1109708 h 1128655"/>
                <a:gd name="connsiteX23" fmla="*/ 798990 w 1332303"/>
                <a:gd name="connsiteY23" fmla="*/ 1127464 h 1128655"/>
                <a:gd name="connsiteX24" fmla="*/ 852256 w 1332303"/>
                <a:gd name="connsiteY24" fmla="*/ 1109708 h 1128655"/>
                <a:gd name="connsiteX25" fmla="*/ 870012 w 1332303"/>
                <a:gd name="connsiteY25" fmla="*/ 1091953 h 1128655"/>
                <a:gd name="connsiteX26" fmla="*/ 923278 w 1332303"/>
                <a:gd name="connsiteY26" fmla="*/ 1074198 h 1128655"/>
                <a:gd name="connsiteX27" fmla="*/ 941033 w 1332303"/>
                <a:gd name="connsiteY27" fmla="*/ 1056442 h 1128655"/>
                <a:gd name="connsiteX28" fmla="*/ 985422 w 1332303"/>
                <a:gd name="connsiteY28" fmla="*/ 1029809 h 1128655"/>
                <a:gd name="connsiteX29" fmla="*/ 994299 w 1332303"/>
                <a:gd name="connsiteY29" fmla="*/ 1003176 h 1128655"/>
                <a:gd name="connsiteX30" fmla="*/ 1012055 w 1332303"/>
                <a:gd name="connsiteY30" fmla="*/ 985421 h 1128655"/>
                <a:gd name="connsiteX31" fmla="*/ 1029810 w 1332303"/>
                <a:gd name="connsiteY31" fmla="*/ 932155 h 1128655"/>
                <a:gd name="connsiteX32" fmla="*/ 1038688 w 1332303"/>
                <a:gd name="connsiteY32" fmla="*/ 905522 h 1128655"/>
                <a:gd name="connsiteX33" fmla="*/ 1056443 w 1332303"/>
                <a:gd name="connsiteY33" fmla="*/ 878889 h 1128655"/>
                <a:gd name="connsiteX34" fmla="*/ 1083076 w 1332303"/>
                <a:gd name="connsiteY34" fmla="*/ 834500 h 1128655"/>
                <a:gd name="connsiteX35" fmla="*/ 1109709 w 1332303"/>
                <a:gd name="connsiteY35" fmla="*/ 754601 h 1128655"/>
                <a:gd name="connsiteX36" fmla="*/ 1118587 w 1332303"/>
                <a:gd name="connsiteY36" fmla="*/ 727968 h 1128655"/>
                <a:gd name="connsiteX37" fmla="*/ 1136342 w 1332303"/>
                <a:gd name="connsiteY37" fmla="*/ 701335 h 1128655"/>
                <a:gd name="connsiteX38" fmla="*/ 1154097 w 1332303"/>
                <a:gd name="connsiteY38" fmla="*/ 639192 h 1128655"/>
                <a:gd name="connsiteX39" fmla="*/ 1162975 w 1332303"/>
                <a:gd name="connsiteY39" fmla="*/ 612559 h 1128655"/>
                <a:gd name="connsiteX40" fmla="*/ 1180730 w 1332303"/>
                <a:gd name="connsiteY40" fmla="*/ 514904 h 1128655"/>
                <a:gd name="connsiteX41" fmla="*/ 1189608 w 1332303"/>
                <a:gd name="connsiteY41" fmla="*/ 470516 h 1128655"/>
                <a:gd name="connsiteX42" fmla="*/ 1207363 w 1332303"/>
                <a:gd name="connsiteY42" fmla="*/ 417250 h 1128655"/>
                <a:gd name="connsiteX43" fmla="*/ 1216241 w 1332303"/>
                <a:gd name="connsiteY43" fmla="*/ 390617 h 1128655"/>
                <a:gd name="connsiteX44" fmla="*/ 1242874 w 1332303"/>
                <a:gd name="connsiteY44" fmla="*/ 301840 h 1128655"/>
                <a:gd name="connsiteX45" fmla="*/ 1260629 w 1332303"/>
                <a:gd name="connsiteY45" fmla="*/ 248574 h 1128655"/>
                <a:gd name="connsiteX46" fmla="*/ 1278385 w 1332303"/>
                <a:gd name="connsiteY46" fmla="*/ 186431 h 1128655"/>
                <a:gd name="connsiteX47" fmla="*/ 1296140 w 1332303"/>
                <a:gd name="connsiteY47" fmla="*/ 159798 h 1128655"/>
                <a:gd name="connsiteX48" fmla="*/ 1305018 w 1332303"/>
                <a:gd name="connsiteY48" fmla="*/ 124287 h 1128655"/>
                <a:gd name="connsiteX49" fmla="*/ 1331651 w 1332303"/>
                <a:gd name="connsiteY49" fmla="*/ 35510 h 1128655"/>
                <a:gd name="connsiteX50" fmla="*/ 1331651 w 1332303"/>
                <a:gd name="connsiteY50" fmla="*/ 0 h 11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32303" h="1128655">
                  <a:moveTo>
                    <a:pt x="0" y="8877"/>
                  </a:moveTo>
                  <a:cubicBezTo>
                    <a:pt x="26633" y="121328"/>
                    <a:pt x="49954" y="234615"/>
                    <a:pt x="79899" y="346229"/>
                  </a:cubicBezTo>
                  <a:cubicBezTo>
                    <a:pt x="82664" y="356534"/>
                    <a:pt x="92883" y="363319"/>
                    <a:pt x="97655" y="372862"/>
                  </a:cubicBezTo>
                  <a:cubicBezTo>
                    <a:pt x="101840" y="381232"/>
                    <a:pt x="103573" y="390617"/>
                    <a:pt x="106532" y="399495"/>
                  </a:cubicBezTo>
                  <a:cubicBezTo>
                    <a:pt x="109491" y="420209"/>
                    <a:pt x="111306" y="441120"/>
                    <a:pt x="115410" y="461638"/>
                  </a:cubicBezTo>
                  <a:cubicBezTo>
                    <a:pt x="120196" y="485567"/>
                    <a:pt x="129714" y="508503"/>
                    <a:pt x="133165" y="532660"/>
                  </a:cubicBezTo>
                  <a:cubicBezTo>
                    <a:pt x="136124" y="553374"/>
                    <a:pt x="137939" y="574285"/>
                    <a:pt x="142043" y="594803"/>
                  </a:cubicBezTo>
                  <a:cubicBezTo>
                    <a:pt x="143878" y="603979"/>
                    <a:pt x="148651" y="612357"/>
                    <a:pt x="150921" y="621436"/>
                  </a:cubicBezTo>
                  <a:cubicBezTo>
                    <a:pt x="154581" y="636075"/>
                    <a:pt x="156138" y="651186"/>
                    <a:pt x="159798" y="665825"/>
                  </a:cubicBezTo>
                  <a:cubicBezTo>
                    <a:pt x="162068" y="674904"/>
                    <a:pt x="166646" y="683323"/>
                    <a:pt x="168676" y="692458"/>
                  </a:cubicBezTo>
                  <a:cubicBezTo>
                    <a:pt x="172581" y="710030"/>
                    <a:pt x="173649" y="728152"/>
                    <a:pt x="177554" y="745724"/>
                  </a:cubicBezTo>
                  <a:cubicBezTo>
                    <a:pt x="179584" y="754859"/>
                    <a:pt x="183860" y="763359"/>
                    <a:pt x="186431" y="772357"/>
                  </a:cubicBezTo>
                  <a:cubicBezTo>
                    <a:pt x="189135" y="781822"/>
                    <a:pt x="197927" y="823231"/>
                    <a:pt x="204187" y="834500"/>
                  </a:cubicBezTo>
                  <a:cubicBezTo>
                    <a:pt x="260502" y="935867"/>
                    <a:pt x="218269" y="856541"/>
                    <a:pt x="257453" y="905522"/>
                  </a:cubicBezTo>
                  <a:cubicBezTo>
                    <a:pt x="291273" y="947797"/>
                    <a:pt x="256184" y="919473"/>
                    <a:pt x="301841" y="949910"/>
                  </a:cubicBezTo>
                  <a:cubicBezTo>
                    <a:pt x="317997" y="998377"/>
                    <a:pt x="297182" y="960897"/>
                    <a:pt x="346229" y="985421"/>
                  </a:cubicBezTo>
                  <a:cubicBezTo>
                    <a:pt x="353715" y="989164"/>
                    <a:pt x="356808" y="998870"/>
                    <a:pt x="363985" y="1003176"/>
                  </a:cubicBezTo>
                  <a:cubicBezTo>
                    <a:pt x="372009" y="1007991"/>
                    <a:pt x="382017" y="1008368"/>
                    <a:pt x="390618" y="1012054"/>
                  </a:cubicBezTo>
                  <a:cubicBezTo>
                    <a:pt x="402782" y="1017267"/>
                    <a:pt x="414780" y="1023000"/>
                    <a:pt x="426128" y="1029809"/>
                  </a:cubicBezTo>
                  <a:cubicBezTo>
                    <a:pt x="444426" y="1040788"/>
                    <a:pt x="459150" y="1058572"/>
                    <a:pt x="479394" y="1065320"/>
                  </a:cubicBezTo>
                  <a:cubicBezTo>
                    <a:pt x="528661" y="1081743"/>
                    <a:pt x="496741" y="1073037"/>
                    <a:pt x="577049" y="1083075"/>
                  </a:cubicBezTo>
                  <a:cubicBezTo>
                    <a:pt x="585927" y="1086034"/>
                    <a:pt x="594506" y="1090118"/>
                    <a:pt x="603682" y="1091953"/>
                  </a:cubicBezTo>
                  <a:cubicBezTo>
                    <a:pt x="635359" y="1098289"/>
                    <a:pt x="718016" y="1106630"/>
                    <a:pt x="745724" y="1109708"/>
                  </a:cubicBezTo>
                  <a:cubicBezTo>
                    <a:pt x="763479" y="1115627"/>
                    <a:pt x="781235" y="1133383"/>
                    <a:pt x="798990" y="1127464"/>
                  </a:cubicBezTo>
                  <a:lnTo>
                    <a:pt x="852256" y="1109708"/>
                  </a:lnTo>
                  <a:cubicBezTo>
                    <a:pt x="858175" y="1103790"/>
                    <a:pt x="862526" y="1095696"/>
                    <a:pt x="870012" y="1091953"/>
                  </a:cubicBezTo>
                  <a:cubicBezTo>
                    <a:pt x="886752" y="1083583"/>
                    <a:pt x="923278" y="1074198"/>
                    <a:pt x="923278" y="1074198"/>
                  </a:cubicBezTo>
                  <a:cubicBezTo>
                    <a:pt x="929196" y="1068279"/>
                    <a:pt x="933856" y="1060748"/>
                    <a:pt x="941033" y="1056442"/>
                  </a:cubicBezTo>
                  <a:cubicBezTo>
                    <a:pt x="998659" y="1021866"/>
                    <a:pt x="940430" y="1074801"/>
                    <a:pt x="985422" y="1029809"/>
                  </a:cubicBezTo>
                  <a:cubicBezTo>
                    <a:pt x="988381" y="1020931"/>
                    <a:pt x="989484" y="1011200"/>
                    <a:pt x="994299" y="1003176"/>
                  </a:cubicBezTo>
                  <a:cubicBezTo>
                    <a:pt x="998605" y="995999"/>
                    <a:pt x="1008312" y="992907"/>
                    <a:pt x="1012055" y="985421"/>
                  </a:cubicBezTo>
                  <a:cubicBezTo>
                    <a:pt x="1020425" y="968681"/>
                    <a:pt x="1023892" y="949910"/>
                    <a:pt x="1029810" y="932155"/>
                  </a:cubicBezTo>
                  <a:cubicBezTo>
                    <a:pt x="1032769" y="923277"/>
                    <a:pt x="1033497" y="913308"/>
                    <a:pt x="1038688" y="905522"/>
                  </a:cubicBezTo>
                  <a:cubicBezTo>
                    <a:pt x="1044606" y="896644"/>
                    <a:pt x="1051671" y="888432"/>
                    <a:pt x="1056443" y="878889"/>
                  </a:cubicBezTo>
                  <a:cubicBezTo>
                    <a:pt x="1079492" y="832791"/>
                    <a:pt x="1048396" y="869181"/>
                    <a:pt x="1083076" y="834500"/>
                  </a:cubicBezTo>
                  <a:lnTo>
                    <a:pt x="1109709" y="754601"/>
                  </a:lnTo>
                  <a:cubicBezTo>
                    <a:pt x="1112668" y="745723"/>
                    <a:pt x="1113396" y="735754"/>
                    <a:pt x="1118587" y="727968"/>
                  </a:cubicBezTo>
                  <a:cubicBezTo>
                    <a:pt x="1124505" y="719090"/>
                    <a:pt x="1131570" y="710878"/>
                    <a:pt x="1136342" y="701335"/>
                  </a:cubicBezTo>
                  <a:cubicBezTo>
                    <a:pt x="1143439" y="687140"/>
                    <a:pt x="1150303" y="652472"/>
                    <a:pt x="1154097" y="639192"/>
                  </a:cubicBezTo>
                  <a:cubicBezTo>
                    <a:pt x="1156668" y="630194"/>
                    <a:pt x="1160016" y="621437"/>
                    <a:pt x="1162975" y="612559"/>
                  </a:cubicBezTo>
                  <a:cubicBezTo>
                    <a:pt x="1178362" y="504853"/>
                    <a:pt x="1163989" y="590240"/>
                    <a:pt x="1180730" y="514904"/>
                  </a:cubicBezTo>
                  <a:cubicBezTo>
                    <a:pt x="1184003" y="500174"/>
                    <a:pt x="1185638" y="485073"/>
                    <a:pt x="1189608" y="470516"/>
                  </a:cubicBezTo>
                  <a:cubicBezTo>
                    <a:pt x="1194532" y="452460"/>
                    <a:pt x="1201445" y="435005"/>
                    <a:pt x="1207363" y="417250"/>
                  </a:cubicBezTo>
                  <a:cubicBezTo>
                    <a:pt x="1210322" y="408372"/>
                    <a:pt x="1213971" y="399695"/>
                    <a:pt x="1216241" y="390617"/>
                  </a:cubicBezTo>
                  <a:cubicBezTo>
                    <a:pt x="1229658" y="336952"/>
                    <a:pt x="1221262" y="366676"/>
                    <a:pt x="1242874" y="301840"/>
                  </a:cubicBezTo>
                  <a:lnTo>
                    <a:pt x="1260629" y="248574"/>
                  </a:lnTo>
                  <a:cubicBezTo>
                    <a:pt x="1263474" y="237196"/>
                    <a:pt x="1272017" y="199167"/>
                    <a:pt x="1278385" y="186431"/>
                  </a:cubicBezTo>
                  <a:cubicBezTo>
                    <a:pt x="1283157" y="176888"/>
                    <a:pt x="1290222" y="168676"/>
                    <a:pt x="1296140" y="159798"/>
                  </a:cubicBezTo>
                  <a:cubicBezTo>
                    <a:pt x="1299099" y="147961"/>
                    <a:pt x="1301512" y="135974"/>
                    <a:pt x="1305018" y="124287"/>
                  </a:cubicBezTo>
                  <a:cubicBezTo>
                    <a:pt x="1310534" y="105901"/>
                    <a:pt x="1328728" y="58893"/>
                    <a:pt x="1331651" y="35510"/>
                  </a:cubicBezTo>
                  <a:cubicBezTo>
                    <a:pt x="1333119" y="23765"/>
                    <a:pt x="1331651" y="11837"/>
                    <a:pt x="1331651" y="0"/>
                  </a:cubicBezTo>
                </a:path>
              </a:pathLst>
            </a:custGeom>
            <a:noFill/>
            <a:ln>
              <a:solidFill>
                <a:srgbClr val="379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Freeform 15"/>
            <p:cNvSpPr/>
            <p:nvPr/>
          </p:nvSpPr>
          <p:spPr>
            <a:xfrm>
              <a:off x="5264458" y="4181383"/>
              <a:ext cx="1616523" cy="1500486"/>
            </a:xfrm>
            <a:custGeom>
              <a:avLst/>
              <a:gdLst>
                <a:gd name="connsiteX0" fmla="*/ 0 w 1616523"/>
                <a:gd name="connsiteY0" fmla="*/ 0 h 1500486"/>
                <a:gd name="connsiteX1" fmla="*/ 8878 w 1616523"/>
                <a:gd name="connsiteY1" fmla="*/ 124287 h 1500486"/>
                <a:gd name="connsiteX2" fmla="*/ 26633 w 1616523"/>
                <a:gd name="connsiteY2" fmla="*/ 221941 h 1500486"/>
                <a:gd name="connsiteX3" fmla="*/ 44389 w 1616523"/>
                <a:gd name="connsiteY3" fmla="*/ 319596 h 1500486"/>
                <a:gd name="connsiteX4" fmla="*/ 53266 w 1616523"/>
                <a:gd name="connsiteY4" fmla="*/ 346229 h 1500486"/>
                <a:gd name="connsiteX5" fmla="*/ 71022 w 1616523"/>
                <a:gd name="connsiteY5" fmla="*/ 417250 h 1500486"/>
                <a:gd name="connsiteX6" fmla="*/ 79899 w 1616523"/>
                <a:gd name="connsiteY6" fmla="*/ 506027 h 1500486"/>
                <a:gd name="connsiteX7" fmla="*/ 88777 w 1616523"/>
                <a:gd name="connsiteY7" fmla="*/ 612559 h 1500486"/>
                <a:gd name="connsiteX8" fmla="*/ 106532 w 1616523"/>
                <a:gd name="connsiteY8" fmla="*/ 736846 h 1500486"/>
                <a:gd name="connsiteX9" fmla="*/ 124288 w 1616523"/>
                <a:gd name="connsiteY9" fmla="*/ 790112 h 1500486"/>
                <a:gd name="connsiteX10" fmla="*/ 142043 w 1616523"/>
                <a:gd name="connsiteY10" fmla="*/ 843378 h 1500486"/>
                <a:gd name="connsiteX11" fmla="*/ 150921 w 1616523"/>
                <a:gd name="connsiteY11" fmla="*/ 870011 h 1500486"/>
                <a:gd name="connsiteX12" fmla="*/ 168676 w 1616523"/>
                <a:gd name="connsiteY12" fmla="*/ 887767 h 1500486"/>
                <a:gd name="connsiteX13" fmla="*/ 204187 w 1616523"/>
                <a:gd name="connsiteY13" fmla="*/ 958788 h 1500486"/>
                <a:gd name="connsiteX14" fmla="*/ 221942 w 1616523"/>
                <a:gd name="connsiteY14" fmla="*/ 1012054 h 1500486"/>
                <a:gd name="connsiteX15" fmla="*/ 230820 w 1616523"/>
                <a:gd name="connsiteY15" fmla="*/ 1047565 h 1500486"/>
                <a:gd name="connsiteX16" fmla="*/ 248575 w 1616523"/>
                <a:gd name="connsiteY16" fmla="*/ 1083075 h 1500486"/>
                <a:gd name="connsiteX17" fmla="*/ 266330 w 1616523"/>
                <a:gd name="connsiteY17" fmla="*/ 1136341 h 1500486"/>
                <a:gd name="connsiteX18" fmla="*/ 275208 w 1616523"/>
                <a:gd name="connsiteY18" fmla="*/ 1162974 h 1500486"/>
                <a:gd name="connsiteX19" fmla="*/ 328474 w 1616523"/>
                <a:gd name="connsiteY19" fmla="*/ 1198485 h 1500486"/>
                <a:gd name="connsiteX20" fmla="*/ 355107 w 1616523"/>
                <a:gd name="connsiteY20" fmla="*/ 1216240 h 1500486"/>
                <a:gd name="connsiteX21" fmla="*/ 417251 w 1616523"/>
                <a:gd name="connsiteY21" fmla="*/ 1269506 h 1500486"/>
                <a:gd name="connsiteX22" fmla="*/ 435006 w 1616523"/>
                <a:gd name="connsiteY22" fmla="*/ 1296139 h 1500486"/>
                <a:gd name="connsiteX23" fmla="*/ 488272 w 1616523"/>
                <a:gd name="connsiteY23" fmla="*/ 1331650 h 1500486"/>
                <a:gd name="connsiteX24" fmla="*/ 532660 w 1616523"/>
                <a:gd name="connsiteY24" fmla="*/ 1367161 h 1500486"/>
                <a:gd name="connsiteX25" fmla="*/ 577049 w 1616523"/>
                <a:gd name="connsiteY25" fmla="*/ 1402671 h 1500486"/>
                <a:gd name="connsiteX26" fmla="*/ 630315 w 1616523"/>
                <a:gd name="connsiteY26" fmla="*/ 1420427 h 1500486"/>
                <a:gd name="connsiteX27" fmla="*/ 648070 w 1616523"/>
                <a:gd name="connsiteY27" fmla="*/ 1447060 h 1500486"/>
                <a:gd name="connsiteX28" fmla="*/ 701336 w 1616523"/>
                <a:gd name="connsiteY28" fmla="*/ 1473693 h 1500486"/>
                <a:gd name="connsiteX29" fmla="*/ 719092 w 1616523"/>
                <a:gd name="connsiteY29" fmla="*/ 1491448 h 1500486"/>
                <a:gd name="connsiteX30" fmla="*/ 798991 w 1616523"/>
                <a:gd name="connsiteY30" fmla="*/ 1491448 h 1500486"/>
                <a:gd name="connsiteX31" fmla="*/ 834501 w 1616523"/>
                <a:gd name="connsiteY31" fmla="*/ 1482570 h 1500486"/>
                <a:gd name="connsiteX32" fmla="*/ 878890 w 1616523"/>
                <a:gd name="connsiteY32" fmla="*/ 1447060 h 1500486"/>
                <a:gd name="connsiteX33" fmla="*/ 923278 w 1616523"/>
                <a:gd name="connsiteY33" fmla="*/ 1411549 h 1500486"/>
                <a:gd name="connsiteX34" fmla="*/ 932156 w 1616523"/>
                <a:gd name="connsiteY34" fmla="*/ 1384916 h 1500486"/>
                <a:gd name="connsiteX35" fmla="*/ 985422 w 1616523"/>
                <a:gd name="connsiteY35" fmla="*/ 1340528 h 1500486"/>
                <a:gd name="connsiteX36" fmla="*/ 1020932 w 1616523"/>
                <a:gd name="connsiteY36" fmla="*/ 1296139 h 1500486"/>
                <a:gd name="connsiteX37" fmla="*/ 1047565 w 1616523"/>
                <a:gd name="connsiteY37" fmla="*/ 1278384 h 1500486"/>
                <a:gd name="connsiteX38" fmla="*/ 1109709 w 1616523"/>
                <a:gd name="connsiteY38" fmla="*/ 1233996 h 1500486"/>
                <a:gd name="connsiteX39" fmla="*/ 1162975 w 1616523"/>
                <a:gd name="connsiteY39" fmla="*/ 1189607 h 1500486"/>
                <a:gd name="connsiteX40" fmla="*/ 1189608 w 1616523"/>
                <a:gd name="connsiteY40" fmla="*/ 1162974 h 1500486"/>
                <a:gd name="connsiteX41" fmla="*/ 1216241 w 1616523"/>
                <a:gd name="connsiteY41" fmla="*/ 1145219 h 1500486"/>
                <a:gd name="connsiteX42" fmla="*/ 1260629 w 1616523"/>
                <a:gd name="connsiteY42" fmla="*/ 1091953 h 1500486"/>
                <a:gd name="connsiteX43" fmla="*/ 1278385 w 1616523"/>
                <a:gd name="connsiteY43" fmla="*/ 1074198 h 1500486"/>
                <a:gd name="connsiteX44" fmla="*/ 1313895 w 1616523"/>
                <a:gd name="connsiteY44" fmla="*/ 1029809 h 1500486"/>
                <a:gd name="connsiteX45" fmla="*/ 1322773 w 1616523"/>
                <a:gd name="connsiteY45" fmla="*/ 1003176 h 1500486"/>
                <a:gd name="connsiteX46" fmla="*/ 1349406 w 1616523"/>
                <a:gd name="connsiteY46" fmla="*/ 976543 h 1500486"/>
                <a:gd name="connsiteX47" fmla="*/ 1384917 w 1616523"/>
                <a:gd name="connsiteY47" fmla="*/ 896644 h 1500486"/>
                <a:gd name="connsiteX48" fmla="*/ 1402672 w 1616523"/>
                <a:gd name="connsiteY48" fmla="*/ 843378 h 1500486"/>
                <a:gd name="connsiteX49" fmla="*/ 1420427 w 1616523"/>
                <a:gd name="connsiteY49" fmla="*/ 816745 h 1500486"/>
                <a:gd name="connsiteX50" fmla="*/ 1438183 w 1616523"/>
                <a:gd name="connsiteY50" fmla="*/ 763479 h 1500486"/>
                <a:gd name="connsiteX51" fmla="*/ 1455938 w 1616523"/>
                <a:gd name="connsiteY51" fmla="*/ 736846 h 1500486"/>
                <a:gd name="connsiteX52" fmla="*/ 1473693 w 1616523"/>
                <a:gd name="connsiteY52" fmla="*/ 683580 h 1500486"/>
                <a:gd name="connsiteX53" fmla="*/ 1482571 w 1616523"/>
                <a:gd name="connsiteY53" fmla="*/ 656947 h 1500486"/>
                <a:gd name="connsiteX54" fmla="*/ 1518082 w 1616523"/>
                <a:gd name="connsiteY54" fmla="*/ 594803 h 1500486"/>
                <a:gd name="connsiteX55" fmla="*/ 1526959 w 1616523"/>
                <a:gd name="connsiteY55" fmla="*/ 550415 h 1500486"/>
                <a:gd name="connsiteX56" fmla="*/ 1535837 w 1616523"/>
                <a:gd name="connsiteY56" fmla="*/ 523782 h 1500486"/>
                <a:gd name="connsiteX57" fmla="*/ 1544715 w 1616523"/>
                <a:gd name="connsiteY57" fmla="*/ 488271 h 1500486"/>
                <a:gd name="connsiteX58" fmla="*/ 1553592 w 1616523"/>
                <a:gd name="connsiteY58" fmla="*/ 461638 h 1500486"/>
                <a:gd name="connsiteX59" fmla="*/ 1571348 w 1616523"/>
                <a:gd name="connsiteY59" fmla="*/ 390617 h 1500486"/>
                <a:gd name="connsiteX60" fmla="*/ 1580225 w 1616523"/>
                <a:gd name="connsiteY60" fmla="*/ 355106 h 1500486"/>
                <a:gd name="connsiteX61" fmla="*/ 1597981 w 1616523"/>
                <a:gd name="connsiteY61" fmla="*/ 248574 h 1500486"/>
                <a:gd name="connsiteX62" fmla="*/ 1615736 w 1616523"/>
                <a:gd name="connsiteY62" fmla="*/ 159798 h 1500486"/>
                <a:gd name="connsiteX63" fmla="*/ 1615736 w 1616523"/>
                <a:gd name="connsiteY63" fmla="*/ 79899 h 150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616523" h="1500486">
                  <a:moveTo>
                    <a:pt x="0" y="0"/>
                  </a:moveTo>
                  <a:cubicBezTo>
                    <a:pt x="2959" y="41429"/>
                    <a:pt x="4940" y="82940"/>
                    <a:pt x="8878" y="124287"/>
                  </a:cubicBezTo>
                  <a:cubicBezTo>
                    <a:pt x="17084" y="210444"/>
                    <a:pt x="14079" y="159172"/>
                    <a:pt x="26633" y="221941"/>
                  </a:cubicBezTo>
                  <a:cubicBezTo>
                    <a:pt x="34549" y="261519"/>
                    <a:pt x="34867" y="281508"/>
                    <a:pt x="44389" y="319596"/>
                  </a:cubicBezTo>
                  <a:cubicBezTo>
                    <a:pt x="46659" y="328674"/>
                    <a:pt x="50996" y="337151"/>
                    <a:pt x="53266" y="346229"/>
                  </a:cubicBezTo>
                  <a:lnTo>
                    <a:pt x="71022" y="417250"/>
                  </a:lnTo>
                  <a:cubicBezTo>
                    <a:pt x="73981" y="446842"/>
                    <a:pt x="77207" y="476409"/>
                    <a:pt x="79899" y="506027"/>
                  </a:cubicBezTo>
                  <a:cubicBezTo>
                    <a:pt x="83125" y="541514"/>
                    <a:pt x="85231" y="577102"/>
                    <a:pt x="88777" y="612559"/>
                  </a:cubicBezTo>
                  <a:cubicBezTo>
                    <a:pt x="90528" y="630065"/>
                    <a:pt x="100795" y="713898"/>
                    <a:pt x="106532" y="736846"/>
                  </a:cubicBezTo>
                  <a:cubicBezTo>
                    <a:pt x="111071" y="755003"/>
                    <a:pt x="118370" y="772357"/>
                    <a:pt x="124288" y="790112"/>
                  </a:cubicBezTo>
                  <a:lnTo>
                    <a:pt x="142043" y="843378"/>
                  </a:lnTo>
                  <a:cubicBezTo>
                    <a:pt x="145002" y="852256"/>
                    <a:pt x="144304" y="863394"/>
                    <a:pt x="150921" y="870011"/>
                  </a:cubicBezTo>
                  <a:lnTo>
                    <a:pt x="168676" y="887767"/>
                  </a:lnTo>
                  <a:cubicBezTo>
                    <a:pt x="189078" y="948974"/>
                    <a:pt x="173197" y="927799"/>
                    <a:pt x="204187" y="958788"/>
                  </a:cubicBezTo>
                  <a:cubicBezTo>
                    <a:pt x="210105" y="976543"/>
                    <a:pt x="217403" y="993897"/>
                    <a:pt x="221942" y="1012054"/>
                  </a:cubicBezTo>
                  <a:cubicBezTo>
                    <a:pt x="224901" y="1023891"/>
                    <a:pt x="226536" y="1036141"/>
                    <a:pt x="230820" y="1047565"/>
                  </a:cubicBezTo>
                  <a:cubicBezTo>
                    <a:pt x="235467" y="1059956"/>
                    <a:pt x="243660" y="1070788"/>
                    <a:pt x="248575" y="1083075"/>
                  </a:cubicBezTo>
                  <a:cubicBezTo>
                    <a:pt x="255526" y="1100452"/>
                    <a:pt x="260412" y="1118586"/>
                    <a:pt x="266330" y="1136341"/>
                  </a:cubicBezTo>
                  <a:cubicBezTo>
                    <a:pt x="269289" y="1145219"/>
                    <a:pt x="267422" y="1157783"/>
                    <a:pt x="275208" y="1162974"/>
                  </a:cubicBezTo>
                  <a:lnTo>
                    <a:pt x="328474" y="1198485"/>
                  </a:lnTo>
                  <a:cubicBezTo>
                    <a:pt x="337352" y="1204403"/>
                    <a:pt x="347562" y="1208695"/>
                    <a:pt x="355107" y="1216240"/>
                  </a:cubicBezTo>
                  <a:cubicBezTo>
                    <a:pt x="398163" y="1259296"/>
                    <a:pt x="376689" y="1242465"/>
                    <a:pt x="417251" y="1269506"/>
                  </a:cubicBezTo>
                  <a:cubicBezTo>
                    <a:pt x="423169" y="1278384"/>
                    <a:pt x="426976" y="1289113"/>
                    <a:pt x="435006" y="1296139"/>
                  </a:cubicBezTo>
                  <a:cubicBezTo>
                    <a:pt x="451065" y="1310191"/>
                    <a:pt x="488272" y="1331650"/>
                    <a:pt x="488272" y="1331650"/>
                  </a:cubicBezTo>
                  <a:cubicBezTo>
                    <a:pt x="523633" y="1384693"/>
                    <a:pt x="485016" y="1338575"/>
                    <a:pt x="532660" y="1367161"/>
                  </a:cubicBezTo>
                  <a:cubicBezTo>
                    <a:pt x="585365" y="1398784"/>
                    <a:pt x="508518" y="1372213"/>
                    <a:pt x="577049" y="1402671"/>
                  </a:cubicBezTo>
                  <a:cubicBezTo>
                    <a:pt x="594152" y="1410272"/>
                    <a:pt x="630315" y="1420427"/>
                    <a:pt x="630315" y="1420427"/>
                  </a:cubicBezTo>
                  <a:cubicBezTo>
                    <a:pt x="636233" y="1429305"/>
                    <a:pt x="640525" y="1439515"/>
                    <a:pt x="648070" y="1447060"/>
                  </a:cubicBezTo>
                  <a:cubicBezTo>
                    <a:pt x="665279" y="1464269"/>
                    <a:pt x="679676" y="1466473"/>
                    <a:pt x="701336" y="1473693"/>
                  </a:cubicBezTo>
                  <a:cubicBezTo>
                    <a:pt x="707255" y="1479611"/>
                    <a:pt x="711915" y="1487142"/>
                    <a:pt x="719092" y="1491448"/>
                  </a:cubicBezTo>
                  <a:cubicBezTo>
                    <a:pt x="746879" y="1508120"/>
                    <a:pt x="767122" y="1497822"/>
                    <a:pt x="798991" y="1491448"/>
                  </a:cubicBezTo>
                  <a:cubicBezTo>
                    <a:pt x="810955" y="1489055"/>
                    <a:pt x="822664" y="1485529"/>
                    <a:pt x="834501" y="1482570"/>
                  </a:cubicBezTo>
                  <a:cubicBezTo>
                    <a:pt x="877382" y="1439691"/>
                    <a:pt x="822882" y="1491867"/>
                    <a:pt x="878890" y="1447060"/>
                  </a:cubicBezTo>
                  <a:cubicBezTo>
                    <a:pt x="942139" y="1396460"/>
                    <a:pt x="841305" y="1466197"/>
                    <a:pt x="923278" y="1411549"/>
                  </a:cubicBezTo>
                  <a:cubicBezTo>
                    <a:pt x="926237" y="1402671"/>
                    <a:pt x="926965" y="1392702"/>
                    <a:pt x="932156" y="1384916"/>
                  </a:cubicBezTo>
                  <a:cubicBezTo>
                    <a:pt x="945828" y="1364409"/>
                    <a:pt x="965769" y="1353630"/>
                    <a:pt x="985422" y="1340528"/>
                  </a:cubicBezTo>
                  <a:cubicBezTo>
                    <a:pt x="998604" y="1320755"/>
                    <a:pt x="1002862" y="1310595"/>
                    <a:pt x="1020932" y="1296139"/>
                  </a:cubicBezTo>
                  <a:cubicBezTo>
                    <a:pt x="1029263" y="1289474"/>
                    <a:pt x="1039464" y="1285328"/>
                    <a:pt x="1047565" y="1278384"/>
                  </a:cubicBezTo>
                  <a:cubicBezTo>
                    <a:pt x="1101182" y="1232427"/>
                    <a:pt x="1060772" y="1250307"/>
                    <a:pt x="1109709" y="1233996"/>
                  </a:cubicBezTo>
                  <a:cubicBezTo>
                    <a:pt x="1187517" y="1156188"/>
                    <a:pt x="1088817" y="1251407"/>
                    <a:pt x="1162975" y="1189607"/>
                  </a:cubicBezTo>
                  <a:cubicBezTo>
                    <a:pt x="1172620" y="1181569"/>
                    <a:pt x="1179963" y="1171011"/>
                    <a:pt x="1189608" y="1162974"/>
                  </a:cubicBezTo>
                  <a:cubicBezTo>
                    <a:pt x="1197805" y="1156144"/>
                    <a:pt x="1208044" y="1152049"/>
                    <a:pt x="1216241" y="1145219"/>
                  </a:cubicBezTo>
                  <a:cubicBezTo>
                    <a:pt x="1254203" y="1113584"/>
                    <a:pt x="1232694" y="1126871"/>
                    <a:pt x="1260629" y="1091953"/>
                  </a:cubicBezTo>
                  <a:cubicBezTo>
                    <a:pt x="1265858" y="1085417"/>
                    <a:pt x="1272466" y="1080116"/>
                    <a:pt x="1278385" y="1074198"/>
                  </a:cubicBezTo>
                  <a:cubicBezTo>
                    <a:pt x="1300697" y="1007258"/>
                    <a:pt x="1268005" y="1087172"/>
                    <a:pt x="1313895" y="1029809"/>
                  </a:cubicBezTo>
                  <a:cubicBezTo>
                    <a:pt x="1319741" y="1022502"/>
                    <a:pt x="1317582" y="1010962"/>
                    <a:pt x="1322773" y="1003176"/>
                  </a:cubicBezTo>
                  <a:cubicBezTo>
                    <a:pt x="1329737" y="992730"/>
                    <a:pt x="1340528" y="985421"/>
                    <a:pt x="1349406" y="976543"/>
                  </a:cubicBezTo>
                  <a:cubicBezTo>
                    <a:pt x="1370535" y="913155"/>
                    <a:pt x="1356779" y="938849"/>
                    <a:pt x="1384917" y="896644"/>
                  </a:cubicBezTo>
                  <a:cubicBezTo>
                    <a:pt x="1390835" y="878889"/>
                    <a:pt x="1392291" y="858951"/>
                    <a:pt x="1402672" y="843378"/>
                  </a:cubicBezTo>
                  <a:cubicBezTo>
                    <a:pt x="1408590" y="834500"/>
                    <a:pt x="1416094" y="826495"/>
                    <a:pt x="1420427" y="816745"/>
                  </a:cubicBezTo>
                  <a:cubicBezTo>
                    <a:pt x="1428028" y="799642"/>
                    <a:pt x="1427801" y="779052"/>
                    <a:pt x="1438183" y="763479"/>
                  </a:cubicBezTo>
                  <a:cubicBezTo>
                    <a:pt x="1444101" y="754601"/>
                    <a:pt x="1451605" y="746596"/>
                    <a:pt x="1455938" y="736846"/>
                  </a:cubicBezTo>
                  <a:cubicBezTo>
                    <a:pt x="1463539" y="719743"/>
                    <a:pt x="1467775" y="701335"/>
                    <a:pt x="1473693" y="683580"/>
                  </a:cubicBezTo>
                  <a:cubicBezTo>
                    <a:pt x="1476652" y="674702"/>
                    <a:pt x="1477380" y="664733"/>
                    <a:pt x="1482571" y="656947"/>
                  </a:cubicBezTo>
                  <a:cubicBezTo>
                    <a:pt x="1507667" y="619302"/>
                    <a:pt x="1495554" y="639857"/>
                    <a:pt x="1518082" y="594803"/>
                  </a:cubicBezTo>
                  <a:cubicBezTo>
                    <a:pt x="1521041" y="580007"/>
                    <a:pt x="1523299" y="565053"/>
                    <a:pt x="1526959" y="550415"/>
                  </a:cubicBezTo>
                  <a:cubicBezTo>
                    <a:pt x="1529229" y="541336"/>
                    <a:pt x="1533266" y="532780"/>
                    <a:pt x="1535837" y="523782"/>
                  </a:cubicBezTo>
                  <a:cubicBezTo>
                    <a:pt x="1539189" y="512050"/>
                    <a:pt x="1541363" y="500003"/>
                    <a:pt x="1544715" y="488271"/>
                  </a:cubicBezTo>
                  <a:cubicBezTo>
                    <a:pt x="1547286" y="479273"/>
                    <a:pt x="1551130" y="470666"/>
                    <a:pt x="1553592" y="461638"/>
                  </a:cubicBezTo>
                  <a:cubicBezTo>
                    <a:pt x="1560013" y="438096"/>
                    <a:pt x="1565430" y="414291"/>
                    <a:pt x="1571348" y="390617"/>
                  </a:cubicBezTo>
                  <a:cubicBezTo>
                    <a:pt x="1574307" y="378780"/>
                    <a:pt x="1578219" y="367141"/>
                    <a:pt x="1580225" y="355106"/>
                  </a:cubicBezTo>
                  <a:cubicBezTo>
                    <a:pt x="1586144" y="319595"/>
                    <a:pt x="1589249" y="283500"/>
                    <a:pt x="1597981" y="248574"/>
                  </a:cubicBezTo>
                  <a:cubicBezTo>
                    <a:pt x="1605190" y="219740"/>
                    <a:pt x="1613757" y="189487"/>
                    <a:pt x="1615736" y="159798"/>
                  </a:cubicBezTo>
                  <a:cubicBezTo>
                    <a:pt x="1617507" y="133224"/>
                    <a:pt x="1615736" y="106532"/>
                    <a:pt x="1615736" y="79899"/>
                  </a:cubicBezTo>
                </a:path>
              </a:pathLst>
            </a:custGeom>
            <a:noFill/>
            <a:ln>
              <a:solidFill>
                <a:srgbClr val="379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Freeform 16"/>
            <p:cNvSpPr/>
            <p:nvPr/>
          </p:nvSpPr>
          <p:spPr>
            <a:xfrm>
              <a:off x="7208668" y="4243526"/>
              <a:ext cx="1580225" cy="1669002"/>
            </a:xfrm>
            <a:custGeom>
              <a:avLst/>
              <a:gdLst>
                <a:gd name="connsiteX0" fmla="*/ 0 w 1580225"/>
                <a:gd name="connsiteY0" fmla="*/ 0 h 1669002"/>
                <a:gd name="connsiteX1" fmla="*/ 44388 w 1580225"/>
                <a:gd name="connsiteY1" fmla="*/ 26633 h 1669002"/>
                <a:gd name="connsiteX2" fmla="*/ 62144 w 1580225"/>
                <a:gd name="connsiteY2" fmla="*/ 44389 h 1669002"/>
                <a:gd name="connsiteX3" fmla="*/ 115410 w 1580225"/>
                <a:gd name="connsiteY3" fmla="*/ 79899 h 1669002"/>
                <a:gd name="connsiteX4" fmla="*/ 124287 w 1580225"/>
                <a:gd name="connsiteY4" fmla="*/ 106532 h 1669002"/>
                <a:gd name="connsiteX5" fmla="*/ 177553 w 1580225"/>
                <a:gd name="connsiteY5" fmla="*/ 177554 h 1669002"/>
                <a:gd name="connsiteX6" fmla="*/ 213064 w 1580225"/>
                <a:gd name="connsiteY6" fmla="*/ 257453 h 1669002"/>
                <a:gd name="connsiteX7" fmla="*/ 239697 w 1580225"/>
                <a:gd name="connsiteY7" fmla="*/ 319596 h 1669002"/>
                <a:gd name="connsiteX8" fmla="*/ 257452 w 1580225"/>
                <a:gd name="connsiteY8" fmla="*/ 372862 h 1669002"/>
                <a:gd name="connsiteX9" fmla="*/ 275208 w 1580225"/>
                <a:gd name="connsiteY9" fmla="*/ 408373 h 1669002"/>
                <a:gd name="connsiteX10" fmla="*/ 284085 w 1580225"/>
                <a:gd name="connsiteY10" fmla="*/ 470517 h 1669002"/>
                <a:gd name="connsiteX11" fmla="*/ 292963 w 1580225"/>
                <a:gd name="connsiteY11" fmla="*/ 497150 h 1669002"/>
                <a:gd name="connsiteX12" fmla="*/ 301841 w 1580225"/>
                <a:gd name="connsiteY12" fmla="*/ 559293 h 1669002"/>
                <a:gd name="connsiteX13" fmla="*/ 310718 w 1580225"/>
                <a:gd name="connsiteY13" fmla="*/ 585926 h 1669002"/>
                <a:gd name="connsiteX14" fmla="*/ 319596 w 1580225"/>
                <a:gd name="connsiteY14" fmla="*/ 621437 h 1669002"/>
                <a:gd name="connsiteX15" fmla="*/ 328474 w 1580225"/>
                <a:gd name="connsiteY15" fmla="*/ 727969 h 1669002"/>
                <a:gd name="connsiteX16" fmla="*/ 337351 w 1580225"/>
                <a:gd name="connsiteY16" fmla="*/ 754602 h 1669002"/>
                <a:gd name="connsiteX17" fmla="*/ 346229 w 1580225"/>
                <a:gd name="connsiteY17" fmla="*/ 825624 h 1669002"/>
                <a:gd name="connsiteX18" fmla="*/ 363984 w 1580225"/>
                <a:gd name="connsiteY18" fmla="*/ 958789 h 1669002"/>
                <a:gd name="connsiteX19" fmla="*/ 372862 w 1580225"/>
                <a:gd name="connsiteY19" fmla="*/ 1020932 h 1669002"/>
                <a:gd name="connsiteX20" fmla="*/ 381740 w 1580225"/>
                <a:gd name="connsiteY20" fmla="*/ 1065321 h 1669002"/>
                <a:gd name="connsiteX21" fmla="*/ 390617 w 1580225"/>
                <a:gd name="connsiteY21" fmla="*/ 1118587 h 1669002"/>
                <a:gd name="connsiteX22" fmla="*/ 399495 w 1580225"/>
                <a:gd name="connsiteY22" fmla="*/ 1162975 h 1669002"/>
                <a:gd name="connsiteX23" fmla="*/ 426128 w 1580225"/>
                <a:gd name="connsiteY23" fmla="*/ 1287262 h 1669002"/>
                <a:gd name="connsiteX24" fmla="*/ 443883 w 1580225"/>
                <a:gd name="connsiteY24" fmla="*/ 1313895 h 1669002"/>
                <a:gd name="connsiteX25" fmla="*/ 470516 w 1580225"/>
                <a:gd name="connsiteY25" fmla="*/ 1358284 h 1669002"/>
                <a:gd name="connsiteX26" fmla="*/ 488272 w 1580225"/>
                <a:gd name="connsiteY26" fmla="*/ 1411550 h 1669002"/>
                <a:gd name="connsiteX27" fmla="*/ 506027 w 1580225"/>
                <a:gd name="connsiteY27" fmla="*/ 1438183 h 1669002"/>
                <a:gd name="connsiteX28" fmla="*/ 514905 w 1580225"/>
                <a:gd name="connsiteY28" fmla="*/ 1464816 h 1669002"/>
                <a:gd name="connsiteX29" fmla="*/ 541538 w 1580225"/>
                <a:gd name="connsiteY29" fmla="*/ 1482571 h 1669002"/>
                <a:gd name="connsiteX30" fmla="*/ 559293 w 1580225"/>
                <a:gd name="connsiteY30" fmla="*/ 1509204 h 1669002"/>
                <a:gd name="connsiteX31" fmla="*/ 585926 w 1580225"/>
                <a:gd name="connsiteY31" fmla="*/ 1535837 h 1669002"/>
                <a:gd name="connsiteX32" fmla="*/ 594804 w 1580225"/>
                <a:gd name="connsiteY32" fmla="*/ 1562470 h 1669002"/>
                <a:gd name="connsiteX33" fmla="*/ 648070 w 1580225"/>
                <a:gd name="connsiteY33" fmla="*/ 1597981 h 1669002"/>
                <a:gd name="connsiteX34" fmla="*/ 736847 w 1580225"/>
                <a:gd name="connsiteY34" fmla="*/ 1660124 h 1669002"/>
                <a:gd name="connsiteX35" fmla="*/ 763480 w 1580225"/>
                <a:gd name="connsiteY35" fmla="*/ 1669002 h 1669002"/>
                <a:gd name="connsiteX36" fmla="*/ 861134 w 1580225"/>
                <a:gd name="connsiteY36" fmla="*/ 1642369 h 1669002"/>
                <a:gd name="connsiteX37" fmla="*/ 878889 w 1580225"/>
                <a:gd name="connsiteY37" fmla="*/ 1615736 h 1669002"/>
                <a:gd name="connsiteX38" fmla="*/ 914400 w 1580225"/>
                <a:gd name="connsiteY38" fmla="*/ 1580225 h 1669002"/>
                <a:gd name="connsiteX39" fmla="*/ 932155 w 1580225"/>
                <a:gd name="connsiteY39" fmla="*/ 1526959 h 1669002"/>
                <a:gd name="connsiteX40" fmla="*/ 958788 w 1580225"/>
                <a:gd name="connsiteY40" fmla="*/ 1438183 h 1669002"/>
                <a:gd name="connsiteX41" fmla="*/ 967666 w 1580225"/>
                <a:gd name="connsiteY41" fmla="*/ 1411550 h 1669002"/>
                <a:gd name="connsiteX42" fmla="*/ 976544 w 1580225"/>
                <a:gd name="connsiteY42" fmla="*/ 1384917 h 1669002"/>
                <a:gd name="connsiteX43" fmla="*/ 994299 w 1580225"/>
                <a:gd name="connsiteY43" fmla="*/ 1367161 h 1669002"/>
                <a:gd name="connsiteX44" fmla="*/ 1012054 w 1580225"/>
                <a:gd name="connsiteY44" fmla="*/ 1305018 h 1669002"/>
                <a:gd name="connsiteX45" fmla="*/ 1029810 w 1580225"/>
                <a:gd name="connsiteY45" fmla="*/ 1251752 h 1669002"/>
                <a:gd name="connsiteX46" fmla="*/ 1056443 w 1580225"/>
                <a:gd name="connsiteY46" fmla="*/ 1198486 h 1669002"/>
                <a:gd name="connsiteX47" fmla="*/ 1065320 w 1580225"/>
                <a:gd name="connsiteY47" fmla="*/ 1162975 h 1669002"/>
                <a:gd name="connsiteX48" fmla="*/ 1074198 w 1580225"/>
                <a:gd name="connsiteY48" fmla="*/ 1136342 h 1669002"/>
                <a:gd name="connsiteX49" fmla="*/ 1083076 w 1580225"/>
                <a:gd name="connsiteY49" fmla="*/ 1100831 h 1669002"/>
                <a:gd name="connsiteX50" fmla="*/ 1118586 w 1580225"/>
                <a:gd name="connsiteY50" fmla="*/ 1047565 h 1669002"/>
                <a:gd name="connsiteX51" fmla="*/ 1136342 w 1580225"/>
                <a:gd name="connsiteY51" fmla="*/ 994299 h 1669002"/>
                <a:gd name="connsiteX52" fmla="*/ 1145219 w 1580225"/>
                <a:gd name="connsiteY52" fmla="*/ 967666 h 1669002"/>
                <a:gd name="connsiteX53" fmla="*/ 1162975 w 1580225"/>
                <a:gd name="connsiteY53" fmla="*/ 941033 h 1669002"/>
                <a:gd name="connsiteX54" fmla="*/ 1180730 w 1580225"/>
                <a:gd name="connsiteY54" fmla="*/ 870012 h 1669002"/>
                <a:gd name="connsiteX55" fmla="*/ 1198485 w 1580225"/>
                <a:gd name="connsiteY55" fmla="*/ 843379 h 1669002"/>
                <a:gd name="connsiteX56" fmla="*/ 1216241 w 1580225"/>
                <a:gd name="connsiteY56" fmla="*/ 790113 h 1669002"/>
                <a:gd name="connsiteX57" fmla="*/ 1233996 w 1580225"/>
                <a:gd name="connsiteY57" fmla="*/ 763480 h 1669002"/>
                <a:gd name="connsiteX58" fmla="*/ 1242874 w 1580225"/>
                <a:gd name="connsiteY58" fmla="*/ 736847 h 1669002"/>
                <a:gd name="connsiteX59" fmla="*/ 1278384 w 1580225"/>
                <a:gd name="connsiteY59" fmla="*/ 683581 h 1669002"/>
                <a:gd name="connsiteX60" fmla="*/ 1305017 w 1580225"/>
                <a:gd name="connsiteY60" fmla="*/ 621437 h 1669002"/>
                <a:gd name="connsiteX61" fmla="*/ 1322773 w 1580225"/>
                <a:gd name="connsiteY61" fmla="*/ 603682 h 1669002"/>
                <a:gd name="connsiteX62" fmla="*/ 1331650 w 1580225"/>
                <a:gd name="connsiteY62" fmla="*/ 577049 h 1669002"/>
                <a:gd name="connsiteX63" fmla="*/ 1367161 w 1580225"/>
                <a:gd name="connsiteY63" fmla="*/ 532660 h 1669002"/>
                <a:gd name="connsiteX64" fmla="*/ 1393794 w 1580225"/>
                <a:gd name="connsiteY64" fmla="*/ 479394 h 1669002"/>
                <a:gd name="connsiteX65" fmla="*/ 1429305 w 1580225"/>
                <a:gd name="connsiteY65" fmla="*/ 426128 h 1669002"/>
                <a:gd name="connsiteX66" fmla="*/ 1455938 w 1580225"/>
                <a:gd name="connsiteY66" fmla="*/ 381740 h 1669002"/>
                <a:gd name="connsiteX67" fmla="*/ 1464815 w 1580225"/>
                <a:gd name="connsiteY67" fmla="*/ 355107 h 1669002"/>
                <a:gd name="connsiteX68" fmla="*/ 1482571 w 1580225"/>
                <a:gd name="connsiteY68" fmla="*/ 328474 h 1669002"/>
                <a:gd name="connsiteX69" fmla="*/ 1518082 w 1580225"/>
                <a:gd name="connsiteY69" fmla="*/ 275208 h 1669002"/>
                <a:gd name="connsiteX70" fmla="*/ 1535837 w 1580225"/>
                <a:gd name="connsiteY70" fmla="*/ 221942 h 1669002"/>
                <a:gd name="connsiteX71" fmla="*/ 1571348 w 1580225"/>
                <a:gd name="connsiteY71" fmla="*/ 142043 h 1669002"/>
                <a:gd name="connsiteX72" fmla="*/ 1580225 w 1580225"/>
                <a:gd name="connsiteY72" fmla="*/ 115410 h 1669002"/>
                <a:gd name="connsiteX73" fmla="*/ 1580225 w 1580225"/>
                <a:gd name="connsiteY73" fmla="*/ 71022 h 166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580225" h="1669002">
                  <a:moveTo>
                    <a:pt x="0" y="0"/>
                  </a:moveTo>
                  <a:cubicBezTo>
                    <a:pt x="14796" y="8878"/>
                    <a:pt x="30347" y="16604"/>
                    <a:pt x="44388" y="26633"/>
                  </a:cubicBezTo>
                  <a:cubicBezTo>
                    <a:pt x="51199" y="31498"/>
                    <a:pt x="55448" y="39367"/>
                    <a:pt x="62144" y="44389"/>
                  </a:cubicBezTo>
                  <a:cubicBezTo>
                    <a:pt x="79215" y="57192"/>
                    <a:pt x="115410" y="79899"/>
                    <a:pt x="115410" y="79899"/>
                  </a:cubicBezTo>
                  <a:cubicBezTo>
                    <a:pt x="118369" y="88777"/>
                    <a:pt x="119472" y="98508"/>
                    <a:pt x="124287" y="106532"/>
                  </a:cubicBezTo>
                  <a:cubicBezTo>
                    <a:pt x="155838" y="159118"/>
                    <a:pt x="140699" y="66996"/>
                    <a:pt x="177553" y="177554"/>
                  </a:cubicBezTo>
                  <a:cubicBezTo>
                    <a:pt x="198683" y="240942"/>
                    <a:pt x="184927" y="215247"/>
                    <a:pt x="213064" y="257453"/>
                  </a:cubicBezTo>
                  <a:cubicBezTo>
                    <a:pt x="236550" y="351393"/>
                    <a:pt x="204663" y="240767"/>
                    <a:pt x="239697" y="319596"/>
                  </a:cubicBezTo>
                  <a:cubicBezTo>
                    <a:pt x="247298" y="336699"/>
                    <a:pt x="249082" y="356122"/>
                    <a:pt x="257452" y="372862"/>
                  </a:cubicBezTo>
                  <a:lnTo>
                    <a:pt x="275208" y="408373"/>
                  </a:lnTo>
                  <a:cubicBezTo>
                    <a:pt x="278167" y="429088"/>
                    <a:pt x="279981" y="449998"/>
                    <a:pt x="284085" y="470517"/>
                  </a:cubicBezTo>
                  <a:cubicBezTo>
                    <a:pt x="285920" y="479693"/>
                    <a:pt x="291128" y="487974"/>
                    <a:pt x="292963" y="497150"/>
                  </a:cubicBezTo>
                  <a:cubicBezTo>
                    <a:pt x="297067" y="517668"/>
                    <a:pt x="297737" y="538775"/>
                    <a:pt x="301841" y="559293"/>
                  </a:cubicBezTo>
                  <a:cubicBezTo>
                    <a:pt x="303676" y="568469"/>
                    <a:pt x="308147" y="576928"/>
                    <a:pt x="310718" y="585926"/>
                  </a:cubicBezTo>
                  <a:cubicBezTo>
                    <a:pt x="314070" y="597658"/>
                    <a:pt x="316637" y="609600"/>
                    <a:pt x="319596" y="621437"/>
                  </a:cubicBezTo>
                  <a:cubicBezTo>
                    <a:pt x="322555" y="656948"/>
                    <a:pt x="323765" y="692648"/>
                    <a:pt x="328474" y="727969"/>
                  </a:cubicBezTo>
                  <a:cubicBezTo>
                    <a:pt x="329711" y="737245"/>
                    <a:pt x="335677" y="745395"/>
                    <a:pt x="337351" y="754602"/>
                  </a:cubicBezTo>
                  <a:cubicBezTo>
                    <a:pt x="341619" y="778075"/>
                    <a:pt x="343855" y="801884"/>
                    <a:pt x="346229" y="825624"/>
                  </a:cubicBezTo>
                  <a:cubicBezTo>
                    <a:pt x="358643" y="949758"/>
                    <a:pt x="343115" y="896177"/>
                    <a:pt x="363984" y="958789"/>
                  </a:cubicBezTo>
                  <a:cubicBezTo>
                    <a:pt x="366943" y="979503"/>
                    <a:pt x="369422" y="1000292"/>
                    <a:pt x="372862" y="1020932"/>
                  </a:cubicBezTo>
                  <a:cubicBezTo>
                    <a:pt x="375343" y="1035816"/>
                    <a:pt x="379041" y="1050475"/>
                    <a:pt x="381740" y="1065321"/>
                  </a:cubicBezTo>
                  <a:cubicBezTo>
                    <a:pt x="384960" y="1083031"/>
                    <a:pt x="387397" y="1100877"/>
                    <a:pt x="390617" y="1118587"/>
                  </a:cubicBezTo>
                  <a:cubicBezTo>
                    <a:pt x="393316" y="1133433"/>
                    <a:pt x="397201" y="1148061"/>
                    <a:pt x="399495" y="1162975"/>
                  </a:cubicBezTo>
                  <a:cubicBezTo>
                    <a:pt x="404379" y="1194716"/>
                    <a:pt x="405783" y="1256744"/>
                    <a:pt x="426128" y="1287262"/>
                  </a:cubicBezTo>
                  <a:cubicBezTo>
                    <a:pt x="432046" y="1296140"/>
                    <a:pt x="439111" y="1304352"/>
                    <a:pt x="443883" y="1313895"/>
                  </a:cubicBezTo>
                  <a:cubicBezTo>
                    <a:pt x="466932" y="1359993"/>
                    <a:pt x="435836" y="1323603"/>
                    <a:pt x="470516" y="1358284"/>
                  </a:cubicBezTo>
                  <a:cubicBezTo>
                    <a:pt x="476435" y="1376039"/>
                    <a:pt x="477890" y="1395977"/>
                    <a:pt x="488272" y="1411550"/>
                  </a:cubicBezTo>
                  <a:cubicBezTo>
                    <a:pt x="494190" y="1420428"/>
                    <a:pt x="501255" y="1428640"/>
                    <a:pt x="506027" y="1438183"/>
                  </a:cubicBezTo>
                  <a:cubicBezTo>
                    <a:pt x="510212" y="1446553"/>
                    <a:pt x="509059" y="1457509"/>
                    <a:pt x="514905" y="1464816"/>
                  </a:cubicBezTo>
                  <a:cubicBezTo>
                    <a:pt x="521570" y="1473147"/>
                    <a:pt x="532660" y="1476653"/>
                    <a:pt x="541538" y="1482571"/>
                  </a:cubicBezTo>
                  <a:cubicBezTo>
                    <a:pt x="547456" y="1491449"/>
                    <a:pt x="552463" y="1501007"/>
                    <a:pt x="559293" y="1509204"/>
                  </a:cubicBezTo>
                  <a:cubicBezTo>
                    <a:pt x="567330" y="1518849"/>
                    <a:pt x="578962" y="1525391"/>
                    <a:pt x="585926" y="1535837"/>
                  </a:cubicBezTo>
                  <a:cubicBezTo>
                    <a:pt x="591117" y="1543623"/>
                    <a:pt x="588187" y="1555853"/>
                    <a:pt x="594804" y="1562470"/>
                  </a:cubicBezTo>
                  <a:cubicBezTo>
                    <a:pt x="609893" y="1577559"/>
                    <a:pt x="630998" y="1585177"/>
                    <a:pt x="648070" y="1597981"/>
                  </a:cubicBezTo>
                  <a:cubicBezTo>
                    <a:pt x="664277" y="1610136"/>
                    <a:pt x="723730" y="1655752"/>
                    <a:pt x="736847" y="1660124"/>
                  </a:cubicBezTo>
                  <a:lnTo>
                    <a:pt x="763480" y="1669002"/>
                  </a:lnTo>
                  <a:cubicBezTo>
                    <a:pt x="805490" y="1663751"/>
                    <a:pt x="832359" y="1671144"/>
                    <a:pt x="861134" y="1642369"/>
                  </a:cubicBezTo>
                  <a:cubicBezTo>
                    <a:pt x="868679" y="1634824"/>
                    <a:pt x="871945" y="1623837"/>
                    <a:pt x="878889" y="1615736"/>
                  </a:cubicBezTo>
                  <a:cubicBezTo>
                    <a:pt x="889783" y="1603026"/>
                    <a:pt x="914400" y="1580225"/>
                    <a:pt x="914400" y="1580225"/>
                  </a:cubicBezTo>
                  <a:cubicBezTo>
                    <a:pt x="920318" y="1562470"/>
                    <a:pt x="927616" y="1545116"/>
                    <a:pt x="932155" y="1526959"/>
                  </a:cubicBezTo>
                  <a:cubicBezTo>
                    <a:pt x="945572" y="1473295"/>
                    <a:pt x="937176" y="1503019"/>
                    <a:pt x="958788" y="1438183"/>
                  </a:cubicBezTo>
                  <a:lnTo>
                    <a:pt x="967666" y="1411550"/>
                  </a:lnTo>
                  <a:cubicBezTo>
                    <a:pt x="970625" y="1402672"/>
                    <a:pt x="969927" y="1391534"/>
                    <a:pt x="976544" y="1384917"/>
                  </a:cubicBezTo>
                  <a:lnTo>
                    <a:pt x="994299" y="1367161"/>
                  </a:lnTo>
                  <a:cubicBezTo>
                    <a:pt x="1024136" y="1277654"/>
                    <a:pt x="978612" y="1416491"/>
                    <a:pt x="1012054" y="1305018"/>
                  </a:cubicBezTo>
                  <a:cubicBezTo>
                    <a:pt x="1017432" y="1287091"/>
                    <a:pt x="1019428" y="1267325"/>
                    <a:pt x="1029810" y="1251752"/>
                  </a:cubicBezTo>
                  <a:cubicBezTo>
                    <a:pt x="1049262" y="1222573"/>
                    <a:pt x="1047255" y="1230645"/>
                    <a:pt x="1056443" y="1198486"/>
                  </a:cubicBezTo>
                  <a:cubicBezTo>
                    <a:pt x="1059795" y="1186754"/>
                    <a:pt x="1061968" y="1174707"/>
                    <a:pt x="1065320" y="1162975"/>
                  </a:cubicBezTo>
                  <a:cubicBezTo>
                    <a:pt x="1067891" y="1153977"/>
                    <a:pt x="1071627" y="1145340"/>
                    <a:pt x="1074198" y="1136342"/>
                  </a:cubicBezTo>
                  <a:cubicBezTo>
                    <a:pt x="1077550" y="1124610"/>
                    <a:pt x="1077619" y="1111744"/>
                    <a:pt x="1083076" y="1100831"/>
                  </a:cubicBezTo>
                  <a:cubicBezTo>
                    <a:pt x="1092619" y="1081745"/>
                    <a:pt x="1111838" y="1067809"/>
                    <a:pt x="1118586" y="1047565"/>
                  </a:cubicBezTo>
                  <a:lnTo>
                    <a:pt x="1136342" y="994299"/>
                  </a:lnTo>
                  <a:cubicBezTo>
                    <a:pt x="1139301" y="985421"/>
                    <a:pt x="1140028" y="975452"/>
                    <a:pt x="1145219" y="967666"/>
                  </a:cubicBezTo>
                  <a:lnTo>
                    <a:pt x="1162975" y="941033"/>
                  </a:lnTo>
                  <a:cubicBezTo>
                    <a:pt x="1168893" y="917359"/>
                    <a:pt x="1167194" y="890316"/>
                    <a:pt x="1180730" y="870012"/>
                  </a:cubicBezTo>
                  <a:cubicBezTo>
                    <a:pt x="1186648" y="861134"/>
                    <a:pt x="1194152" y="853129"/>
                    <a:pt x="1198485" y="843379"/>
                  </a:cubicBezTo>
                  <a:cubicBezTo>
                    <a:pt x="1206086" y="826276"/>
                    <a:pt x="1205859" y="805686"/>
                    <a:pt x="1216241" y="790113"/>
                  </a:cubicBezTo>
                  <a:cubicBezTo>
                    <a:pt x="1222159" y="781235"/>
                    <a:pt x="1229224" y="773023"/>
                    <a:pt x="1233996" y="763480"/>
                  </a:cubicBezTo>
                  <a:cubicBezTo>
                    <a:pt x="1238181" y="755110"/>
                    <a:pt x="1238329" y="745027"/>
                    <a:pt x="1242874" y="736847"/>
                  </a:cubicBezTo>
                  <a:cubicBezTo>
                    <a:pt x="1253237" y="718193"/>
                    <a:pt x="1271636" y="703825"/>
                    <a:pt x="1278384" y="683581"/>
                  </a:cubicBezTo>
                  <a:cubicBezTo>
                    <a:pt x="1286275" y="659910"/>
                    <a:pt x="1290392" y="643374"/>
                    <a:pt x="1305017" y="621437"/>
                  </a:cubicBezTo>
                  <a:cubicBezTo>
                    <a:pt x="1309660" y="614473"/>
                    <a:pt x="1316854" y="609600"/>
                    <a:pt x="1322773" y="603682"/>
                  </a:cubicBezTo>
                  <a:cubicBezTo>
                    <a:pt x="1325732" y="594804"/>
                    <a:pt x="1327465" y="585419"/>
                    <a:pt x="1331650" y="577049"/>
                  </a:cubicBezTo>
                  <a:cubicBezTo>
                    <a:pt x="1342848" y="554654"/>
                    <a:pt x="1350649" y="549173"/>
                    <a:pt x="1367161" y="532660"/>
                  </a:cubicBezTo>
                  <a:cubicBezTo>
                    <a:pt x="1389476" y="465717"/>
                    <a:pt x="1359375" y="548233"/>
                    <a:pt x="1393794" y="479394"/>
                  </a:cubicBezTo>
                  <a:cubicBezTo>
                    <a:pt x="1419489" y="428004"/>
                    <a:pt x="1378819" y="476614"/>
                    <a:pt x="1429305" y="426128"/>
                  </a:cubicBezTo>
                  <a:cubicBezTo>
                    <a:pt x="1454452" y="350682"/>
                    <a:pt x="1419380" y="442670"/>
                    <a:pt x="1455938" y="381740"/>
                  </a:cubicBezTo>
                  <a:cubicBezTo>
                    <a:pt x="1460753" y="373716"/>
                    <a:pt x="1460630" y="363477"/>
                    <a:pt x="1464815" y="355107"/>
                  </a:cubicBezTo>
                  <a:cubicBezTo>
                    <a:pt x="1469587" y="345564"/>
                    <a:pt x="1477277" y="337738"/>
                    <a:pt x="1482571" y="328474"/>
                  </a:cubicBezTo>
                  <a:cubicBezTo>
                    <a:pt x="1511236" y="278310"/>
                    <a:pt x="1486435" y="306853"/>
                    <a:pt x="1518082" y="275208"/>
                  </a:cubicBezTo>
                  <a:cubicBezTo>
                    <a:pt x="1524000" y="257453"/>
                    <a:pt x="1525456" y="237515"/>
                    <a:pt x="1535837" y="221942"/>
                  </a:cubicBezTo>
                  <a:cubicBezTo>
                    <a:pt x="1563973" y="179738"/>
                    <a:pt x="1550219" y="205429"/>
                    <a:pt x="1571348" y="142043"/>
                  </a:cubicBezTo>
                  <a:cubicBezTo>
                    <a:pt x="1574307" y="133165"/>
                    <a:pt x="1580225" y="124768"/>
                    <a:pt x="1580225" y="115410"/>
                  </a:cubicBezTo>
                  <a:lnTo>
                    <a:pt x="1580225" y="71022"/>
                  </a:lnTo>
                </a:path>
              </a:pathLst>
            </a:custGeom>
            <a:noFill/>
            <a:ln>
              <a:solidFill>
                <a:srgbClr val="379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9" name="TextBox 18"/>
          <p:cNvSpPr txBox="1"/>
          <p:nvPr/>
        </p:nvSpPr>
        <p:spPr>
          <a:xfrm>
            <a:off x="130726" y="1268967"/>
            <a:ext cx="402674" cy="369332"/>
          </a:xfrm>
          <a:prstGeom prst="rect">
            <a:avLst/>
          </a:prstGeom>
          <a:noFill/>
        </p:spPr>
        <p:txBody>
          <a:bodyPr wrap="none" rtlCol="0">
            <a:spAutoFit/>
          </a:bodyPr>
          <a:lstStyle/>
          <a:p>
            <a:r>
              <a:rPr lang="nb-NO" dirty="0" smtClean="0"/>
              <a:t>SE</a:t>
            </a:r>
            <a:endParaRPr lang="nb-NO" dirty="0"/>
          </a:p>
        </p:txBody>
      </p:sp>
      <p:sp>
        <p:nvSpPr>
          <p:cNvPr id="20" name="TextBox 19"/>
          <p:cNvSpPr txBox="1"/>
          <p:nvPr/>
        </p:nvSpPr>
        <p:spPr>
          <a:xfrm>
            <a:off x="8590984" y="1268967"/>
            <a:ext cx="538930" cy="369332"/>
          </a:xfrm>
          <a:prstGeom prst="rect">
            <a:avLst/>
          </a:prstGeom>
          <a:noFill/>
        </p:spPr>
        <p:txBody>
          <a:bodyPr wrap="none" rtlCol="0">
            <a:spAutoFit/>
          </a:bodyPr>
          <a:lstStyle/>
          <a:p>
            <a:r>
              <a:rPr lang="nb-NO" dirty="0" smtClean="0"/>
              <a:t>NW</a:t>
            </a:r>
            <a:endParaRPr lang="nb-NO" dirty="0"/>
          </a:p>
        </p:txBody>
      </p:sp>
    </p:spTree>
    <p:extLst>
      <p:ext uri="{BB962C8B-B14F-4D97-AF65-F5344CB8AC3E}">
        <p14:creationId xmlns:p14="http://schemas.microsoft.com/office/powerpoint/2010/main" val="4007648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91161" y="1600200"/>
            <a:ext cx="9086090" cy="5085146"/>
            <a:chOff x="57910" y="1320611"/>
            <a:chExt cx="9086090" cy="5085146"/>
          </a:xfrm>
        </p:grpSpPr>
        <p:sp>
          <p:nvSpPr>
            <p:cNvPr id="3" name="TextBox 2"/>
            <p:cNvSpPr txBox="1"/>
            <p:nvPr/>
          </p:nvSpPr>
          <p:spPr>
            <a:xfrm>
              <a:off x="457200" y="1405435"/>
              <a:ext cx="402674" cy="369332"/>
            </a:xfrm>
            <a:prstGeom prst="rect">
              <a:avLst/>
            </a:prstGeom>
            <a:noFill/>
          </p:spPr>
          <p:txBody>
            <a:bodyPr wrap="none" rtlCol="0">
              <a:spAutoFit/>
            </a:bodyPr>
            <a:lstStyle/>
            <a:p>
              <a:r>
                <a:rPr lang="nb-NO" dirty="0" smtClean="0"/>
                <a:t>SE</a:t>
              </a:r>
              <a:endParaRPr lang="nb-NO" dirty="0"/>
            </a:p>
          </p:txBody>
        </p:sp>
        <p:sp>
          <p:nvSpPr>
            <p:cNvPr id="4" name="TextBox 3"/>
            <p:cNvSpPr txBox="1"/>
            <p:nvPr/>
          </p:nvSpPr>
          <p:spPr>
            <a:xfrm>
              <a:off x="8605070" y="1438286"/>
              <a:ext cx="538930" cy="369332"/>
            </a:xfrm>
            <a:prstGeom prst="rect">
              <a:avLst/>
            </a:prstGeom>
            <a:noFill/>
          </p:spPr>
          <p:txBody>
            <a:bodyPr wrap="none" rtlCol="0">
              <a:spAutoFit/>
            </a:bodyPr>
            <a:lstStyle/>
            <a:p>
              <a:r>
                <a:rPr lang="nb-NO" dirty="0" smtClean="0"/>
                <a:t>NW</a:t>
              </a:r>
              <a:endParaRPr lang="nb-NO" dirty="0"/>
            </a:p>
          </p:txBody>
        </p:sp>
        <p:grpSp>
          <p:nvGrpSpPr>
            <p:cNvPr id="22" name="Group 21"/>
            <p:cNvGrpSpPr/>
            <p:nvPr/>
          </p:nvGrpSpPr>
          <p:grpSpPr>
            <a:xfrm>
              <a:off x="57910" y="1320611"/>
              <a:ext cx="9046464" cy="4699189"/>
              <a:chOff x="57910" y="1320611"/>
              <a:chExt cx="9046464" cy="4699189"/>
            </a:xfrm>
          </p:grpSpPr>
          <p:pic>
            <p:nvPicPr>
              <p:cNvPr id="2" name="Picture 1"/>
              <p:cNvPicPr>
                <a:picLocks noChangeAspect="1"/>
              </p:cNvPicPr>
              <p:nvPr/>
            </p:nvPicPr>
            <p:blipFill rotWithShape="1">
              <a:blip r:embed="rId2"/>
              <a:srcRect l="1770" t="9440" r="4425" b="11898"/>
              <a:stretch/>
            </p:blipFill>
            <p:spPr>
              <a:xfrm>
                <a:off x="57910" y="1752600"/>
                <a:ext cx="9046464" cy="4267200"/>
              </a:xfrm>
              <a:prstGeom prst="rect">
                <a:avLst/>
              </a:prstGeom>
            </p:spPr>
          </p:pic>
          <p:pic>
            <p:nvPicPr>
              <p:cNvPr id="5" name="Picture 4"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1840" y="1320611"/>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5181600" y="1753392"/>
                <a:ext cx="0" cy="4266408"/>
              </a:xfrm>
              <a:prstGeom prst="line">
                <a:avLst/>
              </a:prstGeom>
              <a:ln w="2222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82000" y="1981200"/>
                <a:ext cx="601447" cy="338554"/>
              </a:xfrm>
              <a:prstGeom prst="rect">
                <a:avLst/>
              </a:prstGeom>
              <a:solidFill>
                <a:schemeClr val="bg2"/>
              </a:solidFill>
              <a:ln w="25400">
                <a:solidFill>
                  <a:schemeClr val="tx1"/>
                </a:solidFill>
              </a:ln>
            </p:spPr>
            <p:txBody>
              <a:bodyPr wrap="none" rtlCol="0">
                <a:spAutoFit/>
              </a:bodyPr>
              <a:lstStyle/>
              <a:p>
                <a:r>
                  <a:rPr lang="nb-NO" sz="1600" b="1" dirty="0" smtClean="0"/>
                  <a:t>1988</a:t>
                </a:r>
                <a:endParaRPr lang="en-US" sz="1600" b="1" dirty="0"/>
              </a:p>
            </p:txBody>
          </p:sp>
          <p:sp>
            <p:nvSpPr>
              <p:cNvPr id="9" name="TextBox 8"/>
              <p:cNvSpPr txBox="1"/>
              <p:nvPr/>
            </p:nvSpPr>
            <p:spPr>
              <a:xfrm>
                <a:off x="8357484" y="3352800"/>
                <a:ext cx="601447" cy="338554"/>
              </a:xfrm>
              <a:prstGeom prst="rect">
                <a:avLst/>
              </a:prstGeom>
              <a:solidFill>
                <a:schemeClr val="bg2"/>
              </a:solidFill>
              <a:ln w="25400">
                <a:solidFill>
                  <a:schemeClr val="tx1"/>
                </a:solidFill>
              </a:ln>
            </p:spPr>
            <p:txBody>
              <a:bodyPr wrap="none" rtlCol="0">
                <a:spAutoFit/>
              </a:bodyPr>
              <a:lstStyle/>
              <a:p>
                <a:r>
                  <a:rPr lang="nb-NO" sz="1600" b="1" dirty="0" smtClean="0"/>
                  <a:t>1990</a:t>
                </a:r>
                <a:endParaRPr lang="en-US" sz="1600" b="1" dirty="0"/>
              </a:p>
            </p:txBody>
          </p:sp>
          <p:sp>
            <p:nvSpPr>
              <p:cNvPr id="10" name="TextBox 9"/>
              <p:cNvSpPr txBox="1"/>
              <p:nvPr/>
            </p:nvSpPr>
            <p:spPr>
              <a:xfrm>
                <a:off x="8345130" y="4724400"/>
                <a:ext cx="601447" cy="338554"/>
              </a:xfrm>
              <a:prstGeom prst="rect">
                <a:avLst/>
              </a:prstGeom>
              <a:solidFill>
                <a:schemeClr val="bg2"/>
              </a:solidFill>
              <a:ln w="25400">
                <a:solidFill>
                  <a:schemeClr val="tx1"/>
                </a:solidFill>
              </a:ln>
            </p:spPr>
            <p:txBody>
              <a:bodyPr wrap="none" rtlCol="0">
                <a:spAutoFit/>
              </a:bodyPr>
              <a:lstStyle/>
              <a:p>
                <a:r>
                  <a:rPr lang="nb-NO" sz="1600" b="1" dirty="0" smtClean="0"/>
                  <a:t>2009</a:t>
                </a:r>
                <a:endParaRPr lang="en-US" sz="1600" b="1" dirty="0"/>
              </a:p>
            </p:txBody>
          </p:sp>
          <p:sp>
            <p:nvSpPr>
              <p:cNvPr id="11" name="TextBox 10"/>
              <p:cNvSpPr txBox="1"/>
              <p:nvPr/>
            </p:nvSpPr>
            <p:spPr>
              <a:xfrm>
                <a:off x="5282472" y="2931825"/>
                <a:ext cx="601447" cy="338554"/>
              </a:xfrm>
              <a:prstGeom prst="rect">
                <a:avLst/>
              </a:prstGeom>
              <a:solidFill>
                <a:schemeClr val="bg2"/>
              </a:solidFill>
              <a:ln w="25400">
                <a:solidFill>
                  <a:schemeClr val="tx1"/>
                </a:solidFill>
              </a:ln>
            </p:spPr>
            <p:txBody>
              <a:bodyPr wrap="none" rtlCol="0">
                <a:spAutoFit/>
              </a:bodyPr>
              <a:lstStyle/>
              <a:p>
                <a:r>
                  <a:rPr lang="nb-NO" sz="1600" b="1" dirty="0" smtClean="0">
                    <a:solidFill>
                      <a:srgbClr val="093FB7"/>
                    </a:solidFill>
                  </a:rPr>
                  <a:t>1990</a:t>
                </a:r>
                <a:endParaRPr lang="en-US" sz="1600" b="1" dirty="0">
                  <a:solidFill>
                    <a:srgbClr val="093FB7"/>
                  </a:solidFill>
                </a:endParaRPr>
              </a:p>
            </p:txBody>
          </p:sp>
          <p:sp>
            <p:nvSpPr>
              <p:cNvPr id="12" name="TextBox 11"/>
              <p:cNvSpPr txBox="1"/>
              <p:nvPr/>
            </p:nvSpPr>
            <p:spPr>
              <a:xfrm>
                <a:off x="4234109" y="2057400"/>
                <a:ext cx="601447" cy="338554"/>
              </a:xfrm>
              <a:prstGeom prst="rect">
                <a:avLst/>
              </a:prstGeom>
              <a:solidFill>
                <a:schemeClr val="bg2"/>
              </a:solidFill>
              <a:ln w="25400">
                <a:solidFill>
                  <a:schemeClr val="tx1"/>
                </a:solidFill>
              </a:ln>
            </p:spPr>
            <p:txBody>
              <a:bodyPr wrap="none" rtlCol="0">
                <a:spAutoFit/>
              </a:bodyPr>
              <a:lstStyle/>
              <a:p>
                <a:r>
                  <a:rPr lang="nb-NO" sz="1600" b="1" dirty="0" smtClean="0">
                    <a:solidFill>
                      <a:srgbClr val="093FB7"/>
                    </a:solidFill>
                  </a:rPr>
                  <a:t>1988</a:t>
                </a:r>
                <a:endParaRPr lang="en-US" sz="1600" b="1" dirty="0">
                  <a:solidFill>
                    <a:srgbClr val="093FB7"/>
                  </a:solidFill>
                </a:endParaRPr>
              </a:p>
            </p:txBody>
          </p:sp>
          <p:sp>
            <p:nvSpPr>
              <p:cNvPr id="13" name="TextBox 12"/>
              <p:cNvSpPr txBox="1"/>
              <p:nvPr/>
            </p:nvSpPr>
            <p:spPr>
              <a:xfrm>
                <a:off x="6116597" y="2115756"/>
                <a:ext cx="601447" cy="338554"/>
              </a:xfrm>
              <a:prstGeom prst="rect">
                <a:avLst/>
              </a:prstGeom>
              <a:solidFill>
                <a:schemeClr val="bg2"/>
              </a:solidFill>
              <a:ln w="25400">
                <a:solidFill>
                  <a:schemeClr val="tx1"/>
                </a:solidFill>
              </a:ln>
            </p:spPr>
            <p:txBody>
              <a:bodyPr wrap="none" rtlCol="0">
                <a:spAutoFit/>
              </a:bodyPr>
              <a:lstStyle/>
              <a:p>
                <a:r>
                  <a:rPr lang="nb-NO" sz="1600" b="1" dirty="0" smtClean="0">
                    <a:solidFill>
                      <a:srgbClr val="FF0000"/>
                    </a:solidFill>
                  </a:rPr>
                  <a:t>2009</a:t>
                </a:r>
                <a:endParaRPr lang="en-US" sz="1600" b="1" dirty="0">
                  <a:solidFill>
                    <a:srgbClr val="FF0000"/>
                  </a:solidFill>
                </a:endParaRPr>
              </a:p>
            </p:txBody>
          </p:sp>
          <p:cxnSp>
            <p:nvCxnSpPr>
              <p:cNvPr id="15" name="Straight Arrow Connector 14"/>
              <p:cNvCxnSpPr>
                <a:stCxn id="12" idx="2"/>
              </p:cNvCxnSpPr>
              <p:nvPr/>
            </p:nvCxnSpPr>
            <p:spPr>
              <a:xfrm>
                <a:off x="4534833" y="2395954"/>
                <a:ext cx="160686" cy="194846"/>
              </a:xfrm>
              <a:prstGeom prst="straightConnector1">
                <a:avLst/>
              </a:prstGeom>
              <a:ln w="25400">
                <a:solidFill>
                  <a:srgbClr val="040DBC"/>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611931" y="2663890"/>
                <a:ext cx="18584" cy="267935"/>
              </a:xfrm>
              <a:prstGeom prst="straightConnector1">
                <a:avLst/>
              </a:prstGeom>
              <a:ln w="25400">
                <a:solidFill>
                  <a:srgbClr val="040DBC"/>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791201" y="2441041"/>
                <a:ext cx="362415" cy="14975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p:cNvCxnSpPr/>
            <p:nvPr/>
          </p:nvCxnSpPr>
          <p:spPr>
            <a:xfrm>
              <a:off x="533400" y="6324600"/>
              <a:ext cx="845004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390562" y="6036425"/>
              <a:ext cx="889987" cy="369332"/>
            </a:xfrm>
            <a:prstGeom prst="rect">
              <a:avLst/>
            </a:prstGeom>
            <a:noFill/>
          </p:spPr>
          <p:txBody>
            <a:bodyPr wrap="none" rtlCol="0">
              <a:spAutoFit/>
            </a:bodyPr>
            <a:lstStyle/>
            <a:p>
              <a:r>
                <a:rPr lang="nb-NO" dirty="0" smtClean="0"/>
                <a:t>2500 m</a:t>
              </a:r>
              <a:endParaRPr lang="en-US" dirty="0"/>
            </a:p>
          </p:txBody>
        </p:sp>
      </p:grpSp>
      <p:sp>
        <p:nvSpPr>
          <p:cNvPr id="27" name="TextBox 26"/>
          <p:cNvSpPr txBox="1"/>
          <p:nvPr/>
        </p:nvSpPr>
        <p:spPr>
          <a:xfrm>
            <a:off x="300723" y="79356"/>
            <a:ext cx="8378381" cy="954107"/>
          </a:xfrm>
          <a:prstGeom prst="rect">
            <a:avLst/>
          </a:prstGeom>
          <a:noFill/>
        </p:spPr>
        <p:txBody>
          <a:bodyPr wrap="square" rtlCol="0">
            <a:spAutoFit/>
          </a:bodyPr>
          <a:lstStyle/>
          <a:p>
            <a:r>
              <a:rPr lang="nb-NO" sz="2800" b="1" dirty="0" smtClean="0"/>
              <a:t>Line 804 – shallow timeshifts – indications of leakage patterns</a:t>
            </a:r>
            <a:endParaRPr lang="en-US" sz="2800" b="1" dirty="0"/>
          </a:p>
        </p:txBody>
      </p:sp>
      <p:sp>
        <p:nvSpPr>
          <p:cNvPr id="28" name="TextBox 27"/>
          <p:cNvSpPr txBox="1"/>
          <p:nvPr/>
        </p:nvSpPr>
        <p:spPr>
          <a:xfrm>
            <a:off x="1849548" y="517546"/>
            <a:ext cx="7533796" cy="1200329"/>
          </a:xfrm>
          <a:prstGeom prst="rect">
            <a:avLst/>
          </a:prstGeom>
          <a:noFill/>
        </p:spPr>
        <p:txBody>
          <a:bodyPr wrap="square" rtlCol="0">
            <a:spAutoFit/>
          </a:bodyPr>
          <a:lstStyle/>
          <a:p>
            <a:pPr marL="285750" indent="-285750">
              <a:buFontTx/>
              <a:buChar char="-"/>
            </a:pPr>
            <a:r>
              <a:rPr lang="nb-NO" dirty="0" smtClean="0"/>
              <a:t>Alignment of seabed reflection to 100 ms</a:t>
            </a:r>
          </a:p>
          <a:p>
            <a:pPr marL="285750" indent="-285750">
              <a:buFontTx/>
              <a:buChar char="-"/>
            </a:pPr>
            <a:r>
              <a:rPr lang="nb-NO" dirty="0" smtClean="0"/>
              <a:t>Near to the well: significant increase in timeshift between 88 and 90 – followed by a reduction back to pre-blowout values again – 800 m width</a:t>
            </a:r>
          </a:p>
          <a:p>
            <a:pPr marL="285750" indent="-285750">
              <a:buFontTx/>
              <a:buChar char="-"/>
            </a:pPr>
            <a:r>
              <a:rPr lang="nb-NO" dirty="0" smtClean="0"/>
              <a:t>Outside this region the situation is unchanged between 1990 and 2009</a:t>
            </a:r>
            <a:endParaRPr lang="en-US" dirty="0"/>
          </a:p>
        </p:txBody>
      </p:sp>
      <p:cxnSp>
        <p:nvCxnSpPr>
          <p:cNvPr id="30" name="Straight Arrow Connector 29"/>
          <p:cNvCxnSpPr/>
          <p:nvPr/>
        </p:nvCxnSpPr>
        <p:spPr>
          <a:xfrm>
            <a:off x="3733491" y="5257800"/>
            <a:ext cx="2743200"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346680" y="4957971"/>
            <a:ext cx="2193164" cy="369332"/>
          </a:xfrm>
          <a:prstGeom prst="rect">
            <a:avLst/>
          </a:prstGeom>
          <a:noFill/>
        </p:spPr>
        <p:txBody>
          <a:bodyPr wrap="none" rtlCol="0">
            <a:spAutoFit/>
          </a:bodyPr>
          <a:lstStyle/>
          <a:p>
            <a:r>
              <a:rPr lang="nb-NO" dirty="0" smtClean="0">
                <a:solidFill>
                  <a:schemeClr val="bg1"/>
                </a:solidFill>
              </a:rPr>
              <a:t>800 m – tunnel valley</a:t>
            </a:r>
            <a:endParaRPr lang="en-US" dirty="0">
              <a:solidFill>
                <a:schemeClr val="bg1"/>
              </a:solidFill>
            </a:endParaRPr>
          </a:p>
        </p:txBody>
      </p:sp>
    </p:spTree>
    <p:extLst>
      <p:ext uri="{BB962C8B-B14F-4D97-AF65-F5344CB8AC3E}">
        <p14:creationId xmlns:p14="http://schemas.microsoft.com/office/powerpoint/2010/main" val="556612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 y="762000"/>
            <a:ext cx="8763000" cy="4696092"/>
            <a:chOff x="152400" y="762000"/>
            <a:chExt cx="8763000" cy="4696092"/>
          </a:xfrm>
        </p:grpSpPr>
        <p:pic>
          <p:nvPicPr>
            <p:cNvPr id="2" name="Picture 1"/>
            <p:cNvPicPr>
              <a:picLocks noChangeAspect="1"/>
            </p:cNvPicPr>
            <p:nvPr/>
          </p:nvPicPr>
          <p:blipFill rotWithShape="1">
            <a:blip r:embed="rId2"/>
            <a:srcRect l="2698" t="5469" r="1730" b="10714"/>
            <a:stretch/>
          </p:blipFill>
          <p:spPr>
            <a:xfrm>
              <a:off x="152400" y="1143000"/>
              <a:ext cx="8763000" cy="4315092"/>
            </a:xfrm>
            <a:prstGeom prst="rect">
              <a:avLst/>
            </a:prstGeom>
          </p:spPr>
        </p:pic>
        <p:grpSp>
          <p:nvGrpSpPr>
            <p:cNvPr id="5" name="Group 4"/>
            <p:cNvGrpSpPr/>
            <p:nvPr/>
          </p:nvGrpSpPr>
          <p:grpSpPr>
            <a:xfrm>
              <a:off x="4352479" y="762000"/>
              <a:ext cx="219521" cy="4488798"/>
              <a:chOff x="4343400" y="762000"/>
              <a:chExt cx="219521" cy="4488798"/>
            </a:xfrm>
          </p:grpSpPr>
          <p:pic>
            <p:nvPicPr>
              <p:cNvPr id="3" name="Picture 2"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762000"/>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a:off x="4453160" y="1194781"/>
                <a:ext cx="0" cy="4056017"/>
              </a:xfrm>
              <a:prstGeom prst="line">
                <a:avLst/>
              </a:prstGeom>
              <a:ln w="22225">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sp>
        <p:nvSpPr>
          <p:cNvPr id="7" name="TextBox 6"/>
          <p:cNvSpPr txBox="1"/>
          <p:nvPr/>
        </p:nvSpPr>
        <p:spPr>
          <a:xfrm>
            <a:off x="185596" y="762000"/>
            <a:ext cx="402674" cy="369332"/>
          </a:xfrm>
          <a:prstGeom prst="rect">
            <a:avLst/>
          </a:prstGeom>
          <a:noFill/>
        </p:spPr>
        <p:txBody>
          <a:bodyPr wrap="none" rtlCol="0">
            <a:spAutoFit/>
          </a:bodyPr>
          <a:lstStyle/>
          <a:p>
            <a:r>
              <a:rPr lang="nb-NO" dirty="0" smtClean="0"/>
              <a:t>SE</a:t>
            </a:r>
            <a:endParaRPr lang="nb-NO" dirty="0"/>
          </a:p>
        </p:txBody>
      </p:sp>
      <p:sp>
        <p:nvSpPr>
          <p:cNvPr id="8" name="TextBox 7"/>
          <p:cNvSpPr txBox="1"/>
          <p:nvPr/>
        </p:nvSpPr>
        <p:spPr>
          <a:xfrm>
            <a:off x="8645854" y="762000"/>
            <a:ext cx="538930" cy="369332"/>
          </a:xfrm>
          <a:prstGeom prst="rect">
            <a:avLst/>
          </a:prstGeom>
          <a:noFill/>
        </p:spPr>
        <p:txBody>
          <a:bodyPr wrap="none" rtlCol="0">
            <a:spAutoFit/>
          </a:bodyPr>
          <a:lstStyle/>
          <a:p>
            <a:r>
              <a:rPr lang="nb-NO" dirty="0" smtClean="0"/>
              <a:t>NW</a:t>
            </a:r>
            <a:endParaRPr lang="nb-NO" dirty="0"/>
          </a:p>
        </p:txBody>
      </p:sp>
      <p:sp>
        <p:nvSpPr>
          <p:cNvPr id="9" name="TextBox 8"/>
          <p:cNvSpPr txBox="1"/>
          <p:nvPr/>
        </p:nvSpPr>
        <p:spPr>
          <a:xfrm>
            <a:off x="359744" y="167670"/>
            <a:ext cx="8348311" cy="523220"/>
          </a:xfrm>
          <a:prstGeom prst="rect">
            <a:avLst/>
          </a:prstGeom>
          <a:noFill/>
        </p:spPr>
        <p:txBody>
          <a:bodyPr wrap="none" rtlCol="0">
            <a:spAutoFit/>
          </a:bodyPr>
          <a:lstStyle/>
          <a:p>
            <a:r>
              <a:rPr lang="nb-NO" sz="2800" b="1" dirty="0" smtClean="0"/>
              <a:t>Line 804 1990-1988: estimated time shifts close to well</a:t>
            </a:r>
            <a:endParaRPr lang="en-US" sz="2800" b="1" dirty="0"/>
          </a:p>
        </p:txBody>
      </p:sp>
    </p:spTree>
    <p:extLst>
      <p:ext uri="{BB962C8B-B14F-4D97-AF65-F5344CB8AC3E}">
        <p14:creationId xmlns:p14="http://schemas.microsoft.com/office/powerpoint/2010/main" val="2051342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400" y="1600200"/>
            <a:ext cx="7848600" cy="4326899"/>
            <a:chOff x="533400" y="1600200"/>
            <a:chExt cx="7848600" cy="4326899"/>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00" r="6667"/>
            <a:stretch/>
          </p:blipFill>
          <p:spPr>
            <a:xfrm>
              <a:off x="533400" y="1676400"/>
              <a:ext cx="7848600" cy="4250699"/>
            </a:xfrm>
            <a:prstGeom prst="rect">
              <a:avLst/>
            </a:prstGeom>
          </p:spPr>
        </p:pic>
        <p:pic>
          <p:nvPicPr>
            <p:cNvPr id="3" name="Picture 2"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00200"/>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190079" y="228600"/>
            <a:ext cx="8420522" cy="830997"/>
          </a:xfrm>
          <a:prstGeom prst="rect">
            <a:avLst/>
          </a:prstGeom>
          <a:noFill/>
        </p:spPr>
        <p:txBody>
          <a:bodyPr wrap="square" rtlCol="0">
            <a:spAutoFit/>
          </a:bodyPr>
          <a:lstStyle/>
          <a:p>
            <a:r>
              <a:rPr lang="nb-NO" sz="2400" b="1" dirty="0" smtClean="0"/>
              <a:t>Line 804: 1988-1990 Time </a:t>
            </a:r>
            <a:r>
              <a:rPr lang="nb-NO" sz="2400" b="1" dirty="0" err="1" smtClean="0"/>
              <a:t>shift</a:t>
            </a:r>
            <a:r>
              <a:rPr lang="nb-NO" sz="2400" b="1" dirty="0" smtClean="0"/>
              <a:t> </a:t>
            </a:r>
            <a:r>
              <a:rPr lang="nb-NO" sz="2400" b="1" dirty="0" err="1" smtClean="0"/>
              <a:t>of</a:t>
            </a:r>
            <a:r>
              <a:rPr lang="nb-NO" sz="2400" b="1" dirty="0" smtClean="0"/>
              <a:t> 3-4 ms </a:t>
            </a:r>
            <a:r>
              <a:rPr lang="nb-NO" sz="2400" b="1" dirty="0" err="1" smtClean="0"/>
              <a:t>gradually</a:t>
            </a:r>
            <a:r>
              <a:rPr lang="nb-NO" sz="2400" b="1" dirty="0" smtClean="0"/>
              <a:t> </a:t>
            </a:r>
            <a:r>
              <a:rPr lang="nb-NO" sz="2400" b="1" dirty="0" err="1" smtClean="0"/>
              <a:t>decreasing</a:t>
            </a:r>
            <a:r>
              <a:rPr lang="nb-NO" sz="2400" b="1" dirty="0" smtClean="0"/>
              <a:t> </a:t>
            </a:r>
            <a:r>
              <a:rPr lang="nb-NO" sz="2400" b="1" dirty="0" err="1" smtClean="0"/>
              <a:t>away</a:t>
            </a:r>
            <a:r>
              <a:rPr lang="nb-NO" sz="2400" b="1" dirty="0" smtClean="0"/>
              <a:t> from </a:t>
            </a:r>
            <a:r>
              <a:rPr lang="nb-NO" sz="2400" b="1" dirty="0" err="1" smtClean="0"/>
              <a:t>well</a:t>
            </a:r>
            <a:r>
              <a:rPr lang="nb-NO" sz="2400" b="1" dirty="0" smtClean="0"/>
              <a:t> </a:t>
            </a:r>
            <a:r>
              <a:rPr lang="nb-NO" sz="2400" b="1" dirty="0" err="1" smtClean="0"/>
              <a:t>position</a:t>
            </a:r>
            <a:r>
              <a:rPr lang="nb-NO" sz="2400" b="1" dirty="0" smtClean="0"/>
              <a:t> </a:t>
            </a:r>
            <a:endParaRPr lang="en-US" sz="2400" b="1" dirty="0"/>
          </a:p>
        </p:txBody>
      </p:sp>
      <p:sp>
        <p:nvSpPr>
          <p:cNvPr id="6" name="TextBox 5"/>
          <p:cNvSpPr txBox="1"/>
          <p:nvPr/>
        </p:nvSpPr>
        <p:spPr>
          <a:xfrm>
            <a:off x="914400" y="1307068"/>
            <a:ext cx="402674" cy="369332"/>
          </a:xfrm>
          <a:prstGeom prst="rect">
            <a:avLst/>
          </a:prstGeom>
          <a:noFill/>
        </p:spPr>
        <p:txBody>
          <a:bodyPr wrap="none" rtlCol="0">
            <a:spAutoFit/>
          </a:bodyPr>
          <a:lstStyle/>
          <a:p>
            <a:r>
              <a:rPr lang="nb-NO" dirty="0" smtClean="0"/>
              <a:t>SE</a:t>
            </a:r>
            <a:endParaRPr lang="nb-NO" dirty="0"/>
          </a:p>
        </p:txBody>
      </p:sp>
      <p:sp>
        <p:nvSpPr>
          <p:cNvPr id="7" name="TextBox 6"/>
          <p:cNvSpPr txBox="1"/>
          <p:nvPr/>
        </p:nvSpPr>
        <p:spPr>
          <a:xfrm>
            <a:off x="7843070" y="1302714"/>
            <a:ext cx="538930" cy="369332"/>
          </a:xfrm>
          <a:prstGeom prst="rect">
            <a:avLst/>
          </a:prstGeom>
          <a:noFill/>
        </p:spPr>
        <p:txBody>
          <a:bodyPr wrap="none" rtlCol="0">
            <a:spAutoFit/>
          </a:bodyPr>
          <a:lstStyle/>
          <a:p>
            <a:r>
              <a:rPr lang="nb-NO" dirty="0" smtClean="0"/>
              <a:t>NW</a:t>
            </a:r>
            <a:endParaRPr lang="nb-NO" dirty="0"/>
          </a:p>
        </p:txBody>
      </p:sp>
    </p:spTree>
    <p:extLst>
      <p:ext uri="{BB962C8B-B14F-4D97-AF65-F5344CB8AC3E}">
        <p14:creationId xmlns:p14="http://schemas.microsoft.com/office/powerpoint/2010/main" val="426982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scan0006"/>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0023" t="12680" b="10788"/>
          <a:stretch>
            <a:fillRect/>
          </a:stretch>
        </p:blipFill>
        <p:spPr>
          <a:xfrm>
            <a:off x="685800" y="2590800"/>
            <a:ext cx="7894638" cy="39779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457200" y="304800"/>
            <a:ext cx="8305800" cy="1477328"/>
          </a:xfrm>
          <a:prstGeom prst="rect">
            <a:avLst/>
          </a:prstGeom>
        </p:spPr>
        <p:txBody>
          <a:bodyPr wrap="square">
            <a:spAutoFit/>
          </a:bodyPr>
          <a:lstStyle/>
          <a:p>
            <a:r>
              <a:rPr lang="en-US" altLang="en-US" b="1" dirty="0"/>
              <a:t>Monitoring of an uncontrolled gas flow by sea bottom seismic instruments </a:t>
            </a:r>
            <a:br>
              <a:rPr lang="en-US" altLang="en-US" b="1" dirty="0"/>
            </a:br>
            <a:r>
              <a:rPr lang="en-US" altLang="en-US" b="1" dirty="0"/>
              <a:t>– a North Sea case </a:t>
            </a:r>
            <a:r>
              <a:rPr lang="en-US" altLang="en-US" b="1" dirty="0" smtClean="0"/>
              <a:t>study; </a:t>
            </a:r>
          </a:p>
          <a:p>
            <a:endParaRPr lang="en-US" b="1" dirty="0" smtClean="0"/>
          </a:p>
          <a:p>
            <a:r>
              <a:rPr lang="en-US" b="1" dirty="0" smtClean="0"/>
              <a:t>K. A. </a:t>
            </a:r>
            <a:r>
              <a:rPr lang="en-US" b="1" dirty="0" err="1" smtClean="0"/>
              <a:t>Berteussen</a:t>
            </a:r>
            <a:r>
              <a:rPr lang="en-US" b="1" dirty="0" smtClean="0"/>
              <a:t>, K. Kolbjørnsen, D. A. Larsen and P. Kristiansen, Presented at the EAGE Dubai meeting </a:t>
            </a:r>
            <a:r>
              <a:rPr lang="en-US" b="1" dirty="0" smtClean="0"/>
              <a:t>2006</a:t>
            </a:r>
            <a:endParaRPr lang="nb-NO" dirty="0"/>
          </a:p>
        </p:txBody>
      </p:sp>
      <p:sp>
        <p:nvSpPr>
          <p:cNvPr id="4" name="TextBox 3"/>
          <p:cNvSpPr txBox="1"/>
          <p:nvPr/>
        </p:nvSpPr>
        <p:spPr>
          <a:xfrm>
            <a:off x="1066800" y="2057400"/>
            <a:ext cx="6168355" cy="369332"/>
          </a:xfrm>
          <a:prstGeom prst="rect">
            <a:avLst/>
          </a:prstGeom>
          <a:noFill/>
        </p:spPr>
        <p:txBody>
          <a:bodyPr wrap="none" rtlCol="0">
            <a:spAutoFit/>
          </a:bodyPr>
          <a:lstStyle/>
          <a:p>
            <a:r>
              <a:rPr lang="nb-NO" dirty="0" smtClean="0"/>
              <a:t>Passive </a:t>
            </a:r>
            <a:r>
              <a:rPr lang="nb-NO" dirty="0" err="1" smtClean="0"/>
              <a:t>seismic</a:t>
            </a:r>
            <a:r>
              <a:rPr lang="nb-NO" dirty="0" smtClean="0"/>
              <a:t> </a:t>
            </a:r>
            <a:r>
              <a:rPr lang="nb-NO" dirty="0" err="1" smtClean="0"/>
              <a:t>recorded</a:t>
            </a:r>
            <a:r>
              <a:rPr lang="nb-NO" dirty="0" smtClean="0"/>
              <a:t> from 21 September to 3 </a:t>
            </a:r>
            <a:r>
              <a:rPr lang="nb-NO" dirty="0" err="1" smtClean="0"/>
              <a:t>October</a:t>
            </a:r>
            <a:r>
              <a:rPr lang="nb-NO" dirty="0" smtClean="0"/>
              <a:t>, 1989</a:t>
            </a:r>
            <a:endParaRPr lang="nb-NO" dirty="0"/>
          </a:p>
        </p:txBody>
      </p:sp>
    </p:spTree>
    <p:extLst>
      <p:ext uri="{BB962C8B-B14F-4D97-AF65-F5344CB8AC3E}">
        <p14:creationId xmlns:p14="http://schemas.microsoft.com/office/powerpoint/2010/main" val="148899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52400" y="1371600"/>
            <a:ext cx="3657600" cy="5410200"/>
          </a:xfrm>
          <a:prstGeom prst="rect">
            <a:avLst/>
          </a:prstGeom>
          <a:noFill/>
          <a:ln>
            <a:noFill/>
          </a:ln>
          <a:effec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34819" name="Rectangle 3"/>
          <p:cNvSpPr>
            <a:spLocks noChangeArrowheads="1"/>
          </p:cNvSpPr>
          <p:nvPr/>
        </p:nvSpPr>
        <p:spPr bwMode="auto">
          <a:xfrm>
            <a:off x="4038600" y="1371600"/>
            <a:ext cx="5029200" cy="5410200"/>
          </a:xfrm>
          <a:prstGeom prst="rect">
            <a:avLst/>
          </a:prstGeom>
          <a:noFill/>
          <a:ln>
            <a:noFill/>
          </a:ln>
          <a:effec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34820" name="Text Box 4"/>
          <p:cNvSpPr txBox="1">
            <a:spLocks noChangeArrowheads="1"/>
          </p:cNvSpPr>
          <p:nvPr/>
        </p:nvSpPr>
        <p:spPr bwMode="auto">
          <a:xfrm>
            <a:off x="152400" y="242888"/>
            <a:ext cx="7620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800" dirty="0"/>
              <a:t>Passive Seismic Listening:</a:t>
            </a:r>
          </a:p>
          <a:p>
            <a:r>
              <a:rPr lang="en-US" altLang="en-US" sz="2000" b="0" dirty="0"/>
              <a:t>Acquisition geometry and example of seismic data from period 33</a:t>
            </a:r>
          </a:p>
        </p:txBody>
      </p:sp>
      <p:sp>
        <p:nvSpPr>
          <p:cNvPr id="34821" name="AutoShape 5"/>
          <p:cNvSpPr>
            <a:spLocks noChangeArrowheads="1"/>
          </p:cNvSpPr>
          <p:nvPr/>
        </p:nvSpPr>
        <p:spPr bwMode="auto">
          <a:xfrm>
            <a:off x="1600200" y="2590800"/>
            <a:ext cx="1295400" cy="914400"/>
          </a:xfrm>
          <a:custGeom>
            <a:avLst/>
            <a:gdLst>
              <a:gd name="T0" fmla="*/ 1133475 w 21600"/>
              <a:gd name="T1" fmla="*/ 457200 h 21600"/>
              <a:gd name="T2" fmla="*/ 647700 w 21600"/>
              <a:gd name="T3" fmla="*/ 914400 h 21600"/>
              <a:gd name="T4" fmla="*/ 161925 w 21600"/>
              <a:gd name="T5" fmla="*/ 457200 h 21600"/>
              <a:gd name="T6" fmla="*/ 6477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bg2"/>
          </a:solidFill>
          <a:ln w="12700">
            <a:solidFill>
              <a:schemeClr val="tx1"/>
            </a:solidFill>
            <a:miter lim="800000"/>
            <a:headEnd type="none" w="sm" len="sm"/>
            <a:tailEnd type="none" w="sm" len="sm"/>
          </a:ln>
          <a:effectLst/>
        </p:spPr>
        <p:txBody>
          <a:bodyPr wrap="none" anchor="ctr"/>
          <a:lstStyle/>
          <a:p>
            <a:endParaRPr lang="nb-NO"/>
          </a:p>
        </p:txBody>
      </p:sp>
      <p:sp>
        <p:nvSpPr>
          <p:cNvPr id="34822" name="Rectangle 6"/>
          <p:cNvSpPr>
            <a:spLocks noChangeArrowheads="1"/>
          </p:cNvSpPr>
          <p:nvPr/>
        </p:nvSpPr>
        <p:spPr bwMode="auto">
          <a:xfrm>
            <a:off x="1371600" y="4038600"/>
            <a:ext cx="1600200" cy="762000"/>
          </a:xfrm>
          <a:prstGeom prst="rect">
            <a:avLst/>
          </a:prstGeom>
          <a:solidFill>
            <a:schemeClr val="bg2"/>
          </a:solidFill>
          <a:ln w="12700">
            <a:solidFill>
              <a:schemeClr val="tx1"/>
            </a:solidFill>
            <a:miter lim="800000"/>
            <a:headEnd type="none" w="sm" len="sm"/>
            <a:tailEnd type="none" w="sm" len="sm"/>
          </a:ln>
          <a:effec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a:solidFill>
                  <a:srgbClr val="000000"/>
                </a:solidFill>
              </a:rPr>
              <a:t>Safe </a:t>
            </a:r>
          </a:p>
          <a:p>
            <a:pPr algn="ctr"/>
            <a:r>
              <a:rPr lang="en-US" altLang="en-US" sz="2000" b="0">
                <a:solidFill>
                  <a:srgbClr val="000000"/>
                </a:solidFill>
              </a:rPr>
              <a:t>Britania</a:t>
            </a:r>
          </a:p>
        </p:txBody>
      </p:sp>
      <p:sp>
        <p:nvSpPr>
          <p:cNvPr id="34823" name="Text Box 7"/>
          <p:cNvSpPr txBox="1">
            <a:spLocks noChangeArrowheads="1"/>
          </p:cNvSpPr>
          <p:nvPr/>
        </p:nvSpPr>
        <p:spPr bwMode="auto">
          <a:xfrm>
            <a:off x="1828800" y="2716213"/>
            <a:ext cx="901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dirty="0" err="1">
                <a:solidFill>
                  <a:srgbClr val="000000"/>
                </a:solidFill>
              </a:rPr>
              <a:t>Nedrill</a:t>
            </a:r>
            <a:endParaRPr lang="en-US" altLang="en-US" sz="2000" b="0" dirty="0">
              <a:solidFill>
                <a:srgbClr val="000000"/>
              </a:solidFill>
            </a:endParaRPr>
          </a:p>
          <a:p>
            <a:r>
              <a:rPr lang="en-US" altLang="en-US" sz="2000" b="0" dirty="0">
                <a:solidFill>
                  <a:srgbClr val="000000"/>
                </a:solidFill>
              </a:rPr>
              <a:t>Trigon</a:t>
            </a:r>
          </a:p>
        </p:txBody>
      </p:sp>
      <p:sp>
        <p:nvSpPr>
          <p:cNvPr id="34824" name="Text Box 8"/>
          <p:cNvSpPr txBox="1">
            <a:spLocks noChangeArrowheads="1"/>
          </p:cNvSpPr>
          <p:nvPr/>
        </p:nvSpPr>
        <p:spPr bwMode="auto">
          <a:xfrm>
            <a:off x="2057400" y="2111375"/>
            <a:ext cx="415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3200" dirty="0"/>
              <a:t>+</a:t>
            </a:r>
          </a:p>
        </p:txBody>
      </p:sp>
      <p:sp>
        <p:nvSpPr>
          <p:cNvPr id="34825" name="Text Box 9"/>
          <p:cNvSpPr txBox="1">
            <a:spLocks noChangeArrowheads="1"/>
          </p:cNvSpPr>
          <p:nvPr/>
        </p:nvSpPr>
        <p:spPr bwMode="auto">
          <a:xfrm>
            <a:off x="1111250" y="1600200"/>
            <a:ext cx="1416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dirty="0"/>
              <a:t>Well 2/4-14</a:t>
            </a:r>
          </a:p>
        </p:txBody>
      </p:sp>
      <p:sp>
        <p:nvSpPr>
          <p:cNvPr id="34826" name="Line 10"/>
          <p:cNvSpPr>
            <a:spLocks noChangeShapeType="1"/>
          </p:cNvSpPr>
          <p:nvPr/>
        </p:nvSpPr>
        <p:spPr bwMode="auto">
          <a:xfrm flipV="1">
            <a:off x="806450" y="2133600"/>
            <a:ext cx="0" cy="4572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827" name="Text Box 11"/>
          <p:cNvSpPr txBox="1">
            <a:spLocks noChangeArrowheads="1"/>
          </p:cNvSpPr>
          <p:nvPr/>
        </p:nvSpPr>
        <p:spPr bwMode="auto">
          <a:xfrm>
            <a:off x="501650" y="2590800"/>
            <a:ext cx="76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800"/>
              <a:t>North</a:t>
            </a:r>
          </a:p>
        </p:txBody>
      </p:sp>
      <p:sp>
        <p:nvSpPr>
          <p:cNvPr id="34828" name="Text Box 12"/>
          <p:cNvSpPr txBox="1">
            <a:spLocks noChangeArrowheads="1"/>
          </p:cNvSpPr>
          <p:nvPr/>
        </p:nvSpPr>
        <p:spPr bwMode="auto">
          <a:xfrm rot="-5400000">
            <a:off x="-340519" y="4302919"/>
            <a:ext cx="1382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dirty="0"/>
              <a:t>Geophones</a:t>
            </a:r>
          </a:p>
        </p:txBody>
      </p:sp>
      <p:sp>
        <p:nvSpPr>
          <p:cNvPr id="34829" name="Oval 13"/>
          <p:cNvSpPr>
            <a:spLocks noChangeArrowheads="1"/>
          </p:cNvSpPr>
          <p:nvPr/>
        </p:nvSpPr>
        <p:spPr bwMode="auto">
          <a:xfrm>
            <a:off x="1219200" y="4191000"/>
            <a:ext cx="152400" cy="152400"/>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34830" name="Oval 14"/>
          <p:cNvSpPr>
            <a:spLocks noChangeArrowheads="1"/>
          </p:cNvSpPr>
          <p:nvPr/>
        </p:nvSpPr>
        <p:spPr bwMode="auto">
          <a:xfrm>
            <a:off x="914400" y="4495800"/>
            <a:ext cx="152400" cy="152400"/>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34831" name="Oval 15"/>
          <p:cNvSpPr>
            <a:spLocks noChangeArrowheads="1"/>
          </p:cNvSpPr>
          <p:nvPr/>
        </p:nvSpPr>
        <p:spPr bwMode="auto">
          <a:xfrm>
            <a:off x="1219200" y="4724400"/>
            <a:ext cx="152400" cy="152400"/>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34832" name="Text Box 16"/>
          <p:cNvSpPr txBox="1">
            <a:spLocks noChangeArrowheads="1"/>
          </p:cNvSpPr>
          <p:nvPr/>
        </p:nvSpPr>
        <p:spPr bwMode="auto">
          <a:xfrm>
            <a:off x="669925" y="4357688"/>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dirty="0"/>
              <a:t>1</a:t>
            </a:r>
          </a:p>
        </p:txBody>
      </p:sp>
      <p:sp>
        <p:nvSpPr>
          <p:cNvPr id="34833" name="Text Box 17"/>
          <p:cNvSpPr txBox="1">
            <a:spLocks noChangeArrowheads="1"/>
          </p:cNvSpPr>
          <p:nvPr/>
        </p:nvSpPr>
        <p:spPr bwMode="auto">
          <a:xfrm>
            <a:off x="984250" y="46323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a:t>2</a:t>
            </a:r>
          </a:p>
        </p:txBody>
      </p:sp>
      <p:sp>
        <p:nvSpPr>
          <p:cNvPr id="34834" name="Text Box 18"/>
          <p:cNvSpPr txBox="1">
            <a:spLocks noChangeArrowheads="1"/>
          </p:cNvSpPr>
          <p:nvPr/>
        </p:nvSpPr>
        <p:spPr bwMode="auto">
          <a:xfrm>
            <a:off x="908050" y="39465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a:t>3</a:t>
            </a:r>
          </a:p>
        </p:txBody>
      </p:sp>
      <p:sp>
        <p:nvSpPr>
          <p:cNvPr id="34835" name="Rectangle 19"/>
          <p:cNvSpPr>
            <a:spLocks noChangeArrowheads="1"/>
          </p:cNvSpPr>
          <p:nvPr/>
        </p:nvSpPr>
        <p:spPr bwMode="auto">
          <a:xfrm>
            <a:off x="2133600" y="3429000"/>
            <a:ext cx="152400" cy="6858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34836" name="Line 20"/>
          <p:cNvSpPr>
            <a:spLocks noChangeShapeType="1"/>
          </p:cNvSpPr>
          <p:nvPr/>
        </p:nvSpPr>
        <p:spPr bwMode="auto">
          <a:xfrm>
            <a:off x="1797050" y="1981200"/>
            <a:ext cx="304800" cy="38100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837" name="Line 21"/>
          <p:cNvSpPr>
            <a:spLocks noChangeShapeType="1"/>
          </p:cNvSpPr>
          <p:nvPr/>
        </p:nvSpPr>
        <p:spPr bwMode="auto">
          <a:xfrm flipH="1">
            <a:off x="304800" y="5029200"/>
            <a:ext cx="762000" cy="609600"/>
          </a:xfrm>
          <a:prstGeom prst="line">
            <a:avLst/>
          </a:prstGeom>
          <a:noFill/>
          <a:ln w="762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838" name="Text Box 22"/>
          <p:cNvSpPr txBox="1">
            <a:spLocks noChangeArrowheads="1"/>
          </p:cNvSpPr>
          <p:nvPr/>
        </p:nvSpPr>
        <p:spPr bwMode="auto">
          <a:xfrm>
            <a:off x="685800" y="5334000"/>
            <a:ext cx="2514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t>Direction to the source for this seismic energy. </a:t>
            </a:r>
          </a:p>
        </p:txBody>
      </p:sp>
      <p:pic>
        <p:nvPicPr>
          <p:cNvPr id="34839" name="Picture 23" descr="scan0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997075"/>
            <a:ext cx="233045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Text Box 24"/>
          <p:cNvSpPr txBox="1">
            <a:spLocks noChangeArrowheads="1"/>
          </p:cNvSpPr>
          <p:nvPr/>
        </p:nvSpPr>
        <p:spPr bwMode="auto">
          <a:xfrm rot="-5400000">
            <a:off x="7804150" y="4083050"/>
            <a:ext cx="207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t>Time (seconds)</a:t>
            </a:r>
          </a:p>
        </p:txBody>
      </p:sp>
      <p:pic>
        <p:nvPicPr>
          <p:cNvPr id="34841" name="Picture 25" descr="scan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54213"/>
            <a:ext cx="2230438"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2" name="Text Box 26"/>
          <p:cNvSpPr txBox="1">
            <a:spLocks noChangeArrowheads="1"/>
          </p:cNvSpPr>
          <p:nvPr/>
        </p:nvSpPr>
        <p:spPr bwMode="auto">
          <a:xfrm>
            <a:off x="4343400" y="1371600"/>
            <a:ext cx="3940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t>Raw Data            Aligned Data</a:t>
            </a:r>
          </a:p>
        </p:txBody>
      </p:sp>
      <p:sp>
        <p:nvSpPr>
          <p:cNvPr id="34843" name="Text Box 27"/>
          <p:cNvSpPr txBox="1">
            <a:spLocks noChangeArrowheads="1"/>
          </p:cNvSpPr>
          <p:nvPr/>
        </p:nvSpPr>
        <p:spPr bwMode="auto">
          <a:xfrm>
            <a:off x="4159250" y="1843088"/>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800" b="0"/>
              <a:t>1 2 3  1 2 3  1 2 3</a:t>
            </a:r>
          </a:p>
        </p:txBody>
      </p:sp>
      <p:sp>
        <p:nvSpPr>
          <p:cNvPr id="34844" name="Text Box 28"/>
          <p:cNvSpPr txBox="1">
            <a:spLocks noChangeArrowheads="1"/>
          </p:cNvSpPr>
          <p:nvPr/>
        </p:nvSpPr>
        <p:spPr bwMode="auto">
          <a:xfrm>
            <a:off x="6521450" y="1828800"/>
            <a:ext cx="178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1800" b="0"/>
              <a:t>1 2 3  1 2 3  1 2 3</a:t>
            </a:r>
          </a:p>
        </p:txBody>
      </p:sp>
      <p:sp>
        <p:nvSpPr>
          <p:cNvPr id="34845" name="Freeform 29"/>
          <p:cNvSpPr>
            <a:spLocks/>
          </p:cNvSpPr>
          <p:nvPr/>
        </p:nvSpPr>
        <p:spPr bwMode="auto">
          <a:xfrm>
            <a:off x="4338638" y="3700463"/>
            <a:ext cx="290512" cy="90487"/>
          </a:xfrm>
          <a:custGeom>
            <a:avLst/>
            <a:gdLst>
              <a:gd name="T0" fmla="*/ 0 w 183"/>
              <a:gd name="T1" fmla="*/ 0 h 57"/>
              <a:gd name="T2" fmla="*/ 147637 w 183"/>
              <a:gd name="T3" fmla="*/ 42862 h 57"/>
              <a:gd name="T4" fmla="*/ 290512 w 183"/>
              <a:gd name="T5" fmla="*/ 90487 h 57"/>
              <a:gd name="T6" fmla="*/ 0 60000 65536"/>
              <a:gd name="T7" fmla="*/ 0 60000 65536"/>
              <a:gd name="T8" fmla="*/ 0 60000 65536"/>
            </a:gdLst>
            <a:ahLst/>
            <a:cxnLst>
              <a:cxn ang="T6">
                <a:pos x="T0" y="T1"/>
              </a:cxn>
              <a:cxn ang="T7">
                <a:pos x="T2" y="T3"/>
              </a:cxn>
              <a:cxn ang="T8">
                <a:pos x="T4" y="T5"/>
              </a:cxn>
            </a:cxnLst>
            <a:rect l="0" t="0" r="r" b="b"/>
            <a:pathLst>
              <a:path w="183" h="57">
                <a:moveTo>
                  <a:pt x="0" y="0"/>
                </a:moveTo>
                <a:lnTo>
                  <a:pt x="93" y="27"/>
                </a:lnTo>
                <a:lnTo>
                  <a:pt x="183" y="57"/>
                </a:lnTo>
              </a:path>
            </a:pathLst>
          </a:custGeom>
          <a:noFill/>
          <a:ln w="28575"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846" name="Freeform 30"/>
          <p:cNvSpPr>
            <a:spLocks/>
          </p:cNvSpPr>
          <p:nvPr/>
        </p:nvSpPr>
        <p:spPr bwMode="auto">
          <a:xfrm>
            <a:off x="5500688" y="3719513"/>
            <a:ext cx="290512" cy="90487"/>
          </a:xfrm>
          <a:custGeom>
            <a:avLst/>
            <a:gdLst>
              <a:gd name="T0" fmla="*/ 0 w 183"/>
              <a:gd name="T1" fmla="*/ 0 h 57"/>
              <a:gd name="T2" fmla="*/ 147637 w 183"/>
              <a:gd name="T3" fmla="*/ 42862 h 57"/>
              <a:gd name="T4" fmla="*/ 290512 w 183"/>
              <a:gd name="T5" fmla="*/ 90487 h 57"/>
              <a:gd name="T6" fmla="*/ 0 60000 65536"/>
              <a:gd name="T7" fmla="*/ 0 60000 65536"/>
              <a:gd name="T8" fmla="*/ 0 60000 65536"/>
            </a:gdLst>
            <a:ahLst/>
            <a:cxnLst>
              <a:cxn ang="T6">
                <a:pos x="T0" y="T1"/>
              </a:cxn>
              <a:cxn ang="T7">
                <a:pos x="T2" y="T3"/>
              </a:cxn>
              <a:cxn ang="T8">
                <a:pos x="T4" y="T5"/>
              </a:cxn>
            </a:cxnLst>
            <a:rect l="0" t="0" r="r" b="b"/>
            <a:pathLst>
              <a:path w="183" h="57">
                <a:moveTo>
                  <a:pt x="0" y="0"/>
                </a:moveTo>
                <a:lnTo>
                  <a:pt x="93" y="27"/>
                </a:lnTo>
                <a:lnTo>
                  <a:pt x="183" y="57"/>
                </a:lnTo>
              </a:path>
            </a:pathLst>
          </a:custGeom>
          <a:noFill/>
          <a:ln w="28575"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34847" name="Freeform 31"/>
          <p:cNvSpPr>
            <a:spLocks/>
          </p:cNvSpPr>
          <p:nvPr/>
        </p:nvSpPr>
        <p:spPr bwMode="auto">
          <a:xfrm>
            <a:off x="4891088" y="5181600"/>
            <a:ext cx="290512" cy="90488"/>
          </a:xfrm>
          <a:custGeom>
            <a:avLst/>
            <a:gdLst>
              <a:gd name="T0" fmla="*/ 0 w 183"/>
              <a:gd name="T1" fmla="*/ 0 h 57"/>
              <a:gd name="T2" fmla="*/ 147637 w 183"/>
              <a:gd name="T3" fmla="*/ 42863 h 57"/>
              <a:gd name="T4" fmla="*/ 290512 w 183"/>
              <a:gd name="T5" fmla="*/ 90488 h 57"/>
              <a:gd name="T6" fmla="*/ 0 60000 65536"/>
              <a:gd name="T7" fmla="*/ 0 60000 65536"/>
              <a:gd name="T8" fmla="*/ 0 60000 65536"/>
            </a:gdLst>
            <a:ahLst/>
            <a:cxnLst>
              <a:cxn ang="T6">
                <a:pos x="T0" y="T1"/>
              </a:cxn>
              <a:cxn ang="T7">
                <a:pos x="T2" y="T3"/>
              </a:cxn>
              <a:cxn ang="T8">
                <a:pos x="T4" y="T5"/>
              </a:cxn>
            </a:cxnLst>
            <a:rect l="0" t="0" r="r" b="b"/>
            <a:pathLst>
              <a:path w="183" h="57">
                <a:moveTo>
                  <a:pt x="0" y="0"/>
                </a:moveTo>
                <a:lnTo>
                  <a:pt x="93" y="27"/>
                </a:lnTo>
                <a:lnTo>
                  <a:pt x="183" y="57"/>
                </a:lnTo>
              </a:path>
            </a:pathLst>
          </a:custGeom>
          <a:noFill/>
          <a:ln w="28575" cap="flat" cmpd="sng">
            <a:solidFill>
              <a:schemeClr val="hlink"/>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Tree>
    <p:extLst>
      <p:ext uri="{BB962C8B-B14F-4D97-AF65-F5344CB8AC3E}">
        <p14:creationId xmlns:p14="http://schemas.microsoft.com/office/powerpoint/2010/main" val="42108610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1"/>
          <p:cNvSpPr>
            <a:spLocks noChangeArrowheads="1"/>
          </p:cNvSpPr>
          <p:nvPr/>
        </p:nvSpPr>
        <p:spPr bwMode="auto">
          <a:xfrm>
            <a:off x="1981200" y="838200"/>
            <a:ext cx="4114800" cy="35052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23" name="Rectangle 2"/>
          <p:cNvSpPr>
            <a:spLocks noChangeArrowheads="1"/>
          </p:cNvSpPr>
          <p:nvPr/>
        </p:nvSpPr>
        <p:spPr bwMode="auto">
          <a:xfrm>
            <a:off x="0" y="1524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3200" dirty="0">
                <a:latin typeface="RotisSemiSans ExtraBold" pitchFamily="2" charset="0"/>
              </a:rPr>
              <a:t>Event Location: The U/V Problem</a:t>
            </a:r>
          </a:p>
        </p:txBody>
      </p:sp>
      <p:grpSp>
        <p:nvGrpSpPr>
          <p:cNvPr id="56324" name="Group 3"/>
          <p:cNvGrpSpPr>
            <a:grpSpLocks/>
          </p:cNvGrpSpPr>
          <p:nvPr/>
        </p:nvGrpSpPr>
        <p:grpSpPr bwMode="auto">
          <a:xfrm>
            <a:off x="3429000" y="838200"/>
            <a:ext cx="5715000" cy="3048000"/>
            <a:chOff x="2160" y="480"/>
            <a:chExt cx="3600" cy="1920"/>
          </a:xfrm>
        </p:grpSpPr>
        <p:sp>
          <p:nvSpPr>
            <p:cNvPr id="56380" name="Rectangle 4"/>
            <p:cNvSpPr>
              <a:spLocks noChangeArrowheads="1"/>
            </p:cNvSpPr>
            <p:nvPr/>
          </p:nvSpPr>
          <p:spPr bwMode="auto">
            <a:xfrm>
              <a:off x="2160" y="480"/>
              <a:ext cx="3600" cy="1920"/>
            </a:xfrm>
            <a:prstGeom prst="rect">
              <a:avLst/>
            </a:prstGeom>
            <a:solidFill>
              <a:srgbClr val="00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81" name="Text Box 5"/>
            <p:cNvSpPr txBox="1">
              <a:spLocks noChangeArrowheads="1"/>
            </p:cNvSpPr>
            <p:nvPr/>
          </p:nvSpPr>
          <p:spPr bwMode="auto">
            <a:xfrm rot="-5400000">
              <a:off x="3395" y="1147"/>
              <a:ext cx="129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solidFill>
                    <a:srgbClr val="000066"/>
                  </a:solidFill>
                </a:rPr>
                <a:t>90     (deg)       0</a:t>
              </a:r>
            </a:p>
          </p:txBody>
        </p:sp>
        <p:sp>
          <p:nvSpPr>
            <p:cNvPr id="56382" name="Text Box 6"/>
            <p:cNvSpPr txBox="1">
              <a:spLocks noChangeArrowheads="1"/>
            </p:cNvSpPr>
            <p:nvPr/>
          </p:nvSpPr>
          <p:spPr bwMode="auto">
            <a:xfrm>
              <a:off x="2208" y="528"/>
              <a:ext cx="1647" cy="1338"/>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dirty="0"/>
            </a:p>
            <a:p>
              <a:r>
                <a:rPr lang="en-US" altLang="en-US" dirty="0"/>
                <a:t>Apparent Velocity</a:t>
              </a:r>
            </a:p>
            <a:p>
              <a:r>
                <a:rPr lang="en-US" altLang="en-US" dirty="0"/>
                <a:t>(m/sec)</a:t>
              </a:r>
            </a:p>
            <a:p>
              <a:endParaRPr lang="en-US" altLang="en-US" dirty="0"/>
            </a:p>
            <a:p>
              <a:r>
                <a:rPr lang="en-US" altLang="en-US" sz="1800" dirty="0">
                  <a:solidFill>
                    <a:srgbClr val="FFFF00"/>
                  </a:solidFill>
                </a:rPr>
                <a:t>(Angle of incidence in vertical plane)</a:t>
              </a:r>
              <a:endParaRPr lang="en-US" altLang="en-US" dirty="0"/>
            </a:p>
          </p:txBody>
        </p:sp>
        <p:sp>
          <p:nvSpPr>
            <p:cNvPr id="56383" name="Text Box 7"/>
            <p:cNvSpPr txBox="1">
              <a:spLocks noChangeArrowheads="1"/>
            </p:cNvSpPr>
            <p:nvPr/>
          </p:nvSpPr>
          <p:spPr bwMode="auto">
            <a:xfrm>
              <a:off x="3408" y="576"/>
              <a:ext cx="816" cy="1441"/>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en-US" altLang="en-US" sz="2000" dirty="0"/>
            </a:p>
            <a:p>
              <a:endParaRPr lang="en-US" altLang="en-US" sz="2000" dirty="0"/>
            </a:p>
            <a:p>
              <a:r>
                <a:rPr lang="en-US" altLang="en-US" sz="2000" dirty="0"/>
                <a:t>1478</a:t>
              </a:r>
            </a:p>
            <a:p>
              <a:endParaRPr lang="en-US" altLang="en-US" sz="1600" dirty="0"/>
            </a:p>
            <a:p>
              <a:r>
                <a:rPr lang="en-US" altLang="en-US" sz="2000" dirty="0"/>
                <a:t>2500</a:t>
              </a:r>
            </a:p>
            <a:p>
              <a:endParaRPr lang="en-US" altLang="en-US" sz="800" dirty="0"/>
            </a:p>
            <a:p>
              <a:r>
                <a:rPr lang="en-US" altLang="en-US" sz="2000" dirty="0"/>
                <a:t>5000</a:t>
              </a:r>
            </a:p>
            <a:p>
              <a:endParaRPr lang="en-US" altLang="en-US" sz="2000" dirty="0"/>
            </a:p>
          </p:txBody>
        </p:sp>
        <p:sp>
          <p:nvSpPr>
            <p:cNvPr id="56384" name="Line 8"/>
            <p:cNvSpPr>
              <a:spLocks noChangeShapeType="1"/>
            </p:cNvSpPr>
            <p:nvPr/>
          </p:nvSpPr>
          <p:spPr bwMode="auto">
            <a:xfrm>
              <a:off x="3888" y="1104"/>
              <a:ext cx="144" cy="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85" name="Line 9"/>
            <p:cNvSpPr>
              <a:spLocks noChangeShapeType="1"/>
            </p:cNvSpPr>
            <p:nvPr/>
          </p:nvSpPr>
          <p:spPr bwMode="auto">
            <a:xfrm>
              <a:off x="3888" y="1440"/>
              <a:ext cx="144" cy="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86" name="Line 10"/>
            <p:cNvSpPr>
              <a:spLocks noChangeShapeType="1"/>
            </p:cNvSpPr>
            <p:nvPr/>
          </p:nvSpPr>
          <p:spPr bwMode="auto">
            <a:xfrm>
              <a:off x="3888" y="1728"/>
              <a:ext cx="144" cy="0"/>
            </a:xfrm>
            <a:prstGeom prst="line">
              <a:avLst/>
            </a:prstGeom>
            <a:noFill/>
            <a:ln w="381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87" name="Rectangle 11"/>
            <p:cNvSpPr>
              <a:spLocks noChangeArrowheads="1"/>
            </p:cNvSpPr>
            <p:nvPr/>
          </p:nvSpPr>
          <p:spPr bwMode="auto">
            <a:xfrm>
              <a:off x="2448" y="528"/>
              <a:ext cx="1920" cy="9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88" name="AutoShape 12"/>
            <p:cNvSpPr>
              <a:spLocks noChangeArrowheads="1"/>
            </p:cNvSpPr>
            <p:nvPr/>
          </p:nvSpPr>
          <p:spPr bwMode="auto">
            <a:xfrm>
              <a:off x="3168" y="912"/>
              <a:ext cx="288" cy="576"/>
            </a:xfrm>
            <a:prstGeom prst="rightArrow">
              <a:avLst>
                <a:gd name="adj1" fmla="val 50000"/>
                <a:gd name="adj2" fmla="val 25000"/>
              </a:avLst>
            </a:prstGeom>
            <a:solidFill>
              <a:srgbClr val="FF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pic>
          <p:nvPicPr>
            <p:cNvPr id="56389" name="Picture 13" descr="skann0051"/>
            <p:cNvPicPr>
              <a:picLocks noChangeAspect="1" noChangeArrowheads="1"/>
            </p:cNvPicPr>
            <p:nvPr/>
          </p:nvPicPr>
          <p:blipFill>
            <a:blip r:embed="rId2">
              <a:extLst>
                <a:ext uri="{28A0092B-C50C-407E-A947-70E740481C1C}">
                  <a14:useLocalDpi xmlns:a14="http://schemas.microsoft.com/office/drawing/2010/main" val="0"/>
                </a:ext>
              </a:extLst>
            </a:blip>
            <a:srcRect l="7881" t="5498" r="8046" b="55920"/>
            <a:stretch>
              <a:fillRect/>
            </a:stretch>
          </p:blipFill>
          <p:spPr bwMode="auto">
            <a:xfrm>
              <a:off x="4080" y="624"/>
              <a:ext cx="1536"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90" name="Rectangle 14"/>
            <p:cNvSpPr>
              <a:spLocks noChangeArrowheads="1"/>
            </p:cNvSpPr>
            <p:nvPr/>
          </p:nvSpPr>
          <p:spPr bwMode="auto">
            <a:xfrm>
              <a:off x="3984" y="2016"/>
              <a:ext cx="1680" cy="9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91" name="Text Box 15"/>
            <p:cNvSpPr txBox="1">
              <a:spLocks noChangeArrowheads="1"/>
            </p:cNvSpPr>
            <p:nvPr/>
          </p:nvSpPr>
          <p:spPr bwMode="auto">
            <a:xfrm>
              <a:off x="4176" y="2016"/>
              <a:ext cx="1248" cy="25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a:t>Tape 23, part of</a:t>
              </a:r>
            </a:p>
          </p:txBody>
        </p:sp>
        <p:sp>
          <p:nvSpPr>
            <p:cNvPr id="56392" name="Text Box 16"/>
            <p:cNvSpPr txBox="1">
              <a:spLocks noChangeArrowheads="1"/>
            </p:cNvSpPr>
            <p:nvPr/>
          </p:nvSpPr>
          <p:spPr bwMode="auto">
            <a:xfrm rot="-5400000">
              <a:off x="4895" y="1201"/>
              <a:ext cx="1441" cy="288"/>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FFFF00"/>
                  </a:solidFill>
                </a:rPr>
                <a:t>90       (deg)     0</a:t>
              </a:r>
            </a:p>
          </p:txBody>
        </p:sp>
        <p:sp>
          <p:nvSpPr>
            <p:cNvPr id="56393" name="AutoShape 17"/>
            <p:cNvSpPr>
              <a:spLocks noChangeArrowheads="1"/>
            </p:cNvSpPr>
            <p:nvPr/>
          </p:nvSpPr>
          <p:spPr bwMode="auto">
            <a:xfrm>
              <a:off x="4416" y="1200"/>
              <a:ext cx="240" cy="24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94" name="Text Box 18"/>
            <p:cNvSpPr txBox="1">
              <a:spLocks noChangeArrowheads="1"/>
            </p:cNvSpPr>
            <p:nvPr/>
          </p:nvSpPr>
          <p:spPr bwMode="auto">
            <a:xfrm>
              <a:off x="4416" y="96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A</a:t>
              </a:r>
            </a:p>
          </p:txBody>
        </p:sp>
      </p:grpSp>
      <p:grpSp>
        <p:nvGrpSpPr>
          <p:cNvPr id="56325" name="Group 19"/>
          <p:cNvGrpSpPr>
            <a:grpSpLocks/>
          </p:cNvGrpSpPr>
          <p:nvPr/>
        </p:nvGrpSpPr>
        <p:grpSpPr bwMode="auto">
          <a:xfrm>
            <a:off x="76200" y="838200"/>
            <a:ext cx="6019800" cy="6019800"/>
            <a:chOff x="48" y="528"/>
            <a:chExt cx="3792" cy="3792"/>
          </a:xfrm>
        </p:grpSpPr>
        <p:sp>
          <p:nvSpPr>
            <p:cNvPr id="56347" name="Rectangle 20"/>
            <p:cNvSpPr>
              <a:spLocks noChangeArrowheads="1"/>
            </p:cNvSpPr>
            <p:nvPr/>
          </p:nvSpPr>
          <p:spPr bwMode="auto">
            <a:xfrm>
              <a:off x="2064" y="2496"/>
              <a:ext cx="1776" cy="1824"/>
            </a:xfrm>
            <a:prstGeom prst="rect">
              <a:avLst/>
            </a:prstGeom>
            <a:solidFill>
              <a:srgbClr val="00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48" name="Rectangle 21"/>
            <p:cNvSpPr>
              <a:spLocks noChangeArrowheads="1"/>
            </p:cNvSpPr>
            <p:nvPr/>
          </p:nvSpPr>
          <p:spPr bwMode="auto">
            <a:xfrm>
              <a:off x="48" y="528"/>
              <a:ext cx="2016" cy="3792"/>
            </a:xfrm>
            <a:prstGeom prst="rect">
              <a:avLst/>
            </a:prstGeom>
            <a:solidFill>
              <a:srgbClr val="1C1C1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b="0"/>
            </a:p>
          </p:txBody>
        </p:sp>
        <p:sp>
          <p:nvSpPr>
            <p:cNvPr id="56349" name="Rectangle 22"/>
            <p:cNvSpPr>
              <a:spLocks noChangeArrowheads="1"/>
            </p:cNvSpPr>
            <p:nvPr/>
          </p:nvSpPr>
          <p:spPr bwMode="auto">
            <a:xfrm>
              <a:off x="144" y="1008"/>
              <a:ext cx="1809" cy="3168"/>
            </a:xfrm>
            <a:prstGeom prst="rect">
              <a:avLst/>
            </a:prstGeom>
            <a:solidFill>
              <a:srgbClr val="0099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b="0"/>
            </a:p>
          </p:txBody>
        </p:sp>
        <p:sp>
          <p:nvSpPr>
            <p:cNvPr id="56350" name="Rectangle 23"/>
            <p:cNvSpPr>
              <a:spLocks noChangeArrowheads="1"/>
            </p:cNvSpPr>
            <p:nvPr/>
          </p:nvSpPr>
          <p:spPr bwMode="auto">
            <a:xfrm>
              <a:off x="144" y="2242"/>
              <a:ext cx="1809" cy="288"/>
            </a:xfrm>
            <a:prstGeom prst="rect">
              <a:avLst/>
            </a:prstGeom>
            <a:solidFill>
              <a:srgbClr val="0000CC"/>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51" name="Rectangle 24"/>
            <p:cNvSpPr>
              <a:spLocks noChangeArrowheads="1"/>
            </p:cNvSpPr>
            <p:nvPr/>
          </p:nvSpPr>
          <p:spPr bwMode="auto">
            <a:xfrm>
              <a:off x="144" y="2530"/>
              <a:ext cx="3648" cy="1646"/>
            </a:xfrm>
            <a:prstGeom prst="rect">
              <a:avLst/>
            </a:prstGeom>
            <a:solidFill>
              <a:srgbClr val="996600"/>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b="0"/>
            </a:p>
          </p:txBody>
        </p:sp>
        <p:sp>
          <p:nvSpPr>
            <p:cNvPr id="56352" name="Rectangle 25"/>
            <p:cNvSpPr>
              <a:spLocks noChangeArrowheads="1"/>
            </p:cNvSpPr>
            <p:nvPr/>
          </p:nvSpPr>
          <p:spPr bwMode="auto">
            <a:xfrm>
              <a:off x="300" y="1666"/>
              <a:ext cx="31" cy="864"/>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53" name="Rectangle 26"/>
            <p:cNvSpPr>
              <a:spLocks noChangeArrowheads="1"/>
            </p:cNvSpPr>
            <p:nvPr/>
          </p:nvSpPr>
          <p:spPr bwMode="auto">
            <a:xfrm>
              <a:off x="706" y="1666"/>
              <a:ext cx="31" cy="864"/>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54" name="Rectangle 27"/>
            <p:cNvSpPr>
              <a:spLocks noChangeArrowheads="1"/>
            </p:cNvSpPr>
            <p:nvPr/>
          </p:nvSpPr>
          <p:spPr bwMode="auto">
            <a:xfrm>
              <a:off x="300" y="1913"/>
              <a:ext cx="437" cy="124"/>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55" name="Line 28"/>
            <p:cNvSpPr>
              <a:spLocks noChangeShapeType="1"/>
            </p:cNvSpPr>
            <p:nvPr/>
          </p:nvSpPr>
          <p:spPr bwMode="auto">
            <a:xfrm flipV="1">
              <a:off x="394" y="1378"/>
              <a:ext cx="124" cy="535"/>
            </a:xfrm>
            <a:prstGeom prst="line">
              <a:avLst/>
            </a:prstGeom>
            <a:noFill/>
            <a:ln w="28575">
              <a:solidFill>
                <a:srgbClr val="00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56" name="Line 29"/>
            <p:cNvSpPr>
              <a:spLocks noChangeShapeType="1"/>
            </p:cNvSpPr>
            <p:nvPr/>
          </p:nvSpPr>
          <p:spPr bwMode="auto">
            <a:xfrm flipH="1" flipV="1">
              <a:off x="518" y="1378"/>
              <a:ext cx="125" cy="535"/>
            </a:xfrm>
            <a:prstGeom prst="line">
              <a:avLst/>
            </a:prstGeom>
            <a:noFill/>
            <a:ln w="28575">
              <a:solidFill>
                <a:srgbClr val="00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57" name="Line 30"/>
            <p:cNvSpPr>
              <a:spLocks noChangeShapeType="1"/>
            </p:cNvSpPr>
            <p:nvPr/>
          </p:nvSpPr>
          <p:spPr bwMode="auto">
            <a:xfrm flipV="1">
              <a:off x="425" y="1749"/>
              <a:ext cx="187" cy="0"/>
            </a:xfrm>
            <a:prstGeom prst="line">
              <a:avLst/>
            </a:prstGeom>
            <a:noFill/>
            <a:ln w="28575">
              <a:solidFill>
                <a:srgbClr val="00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58" name="Line 31"/>
            <p:cNvSpPr>
              <a:spLocks noChangeShapeType="1"/>
            </p:cNvSpPr>
            <p:nvPr/>
          </p:nvSpPr>
          <p:spPr bwMode="auto">
            <a:xfrm flipV="1">
              <a:off x="456" y="1625"/>
              <a:ext cx="125" cy="0"/>
            </a:xfrm>
            <a:prstGeom prst="line">
              <a:avLst/>
            </a:prstGeom>
            <a:noFill/>
            <a:ln w="28575">
              <a:solidFill>
                <a:srgbClr val="00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59" name="Rectangle 32"/>
            <p:cNvSpPr>
              <a:spLocks noChangeArrowheads="1"/>
            </p:cNvSpPr>
            <p:nvPr/>
          </p:nvSpPr>
          <p:spPr bwMode="auto">
            <a:xfrm>
              <a:off x="487" y="2037"/>
              <a:ext cx="63" cy="2098"/>
            </a:xfrm>
            <a:prstGeom prst="rect">
              <a:avLst/>
            </a:prstGeom>
            <a:solidFill>
              <a:schemeClr val="tx1"/>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60" name="Line 33"/>
            <p:cNvSpPr>
              <a:spLocks noChangeShapeType="1"/>
            </p:cNvSpPr>
            <p:nvPr/>
          </p:nvSpPr>
          <p:spPr bwMode="auto">
            <a:xfrm>
              <a:off x="550" y="3477"/>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1" name="Line 34"/>
            <p:cNvSpPr>
              <a:spLocks noChangeShapeType="1"/>
            </p:cNvSpPr>
            <p:nvPr/>
          </p:nvSpPr>
          <p:spPr bwMode="auto">
            <a:xfrm>
              <a:off x="550" y="3559"/>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2" name="Line 35"/>
            <p:cNvSpPr>
              <a:spLocks noChangeShapeType="1"/>
            </p:cNvSpPr>
            <p:nvPr/>
          </p:nvSpPr>
          <p:spPr bwMode="auto">
            <a:xfrm>
              <a:off x="550" y="3641"/>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3" name="Line 36"/>
            <p:cNvSpPr>
              <a:spLocks noChangeShapeType="1"/>
            </p:cNvSpPr>
            <p:nvPr/>
          </p:nvSpPr>
          <p:spPr bwMode="auto">
            <a:xfrm>
              <a:off x="550" y="3518"/>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4" name="Line 37"/>
            <p:cNvSpPr>
              <a:spLocks noChangeShapeType="1"/>
            </p:cNvSpPr>
            <p:nvPr/>
          </p:nvSpPr>
          <p:spPr bwMode="auto">
            <a:xfrm>
              <a:off x="550" y="3600"/>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5" name="Line 38"/>
            <p:cNvSpPr>
              <a:spLocks noChangeShapeType="1"/>
            </p:cNvSpPr>
            <p:nvPr/>
          </p:nvSpPr>
          <p:spPr bwMode="auto">
            <a:xfrm flipH="1">
              <a:off x="394" y="3477"/>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6" name="Line 39"/>
            <p:cNvSpPr>
              <a:spLocks noChangeShapeType="1"/>
            </p:cNvSpPr>
            <p:nvPr/>
          </p:nvSpPr>
          <p:spPr bwMode="auto">
            <a:xfrm flipH="1">
              <a:off x="394" y="3559"/>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7" name="Line 40"/>
            <p:cNvSpPr>
              <a:spLocks noChangeShapeType="1"/>
            </p:cNvSpPr>
            <p:nvPr/>
          </p:nvSpPr>
          <p:spPr bwMode="auto">
            <a:xfrm flipH="1">
              <a:off x="394" y="3641"/>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8" name="Line 41"/>
            <p:cNvSpPr>
              <a:spLocks noChangeShapeType="1"/>
            </p:cNvSpPr>
            <p:nvPr/>
          </p:nvSpPr>
          <p:spPr bwMode="auto">
            <a:xfrm flipH="1">
              <a:off x="394" y="3518"/>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69" name="Line 42"/>
            <p:cNvSpPr>
              <a:spLocks noChangeShapeType="1"/>
            </p:cNvSpPr>
            <p:nvPr/>
          </p:nvSpPr>
          <p:spPr bwMode="auto">
            <a:xfrm flipH="1">
              <a:off x="394" y="3600"/>
              <a:ext cx="93" cy="0"/>
            </a:xfrm>
            <a:prstGeom prst="line">
              <a:avLst/>
            </a:prstGeom>
            <a:noFill/>
            <a:ln w="38100">
              <a:solidFill>
                <a:schemeClr va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70" name="Rectangle 43"/>
            <p:cNvSpPr>
              <a:spLocks noChangeArrowheads="1"/>
            </p:cNvSpPr>
            <p:nvPr/>
          </p:nvSpPr>
          <p:spPr bwMode="auto">
            <a:xfrm>
              <a:off x="1080" y="2078"/>
              <a:ext cx="811" cy="164"/>
            </a:xfrm>
            <a:prstGeom prst="rect">
              <a:avLst/>
            </a:prstGeom>
            <a:solidFill>
              <a:srgbClr val="000066"/>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b="0"/>
            </a:p>
          </p:txBody>
        </p:sp>
        <p:sp>
          <p:nvSpPr>
            <p:cNvPr id="56371" name="Line 44"/>
            <p:cNvSpPr>
              <a:spLocks noChangeShapeType="1"/>
            </p:cNvSpPr>
            <p:nvPr/>
          </p:nvSpPr>
          <p:spPr bwMode="auto">
            <a:xfrm>
              <a:off x="737" y="1913"/>
              <a:ext cx="343" cy="165"/>
            </a:xfrm>
            <a:prstGeom prst="line">
              <a:avLst/>
            </a:prstGeom>
            <a:noFill/>
            <a:ln w="38100">
              <a:solidFill>
                <a:srgbClr val="00006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72" name="Rectangle 45"/>
            <p:cNvSpPr>
              <a:spLocks noChangeArrowheads="1"/>
            </p:cNvSpPr>
            <p:nvPr/>
          </p:nvSpPr>
          <p:spPr bwMode="auto">
            <a:xfrm>
              <a:off x="487" y="2489"/>
              <a:ext cx="63" cy="41"/>
            </a:xfrm>
            <a:prstGeom prst="rect">
              <a:avLst/>
            </a:prstGeom>
            <a:solidFill>
              <a:srgbClr val="000000"/>
            </a:solidFill>
            <a:ln w="12700">
              <a:solidFill>
                <a:srgbClr val="0000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73" name="Rectangle 46"/>
            <p:cNvSpPr>
              <a:spLocks noChangeArrowheads="1"/>
            </p:cNvSpPr>
            <p:nvPr/>
          </p:nvSpPr>
          <p:spPr bwMode="auto">
            <a:xfrm>
              <a:off x="1361" y="1995"/>
              <a:ext cx="93" cy="83"/>
            </a:xfrm>
            <a:prstGeom prst="rect">
              <a:avLst/>
            </a:prstGeom>
            <a:solidFill>
              <a:schemeClr val="hlink"/>
            </a:solidFill>
            <a:ln>
              <a:noFill/>
            </a:ln>
            <a:effectLst/>
            <a:extLst>
              <a:ext uri="{91240B29-F687-4F45-9708-019B960494DF}">
                <a14:hiddenLine xmlns:a14="http://schemas.microsoft.com/office/drawing/2010/main" w="12700">
                  <a:solidFill>
                    <a:srgbClr val="000066"/>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74" name="Rectangle 47"/>
            <p:cNvSpPr>
              <a:spLocks noChangeArrowheads="1"/>
            </p:cNvSpPr>
            <p:nvPr/>
          </p:nvSpPr>
          <p:spPr bwMode="auto">
            <a:xfrm>
              <a:off x="1891" y="2489"/>
              <a:ext cx="31" cy="41"/>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75" name="Rectangle 48"/>
            <p:cNvSpPr>
              <a:spLocks noChangeArrowheads="1"/>
            </p:cNvSpPr>
            <p:nvPr/>
          </p:nvSpPr>
          <p:spPr bwMode="auto">
            <a:xfrm>
              <a:off x="1298" y="2489"/>
              <a:ext cx="32" cy="41"/>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76" name="Rectangle 49"/>
            <p:cNvSpPr>
              <a:spLocks noChangeArrowheads="1"/>
            </p:cNvSpPr>
            <p:nvPr/>
          </p:nvSpPr>
          <p:spPr bwMode="auto">
            <a:xfrm>
              <a:off x="1548" y="2489"/>
              <a:ext cx="31" cy="41"/>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77" name="Freeform 50"/>
            <p:cNvSpPr>
              <a:spLocks/>
            </p:cNvSpPr>
            <p:nvPr/>
          </p:nvSpPr>
          <p:spPr bwMode="auto">
            <a:xfrm>
              <a:off x="1039" y="2024"/>
              <a:ext cx="852" cy="533"/>
            </a:xfrm>
            <a:custGeom>
              <a:avLst/>
              <a:gdLst>
                <a:gd name="T0" fmla="*/ 852 w 1311"/>
                <a:gd name="T1" fmla="*/ 506 h 622"/>
                <a:gd name="T2" fmla="*/ 540 w 1311"/>
                <a:gd name="T3" fmla="*/ 506 h 622"/>
                <a:gd name="T4" fmla="*/ 290 w 1311"/>
                <a:gd name="T5" fmla="*/ 506 h 622"/>
                <a:gd name="T6" fmla="*/ 259 w 1311"/>
                <a:gd name="T7" fmla="*/ 506 h 622"/>
                <a:gd name="T8" fmla="*/ 99 w 1311"/>
                <a:gd name="T9" fmla="*/ 506 h 622"/>
                <a:gd name="T10" fmla="*/ 14 w 1311"/>
                <a:gd name="T11" fmla="*/ 460 h 622"/>
                <a:gd name="T12" fmla="*/ 18 w 1311"/>
                <a:gd name="T13" fmla="*/ 69 h 622"/>
                <a:gd name="T14" fmla="*/ 68 w 1311"/>
                <a:gd name="T15" fmla="*/ 44 h 622"/>
                <a:gd name="T16" fmla="*/ 135 w 1311"/>
                <a:gd name="T17" fmla="*/ 54 h 622"/>
                <a:gd name="T18" fmla="*/ 197 w 1311"/>
                <a:gd name="T19" fmla="*/ 54 h 622"/>
                <a:gd name="T20" fmla="*/ 353 w 1311"/>
                <a:gd name="T21" fmla="*/ 54 h 6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11" h="622">
                  <a:moveTo>
                    <a:pt x="1311" y="591"/>
                  </a:moveTo>
                  <a:cubicBezTo>
                    <a:pt x="1143" y="591"/>
                    <a:pt x="975" y="591"/>
                    <a:pt x="831" y="591"/>
                  </a:cubicBezTo>
                  <a:cubicBezTo>
                    <a:pt x="687" y="591"/>
                    <a:pt x="519" y="591"/>
                    <a:pt x="447" y="591"/>
                  </a:cubicBezTo>
                  <a:cubicBezTo>
                    <a:pt x="375" y="591"/>
                    <a:pt x="448" y="591"/>
                    <a:pt x="399" y="591"/>
                  </a:cubicBezTo>
                  <a:cubicBezTo>
                    <a:pt x="350" y="591"/>
                    <a:pt x="216" y="600"/>
                    <a:pt x="153" y="591"/>
                  </a:cubicBezTo>
                  <a:cubicBezTo>
                    <a:pt x="90" y="582"/>
                    <a:pt x="42" y="622"/>
                    <a:pt x="21" y="537"/>
                  </a:cubicBezTo>
                  <a:cubicBezTo>
                    <a:pt x="0" y="452"/>
                    <a:pt x="13" y="162"/>
                    <a:pt x="27" y="81"/>
                  </a:cubicBezTo>
                  <a:cubicBezTo>
                    <a:pt x="41" y="0"/>
                    <a:pt x="75" y="54"/>
                    <a:pt x="105" y="51"/>
                  </a:cubicBezTo>
                  <a:cubicBezTo>
                    <a:pt x="135" y="48"/>
                    <a:pt x="174" y="61"/>
                    <a:pt x="207" y="63"/>
                  </a:cubicBezTo>
                  <a:cubicBezTo>
                    <a:pt x="240" y="65"/>
                    <a:pt x="247" y="63"/>
                    <a:pt x="303" y="63"/>
                  </a:cubicBezTo>
                  <a:cubicBezTo>
                    <a:pt x="359" y="63"/>
                    <a:pt x="503" y="71"/>
                    <a:pt x="543" y="63"/>
                  </a:cubicBezTo>
                </a:path>
              </a:pathLst>
            </a:custGeom>
            <a:noFill/>
            <a:ln w="12700" cap="flat" cmpd="sng">
              <a:solidFill>
                <a:srgbClr val="000066"/>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78" name="Rectangle 51"/>
            <p:cNvSpPr>
              <a:spLocks noChangeArrowheads="1"/>
            </p:cNvSpPr>
            <p:nvPr/>
          </p:nvSpPr>
          <p:spPr bwMode="auto">
            <a:xfrm>
              <a:off x="192" y="672"/>
              <a:ext cx="16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nb-NO" altLang="en-US" sz="2800">
                  <a:solidFill>
                    <a:srgbClr val="FFCC00"/>
                  </a:solidFill>
                  <a:latin typeface="RotisSemiSans ExtraBold" pitchFamily="2" charset="0"/>
                </a:rPr>
                <a:t>Vertical Plane</a:t>
              </a:r>
              <a:endParaRPr lang="en-US" altLang="en-US" sz="2800">
                <a:solidFill>
                  <a:srgbClr val="FFCC00"/>
                </a:solidFill>
                <a:latin typeface="RotisSemiSans ExtraBold" pitchFamily="2" charset="0"/>
              </a:endParaRPr>
            </a:p>
          </p:txBody>
        </p:sp>
        <p:sp>
          <p:nvSpPr>
            <p:cNvPr id="56379" name="Rectangle 52"/>
            <p:cNvSpPr>
              <a:spLocks noChangeArrowheads="1"/>
            </p:cNvSpPr>
            <p:nvPr/>
          </p:nvSpPr>
          <p:spPr bwMode="auto">
            <a:xfrm>
              <a:off x="1248" y="4176"/>
              <a:ext cx="1776" cy="144"/>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grpSp>
      <p:sp>
        <p:nvSpPr>
          <p:cNvPr id="56326" name="Rectangle 53"/>
          <p:cNvSpPr>
            <a:spLocks noChangeArrowheads="1"/>
          </p:cNvSpPr>
          <p:nvPr/>
        </p:nvSpPr>
        <p:spPr bwMode="auto">
          <a:xfrm>
            <a:off x="0" y="762000"/>
            <a:ext cx="9144000" cy="76200"/>
          </a:xfrm>
          <a:prstGeom prst="rect">
            <a:avLst/>
          </a:prstGeom>
          <a:solidFill>
            <a:srgbClr val="FFCC00"/>
          </a:solidFill>
          <a:ln w="12700">
            <a:solidFill>
              <a:srgbClr val="FF9966"/>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27" name="Line 54"/>
          <p:cNvSpPr>
            <a:spLocks noChangeShapeType="1"/>
          </p:cNvSpPr>
          <p:nvPr/>
        </p:nvSpPr>
        <p:spPr bwMode="auto">
          <a:xfrm>
            <a:off x="2743200" y="4114800"/>
            <a:ext cx="2286000" cy="8382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28" name="AutoShape 55"/>
          <p:cNvSpPr>
            <a:spLocks noChangeArrowheads="1"/>
          </p:cNvSpPr>
          <p:nvPr/>
        </p:nvSpPr>
        <p:spPr bwMode="auto">
          <a:xfrm>
            <a:off x="4876800" y="4953000"/>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29" name="Text Box 56"/>
          <p:cNvSpPr txBox="1">
            <a:spLocks noChangeArrowheads="1"/>
          </p:cNvSpPr>
          <p:nvPr/>
        </p:nvSpPr>
        <p:spPr bwMode="auto">
          <a:xfrm>
            <a:off x="4724400" y="4545353"/>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A</a:t>
            </a:r>
          </a:p>
        </p:txBody>
      </p:sp>
      <p:sp>
        <p:nvSpPr>
          <p:cNvPr id="56330" name="Text Box 57"/>
          <p:cNvSpPr txBox="1">
            <a:spLocks noChangeArrowheads="1"/>
          </p:cNvSpPr>
          <p:nvPr/>
        </p:nvSpPr>
        <p:spPr bwMode="auto">
          <a:xfrm>
            <a:off x="7315200" y="22098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B</a:t>
            </a:r>
          </a:p>
        </p:txBody>
      </p:sp>
      <p:sp>
        <p:nvSpPr>
          <p:cNvPr id="56331" name="AutoShape 58"/>
          <p:cNvSpPr>
            <a:spLocks noChangeArrowheads="1"/>
          </p:cNvSpPr>
          <p:nvPr/>
        </p:nvSpPr>
        <p:spPr bwMode="auto">
          <a:xfrm>
            <a:off x="7315200" y="2667000"/>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32" name="Line 59"/>
          <p:cNvSpPr>
            <a:spLocks noChangeShapeType="1"/>
          </p:cNvSpPr>
          <p:nvPr/>
        </p:nvSpPr>
        <p:spPr bwMode="auto">
          <a:xfrm>
            <a:off x="2590800" y="4114800"/>
            <a:ext cx="457200" cy="8382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6333" name="AutoShape 60"/>
          <p:cNvSpPr>
            <a:spLocks noChangeArrowheads="1"/>
          </p:cNvSpPr>
          <p:nvPr/>
        </p:nvSpPr>
        <p:spPr bwMode="auto">
          <a:xfrm>
            <a:off x="2971800" y="5029200"/>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34" name="Text Box 61"/>
          <p:cNvSpPr txBox="1">
            <a:spLocks noChangeArrowheads="1"/>
          </p:cNvSpPr>
          <p:nvPr/>
        </p:nvSpPr>
        <p:spPr bwMode="auto">
          <a:xfrm>
            <a:off x="2895600" y="4545353"/>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B</a:t>
            </a:r>
          </a:p>
        </p:txBody>
      </p:sp>
      <p:sp>
        <p:nvSpPr>
          <p:cNvPr id="56335" name="AutoShape 62"/>
          <p:cNvSpPr>
            <a:spLocks noChangeArrowheads="1"/>
          </p:cNvSpPr>
          <p:nvPr/>
        </p:nvSpPr>
        <p:spPr bwMode="auto">
          <a:xfrm>
            <a:off x="8001000" y="2667000"/>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36" name="AutoShape 63"/>
          <p:cNvSpPr>
            <a:spLocks noChangeArrowheads="1"/>
          </p:cNvSpPr>
          <p:nvPr/>
        </p:nvSpPr>
        <p:spPr bwMode="auto">
          <a:xfrm>
            <a:off x="3048000" y="5154953"/>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37" name="Text Box 64"/>
          <p:cNvSpPr txBox="1">
            <a:spLocks noChangeArrowheads="1"/>
          </p:cNvSpPr>
          <p:nvPr/>
        </p:nvSpPr>
        <p:spPr bwMode="auto">
          <a:xfrm>
            <a:off x="7918450" y="22098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C</a:t>
            </a:r>
          </a:p>
        </p:txBody>
      </p:sp>
      <p:sp>
        <p:nvSpPr>
          <p:cNvPr id="56338" name="Text Box 65"/>
          <p:cNvSpPr txBox="1">
            <a:spLocks noChangeArrowheads="1"/>
          </p:cNvSpPr>
          <p:nvPr/>
        </p:nvSpPr>
        <p:spPr bwMode="auto">
          <a:xfrm>
            <a:off x="3200400" y="4545353"/>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C</a:t>
            </a:r>
          </a:p>
        </p:txBody>
      </p:sp>
      <p:sp>
        <p:nvSpPr>
          <p:cNvPr id="56339" name="AutoShape 66"/>
          <p:cNvSpPr>
            <a:spLocks noChangeArrowheads="1"/>
          </p:cNvSpPr>
          <p:nvPr/>
        </p:nvSpPr>
        <p:spPr bwMode="auto">
          <a:xfrm>
            <a:off x="8229600" y="1981200"/>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40" name="Text Box 67"/>
          <p:cNvSpPr txBox="1">
            <a:spLocks noChangeArrowheads="1"/>
          </p:cNvSpPr>
          <p:nvPr/>
        </p:nvSpPr>
        <p:spPr bwMode="auto">
          <a:xfrm>
            <a:off x="7924800" y="16002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D</a:t>
            </a:r>
          </a:p>
        </p:txBody>
      </p:sp>
      <p:sp>
        <p:nvSpPr>
          <p:cNvPr id="56341" name="AutoShape 68"/>
          <p:cNvSpPr>
            <a:spLocks noChangeArrowheads="1"/>
          </p:cNvSpPr>
          <p:nvPr/>
        </p:nvSpPr>
        <p:spPr bwMode="auto">
          <a:xfrm>
            <a:off x="4876800" y="5154953"/>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42" name="Text Box 69"/>
          <p:cNvSpPr txBox="1">
            <a:spLocks noChangeArrowheads="1"/>
          </p:cNvSpPr>
          <p:nvPr/>
        </p:nvSpPr>
        <p:spPr bwMode="auto">
          <a:xfrm>
            <a:off x="5105400" y="4545353"/>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a:solidFill>
                  <a:srgbClr val="000000"/>
                </a:solidFill>
              </a:rPr>
              <a:t>D</a:t>
            </a:r>
          </a:p>
        </p:txBody>
      </p:sp>
      <p:sp>
        <p:nvSpPr>
          <p:cNvPr id="56343" name="Rectangle 70"/>
          <p:cNvSpPr>
            <a:spLocks noChangeArrowheads="1"/>
          </p:cNvSpPr>
          <p:nvPr/>
        </p:nvSpPr>
        <p:spPr bwMode="auto">
          <a:xfrm>
            <a:off x="2133600" y="5002553"/>
            <a:ext cx="3810000" cy="76200"/>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56344" name="Text Box 72"/>
          <p:cNvSpPr txBox="1">
            <a:spLocks noChangeArrowheads="1"/>
          </p:cNvSpPr>
          <p:nvPr/>
        </p:nvSpPr>
        <p:spPr bwMode="auto">
          <a:xfrm>
            <a:off x="6172200" y="4191000"/>
            <a:ext cx="284003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800" dirty="0"/>
              <a:t>Alternative 1</a:t>
            </a:r>
          </a:p>
          <a:p>
            <a:pPr algn="ctr"/>
            <a:endParaRPr lang="en-US" altLang="en-US" sz="2800" dirty="0"/>
          </a:p>
          <a:p>
            <a:pPr algn="ctr"/>
            <a:r>
              <a:rPr lang="en-US" altLang="en-US" sz="2800" dirty="0"/>
              <a:t>Horizontal</a:t>
            </a:r>
          </a:p>
          <a:p>
            <a:pPr algn="ctr"/>
            <a:r>
              <a:rPr lang="en-US" altLang="en-US" sz="2800" dirty="0"/>
              <a:t>Event Migrations</a:t>
            </a:r>
          </a:p>
        </p:txBody>
      </p:sp>
      <p:sp>
        <p:nvSpPr>
          <p:cNvPr id="489545" name="Text Box 73"/>
          <p:cNvSpPr txBox="1">
            <a:spLocks noChangeArrowheads="1"/>
          </p:cNvSpPr>
          <p:nvPr/>
        </p:nvSpPr>
        <p:spPr bwMode="auto">
          <a:xfrm>
            <a:off x="4572000" y="5459753"/>
            <a:ext cx="1143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a:t>Start &amp; </a:t>
            </a:r>
          </a:p>
          <a:p>
            <a:pPr algn="ctr"/>
            <a:r>
              <a:rPr lang="en-US" altLang="en-US"/>
              <a:t>Stop</a:t>
            </a:r>
          </a:p>
        </p:txBody>
      </p:sp>
      <p:sp>
        <p:nvSpPr>
          <p:cNvPr id="489546" name="Text Box 74"/>
          <p:cNvSpPr txBox="1">
            <a:spLocks noChangeArrowheads="1"/>
          </p:cNvSpPr>
          <p:nvPr/>
        </p:nvSpPr>
        <p:spPr bwMode="auto">
          <a:xfrm>
            <a:off x="2590800" y="5182697"/>
            <a:ext cx="1295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a:t>Main</a:t>
            </a:r>
          </a:p>
          <a:p>
            <a:pPr algn="ctr"/>
            <a:r>
              <a:rPr lang="en-US" altLang="en-US"/>
              <a:t>Energy </a:t>
            </a:r>
          </a:p>
          <a:p>
            <a:pPr algn="ctr"/>
            <a:r>
              <a:rPr lang="en-US" altLang="en-US"/>
              <a:t>Release</a:t>
            </a:r>
          </a:p>
        </p:txBody>
      </p:sp>
    </p:spTree>
    <p:extLst>
      <p:ext uri="{BB962C8B-B14F-4D97-AF65-F5344CB8AC3E}">
        <p14:creationId xmlns:p14="http://schemas.microsoft.com/office/powerpoint/2010/main" val="1426686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89545"/>
                                        </p:tgtEl>
                                        <p:attrNameLst>
                                          <p:attrName>style.visibility</p:attrName>
                                        </p:attrNameLst>
                                      </p:cBhvr>
                                      <p:to>
                                        <p:strVal val="visible"/>
                                      </p:to>
                                    </p:set>
                                    <p:anim calcmode="lin" valueType="num">
                                      <p:cBhvr additive="base">
                                        <p:cTn id="7" dur="500" fill="hold"/>
                                        <p:tgtEl>
                                          <p:spTgt spid="489545"/>
                                        </p:tgtEl>
                                        <p:attrNameLst>
                                          <p:attrName>ppt_x</p:attrName>
                                        </p:attrNameLst>
                                      </p:cBhvr>
                                      <p:tavLst>
                                        <p:tav tm="0">
                                          <p:val>
                                            <p:strVal val="#ppt_x"/>
                                          </p:val>
                                        </p:tav>
                                        <p:tav tm="100000">
                                          <p:val>
                                            <p:strVal val="#ppt_x"/>
                                          </p:val>
                                        </p:tav>
                                      </p:tavLst>
                                    </p:anim>
                                    <p:anim calcmode="lin" valueType="num">
                                      <p:cBhvr additive="base">
                                        <p:cTn id="8" dur="500" fill="hold"/>
                                        <p:tgtEl>
                                          <p:spTgt spid="4895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89546"/>
                                        </p:tgtEl>
                                        <p:attrNameLst>
                                          <p:attrName>style.visibility</p:attrName>
                                        </p:attrNameLst>
                                      </p:cBhvr>
                                      <p:to>
                                        <p:strVal val="visible"/>
                                      </p:to>
                                    </p:set>
                                    <p:anim calcmode="lin" valueType="num">
                                      <p:cBhvr additive="base">
                                        <p:cTn id="12" dur="500" fill="hold"/>
                                        <p:tgtEl>
                                          <p:spTgt spid="489546"/>
                                        </p:tgtEl>
                                        <p:attrNameLst>
                                          <p:attrName>ppt_x</p:attrName>
                                        </p:attrNameLst>
                                      </p:cBhvr>
                                      <p:tavLst>
                                        <p:tav tm="0">
                                          <p:val>
                                            <p:strVal val="#ppt_x"/>
                                          </p:val>
                                        </p:tav>
                                        <p:tav tm="100000">
                                          <p:val>
                                            <p:strVal val="#ppt_x"/>
                                          </p:val>
                                        </p:tav>
                                      </p:tavLst>
                                    </p:anim>
                                    <p:anim calcmode="lin" valueType="num">
                                      <p:cBhvr additive="base">
                                        <p:cTn id="13" dur="500" fill="hold"/>
                                        <p:tgtEl>
                                          <p:spTgt spid="489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545" grpId="0"/>
      <p:bldP spid="4895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231990"/>
            <a:ext cx="4812728" cy="523220"/>
          </a:xfrm>
          <a:prstGeom prst="rect">
            <a:avLst/>
          </a:prstGeom>
          <a:noFill/>
        </p:spPr>
        <p:txBody>
          <a:bodyPr wrap="none" rtlCol="0">
            <a:spAutoFit/>
          </a:bodyPr>
          <a:lstStyle/>
          <a:p>
            <a:r>
              <a:rPr lang="nb-NO" sz="2800" b="1" dirty="0" smtClean="0"/>
              <a:t>Sand tank </a:t>
            </a:r>
            <a:r>
              <a:rPr lang="nb-NO" sz="2800" b="1" dirty="0" smtClean="0"/>
              <a:t>experiment</a:t>
            </a:r>
            <a:r>
              <a:rPr lang="nb-NO" sz="2800" b="1" dirty="0"/>
              <a:t> </a:t>
            </a:r>
            <a:r>
              <a:rPr lang="nb-NO" sz="2800" b="1" dirty="0" smtClean="0"/>
              <a:t>at NTNU</a:t>
            </a:r>
            <a:endParaRPr lang="en-US" sz="2800" b="1" dirty="0"/>
          </a:p>
        </p:txBody>
      </p:sp>
      <p:sp>
        <p:nvSpPr>
          <p:cNvPr id="4" name="TextBox 3"/>
          <p:cNvSpPr txBox="1"/>
          <p:nvPr/>
        </p:nvSpPr>
        <p:spPr>
          <a:xfrm>
            <a:off x="838200" y="1676400"/>
            <a:ext cx="3429000" cy="3754874"/>
          </a:xfrm>
          <a:prstGeom prst="rect">
            <a:avLst/>
          </a:prstGeom>
          <a:noFill/>
        </p:spPr>
        <p:txBody>
          <a:bodyPr wrap="square" rtlCol="0">
            <a:spAutoFit/>
          </a:bodyPr>
          <a:lstStyle/>
          <a:p>
            <a:pPr marL="285750" indent="-285750">
              <a:buFont typeface="Arial" panose="020B0604020202020204" pitchFamily="34" charset="0"/>
              <a:buChar char="•"/>
            </a:pPr>
            <a:r>
              <a:rPr lang="nb-NO" dirty="0" smtClean="0"/>
              <a:t>Average grain size: </a:t>
            </a:r>
          </a:p>
          <a:p>
            <a:pPr lvl="1">
              <a:spcAft>
                <a:spcPts val="1200"/>
              </a:spcAft>
            </a:pPr>
            <a:r>
              <a:rPr lang="nb-NO" dirty="0" smtClean="0"/>
              <a:t>130 </a:t>
            </a:r>
            <a:r>
              <a:rPr lang="el-GR" dirty="0" smtClean="0"/>
              <a:t>μ</a:t>
            </a:r>
            <a:r>
              <a:rPr lang="nb-NO" dirty="0" smtClean="0"/>
              <a:t>m</a:t>
            </a:r>
          </a:p>
          <a:p>
            <a:pPr marL="285750" indent="-285750">
              <a:buFont typeface="Arial" panose="020B0604020202020204" pitchFamily="34" charset="0"/>
              <a:buChar char="•"/>
            </a:pPr>
            <a:r>
              <a:rPr lang="nb-NO" dirty="0" smtClean="0"/>
              <a:t>Diameter </a:t>
            </a:r>
            <a:r>
              <a:rPr lang="nb-NO" dirty="0" err="1" smtClean="0"/>
              <a:t>of</a:t>
            </a:r>
            <a:r>
              <a:rPr lang="nb-NO" dirty="0" smtClean="0"/>
              <a:t> </a:t>
            </a:r>
            <a:r>
              <a:rPr lang="nb-NO" dirty="0" err="1" smtClean="0"/>
              <a:t>cylinder</a:t>
            </a:r>
            <a:r>
              <a:rPr lang="nb-NO" dirty="0" smtClean="0"/>
              <a:t>: </a:t>
            </a:r>
          </a:p>
          <a:p>
            <a:pPr lvl="1">
              <a:spcAft>
                <a:spcPts val="1200"/>
              </a:spcAft>
            </a:pPr>
            <a:r>
              <a:rPr lang="nb-NO" dirty="0" smtClean="0"/>
              <a:t>0.3 m </a:t>
            </a:r>
          </a:p>
          <a:p>
            <a:pPr marL="285750" indent="-285750">
              <a:buFont typeface="Arial" panose="020B0604020202020204" pitchFamily="34" charset="0"/>
              <a:buChar char="•"/>
            </a:pPr>
            <a:r>
              <a:rPr lang="nb-NO" dirty="0" smtClean="0"/>
              <a:t>Sand layer thickness: </a:t>
            </a:r>
          </a:p>
          <a:p>
            <a:pPr lvl="1">
              <a:spcAft>
                <a:spcPts val="1200"/>
              </a:spcAft>
            </a:pPr>
            <a:r>
              <a:rPr lang="nb-NO" dirty="0" smtClean="0"/>
              <a:t>0.25 m</a:t>
            </a:r>
          </a:p>
          <a:p>
            <a:pPr marL="285750" indent="-285750">
              <a:buFont typeface="Arial" panose="020B0604020202020204" pitchFamily="34" charset="0"/>
              <a:buChar char="•"/>
            </a:pPr>
            <a:r>
              <a:rPr lang="nb-NO" dirty="0" smtClean="0"/>
              <a:t>Outlet air opening at bottom: </a:t>
            </a:r>
          </a:p>
          <a:p>
            <a:pPr lvl="1">
              <a:spcAft>
                <a:spcPts val="1200"/>
              </a:spcAft>
            </a:pPr>
            <a:r>
              <a:rPr lang="nb-NO" dirty="0" smtClean="0"/>
              <a:t>0.4 mm</a:t>
            </a:r>
            <a:endParaRPr lang="nb-NO" dirty="0"/>
          </a:p>
          <a:p>
            <a:pPr marL="285750" indent="-285750">
              <a:buFont typeface="Arial" panose="020B0604020202020204" pitchFamily="34" charset="0"/>
              <a:buChar char="•"/>
            </a:pPr>
            <a:r>
              <a:rPr lang="nb-NO" dirty="0" err="1" smtClean="0"/>
              <a:t>Sedimentation</a:t>
            </a:r>
            <a:r>
              <a:rPr lang="nb-NO" dirty="0" smtClean="0"/>
              <a:t> time: </a:t>
            </a:r>
            <a:endParaRPr lang="nb-NO" dirty="0"/>
          </a:p>
          <a:p>
            <a:pPr lvl="1"/>
            <a:r>
              <a:rPr lang="nb-NO" dirty="0" smtClean="0"/>
              <a:t>7 </a:t>
            </a:r>
            <a:r>
              <a:rPr lang="nb-NO" dirty="0" err="1" smtClean="0"/>
              <a:t>days</a:t>
            </a:r>
            <a:endParaRPr lang="nb-NO" dirty="0"/>
          </a:p>
          <a:p>
            <a:pPr lvl="1"/>
            <a:endParaRPr lang="nb-NO" dirty="0" smtClean="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295400"/>
            <a:ext cx="2180799" cy="473883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600200"/>
            <a:ext cx="1296308" cy="4306347"/>
          </a:xfrm>
          <a:prstGeom prst="rect">
            <a:avLst/>
          </a:prstGeom>
        </p:spPr>
      </p:pic>
    </p:spTree>
    <p:extLst>
      <p:ext uri="{BB962C8B-B14F-4D97-AF65-F5344CB8AC3E}">
        <p14:creationId xmlns:p14="http://schemas.microsoft.com/office/powerpoint/2010/main" val="4284912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795"/>
                    </a14:imgEffect>
                    <a14:imgEffect>
                      <a14:saturation sat="94000"/>
                    </a14:imgEffect>
                    <a14:imgEffect>
                      <a14:brightnessContrast bright="26000" contrast="14000"/>
                    </a14:imgEffect>
                  </a14:imgLayer>
                </a14:imgProps>
              </a:ext>
            </a:extLst>
          </a:blip>
          <a:srcRect l="35866" t="60943" r="39027" b="8410"/>
          <a:stretch/>
        </p:blipFill>
        <p:spPr>
          <a:xfrm>
            <a:off x="533400" y="685800"/>
            <a:ext cx="7588570" cy="5210355"/>
          </a:xfrm>
          <a:prstGeom prst="rect">
            <a:avLst/>
          </a:prstGeom>
        </p:spPr>
      </p:pic>
    </p:spTree>
    <p:extLst>
      <p:ext uri="{BB962C8B-B14F-4D97-AF65-F5344CB8AC3E}">
        <p14:creationId xmlns:p14="http://schemas.microsoft.com/office/powerpoint/2010/main" val="3313353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35514" t="63972" r="41122" b="7782"/>
          <a:stretch/>
        </p:blipFill>
        <p:spPr>
          <a:xfrm>
            <a:off x="77468" y="2517732"/>
            <a:ext cx="3026791" cy="1881415"/>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Lst>
          </a:blip>
          <a:srcRect l="36128" t="62338" r="40495" b="7438"/>
          <a:stretch/>
        </p:blipFill>
        <p:spPr>
          <a:xfrm>
            <a:off x="3175228" y="2385785"/>
            <a:ext cx="2768372" cy="2013362"/>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l="41689" t="55560" r="36424" b="16622"/>
          <a:stretch/>
        </p:blipFill>
        <p:spPr>
          <a:xfrm>
            <a:off x="6084072" y="2411844"/>
            <a:ext cx="2907527" cy="2078727"/>
          </a:xfrm>
          <a:prstGeom prst="rect">
            <a:avLst/>
          </a:prstGeom>
        </p:spPr>
      </p:pic>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20000"/>
                    </a14:imgEffect>
                  </a14:imgLayer>
                </a14:imgProps>
              </a:ext>
            </a:extLst>
          </a:blip>
          <a:srcRect l="39082" t="65302" r="38707" b="6268"/>
          <a:stretch/>
        </p:blipFill>
        <p:spPr>
          <a:xfrm>
            <a:off x="6096000" y="209847"/>
            <a:ext cx="2895600" cy="2084832"/>
          </a:xfrm>
          <a:prstGeom prst="rect">
            <a:avLst/>
          </a:prstGeom>
        </p:spPr>
      </p:pic>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Lst>
          </a:blip>
          <a:srcRect l="38308" t="67861" r="37367" b="3311"/>
          <a:stretch/>
        </p:blipFill>
        <p:spPr>
          <a:xfrm>
            <a:off x="76200" y="209847"/>
            <a:ext cx="3028059" cy="2018706"/>
          </a:xfrm>
          <a:prstGeom prst="rect">
            <a:avLst/>
          </a:prstGeom>
        </p:spPr>
      </p:pic>
      <p:pic>
        <p:nvPicPr>
          <p:cNvPr id="8" name="Picture 7"/>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40000" contrast="-20000"/>
                    </a14:imgEffect>
                  </a14:imgLayer>
                </a14:imgProps>
              </a:ext>
            </a:extLst>
          </a:blip>
          <a:srcRect l="40426" t="66194" r="37234" b="3546"/>
          <a:stretch/>
        </p:blipFill>
        <p:spPr>
          <a:xfrm>
            <a:off x="3175228" y="209847"/>
            <a:ext cx="2715771" cy="2069159"/>
          </a:xfrm>
          <a:prstGeom prst="rect">
            <a:avLst/>
          </a:prstGeom>
        </p:spPr>
      </p:pic>
      <p:sp>
        <p:nvSpPr>
          <p:cNvPr id="2" name="TextBox 1"/>
          <p:cNvSpPr txBox="1"/>
          <p:nvPr/>
        </p:nvSpPr>
        <p:spPr>
          <a:xfrm>
            <a:off x="2209800" y="4779750"/>
            <a:ext cx="4289892" cy="461665"/>
          </a:xfrm>
          <a:prstGeom prst="rect">
            <a:avLst/>
          </a:prstGeom>
          <a:noFill/>
        </p:spPr>
        <p:txBody>
          <a:bodyPr wrap="none" rtlCol="0">
            <a:spAutoFit/>
          </a:bodyPr>
          <a:lstStyle/>
          <a:p>
            <a:r>
              <a:rPr lang="nb-NO" sz="2400" b="1" dirty="0" err="1" smtClean="0"/>
              <a:t>Duration</a:t>
            </a:r>
            <a:r>
              <a:rPr lang="nb-NO" sz="2400" b="1" dirty="0" smtClean="0"/>
              <a:t>: </a:t>
            </a:r>
            <a:r>
              <a:rPr lang="nb-NO" sz="2400" b="1" dirty="0" err="1" smtClean="0"/>
              <a:t>Typically</a:t>
            </a:r>
            <a:r>
              <a:rPr lang="nb-NO" sz="2400" b="1" dirty="0" smtClean="0"/>
              <a:t> 5-30 </a:t>
            </a:r>
            <a:r>
              <a:rPr lang="nb-NO" sz="2400" b="1" dirty="0" err="1" smtClean="0"/>
              <a:t>seconds</a:t>
            </a:r>
            <a:endParaRPr lang="nb-NO" sz="2400" b="1" dirty="0"/>
          </a:p>
        </p:txBody>
      </p:sp>
    </p:spTree>
    <p:extLst>
      <p:ext uri="{BB962C8B-B14F-4D97-AF65-F5344CB8AC3E}">
        <p14:creationId xmlns:p14="http://schemas.microsoft.com/office/powerpoint/2010/main" val="3964688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950913" y="228600"/>
            <a:ext cx="6142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2800" b="1" dirty="0" err="1"/>
              <a:t>Repeated</a:t>
            </a:r>
            <a:r>
              <a:rPr lang="nb-NO" sz="2800" b="1" dirty="0"/>
              <a:t> 2D lines </a:t>
            </a:r>
            <a:r>
              <a:rPr lang="nb-NO" sz="2800" b="1" dirty="0" err="1"/>
              <a:t>acquired</a:t>
            </a:r>
            <a:r>
              <a:rPr lang="nb-NO" sz="2800" b="1" dirty="0"/>
              <a:t> in 2009</a:t>
            </a:r>
            <a:endParaRPr lang="en-US" sz="2800" b="1" dirty="0"/>
          </a:p>
        </p:txBody>
      </p:sp>
      <p:grpSp>
        <p:nvGrpSpPr>
          <p:cNvPr id="8195" name="Group 7"/>
          <p:cNvGrpSpPr>
            <a:grpSpLocks/>
          </p:cNvGrpSpPr>
          <p:nvPr/>
        </p:nvGrpSpPr>
        <p:grpSpPr bwMode="auto">
          <a:xfrm>
            <a:off x="539750" y="836613"/>
            <a:ext cx="8208963" cy="5441950"/>
            <a:chOff x="385" y="682"/>
            <a:chExt cx="5171" cy="3428"/>
          </a:xfrm>
        </p:grpSpPr>
        <p:pic>
          <p:nvPicPr>
            <p:cNvPr id="8198" name="Picture 2"/>
            <p:cNvPicPr>
              <a:picLocks noChangeAspect="1" noChangeArrowheads="1"/>
            </p:cNvPicPr>
            <p:nvPr/>
          </p:nvPicPr>
          <p:blipFill>
            <a:blip r:embed="rId2">
              <a:extLst>
                <a:ext uri="{28A0092B-C50C-407E-A947-70E740481C1C}">
                  <a14:useLocalDpi xmlns:a14="http://schemas.microsoft.com/office/drawing/2010/main" val="0"/>
                </a:ext>
              </a:extLst>
            </a:blip>
            <a:srcRect l="9938" t="31326" r="13441" b="691"/>
            <a:stretch>
              <a:fillRect/>
            </a:stretch>
          </p:blipFill>
          <p:spPr bwMode="auto">
            <a:xfrm>
              <a:off x="385" y="682"/>
              <a:ext cx="5171" cy="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0075B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9" name="Text Box 4"/>
            <p:cNvSpPr txBox="1">
              <a:spLocks noChangeArrowheads="1"/>
            </p:cNvSpPr>
            <p:nvPr/>
          </p:nvSpPr>
          <p:spPr bwMode="auto">
            <a:xfrm>
              <a:off x="2381" y="2115"/>
              <a:ext cx="442" cy="202"/>
            </a:xfrm>
            <a:prstGeom prst="rect">
              <a:avLst/>
            </a:prstGeom>
            <a:solidFill>
              <a:srgbClr val="FFFFCC"/>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1400" b="1"/>
                <a:t>2/4-14</a:t>
              </a:r>
              <a:endParaRPr lang="en-US" sz="1400" b="1"/>
            </a:p>
          </p:txBody>
        </p:sp>
        <p:sp>
          <p:nvSpPr>
            <p:cNvPr id="8200" name="Text Box 5"/>
            <p:cNvSpPr txBox="1">
              <a:spLocks noChangeArrowheads="1"/>
            </p:cNvSpPr>
            <p:nvPr/>
          </p:nvSpPr>
          <p:spPr bwMode="auto">
            <a:xfrm>
              <a:off x="2290" y="2976"/>
              <a:ext cx="442" cy="202"/>
            </a:xfrm>
            <a:prstGeom prst="rect">
              <a:avLst/>
            </a:prstGeom>
            <a:solidFill>
              <a:srgbClr val="FFFFCC"/>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1400" b="1"/>
                <a:t>2/4-15</a:t>
              </a:r>
              <a:endParaRPr lang="en-US" sz="1400" b="1"/>
            </a:p>
          </p:txBody>
        </p:sp>
        <p:sp>
          <p:nvSpPr>
            <p:cNvPr id="8201" name="Line 6"/>
            <p:cNvSpPr>
              <a:spLocks noChangeShapeType="1"/>
            </p:cNvSpPr>
            <p:nvPr/>
          </p:nvSpPr>
          <p:spPr bwMode="auto">
            <a:xfrm>
              <a:off x="2699" y="2341"/>
              <a:ext cx="90" cy="18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sp>
        <p:nvSpPr>
          <p:cNvPr id="8196" name="Text Box 8"/>
          <p:cNvSpPr txBox="1">
            <a:spLocks noChangeArrowheads="1"/>
          </p:cNvSpPr>
          <p:nvPr/>
        </p:nvSpPr>
        <p:spPr bwMode="auto">
          <a:xfrm>
            <a:off x="395288" y="6308725"/>
            <a:ext cx="8105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2400" b="1"/>
              <a:t>In this study we will use brute stacks from 602 and 804</a:t>
            </a:r>
            <a:endParaRPr lang="en-US" sz="2400" b="1"/>
          </a:p>
        </p:txBody>
      </p:sp>
      <p:pic>
        <p:nvPicPr>
          <p:cNvPr id="8197" name="Picture 9"/>
          <p:cNvPicPr>
            <a:picLocks noChangeAspect="1" noChangeArrowheads="1"/>
          </p:cNvPicPr>
          <p:nvPr/>
        </p:nvPicPr>
        <p:blipFill>
          <a:blip r:embed="rId3" cstate="print">
            <a:lum bright="22000" contrast="2000"/>
            <a:extLst>
              <a:ext uri="{28A0092B-C50C-407E-A947-70E740481C1C}">
                <a14:useLocalDpi xmlns:a14="http://schemas.microsoft.com/office/drawing/2010/main" val="0"/>
              </a:ext>
            </a:extLst>
          </a:blip>
          <a:srcRect l="19649" t="24632" r="28192" b="17923"/>
          <a:stretch>
            <a:fillRect/>
          </a:stretch>
        </p:blipFill>
        <p:spPr bwMode="auto">
          <a:xfrm>
            <a:off x="2071688" y="917575"/>
            <a:ext cx="2376487"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347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0"/>
          <p:cNvSpPr>
            <a:spLocks noChangeArrowheads="1"/>
          </p:cNvSpPr>
          <p:nvPr/>
        </p:nvSpPr>
        <p:spPr bwMode="auto">
          <a:xfrm>
            <a:off x="571500" y="3962400"/>
            <a:ext cx="4305300" cy="228600"/>
          </a:xfrm>
          <a:prstGeom prst="rect">
            <a:avLst/>
          </a:prstGeom>
          <a:solidFill>
            <a:schemeClr val="accent1"/>
          </a:solidFill>
          <a:ln w="12700">
            <a:solidFill>
              <a:schemeClr val="tx1"/>
            </a:solidFill>
            <a:miter lim="800000"/>
            <a:headEnd type="none" w="sm" len="sm"/>
            <a:tailEnd type="none" w="sm" len="sm"/>
          </a:ln>
          <a:effectLst/>
          <a:scene3d>
            <a:camera prst="orthographicFront">
              <a:rot lat="0" lon="0" rev="1050000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4" name="AutoShape 63"/>
          <p:cNvSpPr>
            <a:spLocks noChangeArrowheads="1"/>
          </p:cNvSpPr>
          <p:nvPr/>
        </p:nvSpPr>
        <p:spPr bwMode="auto">
          <a:xfrm>
            <a:off x="457200" y="3514858"/>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6" name="AutoShape 68"/>
          <p:cNvSpPr>
            <a:spLocks noChangeArrowheads="1"/>
          </p:cNvSpPr>
          <p:nvPr/>
        </p:nvSpPr>
        <p:spPr bwMode="auto">
          <a:xfrm>
            <a:off x="4610100" y="4035540"/>
            <a:ext cx="381000" cy="381000"/>
          </a:xfrm>
          <a:prstGeom prst="irregularSeal2">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endParaRPr lang="nb-NO" altLang="nb-NO"/>
          </a:p>
        </p:txBody>
      </p:sp>
      <p:sp>
        <p:nvSpPr>
          <p:cNvPr id="9" name="Text Box 73"/>
          <p:cNvSpPr txBox="1">
            <a:spLocks noChangeArrowheads="1"/>
          </p:cNvSpPr>
          <p:nvPr/>
        </p:nvSpPr>
        <p:spPr bwMode="auto">
          <a:xfrm>
            <a:off x="3676650" y="4386424"/>
            <a:ext cx="24003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dirty="0"/>
              <a:t>Start &amp; </a:t>
            </a:r>
          </a:p>
          <a:p>
            <a:pPr algn="ctr"/>
            <a:r>
              <a:rPr lang="en-US" altLang="en-US" dirty="0"/>
              <a:t>Stop</a:t>
            </a:r>
          </a:p>
        </p:txBody>
      </p:sp>
      <p:sp>
        <p:nvSpPr>
          <p:cNvPr id="10" name="Text Box 74"/>
          <p:cNvSpPr txBox="1">
            <a:spLocks noChangeArrowheads="1"/>
          </p:cNvSpPr>
          <p:nvPr/>
        </p:nvSpPr>
        <p:spPr bwMode="auto">
          <a:xfrm>
            <a:off x="-457200" y="3982321"/>
            <a:ext cx="2286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dirty="0"/>
              <a:t>Main</a:t>
            </a:r>
          </a:p>
          <a:p>
            <a:pPr algn="ctr"/>
            <a:r>
              <a:rPr lang="en-US" altLang="en-US" dirty="0"/>
              <a:t>Energy </a:t>
            </a:r>
          </a:p>
          <a:p>
            <a:pPr algn="ctr"/>
            <a:r>
              <a:rPr lang="en-US" altLang="en-US" dirty="0"/>
              <a:t>Release</a:t>
            </a:r>
          </a:p>
        </p:txBody>
      </p:sp>
      <p:sp>
        <p:nvSpPr>
          <p:cNvPr id="11" name="TextBox 10"/>
          <p:cNvSpPr txBox="1"/>
          <p:nvPr/>
        </p:nvSpPr>
        <p:spPr>
          <a:xfrm>
            <a:off x="304800" y="188893"/>
            <a:ext cx="8534400" cy="954107"/>
          </a:xfrm>
          <a:prstGeom prst="rect">
            <a:avLst/>
          </a:prstGeom>
          <a:noFill/>
        </p:spPr>
        <p:txBody>
          <a:bodyPr wrap="square" rtlCol="0">
            <a:spAutoFit/>
          </a:bodyPr>
          <a:lstStyle/>
          <a:p>
            <a:r>
              <a:rPr lang="nb-NO" sz="2800" b="1" dirty="0" smtClean="0"/>
              <a:t>Simple passive </a:t>
            </a:r>
            <a:r>
              <a:rPr lang="nb-NO" sz="2800" b="1" dirty="0" err="1" smtClean="0"/>
              <a:t>seismic</a:t>
            </a:r>
            <a:r>
              <a:rPr lang="nb-NO" sz="2800" b="1" dirty="0" smtClean="0"/>
              <a:t> </a:t>
            </a:r>
            <a:r>
              <a:rPr lang="nb-NO" sz="2800" b="1" dirty="0" err="1" smtClean="0"/>
              <a:t>model</a:t>
            </a:r>
            <a:r>
              <a:rPr lang="nb-NO" sz="2800" b="1" dirty="0" smtClean="0"/>
              <a:t> for U-</a:t>
            </a:r>
            <a:r>
              <a:rPr lang="nb-NO" sz="2800" b="1" dirty="0" err="1" smtClean="0"/>
              <a:t>event</a:t>
            </a:r>
            <a:r>
              <a:rPr lang="nb-NO" sz="2800" b="1" dirty="0" smtClean="0"/>
              <a:t>: </a:t>
            </a:r>
            <a:r>
              <a:rPr lang="nb-NO" sz="2800" b="1" dirty="0" err="1" smtClean="0"/>
              <a:t>Dipping</a:t>
            </a:r>
            <a:r>
              <a:rPr lang="nb-NO" sz="2800" b="1" dirty="0" smtClean="0"/>
              <a:t>, </a:t>
            </a:r>
            <a:r>
              <a:rPr lang="nb-NO" sz="2800" b="1" dirty="0" err="1" smtClean="0"/>
              <a:t>overpressured</a:t>
            </a:r>
            <a:r>
              <a:rPr lang="nb-NO" sz="2800" b="1" dirty="0" smtClean="0"/>
              <a:t> gas </a:t>
            </a:r>
            <a:r>
              <a:rPr lang="nb-NO" sz="2800" b="1" dirty="0" err="1" smtClean="0"/>
              <a:t>fracture</a:t>
            </a:r>
            <a:endParaRPr lang="nb-NO" sz="2800" b="1" dirty="0"/>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795"/>
                    </a14:imgEffect>
                    <a14:imgEffect>
                      <a14:saturation sat="94000"/>
                    </a14:imgEffect>
                    <a14:imgEffect>
                      <a14:brightnessContrast bright="26000" contrast="14000"/>
                    </a14:imgEffect>
                  </a14:imgLayer>
                </a14:imgProps>
              </a:ext>
            </a:extLst>
          </a:blip>
          <a:srcRect l="46046" t="71045" r="41511" b="10857"/>
          <a:stretch/>
        </p:blipFill>
        <p:spPr>
          <a:xfrm flipH="1">
            <a:off x="228600" y="1447800"/>
            <a:ext cx="4572000" cy="1737482"/>
          </a:xfrm>
          <a:prstGeom prst="rect">
            <a:avLst/>
          </a:prstGeom>
        </p:spPr>
      </p:pic>
      <p:pic>
        <p:nvPicPr>
          <p:cNvPr id="13" name="Picture 13" descr="skann0051"/>
          <p:cNvPicPr>
            <a:picLocks noChangeAspect="1" noChangeArrowheads="1"/>
          </p:cNvPicPr>
          <p:nvPr/>
        </p:nvPicPr>
        <p:blipFill>
          <a:blip r:embed="rId4">
            <a:extLst>
              <a:ext uri="{28A0092B-C50C-407E-A947-70E740481C1C}">
                <a14:useLocalDpi xmlns:a14="http://schemas.microsoft.com/office/drawing/2010/main" val="0"/>
              </a:ext>
            </a:extLst>
          </a:blip>
          <a:srcRect l="7881" t="5498" r="8046" b="55920"/>
          <a:stretch>
            <a:fillRect/>
          </a:stretch>
        </p:blipFill>
        <p:spPr bwMode="auto">
          <a:xfrm>
            <a:off x="5715000" y="762000"/>
            <a:ext cx="3124200" cy="3026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flipH="1" flipV="1">
            <a:off x="1295400" y="3581400"/>
            <a:ext cx="3048000" cy="31445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600" y="5561843"/>
            <a:ext cx="8534401" cy="1200329"/>
          </a:xfrm>
          <a:prstGeom prst="rect">
            <a:avLst/>
          </a:prstGeom>
          <a:noFill/>
        </p:spPr>
        <p:txBody>
          <a:bodyPr wrap="square" rtlCol="0">
            <a:spAutoFit/>
          </a:bodyPr>
          <a:lstStyle/>
          <a:p>
            <a:pPr marL="342900" indent="-342900">
              <a:buAutoNum type="arabicPeriod"/>
            </a:pPr>
            <a:r>
              <a:rPr lang="nb-NO" dirty="0" err="1" smtClean="0"/>
              <a:t>Opening</a:t>
            </a:r>
            <a:r>
              <a:rPr lang="nb-NO" dirty="0" smtClean="0"/>
              <a:t> </a:t>
            </a:r>
            <a:r>
              <a:rPr lang="nb-NO" dirty="0" err="1" smtClean="0"/>
              <a:t>the</a:t>
            </a:r>
            <a:r>
              <a:rPr lang="nb-NO" dirty="0" smtClean="0"/>
              <a:t> </a:t>
            </a:r>
            <a:r>
              <a:rPr lang="nb-NO" dirty="0" err="1" smtClean="0"/>
              <a:t>fracture</a:t>
            </a:r>
            <a:r>
              <a:rPr lang="nb-NO" dirty="0" smtClean="0"/>
              <a:t>: </a:t>
            </a:r>
            <a:r>
              <a:rPr lang="nb-NO" dirty="0" err="1" smtClean="0"/>
              <a:t>Decreasing</a:t>
            </a:r>
            <a:r>
              <a:rPr lang="nb-NO" dirty="0" smtClean="0"/>
              <a:t> </a:t>
            </a:r>
            <a:r>
              <a:rPr lang="nb-NO" dirty="0" err="1" smtClean="0"/>
              <a:t>effective</a:t>
            </a:r>
            <a:r>
              <a:rPr lang="nb-NO" dirty="0" smtClean="0"/>
              <a:t> </a:t>
            </a:r>
            <a:r>
              <a:rPr lang="nb-NO" dirty="0" err="1" smtClean="0"/>
              <a:t>pressure</a:t>
            </a:r>
            <a:r>
              <a:rPr lang="nb-NO" dirty="0" smtClean="0"/>
              <a:t> (</a:t>
            </a:r>
            <a:r>
              <a:rPr lang="nb-NO" dirty="0" err="1" smtClean="0"/>
              <a:t>increased</a:t>
            </a:r>
            <a:r>
              <a:rPr lang="nb-NO" dirty="0" smtClean="0"/>
              <a:t> gas </a:t>
            </a:r>
            <a:r>
              <a:rPr lang="nb-NO" dirty="0" err="1" smtClean="0"/>
              <a:t>pressure</a:t>
            </a:r>
            <a:r>
              <a:rPr lang="nb-NO" dirty="0" smtClean="0"/>
              <a:t>)</a:t>
            </a:r>
          </a:p>
          <a:p>
            <a:pPr marL="342900" indent="-342900">
              <a:buAutoNum type="arabicPeriod"/>
            </a:pPr>
            <a:r>
              <a:rPr lang="nb-NO" dirty="0" err="1" smtClean="0"/>
              <a:t>Building</a:t>
            </a:r>
            <a:r>
              <a:rPr lang="nb-NO" dirty="0" smtClean="0"/>
              <a:t> a </a:t>
            </a:r>
            <a:r>
              <a:rPr lang="nb-NO" dirty="0" err="1" smtClean="0"/>
              <a:t>local</a:t>
            </a:r>
            <a:r>
              <a:rPr lang="nb-NO" dirty="0" smtClean="0"/>
              <a:t> bulb at </a:t>
            </a:r>
            <a:r>
              <a:rPr lang="nb-NO" dirty="0" err="1" smtClean="0"/>
              <a:t>the</a:t>
            </a:r>
            <a:r>
              <a:rPr lang="nb-NO" dirty="0" smtClean="0"/>
              <a:t> </a:t>
            </a:r>
            <a:r>
              <a:rPr lang="nb-NO" dirty="0" err="1" smtClean="0"/>
              <a:t>structural</a:t>
            </a:r>
            <a:r>
              <a:rPr lang="nb-NO" dirty="0" smtClean="0"/>
              <a:t> </a:t>
            </a:r>
            <a:r>
              <a:rPr lang="nb-NO" dirty="0" err="1" smtClean="0"/>
              <a:t>high</a:t>
            </a:r>
            <a:r>
              <a:rPr lang="nb-NO" dirty="0" smtClean="0"/>
              <a:t> end </a:t>
            </a:r>
            <a:r>
              <a:rPr lang="nb-NO" dirty="0" err="1" smtClean="0"/>
              <a:t>of</a:t>
            </a:r>
            <a:r>
              <a:rPr lang="nb-NO" dirty="0" smtClean="0"/>
              <a:t> </a:t>
            </a:r>
            <a:r>
              <a:rPr lang="nb-NO" dirty="0" err="1" smtClean="0"/>
              <a:t>the</a:t>
            </a:r>
            <a:r>
              <a:rPr lang="nb-NO" dirty="0" smtClean="0"/>
              <a:t> </a:t>
            </a:r>
            <a:r>
              <a:rPr lang="nb-NO" dirty="0" err="1" smtClean="0"/>
              <a:t>fracture</a:t>
            </a:r>
            <a:r>
              <a:rPr lang="nb-NO" dirty="0" smtClean="0"/>
              <a:t> =&gt; </a:t>
            </a:r>
            <a:r>
              <a:rPr lang="nb-NO" dirty="0" err="1" smtClean="0"/>
              <a:t>changing</a:t>
            </a:r>
            <a:r>
              <a:rPr lang="nb-NO" dirty="0" smtClean="0"/>
              <a:t> </a:t>
            </a:r>
            <a:r>
              <a:rPr lang="nb-NO" dirty="0" err="1" smtClean="0"/>
              <a:t>effective</a:t>
            </a:r>
            <a:r>
              <a:rPr lang="nb-NO" dirty="0" smtClean="0"/>
              <a:t> </a:t>
            </a:r>
            <a:r>
              <a:rPr lang="nb-NO" dirty="0" err="1" smtClean="0"/>
              <a:t>pressure</a:t>
            </a:r>
            <a:r>
              <a:rPr lang="nb-NO" dirty="0" smtClean="0"/>
              <a:t> </a:t>
            </a:r>
            <a:r>
              <a:rPr lang="nb-NO" dirty="0" err="1" smtClean="0"/>
              <a:t>until</a:t>
            </a:r>
            <a:r>
              <a:rPr lang="nb-NO" dirty="0" smtClean="0"/>
              <a:t> </a:t>
            </a:r>
            <a:r>
              <a:rPr lang="nb-NO" dirty="0" err="1" smtClean="0"/>
              <a:t>the</a:t>
            </a:r>
            <a:r>
              <a:rPr lang="nb-NO" dirty="0" smtClean="0"/>
              <a:t> </a:t>
            </a:r>
            <a:r>
              <a:rPr lang="nb-NO" dirty="0" err="1" smtClean="0"/>
              <a:t>bubble</a:t>
            </a:r>
            <a:r>
              <a:rPr lang="nb-NO" dirty="0" smtClean="0"/>
              <a:t> is </a:t>
            </a:r>
            <a:r>
              <a:rPr lang="nb-NO" dirty="0" err="1" smtClean="0"/>
              <a:t>released</a:t>
            </a:r>
            <a:r>
              <a:rPr lang="nb-NO" dirty="0" smtClean="0"/>
              <a:t> by </a:t>
            </a:r>
            <a:r>
              <a:rPr lang="nb-NO" dirty="0" err="1" smtClean="0"/>
              <a:t>vertical</a:t>
            </a:r>
            <a:r>
              <a:rPr lang="nb-NO" dirty="0" smtClean="0"/>
              <a:t> </a:t>
            </a:r>
            <a:r>
              <a:rPr lang="nb-NO" dirty="0" err="1" smtClean="0"/>
              <a:t>leakage</a:t>
            </a:r>
            <a:endParaRPr lang="nb-NO" dirty="0" smtClean="0"/>
          </a:p>
          <a:p>
            <a:pPr marL="342900" indent="-342900">
              <a:buAutoNum type="arabicPeriod"/>
            </a:pPr>
            <a:r>
              <a:rPr lang="nb-NO" dirty="0" err="1" smtClean="0"/>
              <a:t>Closing</a:t>
            </a:r>
            <a:r>
              <a:rPr lang="nb-NO" dirty="0" smtClean="0"/>
              <a:t> </a:t>
            </a:r>
            <a:r>
              <a:rPr lang="nb-NO" dirty="0" err="1" smtClean="0"/>
              <a:t>the</a:t>
            </a:r>
            <a:r>
              <a:rPr lang="nb-NO" dirty="0" smtClean="0"/>
              <a:t> </a:t>
            </a:r>
            <a:r>
              <a:rPr lang="nb-NO" dirty="0" err="1" smtClean="0"/>
              <a:t>fracture</a:t>
            </a:r>
            <a:r>
              <a:rPr lang="nb-NO" dirty="0" smtClean="0"/>
              <a:t>: </a:t>
            </a:r>
            <a:r>
              <a:rPr lang="nb-NO" dirty="0" err="1" smtClean="0"/>
              <a:t>Increasing</a:t>
            </a:r>
            <a:r>
              <a:rPr lang="nb-NO" dirty="0" smtClean="0"/>
              <a:t> </a:t>
            </a:r>
            <a:r>
              <a:rPr lang="nb-NO" dirty="0" err="1" smtClean="0"/>
              <a:t>effective</a:t>
            </a:r>
            <a:r>
              <a:rPr lang="nb-NO" dirty="0" smtClean="0"/>
              <a:t> </a:t>
            </a:r>
            <a:r>
              <a:rPr lang="nb-NO" dirty="0" err="1" smtClean="0"/>
              <a:t>pressure</a:t>
            </a:r>
            <a:r>
              <a:rPr lang="nb-NO" dirty="0" smtClean="0"/>
              <a:t> </a:t>
            </a:r>
            <a:r>
              <a:rPr lang="nb-NO" dirty="0" err="1" smtClean="0"/>
              <a:t>along</a:t>
            </a:r>
            <a:r>
              <a:rPr lang="nb-NO" dirty="0" smtClean="0"/>
              <a:t> </a:t>
            </a:r>
            <a:r>
              <a:rPr lang="nb-NO" dirty="0" err="1" smtClean="0"/>
              <a:t>the</a:t>
            </a:r>
            <a:r>
              <a:rPr lang="nb-NO" dirty="0" smtClean="0"/>
              <a:t> </a:t>
            </a:r>
            <a:r>
              <a:rPr lang="nb-NO" dirty="0" err="1" smtClean="0"/>
              <a:t>fracture</a:t>
            </a:r>
            <a:r>
              <a:rPr lang="nb-NO" dirty="0"/>
              <a:t> </a:t>
            </a:r>
            <a:r>
              <a:rPr lang="nb-NO" dirty="0" err="1" smtClean="0"/>
              <a:t>path</a:t>
            </a:r>
            <a:endParaRPr lang="nb-NO" dirty="0"/>
          </a:p>
        </p:txBody>
      </p:sp>
      <p:sp>
        <p:nvSpPr>
          <p:cNvPr id="17" name="TextBox 16"/>
          <p:cNvSpPr txBox="1"/>
          <p:nvPr/>
        </p:nvSpPr>
        <p:spPr>
          <a:xfrm>
            <a:off x="2819400" y="3406697"/>
            <a:ext cx="301686" cy="369332"/>
          </a:xfrm>
          <a:prstGeom prst="rect">
            <a:avLst/>
          </a:prstGeom>
          <a:noFill/>
        </p:spPr>
        <p:txBody>
          <a:bodyPr wrap="none" rtlCol="0">
            <a:spAutoFit/>
          </a:bodyPr>
          <a:lstStyle/>
          <a:p>
            <a:r>
              <a:rPr lang="nb-NO" dirty="0" smtClean="0"/>
              <a:t>1</a:t>
            </a:r>
            <a:endParaRPr lang="nb-NO" dirty="0"/>
          </a:p>
        </p:txBody>
      </p:sp>
      <p:cxnSp>
        <p:nvCxnSpPr>
          <p:cNvPr id="18" name="Straight Arrow Connector 17"/>
          <p:cNvCxnSpPr/>
          <p:nvPr/>
        </p:nvCxnSpPr>
        <p:spPr>
          <a:xfrm>
            <a:off x="1466850" y="4298637"/>
            <a:ext cx="2571750" cy="2838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895600" y="4155222"/>
            <a:ext cx="304800" cy="369332"/>
          </a:xfrm>
          <a:prstGeom prst="rect">
            <a:avLst/>
          </a:prstGeom>
          <a:noFill/>
        </p:spPr>
        <p:txBody>
          <a:bodyPr wrap="square" rtlCol="0">
            <a:spAutoFit/>
          </a:bodyPr>
          <a:lstStyle/>
          <a:p>
            <a:r>
              <a:rPr lang="nb-NO" dirty="0" smtClean="0"/>
              <a:t>3</a:t>
            </a:r>
            <a:endParaRPr lang="nb-NO" dirty="0"/>
          </a:p>
        </p:txBody>
      </p:sp>
    </p:spTree>
    <p:extLst>
      <p:ext uri="{BB962C8B-B14F-4D97-AF65-F5344CB8AC3E}">
        <p14:creationId xmlns:p14="http://schemas.microsoft.com/office/powerpoint/2010/main" val="328710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38925" y="321910"/>
            <a:ext cx="9185335" cy="461665"/>
          </a:xfrm>
          <a:prstGeom prst="rect">
            <a:avLst/>
          </a:prstGeom>
          <a:noFill/>
        </p:spPr>
        <p:txBody>
          <a:bodyPr wrap="none" rtlCol="0">
            <a:spAutoFit/>
          </a:bodyPr>
          <a:lstStyle/>
          <a:p>
            <a:r>
              <a:rPr lang="nb-NO" sz="2400" b="1" dirty="0" err="1" smtClean="0"/>
              <a:t>Event</a:t>
            </a:r>
            <a:r>
              <a:rPr lang="nb-NO" sz="2400" b="1" dirty="0" smtClean="0"/>
              <a:t> location (September 1989) assuming source at 492 m and </a:t>
            </a:r>
            <a:r>
              <a:rPr lang="nb-NO" sz="2400" b="1" dirty="0" smtClean="0">
                <a:solidFill>
                  <a:srgbClr val="FF0000"/>
                </a:solidFill>
              </a:rPr>
              <a:t>250</a:t>
            </a:r>
            <a:r>
              <a:rPr lang="nb-NO" sz="2400" b="1" dirty="0" smtClean="0"/>
              <a:t> m </a:t>
            </a:r>
            <a:endParaRPr lang="en-US" sz="2400" b="1" dirty="0"/>
          </a:p>
        </p:txBody>
      </p:sp>
      <p:sp>
        <p:nvSpPr>
          <p:cNvPr id="28" name="TextBox 27"/>
          <p:cNvSpPr txBox="1"/>
          <p:nvPr/>
        </p:nvSpPr>
        <p:spPr>
          <a:xfrm>
            <a:off x="762000" y="5257800"/>
            <a:ext cx="7162799" cy="646331"/>
          </a:xfrm>
          <a:prstGeom prst="rect">
            <a:avLst/>
          </a:prstGeom>
          <a:noFill/>
        </p:spPr>
        <p:txBody>
          <a:bodyPr wrap="square" rtlCol="0">
            <a:spAutoFit/>
          </a:bodyPr>
          <a:lstStyle/>
          <a:p>
            <a:r>
              <a:rPr lang="nb-NO" dirty="0" smtClean="0"/>
              <a:t>If we assume shallower source depth (half for instance) the horizontal scale will change from +/- 500 m to +-250 m </a:t>
            </a:r>
            <a:endParaRPr lang="en-US" dirty="0"/>
          </a:p>
        </p:txBody>
      </p:sp>
      <p:grpSp>
        <p:nvGrpSpPr>
          <p:cNvPr id="58" name="Group 57"/>
          <p:cNvGrpSpPr/>
          <p:nvPr/>
        </p:nvGrpSpPr>
        <p:grpSpPr>
          <a:xfrm>
            <a:off x="4266119" y="1478139"/>
            <a:ext cx="4725482" cy="2878286"/>
            <a:chOff x="4266119" y="1478139"/>
            <a:chExt cx="4725482" cy="2878286"/>
          </a:xfrm>
        </p:grpSpPr>
        <p:grpSp>
          <p:nvGrpSpPr>
            <p:cNvPr id="57" name="Group 56"/>
            <p:cNvGrpSpPr/>
            <p:nvPr/>
          </p:nvGrpSpPr>
          <p:grpSpPr>
            <a:xfrm>
              <a:off x="4266119" y="1478139"/>
              <a:ext cx="4725482" cy="2878286"/>
              <a:chOff x="4266119" y="1478139"/>
              <a:chExt cx="4725482" cy="2878286"/>
            </a:xfrm>
          </p:grpSpPr>
          <p:grpSp>
            <p:nvGrpSpPr>
              <p:cNvPr id="56" name="Group 55"/>
              <p:cNvGrpSpPr/>
              <p:nvPr/>
            </p:nvGrpSpPr>
            <p:grpSpPr>
              <a:xfrm>
                <a:off x="4266119" y="1600200"/>
                <a:ext cx="4725482" cy="2756225"/>
                <a:chOff x="4266119" y="1600200"/>
                <a:chExt cx="4725482" cy="2756225"/>
              </a:xfrm>
            </p:grpSpPr>
            <p:grpSp>
              <p:nvGrpSpPr>
                <p:cNvPr id="32" name="Group 31"/>
                <p:cNvGrpSpPr/>
                <p:nvPr/>
              </p:nvGrpSpPr>
              <p:grpSpPr>
                <a:xfrm>
                  <a:off x="4266119" y="1600200"/>
                  <a:ext cx="4725482" cy="2756225"/>
                  <a:chOff x="4224492" y="1721920"/>
                  <a:chExt cx="5059882" cy="2851669"/>
                </a:xfrm>
              </p:grpSpPr>
              <p:grpSp>
                <p:nvGrpSpPr>
                  <p:cNvPr id="13" name="Group 12"/>
                  <p:cNvGrpSpPr/>
                  <p:nvPr/>
                </p:nvGrpSpPr>
                <p:grpSpPr>
                  <a:xfrm>
                    <a:off x="4224492" y="1721920"/>
                    <a:ext cx="5059882" cy="2851669"/>
                    <a:chOff x="4145994" y="2548257"/>
                    <a:chExt cx="5597438" cy="3121249"/>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500" r="6667"/>
                    <a:stretch/>
                  </p:blipFill>
                  <p:spPr>
                    <a:xfrm>
                      <a:off x="4145994" y="2638007"/>
                      <a:ext cx="5597438" cy="3031499"/>
                    </a:xfrm>
                    <a:prstGeom prst="rect">
                      <a:avLst/>
                    </a:prstGeom>
                  </p:spPr>
                </p:pic>
                <p:sp>
                  <p:nvSpPr>
                    <p:cNvPr id="11" name="TextBox 10"/>
                    <p:cNvSpPr txBox="1"/>
                    <p:nvPr/>
                  </p:nvSpPr>
                  <p:spPr>
                    <a:xfrm>
                      <a:off x="4827728" y="2548258"/>
                      <a:ext cx="402674" cy="369332"/>
                    </a:xfrm>
                    <a:prstGeom prst="rect">
                      <a:avLst/>
                    </a:prstGeom>
                    <a:noFill/>
                  </p:spPr>
                  <p:txBody>
                    <a:bodyPr wrap="none" rtlCol="0">
                      <a:spAutoFit/>
                    </a:bodyPr>
                    <a:lstStyle/>
                    <a:p>
                      <a:r>
                        <a:rPr lang="nb-NO" dirty="0" smtClean="0"/>
                        <a:t>SE</a:t>
                      </a:r>
                      <a:endParaRPr lang="nb-NO" dirty="0"/>
                    </a:p>
                  </p:txBody>
                </p:sp>
                <p:sp>
                  <p:nvSpPr>
                    <p:cNvPr id="12" name="TextBox 11"/>
                    <p:cNvSpPr txBox="1"/>
                    <p:nvPr/>
                  </p:nvSpPr>
                  <p:spPr>
                    <a:xfrm>
                      <a:off x="8933719" y="2548257"/>
                      <a:ext cx="538930" cy="369332"/>
                    </a:xfrm>
                    <a:prstGeom prst="rect">
                      <a:avLst/>
                    </a:prstGeom>
                    <a:noFill/>
                  </p:spPr>
                  <p:txBody>
                    <a:bodyPr wrap="none" rtlCol="0">
                      <a:spAutoFit/>
                    </a:bodyPr>
                    <a:lstStyle/>
                    <a:p>
                      <a:r>
                        <a:rPr lang="nb-NO" dirty="0" smtClean="0"/>
                        <a:t>NW</a:t>
                      </a:r>
                      <a:endParaRPr lang="nb-NO" dirty="0"/>
                    </a:p>
                  </p:txBody>
                </p:sp>
              </p:grpSp>
              <p:sp>
                <p:nvSpPr>
                  <p:cNvPr id="31" name="TextBox 30"/>
                  <p:cNvSpPr txBox="1"/>
                  <p:nvPr/>
                </p:nvSpPr>
                <p:spPr>
                  <a:xfrm>
                    <a:off x="7760877" y="2077623"/>
                    <a:ext cx="1191352" cy="369332"/>
                  </a:xfrm>
                  <a:prstGeom prst="rect">
                    <a:avLst/>
                  </a:prstGeom>
                  <a:noFill/>
                </p:spPr>
                <p:txBody>
                  <a:bodyPr wrap="none" rtlCol="0">
                    <a:spAutoFit/>
                  </a:bodyPr>
                  <a:lstStyle/>
                  <a:p>
                    <a:r>
                      <a:rPr lang="nb-NO" dirty="0" smtClean="0"/>
                      <a:t>1990-1988</a:t>
                    </a:r>
                    <a:endParaRPr lang="en-US" dirty="0"/>
                  </a:p>
                </p:txBody>
              </p:sp>
            </p:grpSp>
            <p:sp>
              <p:nvSpPr>
                <p:cNvPr id="48" name="TextBox 47"/>
                <p:cNvSpPr txBox="1"/>
                <p:nvPr/>
              </p:nvSpPr>
              <p:spPr>
                <a:xfrm>
                  <a:off x="7115592" y="2697522"/>
                  <a:ext cx="580608" cy="276999"/>
                </a:xfrm>
                <a:prstGeom prst="rect">
                  <a:avLst/>
                </a:prstGeom>
                <a:noFill/>
              </p:spPr>
              <p:txBody>
                <a:bodyPr wrap="none" rtlCol="0">
                  <a:spAutoFit/>
                </a:bodyPr>
                <a:lstStyle/>
                <a:p>
                  <a:r>
                    <a:rPr lang="nb-NO" sz="1200" b="1" dirty="0" smtClean="0">
                      <a:solidFill>
                        <a:srgbClr val="FF0000"/>
                      </a:solidFill>
                    </a:rPr>
                    <a:t>150 m</a:t>
                  </a:r>
                  <a:endParaRPr lang="en-US" sz="1200" b="1" dirty="0">
                    <a:solidFill>
                      <a:srgbClr val="FF0000"/>
                    </a:solidFill>
                  </a:endParaRPr>
                </a:p>
              </p:txBody>
            </p:sp>
          </p:grpSp>
          <p:pic>
            <p:nvPicPr>
              <p:cNvPr id="41" name="Picture 40"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1375" y="1478139"/>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p:cNvCxnSpPr/>
            <p:nvPr/>
          </p:nvCxnSpPr>
          <p:spPr>
            <a:xfrm>
              <a:off x="7117394" y="2760902"/>
              <a:ext cx="502606" cy="1"/>
            </a:xfrm>
            <a:prstGeom prst="straightConnector1">
              <a:avLst/>
            </a:prstGeom>
            <a:ln w="254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137100" y="762000"/>
            <a:ext cx="4011453" cy="4267749"/>
            <a:chOff x="137100" y="762000"/>
            <a:chExt cx="4011453" cy="4267749"/>
          </a:xfrm>
        </p:grpSpPr>
        <p:grpSp>
          <p:nvGrpSpPr>
            <p:cNvPr id="45" name="Group 44"/>
            <p:cNvGrpSpPr/>
            <p:nvPr/>
          </p:nvGrpSpPr>
          <p:grpSpPr>
            <a:xfrm>
              <a:off x="137100" y="762000"/>
              <a:ext cx="4011453" cy="4267749"/>
              <a:chOff x="126220" y="749234"/>
              <a:chExt cx="4011453" cy="4267749"/>
            </a:xfrm>
          </p:grpSpPr>
          <p:sp>
            <p:nvSpPr>
              <p:cNvPr id="33" name="TextBox 32"/>
              <p:cNvSpPr txBox="1"/>
              <p:nvPr/>
            </p:nvSpPr>
            <p:spPr>
              <a:xfrm>
                <a:off x="1995720" y="4361696"/>
                <a:ext cx="301686" cy="369332"/>
              </a:xfrm>
              <a:prstGeom prst="rect">
                <a:avLst/>
              </a:prstGeom>
              <a:noFill/>
            </p:spPr>
            <p:txBody>
              <a:bodyPr wrap="none" rtlCol="0">
                <a:spAutoFit/>
              </a:bodyPr>
              <a:lstStyle/>
              <a:p>
                <a:r>
                  <a:rPr lang="nb-NO" dirty="0" smtClean="0"/>
                  <a:t>0</a:t>
                </a:r>
                <a:endParaRPr lang="en-US" dirty="0"/>
              </a:p>
            </p:txBody>
          </p:sp>
          <p:sp>
            <p:nvSpPr>
              <p:cNvPr id="34" name="TextBox 33"/>
              <p:cNvSpPr txBox="1"/>
              <p:nvPr/>
            </p:nvSpPr>
            <p:spPr>
              <a:xfrm>
                <a:off x="3562883" y="4322802"/>
                <a:ext cx="535724" cy="369332"/>
              </a:xfrm>
              <a:prstGeom prst="rect">
                <a:avLst/>
              </a:prstGeom>
              <a:noFill/>
            </p:spPr>
            <p:txBody>
              <a:bodyPr wrap="none" rtlCol="0">
                <a:spAutoFit/>
              </a:bodyPr>
              <a:lstStyle/>
              <a:p>
                <a:r>
                  <a:rPr lang="nb-NO" dirty="0" smtClean="0"/>
                  <a:t>500</a:t>
                </a:r>
                <a:endParaRPr lang="en-US" dirty="0"/>
              </a:p>
            </p:txBody>
          </p:sp>
          <p:sp>
            <p:nvSpPr>
              <p:cNvPr id="35" name="TextBox 34"/>
              <p:cNvSpPr txBox="1"/>
              <p:nvPr/>
            </p:nvSpPr>
            <p:spPr>
              <a:xfrm>
                <a:off x="139665" y="4356424"/>
                <a:ext cx="606256" cy="369332"/>
              </a:xfrm>
              <a:prstGeom prst="rect">
                <a:avLst/>
              </a:prstGeom>
              <a:noFill/>
            </p:spPr>
            <p:txBody>
              <a:bodyPr wrap="none" rtlCol="0">
                <a:spAutoFit/>
              </a:bodyPr>
              <a:lstStyle/>
              <a:p>
                <a:r>
                  <a:rPr lang="nb-NO" dirty="0" smtClean="0"/>
                  <a:t>-500</a:t>
                </a:r>
                <a:endParaRPr lang="en-US" dirty="0"/>
              </a:p>
            </p:txBody>
          </p:sp>
          <p:sp>
            <p:nvSpPr>
              <p:cNvPr id="36" name="TextBox 35"/>
              <p:cNvSpPr txBox="1"/>
              <p:nvPr/>
            </p:nvSpPr>
            <p:spPr>
              <a:xfrm>
                <a:off x="126220" y="2455510"/>
                <a:ext cx="301686" cy="369332"/>
              </a:xfrm>
              <a:prstGeom prst="rect">
                <a:avLst/>
              </a:prstGeom>
              <a:noFill/>
            </p:spPr>
            <p:txBody>
              <a:bodyPr wrap="none" rtlCol="0">
                <a:spAutoFit/>
              </a:bodyPr>
              <a:lstStyle/>
              <a:p>
                <a:r>
                  <a:rPr lang="nb-NO" dirty="0" smtClean="0"/>
                  <a:t>0</a:t>
                </a:r>
                <a:endParaRPr lang="en-US" dirty="0"/>
              </a:p>
            </p:txBody>
          </p:sp>
          <p:sp>
            <p:nvSpPr>
              <p:cNvPr id="38" name="TextBox 37"/>
              <p:cNvSpPr txBox="1"/>
              <p:nvPr/>
            </p:nvSpPr>
            <p:spPr>
              <a:xfrm>
                <a:off x="3578962" y="4543418"/>
                <a:ext cx="535724" cy="369332"/>
              </a:xfrm>
              <a:prstGeom prst="rect">
                <a:avLst/>
              </a:prstGeom>
              <a:noFill/>
            </p:spPr>
            <p:txBody>
              <a:bodyPr wrap="none" rtlCol="0">
                <a:spAutoFit/>
              </a:bodyPr>
              <a:lstStyle/>
              <a:p>
                <a:r>
                  <a:rPr lang="nb-NO" dirty="0" smtClean="0">
                    <a:solidFill>
                      <a:srgbClr val="FF0000"/>
                    </a:solidFill>
                  </a:rPr>
                  <a:t>250</a:t>
                </a:r>
                <a:endParaRPr lang="en-US" dirty="0">
                  <a:solidFill>
                    <a:srgbClr val="FF0000"/>
                  </a:solidFill>
                </a:endParaRPr>
              </a:p>
            </p:txBody>
          </p:sp>
          <p:sp>
            <p:nvSpPr>
              <p:cNvPr id="39" name="TextBox 38"/>
              <p:cNvSpPr txBox="1"/>
              <p:nvPr/>
            </p:nvSpPr>
            <p:spPr>
              <a:xfrm>
                <a:off x="155744" y="4577040"/>
                <a:ext cx="606256" cy="369332"/>
              </a:xfrm>
              <a:prstGeom prst="rect">
                <a:avLst/>
              </a:prstGeom>
              <a:noFill/>
            </p:spPr>
            <p:txBody>
              <a:bodyPr wrap="none" rtlCol="0">
                <a:spAutoFit/>
              </a:bodyPr>
              <a:lstStyle/>
              <a:p>
                <a:r>
                  <a:rPr lang="nb-NO" dirty="0" smtClean="0">
                    <a:solidFill>
                      <a:srgbClr val="FF0000"/>
                    </a:solidFill>
                  </a:rPr>
                  <a:t>-250</a:t>
                </a:r>
                <a:endParaRPr lang="en-US" dirty="0">
                  <a:solidFill>
                    <a:srgbClr val="FF0000"/>
                  </a:solidFill>
                </a:endParaRPr>
              </a:p>
            </p:txBody>
          </p:sp>
          <p:sp>
            <p:nvSpPr>
              <p:cNvPr id="40" name="TextBox 39"/>
              <p:cNvSpPr txBox="1"/>
              <p:nvPr/>
            </p:nvSpPr>
            <p:spPr>
              <a:xfrm>
                <a:off x="1522670" y="4647651"/>
                <a:ext cx="1365502" cy="369332"/>
              </a:xfrm>
              <a:prstGeom prst="rect">
                <a:avLst/>
              </a:prstGeom>
              <a:noFill/>
            </p:spPr>
            <p:txBody>
              <a:bodyPr wrap="none" rtlCol="0">
                <a:spAutoFit/>
              </a:bodyPr>
              <a:lstStyle/>
              <a:p>
                <a:r>
                  <a:rPr lang="nb-NO" dirty="0" smtClean="0"/>
                  <a:t>Distance (m)</a:t>
                </a:r>
                <a:endParaRPr lang="en-US" dirty="0"/>
              </a:p>
            </p:txBody>
          </p:sp>
          <p:grpSp>
            <p:nvGrpSpPr>
              <p:cNvPr id="44" name="Group 43"/>
              <p:cNvGrpSpPr/>
              <p:nvPr/>
            </p:nvGrpSpPr>
            <p:grpSpPr>
              <a:xfrm>
                <a:off x="359322" y="749234"/>
                <a:ext cx="3778351" cy="3657600"/>
                <a:chOff x="304799" y="762000"/>
                <a:chExt cx="3778351" cy="3657600"/>
              </a:xfrm>
            </p:grpSpPr>
            <p:grpSp>
              <p:nvGrpSpPr>
                <p:cNvPr id="14" name="Group 13"/>
                <p:cNvGrpSpPr/>
                <p:nvPr/>
              </p:nvGrpSpPr>
              <p:grpSpPr>
                <a:xfrm>
                  <a:off x="304799" y="762000"/>
                  <a:ext cx="3778351" cy="3657600"/>
                  <a:chOff x="304799" y="762000"/>
                  <a:chExt cx="3778351" cy="3657600"/>
                </a:xfrm>
              </p:grpSpPr>
              <p:pic>
                <p:nvPicPr>
                  <p:cNvPr id="2" name="Picture 24" descr="scan0015"/>
                  <p:cNvPicPr>
                    <a:picLocks noChangeAspect="1" noChangeArrowheads="1"/>
                  </p:cNvPicPr>
                  <p:nvPr/>
                </p:nvPicPr>
                <p:blipFill rotWithShape="1">
                  <a:blip r:embed="rId4">
                    <a:extLst>
                      <a:ext uri="{28A0092B-C50C-407E-A947-70E740481C1C}">
                        <a14:useLocalDpi xmlns:a14="http://schemas.microsoft.com/office/drawing/2010/main" val="0"/>
                      </a:ext>
                    </a:extLst>
                  </a:blip>
                  <a:srcRect l="4645" b="5921"/>
                  <a:stretch/>
                </p:blipFill>
                <p:spPr bwMode="auto">
                  <a:xfrm>
                    <a:off x="304799" y="762000"/>
                    <a:ext cx="3778351"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68098" y="990600"/>
                    <a:ext cx="3594302" cy="251460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a:xfrm flipH="1" flipV="1">
                  <a:off x="1273753" y="1637767"/>
                  <a:ext cx="755455" cy="511472"/>
                </a:xfrm>
                <a:prstGeom prst="straightConnector1">
                  <a:avLst/>
                </a:prstGeom>
                <a:ln w="2540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42" name="Picture 41"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1888" y="2035472"/>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54" name="TextBox 53"/>
            <p:cNvSpPr txBox="1"/>
            <p:nvPr/>
          </p:nvSpPr>
          <p:spPr>
            <a:xfrm>
              <a:off x="1462845" y="1523837"/>
              <a:ext cx="580608" cy="276999"/>
            </a:xfrm>
            <a:prstGeom prst="rect">
              <a:avLst/>
            </a:prstGeom>
            <a:noFill/>
          </p:spPr>
          <p:txBody>
            <a:bodyPr wrap="none" rtlCol="0">
              <a:spAutoFit/>
            </a:bodyPr>
            <a:lstStyle/>
            <a:p>
              <a:r>
                <a:rPr lang="nb-NO" sz="1200" b="1" dirty="0" smtClean="0">
                  <a:solidFill>
                    <a:srgbClr val="FF0000"/>
                  </a:solidFill>
                </a:rPr>
                <a:t>150 m</a:t>
              </a:r>
              <a:endParaRPr lang="en-US" sz="1200" b="1" dirty="0">
                <a:solidFill>
                  <a:srgbClr val="FF0000"/>
                </a:solidFill>
              </a:endParaRPr>
            </a:p>
          </p:txBody>
        </p:sp>
      </p:grpSp>
      <p:sp>
        <p:nvSpPr>
          <p:cNvPr id="59" name="TextBox 58"/>
          <p:cNvSpPr txBox="1"/>
          <p:nvPr/>
        </p:nvSpPr>
        <p:spPr>
          <a:xfrm>
            <a:off x="4528658" y="932465"/>
            <a:ext cx="4152749" cy="646331"/>
          </a:xfrm>
          <a:prstGeom prst="rect">
            <a:avLst/>
          </a:prstGeom>
          <a:noFill/>
        </p:spPr>
        <p:txBody>
          <a:bodyPr wrap="square" rtlCol="0">
            <a:spAutoFit/>
          </a:bodyPr>
          <a:lstStyle/>
          <a:p>
            <a:r>
              <a:rPr lang="nb-NO" b="1" dirty="0" smtClean="0"/>
              <a:t>Estimated timeshifts at approximately 200 m depth</a:t>
            </a:r>
            <a:endParaRPr lang="en-US" b="1" dirty="0"/>
          </a:p>
        </p:txBody>
      </p:sp>
      <p:sp>
        <p:nvSpPr>
          <p:cNvPr id="61" name="Freeform 60"/>
          <p:cNvSpPr/>
          <p:nvPr/>
        </p:nvSpPr>
        <p:spPr>
          <a:xfrm>
            <a:off x="1729047" y="1470241"/>
            <a:ext cx="5619404" cy="1264646"/>
          </a:xfrm>
          <a:custGeom>
            <a:avLst/>
            <a:gdLst>
              <a:gd name="connsiteX0" fmla="*/ 5619404 w 5619404"/>
              <a:gd name="connsiteY0" fmla="*/ 1264646 h 1264646"/>
              <a:gd name="connsiteX1" fmla="*/ 1720735 w 5619404"/>
              <a:gd name="connsiteY1" fmla="*/ 26050 h 1264646"/>
              <a:gd name="connsiteX2" fmla="*/ 0 w 5619404"/>
              <a:gd name="connsiteY2" fmla="*/ 391810 h 1264646"/>
              <a:gd name="connsiteX3" fmla="*/ 0 w 5619404"/>
              <a:gd name="connsiteY3" fmla="*/ 391810 h 1264646"/>
            </a:gdLst>
            <a:ahLst/>
            <a:cxnLst>
              <a:cxn ang="0">
                <a:pos x="connsiteX0" y="connsiteY0"/>
              </a:cxn>
              <a:cxn ang="0">
                <a:pos x="connsiteX1" y="connsiteY1"/>
              </a:cxn>
              <a:cxn ang="0">
                <a:pos x="connsiteX2" y="connsiteY2"/>
              </a:cxn>
              <a:cxn ang="0">
                <a:pos x="connsiteX3" y="connsiteY3"/>
              </a:cxn>
            </a:cxnLst>
            <a:rect l="l" t="t" r="r" b="b"/>
            <a:pathLst>
              <a:path w="5619404" h="1264646">
                <a:moveTo>
                  <a:pt x="5619404" y="1264646"/>
                </a:moveTo>
                <a:cubicBezTo>
                  <a:pt x="4138353" y="718084"/>
                  <a:pt x="2657302" y="171523"/>
                  <a:pt x="1720735" y="26050"/>
                </a:cubicBezTo>
                <a:cubicBezTo>
                  <a:pt x="784168" y="-119423"/>
                  <a:pt x="0" y="391810"/>
                  <a:pt x="0" y="391810"/>
                </a:cubicBezTo>
                <a:lnTo>
                  <a:pt x="0" y="391810"/>
                </a:lnTo>
              </a:path>
            </a:pathLst>
          </a:custGeom>
          <a:noFill/>
          <a:ln w="34925">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422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1000" y="1981200"/>
            <a:ext cx="8534400" cy="3124200"/>
            <a:chOff x="228600" y="914400"/>
            <a:chExt cx="8534400" cy="3124200"/>
          </a:xfrm>
        </p:grpSpPr>
        <p:pic>
          <p:nvPicPr>
            <p:cNvPr id="4" name="Picture 3"/>
            <p:cNvPicPr>
              <a:picLocks noChangeAspect="1"/>
            </p:cNvPicPr>
            <p:nvPr/>
          </p:nvPicPr>
          <p:blipFill rotWithShape="1">
            <a:blip r:embed="rId2"/>
            <a:srcRect l="27057" t="35725" r="34493" b="21237"/>
            <a:stretch/>
          </p:blipFill>
          <p:spPr>
            <a:xfrm>
              <a:off x="228600" y="1440872"/>
              <a:ext cx="4114800" cy="2590801"/>
            </a:xfrm>
            <a:prstGeom prst="rect">
              <a:avLst/>
            </a:prstGeom>
          </p:spPr>
        </p:pic>
        <p:pic>
          <p:nvPicPr>
            <p:cNvPr id="5" name="Picture 4"/>
            <p:cNvPicPr>
              <a:picLocks noChangeAspect="1"/>
            </p:cNvPicPr>
            <p:nvPr/>
          </p:nvPicPr>
          <p:blipFill rotWithShape="1">
            <a:blip r:embed="rId3"/>
            <a:srcRect l="30721" t="16064" r="19580" b="18072"/>
            <a:stretch/>
          </p:blipFill>
          <p:spPr>
            <a:xfrm>
              <a:off x="4572000" y="914400"/>
              <a:ext cx="4191000" cy="3124200"/>
            </a:xfrm>
            <a:prstGeom prst="rect">
              <a:avLst/>
            </a:prstGeom>
          </p:spPr>
        </p:pic>
        <p:cxnSp>
          <p:nvCxnSpPr>
            <p:cNvPr id="7" name="Straight Arrow Connector 6"/>
            <p:cNvCxnSpPr/>
            <p:nvPr/>
          </p:nvCxnSpPr>
          <p:spPr>
            <a:xfrm flipV="1">
              <a:off x="6324600" y="3581400"/>
              <a:ext cx="76200" cy="304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876800" y="2667000"/>
              <a:ext cx="76200" cy="304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096000" y="2583872"/>
              <a:ext cx="76200" cy="304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010400" y="2362200"/>
              <a:ext cx="76200" cy="304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867400" y="3048000"/>
              <a:ext cx="76200" cy="304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247900" y="2971800"/>
              <a:ext cx="76200" cy="304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838200" y="231990"/>
            <a:ext cx="7687104" cy="523220"/>
          </a:xfrm>
          <a:prstGeom prst="rect">
            <a:avLst/>
          </a:prstGeom>
          <a:noFill/>
        </p:spPr>
        <p:txBody>
          <a:bodyPr wrap="none" rtlCol="0">
            <a:spAutoFit/>
          </a:bodyPr>
          <a:lstStyle/>
          <a:p>
            <a:r>
              <a:rPr lang="nb-NO" sz="2800" b="1" dirty="0" smtClean="0"/>
              <a:t>Sand tank </a:t>
            </a:r>
            <a:r>
              <a:rPr lang="nb-NO" sz="2800" b="1" dirty="0" err="1" smtClean="0"/>
              <a:t>experiment</a:t>
            </a:r>
            <a:r>
              <a:rPr lang="nb-NO" sz="2800" b="1" dirty="0" smtClean="0"/>
              <a:t> and </a:t>
            </a:r>
            <a:r>
              <a:rPr lang="nb-NO" sz="2800" b="1" dirty="0" err="1" smtClean="0"/>
              <a:t>leakage</a:t>
            </a:r>
            <a:r>
              <a:rPr lang="nb-NO" sz="2800" b="1" dirty="0" smtClean="0"/>
              <a:t> at 2/4-14 </a:t>
            </a:r>
            <a:r>
              <a:rPr lang="nb-NO" sz="2800" b="1" dirty="0" err="1" smtClean="0"/>
              <a:t>well</a:t>
            </a:r>
            <a:r>
              <a:rPr lang="nb-NO" sz="2800" b="1" dirty="0" smtClean="0"/>
              <a:t> </a:t>
            </a:r>
            <a:endParaRPr lang="en-US" sz="2800" b="1" dirty="0"/>
          </a:p>
        </p:txBody>
      </p:sp>
      <p:sp>
        <p:nvSpPr>
          <p:cNvPr id="2" name="TextBox 1"/>
          <p:cNvSpPr txBox="1"/>
          <p:nvPr/>
        </p:nvSpPr>
        <p:spPr>
          <a:xfrm>
            <a:off x="2400300" y="1326292"/>
            <a:ext cx="3949414" cy="369332"/>
          </a:xfrm>
          <a:prstGeom prst="rect">
            <a:avLst/>
          </a:prstGeom>
          <a:noFill/>
        </p:spPr>
        <p:txBody>
          <a:bodyPr wrap="none" rtlCol="0">
            <a:spAutoFit/>
          </a:bodyPr>
          <a:lstStyle/>
          <a:p>
            <a:r>
              <a:rPr lang="nb-NO" dirty="0" err="1" smtClean="0"/>
              <a:t>Similar</a:t>
            </a:r>
            <a:r>
              <a:rPr lang="nb-NO" dirty="0" smtClean="0"/>
              <a:t> </a:t>
            </a:r>
            <a:r>
              <a:rPr lang="nb-NO" dirty="0" err="1" smtClean="0"/>
              <a:t>structures</a:t>
            </a:r>
            <a:r>
              <a:rPr lang="nb-NO" dirty="0" smtClean="0"/>
              <a:t> in </a:t>
            </a:r>
            <a:r>
              <a:rPr lang="nb-NO" dirty="0" err="1" smtClean="0"/>
              <a:t>laboratory</a:t>
            </a:r>
            <a:r>
              <a:rPr lang="nb-NO" dirty="0" smtClean="0"/>
              <a:t> and </a:t>
            </a:r>
            <a:r>
              <a:rPr lang="nb-NO" dirty="0" err="1" smtClean="0"/>
              <a:t>field</a:t>
            </a:r>
            <a:endParaRPr lang="de-DE" dirty="0"/>
          </a:p>
        </p:txBody>
      </p:sp>
      <p:sp>
        <p:nvSpPr>
          <p:cNvPr id="17" name="TextBox 16"/>
          <p:cNvSpPr txBox="1"/>
          <p:nvPr/>
        </p:nvSpPr>
        <p:spPr>
          <a:xfrm>
            <a:off x="2971800" y="5816663"/>
            <a:ext cx="3343223" cy="369332"/>
          </a:xfrm>
          <a:prstGeom prst="rect">
            <a:avLst/>
          </a:prstGeom>
          <a:noFill/>
        </p:spPr>
        <p:txBody>
          <a:bodyPr wrap="none" rtlCol="0">
            <a:spAutoFit/>
          </a:bodyPr>
          <a:lstStyle/>
          <a:p>
            <a:r>
              <a:rPr lang="nb-NO" dirty="0" smtClean="0"/>
              <a:t>How </a:t>
            </a:r>
            <a:r>
              <a:rPr lang="nb-NO" dirty="0" err="1" smtClean="0"/>
              <a:t>could</a:t>
            </a:r>
            <a:r>
              <a:rPr lang="nb-NO" dirty="0" smtClean="0"/>
              <a:t> </a:t>
            </a:r>
            <a:r>
              <a:rPr lang="nb-NO" dirty="0" err="1" smtClean="0"/>
              <a:t>we</a:t>
            </a:r>
            <a:r>
              <a:rPr lang="nb-NO" dirty="0" smtClean="0"/>
              <a:t> </a:t>
            </a:r>
            <a:r>
              <a:rPr lang="nb-NO" dirty="0" err="1" smtClean="0"/>
              <a:t>measure</a:t>
            </a:r>
            <a:r>
              <a:rPr lang="nb-NO" dirty="0" smtClean="0"/>
              <a:t> </a:t>
            </a:r>
            <a:r>
              <a:rPr lang="nb-NO" dirty="0" err="1" smtClean="0"/>
              <a:t>leakages</a:t>
            </a:r>
            <a:r>
              <a:rPr lang="nb-NO" dirty="0" smtClean="0"/>
              <a:t>?</a:t>
            </a:r>
            <a:endParaRPr lang="de-DE" dirty="0"/>
          </a:p>
        </p:txBody>
      </p:sp>
      <p:sp>
        <p:nvSpPr>
          <p:cNvPr id="3" name="Right Arrow 2"/>
          <p:cNvSpPr/>
          <p:nvPr/>
        </p:nvSpPr>
        <p:spPr>
          <a:xfrm>
            <a:off x="2628900" y="5934364"/>
            <a:ext cx="342900" cy="133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5911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flipV="1">
            <a:off x="685800" y="2285999"/>
            <a:ext cx="108304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b-NO"/>
          </a:p>
        </p:txBody>
      </p:sp>
      <p:pic>
        <p:nvPicPr>
          <p:cNvPr id="245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309442" cy="550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79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58565"/>
            <a:ext cx="5517408" cy="523220"/>
          </a:xfrm>
          <a:prstGeom prst="rect">
            <a:avLst/>
          </a:prstGeom>
          <a:noFill/>
        </p:spPr>
        <p:txBody>
          <a:bodyPr wrap="none" rtlCol="0">
            <a:spAutoFit/>
          </a:bodyPr>
          <a:lstStyle/>
          <a:p>
            <a:r>
              <a:rPr lang="nb-NO" sz="2800" b="1" dirty="0" smtClean="0"/>
              <a:t>Detecting gas leakage at the seabed</a:t>
            </a:r>
            <a:endParaRPr lang="en-US" sz="2800" b="1" dirty="0"/>
          </a:p>
        </p:txBody>
      </p:sp>
      <p:grpSp>
        <p:nvGrpSpPr>
          <p:cNvPr id="9" name="Group 8"/>
          <p:cNvGrpSpPr/>
          <p:nvPr/>
        </p:nvGrpSpPr>
        <p:grpSpPr>
          <a:xfrm>
            <a:off x="457200" y="1111732"/>
            <a:ext cx="4058285" cy="2084070"/>
            <a:chOff x="533400" y="1066800"/>
            <a:chExt cx="4058285" cy="208407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5458" r="6602"/>
            <a:stretch/>
          </p:blipFill>
          <p:spPr bwMode="auto">
            <a:xfrm>
              <a:off x="533400" y="1066800"/>
              <a:ext cx="4058285" cy="208407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951734" y="1924169"/>
              <a:ext cx="1305294" cy="369332"/>
            </a:xfrm>
            <a:prstGeom prst="rect">
              <a:avLst/>
            </a:prstGeom>
            <a:noFill/>
          </p:spPr>
          <p:txBody>
            <a:bodyPr wrap="none" rtlCol="0">
              <a:spAutoFit/>
            </a:bodyPr>
            <a:lstStyle/>
            <a:p>
              <a:r>
                <a:rPr lang="nb-NO" dirty="0" smtClean="0"/>
                <a:t>No chimney</a:t>
              </a:r>
              <a:endParaRPr lang="en-US" dirty="0"/>
            </a:p>
          </p:txBody>
        </p:sp>
        <p:sp>
          <p:nvSpPr>
            <p:cNvPr id="7" name="TextBox 6"/>
            <p:cNvSpPr txBox="1"/>
            <p:nvPr/>
          </p:nvSpPr>
          <p:spPr>
            <a:xfrm>
              <a:off x="2407211" y="1840468"/>
              <a:ext cx="538930" cy="369332"/>
            </a:xfrm>
            <a:prstGeom prst="rect">
              <a:avLst/>
            </a:prstGeom>
            <a:noFill/>
          </p:spPr>
          <p:txBody>
            <a:bodyPr wrap="none" rtlCol="0">
              <a:spAutoFit/>
            </a:bodyPr>
            <a:lstStyle/>
            <a:p>
              <a:r>
                <a:rPr lang="nb-NO" dirty="0" smtClean="0"/>
                <a:t>1 m</a:t>
              </a:r>
              <a:endParaRPr lang="en-US" dirty="0"/>
            </a:p>
          </p:txBody>
        </p:sp>
        <p:sp>
          <p:nvSpPr>
            <p:cNvPr id="8" name="TextBox 7"/>
            <p:cNvSpPr txBox="1"/>
            <p:nvPr/>
          </p:nvSpPr>
          <p:spPr>
            <a:xfrm>
              <a:off x="2851885" y="1295400"/>
              <a:ext cx="591829" cy="369332"/>
            </a:xfrm>
            <a:prstGeom prst="rect">
              <a:avLst/>
            </a:prstGeom>
            <a:noFill/>
          </p:spPr>
          <p:txBody>
            <a:bodyPr wrap="none" rtlCol="0">
              <a:spAutoFit/>
            </a:bodyPr>
            <a:lstStyle/>
            <a:p>
              <a:r>
                <a:rPr lang="nb-NO" dirty="0" smtClean="0"/>
                <a:t>5 m </a:t>
              </a:r>
              <a:endParaRPr lang="en-US" dirty="0"/>
            </a:p>
          </p:txBody>
        </p:sp>
      </p:grpSp>
      <p:grpSp>
        <p:nvGrpSpPr>
          <p:cNvPr id="11" name="Group 10"/>
          <p:cNvGrpSpPr/>
          <p:nvPr/>
        </p:nvGrpSpPr>
        <p:grpSpPr>
          <a:xfrm>
            <a:off x="5791200" y="626588"/>
            <a:ext cx="2783840" cy="2651760"/>
            <a:chOff x="5486400" y="762000"/>
            <a:chExt cx="2783840" cy="2651760"/>
          </a:xfrm>
        </p:grpSpPr>
        <p:pic>
          <p:nvPicPr>
            <p:cNvPr id="3" name="Picture 2"/>
            <p:cNvPicPr/>
            <p:nvPr/>
          </p:nvPicPr>
          <p:blipFill rotWithShape="1">
            <a:blip r:embed="rId3" cstate="print">
              <a:extLst>
                <a:ext uri="{28A0092B-C50C-407E-A947-70E740481C1C}">
                  <a14:useLocalDpi xmlns:a14="http://schemas.microsoft.com/office/drawing/2010/main" val="0"/>
                </a:ext>
              </a:extLst>
            </a:blip>
            <a:srcRect l="25714" r="27041"/>
            <a:stretch/>
          </p:blipFill>
          <p:spPr>
            <a:xfrm>
              <a:off x="5486400" y="762000"/>
              <a:ext cx="2783840" cy="2651760"/>
            </a:xfrm>
            <a:prstGeom prst="rect">
              <a:avLst/>
            </a:prstGeom>
          </p:spPr>
        </p:pic>
        <p:sp>
          <p:nvSpPr>
            <p:cNvPr id="10" name="TextBox 9"/>
            <p:cNvSpPr txBox="1"/>
            <p:nvPr/>
          </p:nvSpPr>
          <p:spPr>
            <a:xfrm>
              <a:off x="5908041" y="762000"/>
              <a:ext cx="2362199" cy="523220"/>
            </a:xfrm>
            <a:prstGeom prst="rect">
              <a:avLst/>
            </a:prstGeom>
            <a:noFill/>
          </p:spPr>
          <p:txBody>
            <a:bodyPr wrap="square" rtlCol="0">
              <a:spAutoFit/>
            </a:bodyPr>
            <a:lstStyle/>
            <a:p>
              <a:r>
                <a:rPr lang="nb-NO" sz="1400" b="1" dirty="0" smtClean="0"/>
                <a:t>Intersects of pairs with 0.25% increase in traveltime</a:t>
              </a:r>
              <a:endParaRPr lang="en-US" sz="1400" b="1" dirty="0"/>
            </a:p>
          </p:txBody>
        </p:sp>
      </p:grpSp>
      <p:grpSp>
        <p:nvGrpSpPr>
          <p:cNvPr id="13" name="Group 12"/>
          <p:cNvGrpSpPr/>
          <p:nvPr/>
        </p:nvGrpSpPr>
        <p:grpSpPr>
          <a:xfrm>
            <a:off x="248920" y="3360893"/>
            <a:ext cx="7239000" cy="3482340"/>
            <a:chOff x="533400" y="3374410"/>
            <a:chExt cx="7239000" cy="3482340"/>
          </a:xfrm>
        </p:grpSpPr>
        <p:pic>
          <p:nvPicPr>
            <p:cNvPr id="5" name="Picture 4"/>
            <p:cNvPicPr/>
            <p:nvPr/>
          </p:nvPicPr>
          <p:blipFill rotWithShape="1">
            <a:blip r:embed="rId4">
              <a:extLst>
                <a:ext uri="{28A0092B-C50C-407E-A947-70E740481C1C}">
                  <a14:useLocalDpi xmlns:a14="http://schemas.microsoft.com/office/drawing/2010/main" val="0"/>
                </a:ext>
              </a:extLst>
            </a:blip>
            <a:srcRect l="6768" r="7955"/>
            <a:stretch/>
          </p:blipFill>
          <p:spPr bwMode="auto">
            <a:xfrm>
              <a:off x="533400" y="3413760"/>
              <a:ext cx="7239000" cy="3442990"/>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1340367" y="3374410"/>
              <a:ext cx="5625066" cy="369332"/>
            </a:xfrm>
            <a:prstGeom prst="rect">
              <a:avLst/>
            </a:prstGeom>
            <a:noFill/>
          </p:spPr>
          <p:txBody>
            <a:bodyPr wrap="none" rtlCol="0">
              <a:spAutoFit/>
            </a:bodyPr>
            <a:lstStyle/>
            <a:p>
              <a:r>
                <a:rPr lang="nb-NO" dirty="0" smtClean="0"/>
                <a:t>Measured signals for various frequency ranges and offsets</a:t>
              </a:r>
              <a:endParaRPr lang="en-US" dirty="0"/>
            </a:p>
          </p:txBody>
        </p:sp>
      </p:grpSp>
      <p:sp>
        <p:nvSpPr>
          <p:cNvPr id="14" name="TextBox 13"/>
          <p:cNvSpPr txBox="1"/>
          <p:nvPr/>
        </p:nvSpPr>
        <p:spPr>
          <a:xfrm>
            <a:off x="73342" y="618546"/>
            <a:ext cx="5046446" cy="369332"/>
          </a:xfrm>
          <a:prstGeom prst="rect">
            <a:avLst/>
          </a:prstGeom>
          <a:noFill/>
        </p:spPr>
        <p:txBody>
          <a:bodyPr wrap="none" rtlCol="0">
            <a:spAutoFit/>
          </a:bodyPr>
          <a:lstStyle/>
          <a:p>
            <a:r>
              <a:rPr lang="nb-NO" i="1" dirty="0" smtClean="0"/>
              <a:t>Landrø, Hansteen and Amundsen, Geophysics, 2017</a:t>
            </a:r>
            <a:endParaRPr lang="en-US" i="1" dirty="0"/>
          </a:p>
        </p:txBody>
      </p:sp>
    </p:spTree>
    <p:extLst>
      <p:ext uri="{BB962C8B-B14F-4D97-AF65-F5344CB8AC3E}">
        <p14:creationId xmlns:p14="http://schemas.microsoft.com/office/powerpoint/2010/main" val="1465959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4716" y="286982"/>
            <a:ext cx="7772400" cy="646331"/>
          </a:xfrm>
          <a:prstGeom prst="rect">
            <a:avLst/>
          </a:prstGeom>
          <a:noFill/>
        </p:spPr>
        <p:txBody>
          <a:bodyPr wrap="square" rtlCol="0">
            <a:spAutoFit/>
          </a:bodyPr>
          <a:lstStyle/>
          <a:p>
            <a:r>
              <a:rPr lang="nb-NO" dirty="0" smtClean="0"/>
              <a:t>Line 804 – </a:t>
            </a:r>
            <a:r>
              <a:rPr lang="nb-NO" dirty="0" err="1" smtClean="0"/>
              <a:t>development</a:t>
            </a:r>
            <a:r>
              <a:rPr lang="nb-NO" dirty="0" smtClean="0"/>
              <a:t> from 1988 (pre-</a:t>
            </a:r>
            <a:r>
              <a:rPr lang="nb-NO" dirty="0" err="1" smtClean="0"/>
              <a:t>blowout</a:t>
            </a:r>
            <a:r>
              <a:rPr lang="nb-NO" dirty="0" smtClean="0"/>
              <a:t>) to 2009 : 12 ms </a:t>
            </a:r>
            <a:r>
              <a:rPr lang="nb-NO" dirty="0" err="1" smtClean="0"/>
              <a:t>pulldown</a:t>
            </a:r>
            <a:r>
              <a:rPr lang="nb-NO" dirty="0" smtClean="0"/>
              <a:t> in 1990 and 7 ms in 2009 </a:t>
            </a:r>
            <a:endParaRPr lang="nb-NO" dirty="0"/>
          </a:p>
        </p:txBody>
      </p:sp>
      <p:grpSp>
        <p:nvGrpSpPr>
          <p:cNvPr id="15" name="Group 14"/>
          <p:cNvGrpSpPr/>
          <p:nvPr/>
        </p:nvGrpSpPr>
        <p:grpSpPr>
          <a:xfrm>
            <a:off x="228600" y="1055419"/>
            <a:ext cx="8686800" cy="5421581"/>
            <a:chOff x="228600" y="1055419"/>
            <a:chExt cx="8686800" cy="5421581"/>
          </a:xfrm>
        </p:grpSpPr>
        <p:grpSp>
          <p:nvGrpSpPr>
            <p:cNvPr id="6" name="Group 5"/>
            <p:cNvGrpSpPr/>
            <p:nvPr/>
          </p:nvGrpSpPr>
          <p:grpSpPr>
            <a:xfrm>
              <a:off x="228600" y="1295400"/>
              <a:ext cx="8686800" cy="5181600"/>
              <a:chOff x="457200" y="1828801"/>
              <a:chExt cx="8077200" cy="3962400"/>
            </a:xfrm>
          </p:grpSpPr>
          <p:pic>
            <p:nvPicPr>
              <p:cNvPr id="2" name="Picture 1"/>
              <p:cNvPicPr>
                <a:picLocks noChangeAspect="1"/>
              </p:cNvPicPr>
              <p:nvPr/>
            </p:nvPicPr>
            <p:blipFill rotWithShape="1">
              <a:blip r:embed="rId2"/>
              <a:srcRect l="1770" t="7867" r="4425" b="10324"/>
              <a:stretch/>
            </p:blipFill>
            <p:spPr>
              <a:xfrm>
                <a:off x="457200" y="1828801"/>
                <a:ext cx="8077200" cy="3962400"/>
              </a:xfrm>
              <a:prstGeom prst="rect">
                <a:avLst/>
              </a:prstGeom>
            </p:spPr>
          </p:pic>
          <p:sp>
            <p:nvSpPr>
              <p:cNvPr id="3" name="Freeform 2"/>
              <p:cNvSpPr/>
              <p:nvPr/>
            </p:nvSpPr>
            <p:spPr>
              <a:xfrm>
                <a:off x="960120" y="3676483"/>
                <a:ext cx="6775704" cy="411480"/>
              </a:xfrm>
              <a:custGeom>
                <a:avLst/>
                <a:gdLst>
                  <a:gd name="connsiteX0" fmla="*/ 0 w 6775704"/>
                  <a:gd name="connsiteY0" fmla="*/ 91440 h 411480"/>
                  <a:gd name="connsiteX1" fmla="*/ 45720 w 6775704"/>
                  <a:gd name="connsiteY1" fmla="*/ 100584 h 411480"/>
                  <a:gd name="connsiteX2" fmla="*/ 73152 w 6775704"/>
                  <a:gd name="connsiteY2" fmla="*/ 118872 h 411480"/>
                  <a:gd name="connsiteX3" fmla="*/ 219456 w 6775704"/>
                  <a:gd name="connsiteY3" fmla="*/ 109728 h 411480"/>
                  <a:gd name="connsiteX4" fmla="*/ 274320 w 6775704"/>
                  <a:gd name="connsiteY4" fmla="*/ 91440 h 411480"/>
                  <a:gd name="connsiteX5" fmla="*/ 301752 w 6775704"/>
                  <a:gd name="connsiteY5" fmla="*/ 82296 h 411480"/>
                  <a:gd name="connsiteX6" fmla="*/ 393192 w 6775704"/>
                  <a:gd name="connsiteY6" fmla="*/ 91440 h 411480"/>
                  <a:gd name="connsiteX7" fmla="*/ 704088 w 6775704"/>
                  <a:gd name="connsiteY7" fmla="*/ 100584 h 411480"/>
                  <a:gd name="connsiteX8" fmla="*/ 758952 w 6775704"/>
                  <a:gd name="connsiteY8" fmla="*/ 118872 h 411480"/>
                  <a:gd name="connsiteX9" fmla="*/ 786384 w 6775704"/>
                  <a:gd name="connsiteY9" fmla="*/ 128016 h 411480"/>
                  <a:gd name="connsiteX10" fmla="*/ 813816 w 6775704"/>
                  <a:gd name="connsiteY10" fmla="*/ 137160 h 411480"/>
                  <a:gd name="connsiteX11" fmla="*/ 841248 w 6775704"/>
                  <a:gd name="connsiteY11" fmla="*/ 146304 h 411480"/>
                  <a:gd name="connsiteX12" fmla="*/ 1088136 w 6775704"/>
                  <a:gd name="connsiteY12" fmla="*/ 137160 h 411480"/>
                  <a:gd name="connsiteX13" fmla="*/ 1179576 w 6775704"/>
                  <a:gd name="connsiteY13" fmla="*/ 118872 h 411480"/>
                  <a:gd name="connsiteX14" fmla="*/ 1225296 w 6775704"/>
                  <a:gd name="connsiteY14" fmla="*/ 109728 h 411480"/>
                  <a:gd name="connsiteX15" fmla="*/ 1527048 w 6775704"/>
                  <a:gd name="connsiteY15" fmla="*/ 91440 h 411480"/>
                  <a:gd name="connsiteX16" fmla="*/ 1920240 w 6775704"/>
                  <a:gd name="connsiteY16" fmla="*/ 91440 h 411480"/>
                  <a:gd name="connsiteX17" fmla="*/ 2139696 w 6775704"/>
                  <a:gd name="connsiteY17" fmla="*/ 100584 h 411480"/>
                  <a:gd name="connsiteX18" fmla="*/ 2350008 w 6775704"/>
                  <a:gd name="connsiteY18" fmla="*/ 91440 h 411480"/>
                  <a:gd name="connsiteX19" fmla="*/ 2432304 w 6775704"/>
                  <a:gd name="connsiteY19" fmla="*/ 73152 h 411480"/>
                  <a:gd name="connsiteX20" fmla="*/ 2487168 w 6775704"/>
                  <a:gd name="connsiteY20" fmla="*/ 54864 h 411480"/>
                  <a:gd name="connsiteX21" fmla="*/ 2788920 w 6775704"/>
                  <a:gd name="connsiteY21" fmla="*/ 45720 h 411480"/>
                  <a:gd name="connsiteX22" fmla="*/ 2834640 w 6775704"/>
                  <a:gd name="connsiteY22" fmla="*/ 36576 h 411480"/>
                  <a:gd name="connsiteX23" fmla="*/ 2889504 w 6775704"/>
                  <a:gd name="connsiteY23" fmla="*/ 18288 h 411480"/>
                  <a:gd name="connsiteX24" fmla="*/ 2916936 w 6775704"/>
                  <a:gd name="connsiteY24" fmla="*/ 9144 h 411480"/>
                  <a:gd name="connsiteX25" fmla="*/ 2953512 w 6775704"/>
                  <a:gd name="connsiteY25" fmla="*/ 0 h 411480"/>
                  <a:gd name="connsiteX26" fmla="*/ 3227832 w 6775704"/>
                  <a:gd name="connsiteY26" fmla="*/ 9144 h 411480"/>
                  <a:gd name="connsiteX27" fmla="*/ 3319272 w 6775704"/>
                  <a:gd name="connsiteY27" fmla="*/ 36576 h 411480"/>
                  <a:gd name="connsiteX28" fmla="*/ 3346704 w 6775704"/>
                  <a:gd name="connsiteY28" fmla="*/ 45720 h 411480"/>
                  <a:gd name="connsiteX29" fmla="*/ 3621024 w 6775704"/>
                  <a:gd name="connsiteY29" fmla="*/ 64008 h 411480"/>
                  <a:gd name="connsiteX30" fmla="*/ 3657600 w 6775704"/>
                  <a:gd name="connsiteY30" fmla="*/ 82296 h 411480"/>
                  <a:gd name="connsiteX31" fmla="*/ 3685032 w 6775704"/>
                  <a:gd name="connsiteY31" fmla="*/ 91440 h 411480"/>
                  <a:gd name="connsiteX32" fmla="*/ 3712464 w 6775704"/>
                  <a:gd name="connsiteY32" fmla="*/ 109728 h 411480"/>
                  <a:gd name="connsiteX33" fmla="*/ 3758184 w 6775704"/>
                  <a:gd name="connsiteY33" fmla="*/ 118872 h 411480"/>
                  <a:gd name="connsiteX34" fmla="*/ 3813048 w 6775704"/>
                  <a:gd name="connsiteY34" fmla="*/ 137160 h 411480"/>
                  <a:gd name="connsiteX35" fmla="*/ 3840480 w 6775704"/>
                  <a:gd name="connsiteY35" fmla="*/ 146304 h 411480"/>
                  <a:gd name="connsiteX36" fmla="*/ 3867912 w 6775704"/>
                  <a:gd name="connsiteY36" fmla="*/ 173736 h 411480"/>
                  <a:gd name="connsiteX37" fmla="*/ 3950208 w 6775704"/>
                  <a:gd name="connsiteY37" fmla="*/ 201168 h 411480"/>
                  <a:gd name="connsiteX38" fmla="*/ 3977640 w 6775704"/>
                  <a:gd name="connsiteY38" fmla="*/ 210312 h 411480"/>
                  <a:gd name="connsiteX39" fmla="*/ 4014216 w 6775704"/>
                  <a:gd name="connsiteY39" fmla="*/ 228600 h 411480"/>
                  <a:gd name="connsiteX40" fmla="*/ 4078224 w 6775704"/>
                  <a:gd name="connsiteY40" fmla="*/ 246888 h 411480"/>
                  <a:gd name="connsiteX41" fmla="*/ 4133088 w 6775704"/>
                  <a:gd name="connsiteY41" fmla="*/ 265176 h 411480"/>
                  <a:gd name="connsiteX42" fmla="*/ 4169664 w 6775704"/>
                  <a:gd name="connsiteY42" fmla="*/ 274320 h 411480"/>
                  <a:gd name="connsiteX43" fmla="*/ 4224528 w 6775704"/>
                  <a:gd name="connsiteY43" fmla="*/ 301752 h 411480"/>
                  <a:gd name="connsiteX44" fmla="*/ 4251960 w 6775704"/>
                  <a:gd name="connsiteY44" fmla="*/ 329184 h 411480"/>
                  <a:gd name="connsiteX45" fmla="*/ 4279392 w 6775704"/>
                  <a:gd name="connsiteY45" fmla="*/ 338328 h 411480"/>
                  <a:gd name="connsiteX46" fmla="*/ 4334256 w 6775704"/>
                  <a:gd name="connsiteY46" fmla="*/ 374904 h 411480"/>
                  <a:gd name="connsiteX47" fmla="*/ 4352544 w 6775704"/>
                  <a:gd name="connsiteY47" fmla="*/ 402336 h 411480"/>
                  <a:gd name="connsiteX48" fmla="*/ 4398264 w 6775704"/>
                  <a:gd name="connsiteY48" fmla="*/ 411480 h 411480"/>
                  <a:gd name="connsiteX49" fmla="*/ 4535424 w 6775704"/>
                  <a:gd name="connsiteY49" fmla="*/ 402336 h 411480"/>
                  <a:gd name="connsiteX50" fmla="*/ 4562856 w 6775704"/>
                  <a:gd name="connsiteY50" fmla="*/ 393192 h 411480"/>
                  <a:gd name="connsiteX51" fmla="*/ 4617720 w 6775704"/>
                  <a:gd name="connsiteY51" fmla="*/ 356616 h 411480"/>
                  <a:gd name="connsiteX52" fmla="*/ 4645152 w 6775704"/>
                  <a:gd name="connsiteY52" fmla="*/ 338328 h 411480"/>
                  <a:gd name="connsiteX53" fmla="*/ 4672584 w 6775704"/>
                  <a:gd name="connsiteY53" fmla="*/ 320040 h 411480"/>
                  <a:gd name="connsiteX54" fmla="*/ 4700016 w 6775704"/>
                  <a:gd name="connsiteY54" fmla="*/ 301752 h 411480"/>
                  <a:gd name="connsiteX55" fmla="*/ 4727448 w 6775704"/>
                  <a:gd name="connsiteY55" fmla="*/ 292608 h 411480"/>
                  <a:gd name="connsiteX56" fmla="*/ 4791456 w 6775704"/>
                  <a:gd name="connsiteY56" fmla="*/ 265176 h 411480"/>
                  <a:gd name="connsiteX57" fmla="*/ 4873752 w 6775704"/>
                  <a:gd name="connsiteY57" fmla="*/ 246888 h 411480"/>
                  <a:gd name="connsiteX58" fmla="*/ 4901184 w 6775704"/>
                  <a:gd name="connsiteY58" fmla="*/ 237744 h 411480"/>
                  <a:gd name="connsiteX59" fmla="*/ 4946904 w 6775704"/>
                  <a:gd name="connsiteY59" fmla="*/ 228600 h 411480"/>
                  <a:gd name="connsiteX60" fmla="*/ 4983480 w 6775704"/>
                  <a:gd name="connsiteY60" fmla="*/ 219456 h 411480"/>
                  <a:gd name="connsiteX61" fmla="*/ 5047488 w 6775704"/>
                  <a:gd name="connsiteY61" fmla="*/ 228600 h 411480"/>
                  <a:gd name="connsiteX62" fmla="*/ 5257800 w 6775704"/>
                  <a:gd name="connsiteY62" fmla="*/ 246888 h 411480"/>
                  <a:gd name="connsiteX63" fmla="*/ 5285232 w 6775704"/>
                  <a:gd name="connsiteY63" fmla="*/ 256032 h 411480"/>
                  <a:gd name="connsiteX64" fmla="*/ 5788152 w 6775704"/>
                  <a:gd name="connsiteY64" fmla="*/ 246888 h 411480"/>
                  <a:gd name="connsiteX65" fmla="*/ 5925312 w 6775704"/>
                  <a:gd name="connsiteY65" fmla="*/ 265176 h 411480"/>
                  <a:gd name="connsiteX66" fmla="*/ 5980176 w 6775704"/>
                  <a:gd name="connsiteY66" fmla="*/ 283464 h 411480"/>
                  <a:gd name="connsiteX67" fmla="*/ 6483096 w 6775704"/>
                  <a:gd name="connsiteY67" fmla="*/ 301752 h 411480"/>
                  <a:gd name="connsiteX68" fmla="*/ 6638544 w 6775704"/>
                  <a:gd name="connsiteY68" fmla="*/ 320040 h 411480"/>
                  <a:gd name="connsiteX69" fmla="*/ 6665976 w 6775704"/>
                  <a:gd name="connsiteY69" fmla="*/ 329184 h 411480"/>
                  <a:gd name="connsiteX70" fmla="*/ 6775704 w 6775704"/>
                  <a:gd name="connsiteY70" fmla="*/ 338328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75704" h="411480">
                    <a:moveTo>
                      <a:pt x="0" y="91440"/>
                    </a:moveTo>
                    <a:cubicBezTo>
                      <a:pt x="15240" y="94488"/>
                      <a:pt x="31168" y="95127"/>
                      <a:pt x="45720" y="100584"/>
                    </a:cubicBezTo>
                    <a:cubicBezTo>
                      <a:pt x="56010" y="104443"/>
                      <a:pt x="62177" y="118294"/>
                      <a:pt x="73152" y="118872"/>
                    </a:cubicBezTo>
                    <a:lnTo>
                      <a:pt x="219456" y="109728"/>
                    </a:lnTo>
                    <a:lnTo>
                      <a:pt x="274320" y="91440"/>
                    </a:lnTo>
                    <a:lnTo>
                      <a:pt x="301752" y="82296"/>
                    </a:lnTo>
                    <a:cubicBezTo>
                      <a:pt x="332232" y="85344"/>
                      <a:pt x="362592" y="90049"/>
                      <a:pt x="393192" y="91440"/>
                    </a:cubicBezTo>
                    <a:cubicBezTo>
                      <a:pt x="496762" y="96148"/>
                      <a:pt x="600702" y="92830"/>
                      <a:pt x="704088" y="100584"/>
                    </a:cubicBezTo>
                    <a:cubicBezTo>
                      <a:pt x="723311" y="102026"/>
                      <a:pt x="740664" y="112776"/>
                      <a:pt x="758952" y="118872"/>
                    </a:cubicBezTo>
                    <a:lnTo>
                      <a:pt x="786384" y="128016"/>
                    </a:lnTo>
                    <a:lnTo>
                      <a:pt x="813816" y="137160"/>
                    </a:lnTo>
                    <a:lnTo>
                      <a:pt x="841248" y="146304"/>
                    </a:lnTo>
                    <a:cubicBezTo>
                      <a:pt x="923544" y="143256"/>
                      <a:pt x="1006053" y="143815"/>
                      <a:pt x="1088136" y="137160"/>
                    </a:cubicBezTo>
                    <a:cubicBezTo>
                      <a:pt x="1119118" y="134648"/>
                      <a:pt x="1149096" y="124968"/>
                      <a:pt x="1179576" y="118872"/>
                    </a:cubicBezTo>
                    <a:cubicBezTo>
                      <a:pt x="1194816" y="115824"/>
                      <a:pt x="1209774" y="110504"/>
                      <a:pt x="1225296" y="109728"/>
                    </a:cubicBezTo>
                    <a:cubicBezTo>
                      <a:pt x="1447867" y="98599"/>
                      <a:pt x="1347320" y="105265"/>
                      <a:pt x="1527048" y="91440"/>
                    </a:cubicBezTo>
                    <a:cubicBezTo>
                      <a:pt x="1985208" y="114348"/>
                      <a:pt x="1413045" y="91440"/>
                      <a:pt x="1920240" y="91440"/>
                    </a:cubicBezTo>
                    <a:cubicBezTo>
                      <a:pt x="1993455" y="91440"/>
                      <a:pt x="2066544" y="97536"/>
                      <a:pt x="2139696" y="100584"/>
                    </a:cubicBezTo>
                    <a:cubicBezTo>
                      <a:pt x="2209800" y="97536"/>
                      <a:pt x="2280016" y="96439"/>
                      <a:pt x="2350008" y="91440"/>
                    </a:cubicBezTo>
                    <a:cubicBezTo>
                      <a:pt x="2361428" y="90624"/>
                      <a:pt x="2418350" y="77338"/>
                      <a:pt x="2432304" y="73152"/>
                    </a:cubicBezTo>
                    <a:cubicBezTo>
                      <a:pt x="2450768" y="67613"/>
                      <a:pt x="2467900" y="55448"/>
                      <a:pt x="2487168" y="54864"/>
                    </a:cubicBezTo>
                    <a:lnTo>
                      <a:pt x="2788920" y="45720"/>
                    </a:lnTo>
                    <a:cubicBezTo>
                      <a:pt x="2804160" y="42672"/>
                      <a:pt x="2819646" y="40665"/>
                      <a:pt x="2834640" y="36576"/>
                    </a:cubicBezTo>
                    <a:cubicBezTo>
                      <a:pt x="2853238" y="31504"/>
                      <a:pt x="2871216" y="24384"/>
                      <a:pt x="2889504" y="18288"/>
                    </a:cubicBezTo>
                    <a:cubicBezTo>
                      <a:pt x="2898648" y="15240"/>
                      <a:pt x="2907585" y="11482"/>
                      <a:pt x="2916936" y="9144"/>
                    </a:cubicBezTo>
                    <a:lnTo>
                      <a:pt x="2953512" y="0"/>
                    </a:lnTo>
                    <a:cubicBezTo>
                      <a:pt x="3044952" y="3048"/>
                      <a:pt x="3136499" y="3771"/>
                      <a:pt x="3227832" y="9144"/>
                    </a:cubicBezTo>
                    <a:cubicBezTo>
                      <a:pt x="3244613" y="10131"/>
                      <a:pt x="3311537" y="33998"/>
                      <a:pt x="3319272" y="36576"/>
                    </a:cubicBezTo>
                    <a:cubicBezTo>
                      <a:pt x="3328416" y="39624"/>
                      <a:pt x="3337077" y="45239"/>
                      <a:pt x="3346704" y="45720"/>
                    </a:cubicBezTo>
                    <a:cubicBezTo>
                      <a:pt x="3560178" y="56394"/>
                      <a:pt x="3468851" y="48791"/>
                      <a:pt x="3621024" y="64008"/>
                    </a:cubicBezTo>
                    <a:cubicBezTo>
                      <a:pt x="3633216" y="70104"/>
                      <a:pt x="3645071" y="76926"/>
                      <a:pt x="3657600" y="82296"/>
                    </a:cubicBezTo>
                    <a:cubicBezTo>
                      <a:pt x="3666459" y="86093"/>
                      <a:pt x="3676411" y="87129"/>
                      <a:pt x="3685032" y="91440"/>
                    </a:cubicBezTo>
                    <a:cubicBezTo>
                      <a:pt x="3694862" y="96355"/>
                      <a:pt x="3702174" y="105869"/>
                      <a:pt x="3712464" y="109728"/>
                    </a:cubicBezTo>
                    <a:cubicBezTo>
                      <a:pt x="3727016" y="115185"/>
                      <a:pt x="3743190" y="114783"/>
                      <a:pt x="3758184" y="118872"/>
                    </a:cubicBezTo>
                    <a:cubicBezTo>
                      <a:pt x="3776782" y="123944"/>
                      <a:pt x="3794760" y="131064"/>
                      <a:pt x="3813048" y="137160"/>
                    </a:cubicBezTo>
                    <a:lnTo>
                      <a:pt x="3840480" y="146304"/>
                    </a:lnTo>
                    <a:cubicBezTo>
                      <a:pt x="3849624" y="155448"/>
                      <a:pt x="3856608" y="167456"/>
                      <a:pt x="3867912" y="173736"/>
                    </a:cubicBezTo>
                    <a:lnTo>
                      <a:pt x="3950208" y="201168"/>
                    </a:lnTo>
                    <a:cubicBezTo>
                      <a:pt x="3959352" y="204216"/>
                      <a:pt x="3969019" y="206001"/>
                      <a:pt x="3977640" y="210312"/>
                    </a:cubicBezTo>
                    <a:cubicBezTo>
                      <a:pt x="3989832" y="216408"/>
                      <a:pt x="4001687" y="223230"/>
                      <a:pt x="4014216" y="228600"/>
                    </a:cubicBezTo>
                    <a:cubicBezTo>
                      <a:pt x="4038117" y="238843"/>
                      <a:pt x="4052445" y="239154"/>
                      <a:pt x="4078224" y="246888"/>
                    </a:cubicBezTo>
                    <a:cubicBezTo>
                      <a:pt x="4096688" y="252427"/>
                      <a:pt x="4114386" y="260501"/>
                      <a:pt x="4133088" y="265176"/>
                    </a:cubicBezTo>
                    <a:cubicBezTo>
                      <a:pt x="4145280" y="268224"/>
                      <a:pt x="4157580" y="270868"/>
                      <a:pt x="4169664" y="274320"/>
                    </a:cubicBezTo>
                    <a:cubicBezTo>
                      <a:pt x="4194767" y="281492"/>
                      <a:pt x="4203619" y="284328"/>
                      <a:pt x="4224528" y="301752"/>
                    </a:cubicBezTo>
                    <a:cubicBezTo>
                      <a:pt x="4234462" y="310031"/>
                      <a:pt x="4241200" y="322011"/>
                      <a:pt x="4251960" y="329184"/>
                    </a:cubicBezTo>
                    <a:cubicBezTo>
                      <a:pt x="4259980" y="334531"/>
                      <a:pt x="4270966" y="333647"/>
                      <a:pt x="4279392" y="338328"/>
                    </a:cubicBezTo>
                    <a:cubicBezTo>
                      <a:pt x="4298605" y="349002"/>
                      <a:pt x="4334256" y="374904"/>
                      <a:pt x="4334256" y="374904"/>
                    </a:cubicBezTo>
                    <a:cubicBezTo>
                      <a:pt x="4340352" y="384048"/>
                      <a:pt x="4343002" y="396884"/>
                      <a:pt x="4352544" y="402336"/>
                    </a:cubicBezTo>
                    <a:cubicBezTo>
                      <a:pt x="4366038" y="410047"/>
                      <a:pt x="4382722" y="411480"/>
                      <a:pt x="4398264" y="411480"/>
                    </a:cubicBezTo>
                    <a:cubicBezTo>
                      <a:pt x="4444085" y="411480"/>
                      <a:pt x="4489704" y="405384"/>
                      <a:pt x="4535424" y="402336"/>
                    </a:cubicBezTo>
                    <a:cubicBezTo>
                      <a:pt x="4544568" y="399288"/>
                      <a:pt x="4554430" y="397873"/>
                      <a:pt x="4562856" y="393192"/>
                    </a:cubicBezTo>
                    <a:cubicBezTo>
                      <a:pt x="4582069" y="382518"/>
                      <a:pt x="4599432" y="368808"/>
                      <a:pt x="4617720" y="356616"/>
                    </a:cubicBezTo>
                    <a:lnTo>
                      <a:pt x="4645152" y="338328"/>
                    </a:lnTo>
                    <a:lnTo>
                      <a:pt x="4672584" y="320040"/>
                    </a:lnTo>
                    <a:cubicBezTo>
                      <a:pt x="4681728" y="313944"/>
                      <a:pt x="4689590" y="305227"/>
                      <a:pt x="4700016" y="301752"/>
                    </a:cubicBezTo>
                    <a:cubicBezTo>
                      <a:pt x="4709160" y="298704"/>
                      <a:pt x="4718589" y="296405"/>
                      <a:pt x="4727448" y="292608"/>
                    </a:cubicBezTo>
                    <a:cubicBezTo>
                      <a:pt x="4764085" y="276906"/>
                      <a:pt x="4757145" y="273754"/>
                      <a:pt x="4791456" y="265176"/>
                    </a:cubicBezTo>
                    <a:cubicBezTo>
                      <a:pt x="4818718" y="258360"/>
                      <a:pt x="4846490" y="253704"/>
                      <a:pt x="4873752" y="246888"/>
                    </a:cubicBezTo>
                    <a:cubicBezTo>
                      <a:pt x="4883103" y="244550"/>
                      <a:pt x="4891833" y="240082"/>
                      <a:pt x="4901184" y="237744"/>
                    </a:cubicBezTo>
                    <a:cubicBezTo>
                      <a:pt x="4916262" y="233975"/>
                      <a:pt x="4931732" y="231971"/>
                      <a:pt x="4946904" y="228600"/>
                    </a:cubicBezTo>
                    <a:cubicBezTo>
                      <a:pt x="4959172" y="225874"/>
                      <a:pt x="4971288" y="222504"/>
                      <a:pt x="4983480" y="219456"/>
                    </a:cubicBezTo>
                    <a:cubicBezTo>
                      <a:pt x="5004816" y="222504"/>
                      <a:pt x="5026004" y="226881"/>
                      <a:pt x="5047488" y="228600"/>
                    </a:cubicBezTo>
                    <a:cubicBezTo>
                      <a:pt x="5149924" y="236795"/>
                      <a:pt x="5180168" y="227480"/>
                      <a:pt x="5257800" y="246888"/>
                    </a:cubicBezTo>
                    <a:cubicBezTo>
                      <a:pt x="5267151" y="249226"/>
                      <a:pt x="5276088" y="252984"/>
                      <a:pt x="5285232" y="256032"/>
                    </a:cubicBezTo>
                    <a:lnTo>
                      <a:pt x="5788152" y="246888"/>
                    </a:lnTo>
                    <a:cubicBezTo>
                      <a:pt x="5836066" y="246888"/>
                      <a:pt x="5880408" y="251705"/>
                      <a:pt x="5925312" y="265176"/>
                    </a:cubicBezTo>
                    <a:cubicBezTo>
                      <a:pt x="5943776" y="270715"/>
                      <a:pt x="5960978" y="281719"/>
                      <a:pt x="5980176" y="283464"/>
                    </a:cubicBezTo>
                    <a:cubicBezTo>
                      <a:pt x="6214356" y="304753"/>
                      <a:pt x="6047102" y="291843"/>
                      <a:pt x="6483096" y="301752"/>
                    </a:cubicBezTo>
                    <a:cubicBezTo>
                      <a:pt x="6557758" y="326639"/>
                      <a:pt x="6471422" y="300379"/>
                      <a:pt x="6638544" y="320040"/>
                    </a:cubicBezTo>
                    <a:cubicBezTo>
                      <a:pt x="6648117" y="321166"/>
                      <a:pt x="6656422" y="327910"/>
                      <a:pt x="6665976" y="329184"/>
                    </a:cubicBezTo>
                    <a:cubicBezTo>
                      <a:pt x="6702357" y="334035"/>
                      <a:pt x="6775704" y="338328"/>
                      <a:pt x="6775704" y="3383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Freeform 3"/>
              <p:cNvSpPr/>
              <p:nvPr/>
            </p:nvSpPr>
            <p:spPr>
              <a:xfrm>
                <a:off x="950976" y="2476201"/>
                <a:ext cx="6775704" cy="411480"/>
              </a:xfrm>
              <a:custGeom>
                <a:avLst/>
                <a:gdLst>
                  <a:gd name="connsiteX0" fmla="*/ 0 w 6775704"/>
                  <a:gd name="connsiteY0" fmla="*/ 91440 h 411480"/>
                  <a:gd name="connsiteX1" fmla="*/ 45720 w 6775704"/>
                  <a:gd name="connsiteY1" fmla="*/ 100584 h 411480"/>
                  <a:gd name="connsiteX2" fmla="*/ 73152 w 6775704"/>
                  <a:gd name="connsiteY2" fmla="*/ 118872 h 411480"/>
                  <a:gd name="connsiteX3" fmla="*/ 219456 w 6775704"/>
                  <a:gd name="connsiteY3" fmla="*/ 109728 h 411480"/>
                  <a:gd name="connsiteX4" fmla="*/ 274320 w 6775704"/>
                  <a:gd name="connsiteY4" fmla="*/ 91440 h 411480"/>
                  <a:gd name="connsiteX5" fmla="*/ 301752 w 6775704"/>
                  <a:gd name="connsiteY5" fmla="*/ 82296 h 411480"/>
                  <a:gd name="connsiteX6" fmla="*/ 393192 w 6775704"/>
                  <a:gd name="connsiteY6" fmla="*/ 91440 h 411480"/>
                  <a:gd name="connsiteX7" fmla="*/ 704088 w 6775704"/>
                  <a:gd name="connsiteY7" fmla="*/ 100584 h 411480"/>
                  <a:gd name="connsiteX8" fmla="*/ 758952 w 6775704"/>
                  <a:gd name="connsiteY8" fmla="*/ 118872 h 411480"/>
                  <a:gd name="connsiteX9" fmla="*/ 786384 w 6775704"/>
                  <a:gd name="connsiteY9" fmla="*/ 128016 h 411480"/>
                  <a:gd name="connsiteX10" fmla="*/ 813816 w 6775704"/>
                  <a:gd name="connsiteY10" fmla="*/ 137160 h 411480"/>
                  <a:gd name="connsiteX11" fmla="*/ 841248 w 6775704"/>
                  <a:gd name="connsiteY11" fmla="*/ 146304 h 411480"/>
                  <a:gd name="connsiteX12" fmla="*/ 1088136 w 6775704"/>
                  <a:gd name="connsiteY12" fmla="*/ 137160 h 411480"/>
                  <a:gd name="connsiteX13" fmla="*/ 1179576 w 6775704"/>
                  <a:gd name="connsiteY13" fmla="*/ 118872 h 411480"/>
                  <a:gd name="connsiteX14" fmla="*/ 1225296 w 6775704"/>
                  <a:gd name="connsiteY14" fmla="*/ 109728 h 411480"/>
                  <a:gd name="connsiteX15" fmla="*/ 1527048 w 6775704"/>
                  <a:gd name="connsiteY15" fmla="*/ 91440 h 411480"/>
                  <a:gd name="connsiteX16" fmla="*/ 1920240 w 6775704"/>
                  <a:gd name="connsiteY16" fmla="*/ 91440 h 411480"/>
                  <a:gd name="connsiteX17" fmla="*/ 2139696 w 6775704"/>
                  <a:gd name="connsiteY17" fmla="*/ 100584 h 411480"/>
                  <a:gd name="connsiteX18" fmla="*/ 2350008 w 6775704"/>
                  <a:gd name="connsiteY18" fmla="*/ 91440 h 411480"/>
                  <a:gd name="connsiteX19" fmla="*/ 2432304 w 6775704"/>
                  <a:gd name="connsiteY19" fmla="*/ 73152 h 411480"/>
                  <a:gd name="connsiteX20" fmla="*/ 2487168 w 6775704"/>
                  <a:gd name="connsiteY20" fmla="*/ 54864 h 411480"/>
                  <a:gd name="connsiteX21" fmla="*/ 2788920 w 6775704"/>
                  <a:gd name="connsiteY21" fmla="*/ 45720 h 411480"/>
                  <a:gd name="connsiteX22" fmla="*/ 2834640 w 6775704"/>
                  <a:gd name="connsiteY22" fmla="*/ 36576 h 411480"/>
                  <a:gd name="connsiteX23" fmla="*/ 2889504 w 6775704"/>
                  <a:gd name="connsiteY23" fmla="*/ 18288 h 411480"/>
                  <a:gd name="connsiteX24" fmla="*/ 2916936 w 6775704"/>
                  <a:gd name="connsiteY24" fmla="*/ 9144 h 411480"/>
                  <a:gd name="connsiteX25" fmla="*/ 2953512 w 6775704"/>
                  <a:gd name="connsiteY25" fmla="*/ 0 h 411480"/>
                  <a:gd name="connsiteX26" fmla="*/ 3227832 w 6775704"/>
                  <a:gd name="connsiteY26" fmla="*/ 9144 h 411480"/>
                  <a:gd name="connsiteX27" fmla="*/ 3319272 w 6775704"/>
                  <a:gd name="connsiteY27" fmla="*/ 36576 h 411480"/>
                  <a:gd name="connsiteX28" fmla="*/ 3346704 w 6775704"/>
                  <a:gd name="connsiteY28" fmla="*/ 45720 h 411480"/>
                  <a:gd name="connsiteX29" fmla="*/ 3621024 w 6775704"/>
                  <a:gd name="connsiteY29" fmla="*/ 64008 h 411480"/>
                  <a:gd name="connsiteX30" fmla="*/ 3657600 w 6775704"/>
                  <a:gd name="connsiteY30" fmla="*/ 82296 h 411480"/>
                  <a:gd name="connsiteX31" fmla="*/ 3685032 w 6775704"/>
                  <a:gd name="connsiteY31" fmla="*/ 91440 h 411480"/>
                  <a:gd name="connsiteX32" fmla="*/ 3712464 w 6775704"/>
                  <a:gd name="connsiteY32" fmla="*/ 109728 h 411480"/>
                  <a:gd name="connsiteX33" fmla="*/ 3758184 w 6775704"/>
                  <a:gd name="connsiteY33" fmla="*/ 118872 h 411480"/>
                  <a:gd name="connsiteX34" fmla="*/ 3813048 w 6775704"/>
                  <a:gd name="connsiteY34" fmla="*/ 137160 h 411480"/>
                  <a:gd name="connsiteX35" fmla="*/ 3840480 w 6775704"/>
                  <a:gd name="connsiteY35" fmla="*/ 146304 h 411480"/>
                  <a:gd name="connsiteX36" fmla="*/ 3867912 w 6775704"/>
                  <a:gd name="connsiteY36" fmla="*/ 173736 h 411480"/>
                  <a:gd name="connsiteX37" fmla="*/ 3950208 w 6775704"/>
                  <a:gd name="connsiteY37" fmla="*/ 201168 h 411480"/>
                  <a:gd name="connsiteX38" fmla="*/ 3977640 w 6775704"/>
                  <a:gd name="connsiteY38" fmla="*/ 210312 h 411480"/>
                  <a:gd name="connsiteX39" fmla="*/ 4014216 w 6775704"/>
                  <a:gd name="connsiteY39" fmla="*/ 228600 h 411480"/>
                  <a:gd name="connsiteX40" fmla="*/ 4078224 w 6775704"/>
                  <a:gd name="connsiteY40" fmla="*/ 246888 h 411480"/>
                  <a:gd name="connsiteX41" fmla="*/ 4133088 w 6775704"/>
                  <a:gd name="connsiteY41" fmla="*/ 265176 h 411480"/>
                  <a:gd name="connsiteX42" fmla="*/ 4169664 w 6775704"/>
                  <a:gd name="connsiteY42" fmla="*/ 274320 h 411480"/>
                  <a:gd name="connsiteX43" fmla="*/ 4224528 w 6775704"/>
                  <a:gd name="connsiteY43" fmla="*/ 301752 h 411480"/>
                  <a:gd name="connsiteX44" fmla="*/ 4251960 w 6775704"/>
                  <a:gd name="connsiteY44" fmla="*/ 329184 h 411480"/>
                  <a:gd name="connsiteX45" fmla="*/ 4279392 w 6775704"/>
                  <a:gd name="connsiteY45" fmla="*/ 338328 h 411480"/>
                  <a:gd name="connsiteX46" fmla="*/ 4334256 w 6775704"/>
                  <a:gd name="connsiteY46" fmla="*/ 374904 h 411480"/>
                  <a:gd name="connsiteX47" fmla="*/ 4352544 w 6775704"/>
                  <a:gd name="connsiteY47" fmla="*/ 402336 h 411480"/>
                  <a:gd name="connsiteX48" fmla="*/ 4398264 w 6775704"/>
                  <a:gd name="connsiteY48" fmla="*/ 411480 h 411480"/>
                  <a:gd name="connsiteX49" fmla="*/ 4535424 w 6775704"/>
                  <a:gd name="connsiteY49" fmla="*/ 402336 h 411480"/>
                  <a:gd name="connsiteX50" fmla="*/ 4562856 w 6775704"/>
                  <a:gd name="connsiteY50" fmla="*/ 393192 h 411480"/>
                  <a:gd name="connsiteX51" fmla="*/ 4617720 w 6775704"/>
                  <a:gd name="connsiteY51" fmla="*/ 356616 h 411480"/>
                  <a:gd name="connsiteX52" fmla="*/ 4645152 w 6775704"/>
                  <a:gd name="connsiteY52" fmla="*/ 338328 h 411480"/>
                  <a:gd name="connsiteX53" fmla="*/ 4672584 w 6775704"/>
                  <a:gd name="connsiteY53" fmla="*/ 320040 h 411480"/>
                  <a:gd name="connsiteX54" fmla="*/ 4700016 w 6775704"/>
                  <a:gd name="connsiteY54" fmla="*/ 301752 h 411480"/>
                  <a:gd name="connsiteX55" fmla="*/ 4727448 w 6775704"/>
                  <a:gd name="connsiteY55" fmla="*/ 292608 h 411480"/>
                  <a:gd name="connsiteX56" fmla="*/ 4791456 w 6775704"/>
                  <a:gd name="connsiteY56" fmla="*/ 265176 h 411480"/>
                  <a:gd name="connsiteX57" fmla="*/ 4873752 w 6775704"/>
                  <a:gd name="connsiteY57" fmla="*/ 246888 h 411480"/>
                  <a:gd name="connsiteX58" fmla="*/ 4901184 w 6775704"/>
                  <a:gd name="connsiteY58" fmla="*/ 237744 h 411480"/>
                  <a:gd name="connsiteX59" fmla="*/ 4946904 w 6775704"/>
                  <a:gd name="connsiteY59" fmla="*/ 228600 h 411480"/>
                  <a:gd name="connsiteX60" fmla="*/ 4983480 w 6775704"/>
                  <a:gd name="connsiteY60" fmla="*/ 219456 h 411480"/>
                  <a:gd name="connsiteX61" fmla="*/ 5047488 w 6775704"/>
                  <a:gd name="connsiteY61" fmla="*/ 228600 h 411480"/>
                  <a:gd name="connsiteX62" fmla="*/ 5257800 w 6775704"/>
                  <a:gd name="connsiteY62" fmla="*/ 246888 h 411480"/>
                  <a:gd name="connsiteX63" fmla="*/ 5285232 w 6775704"/>
                  <a:gd name="connsiteY63" fmla="*/ 256032 h 411480"/>
                  <a:gd name="connsiteX64" fmla="*/ 5788152 w 6775704"/>
                  <a:gd name="connsiteY64" fmla="*/ 246888 h 411480"/>
                  <a:gd name="connsiteX65" fmla="*/ 5925312 w 6775704"/>
                  <a:gd name="connsiteY65" fmla="*/ 265176 h 411480"/>
                  <a:gd name="connsiteX66" fmla="*/ 5980176 w 6775704"/>
                  <a:gd name="connsiteY66" fmla="*/ 283464 h 411480"/>
                  <a:gd name="connsiteX67" fmla="*/ 6483096 w 6775704"/>
                  <a:gd name="connsiteY67" fmla="*/ 301752 h 411480"/>
                  <a:gd name="connsiteX68" fmla="*/ 6638544 w 6775704"/>
                  <a:gd name="connsiteY68" fmla="*/ 320040 h 411480"/>
                  <a:gd name="connsiteX69" fmla="*/ 6665976 w 6775704"/>
                  <a:gd name="connsiteY69" fmla="*/ 329184 h 411480"/>
                  <a:gd name="connsiteX70" fmla="*/ 6775704 w 6775704"/>
                  <a:gd name="connsiteY70" fmla="*/ 338328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75704" h="411480">
                    <a:moveTo>
                      <a:pt x="0" y="91440"/>
                    </a:moveTo>
                    <a:cubicBezTo>
                      <a:pt x="15240" y="94488"/>
                      <a:pt x="31168" y="95127"/>
                      <a:pt x="45720" y="100584"/>
                    </a:cubicBezTo>
                    <a:cubicBezTo>
                      <a:pt x="56010" y="104443"/>
                      <a:pt x="62177" y="118294"/>
                      <a:pt x="73152" y="118872"/>
                    </a:cubicBezTo>
                    <a:lnTo>
                      <a:pt x="219456" y="109728"/>
                    </a:lnTo>
                    <a:lnTo>
                      <a:pt x="274320" y="91440"/>
                    </a:lnTo>
                    <a:lnTo>
                      <a:pt x="301752" y="82296"/>
                    </a:lnTo>
                    <a:cubicBezTo>
                      <a:pt x="332232" y="85344"/>
                      <a:pt x="362592" y="90049"/>
                      <a:pt x="393192" y="91440"/>
                    </a:cubicBezTo>
                    <a:cubicBezTo>
                      <a:pt x="496762" y="96148"/>
                      <a:pt x="600702" y="92830"/>
                      <a:pt x="704088" y="100584"/>
                    </a:cubicBezTo>
                    <a:cubicBezTo>
                      <a:pt x="723311" y="102026"/>
                      <a:pt x="740664" y="112776"/>
                      <a:pt x="758952" y="118872"/>
                    </a:cubicBezTo>
                    <a:lnTo>
                      <a:pt x="786384" y="128016"/>
                    </a:lnTo>
                    <a:lnTo>
                      <a:pt x="813816" y="137160"/>
                    </a:lnTo>
                    <a:lnTo>
                      <a:pt x="841248" y="146304"/>
                    </a:lnTo>
                    <a:cubicBezTo>
                      <a:pt x="923544" y="143256"/>
                      <a:pt x="1006053" y="143815"/>
                      <a:pt x="1088136" y="137160"/>
                    </a:cubicBezTo>
                    <a:cubicBezTo>
                      <a:pt x="1119118" y="134648"/>
                      <a:pt x="1149096" y="124968"/>
                      <a:pt x="1179576" y="118872"/>
                    </a:cubicBezTo>
                    <a:cubicBezTo>
                      <a:pt x="1194816" y="115824"/>
                      <a:pt x="1209774" y="110504"/>
                      <a:pt x="1225296" y="109728"/>
                    </a:cubicBezTo>
                    <a:cubicBezTo>
                      <a:pt x="1447867" y="98599"/>
                      <a:pt x="1347320" y="105265"/>
                      <a:pt x="1527048" y="91440"/>
                    </a:cubicBezTo>
                    <a:cubicBezTo>
                      <a:pt x="1985208" y="114348"/>
                      <a:pt x="1413045" y="91440"/>
                      <a:pt x="1920240" y="91440"/>
                    </a:cubicBezTo>
                    <a:cubicBezTo>
                      <a:pt x="1993455" y="91440"/>
                      <a:pt x="2066544" y="97536"/>
                      <a:pt x="2139696" y="100584"/>
                    </a:cubicBezTo>
                    <a:cubicBezTo>
                      <a:pt x="2209800" y="97536"/>
                      <a:pt x="2280016" y="96439"/>
                      <a:pt x="2350008" y="91440"/>
                    </a:cubicBezTo>
                    <a:cubicBezTo>
                      <a:pt x="2361428" y="90624"/>
                      <a:pt x="2418350" y="77338"/>
                      <a:pt x="2432304" y="73152"/>
                    </a:cubicBezTo>
                    <a:cubicBezTo>
                      <a:pt x="2450768" y="67613"/>
                      <a:pt x="2467900" y="55448"/>
                      <a:pt x="2487168" y="54864"/>
                    </a:cubicBezTo>
                    <a:lnTo>
                      <a:pt x="2788920" y="45720"/>
                    </a:lnTo>
                    <a:cubicBezTo>
                      <a:pt x="2804160" y="42672"/>
                      <a:pt x="2819646" y="40665"/>
                      <a:pt x="2834640" y="36576"/>
                    </a:cubicBezTo>
                    <a:cubicBezTo>
                      <a:pt x="2853238" y="31504"/>
                      <a:pt x="2871216" y="24384"/>
                      <a:pt x="2889504" y="18288"/>
                    </a:cubicBezTo>
                    <a:cubicBezTo>
                      <a:pt x="2898648" y="15240"/>
                      <a:pt x="2907585" y="11482"/>
                      <a:pt x="2916936" y="9144"/>
                    </a:cubicBezTo>
                    <a:lnTo>
                      <a:pt x="2953512" y="0"/>
                    </a:lnTo>
                    <a:cubicBezTo>
                      <a:pt x="3044952" y="3048"/>
                      <a:pt x="3136499" y="3771"/>
                      <a:pt x="3227832" y="9144"/>
                    </a:cubicBezTo>
                    <a:cubicBezTo>
                      <a:pt x="3244613" y="10131"/>
                      <a:pt x="3311537" y="33998"/>
                      <a:pt x="3319272" y="36576"/>
                    </a:cubicBezTo>
                    <a:cubicBezTo>
                      <a:pt x="3328416" y="39624"/>
                      <a:pt x="3337077" y="45239"/>
                      <a:pt x="3346704" y="45720"/>
                    </a:cubicBezTo>
                    <a:cubicBezTo>
                      <a:pt x="3560178" y="56394"/>
                      <a:pt x="3468851" y="48791"/>
                      <a:pt x="3621024" y="64008"/>
                    </a:cubicBezTo>
                    <a:cubicBezTo>
                      <a:pt x="3633216" y="70104"/>
                      <a:pt x="3645071" y="76926"/>
                      <a:pt x="3657600" y="82296"/>
                    </a:cubicBezTo>
                    <a:cubicBezTo>
                      <a:pt x="3666459" y="86093"/>
                      <a:pt x="3676411" y="87129"/>
                      <a:pt x="3685032" y="91440"/>
                    </a:cubicBezTo>
                    <a:cubicBezTo>
                      <a:pt x="3694862" y="96355"/>
                      <a:pt x="3702174" y="105869"/>
                      <a:pt x="3712464" y="109728"/>
                    </a:cubicBezTo>
                    <a:cubicBezTo>
                      <a:pt x="3727016" y="115185"/>
                      <a:pt x="3743190" y="114783"/>
                      <a:pt x="3758184" y="118872"/>
                    </a:cubicBezTo>
                    <a:cubicBezTo>
                      <a:pt x="3776782" y="123944"/>
                      <a:pt x="3794760" y="131064"/>
                      <a:pt x="3813048" y="137160"/>
                    </a:cubicBezTo>
                    <a:lnTo>
                      <a:pt x="3840480" y="146304"/>
                    </a:lnTo>
                    <a:cubicBezTo>
                      <a:pt x="3849624" y="155448"/>
                      <a:pt x="3856608" y="167456"/>
                      <a:pt x="3867912" y="173736"/>
                    </a:cubicBezTo>
                    <a:lnTo>
                      <a:pt x="3950208" y="201168"/>
                    </a:lnTo>
                    <a:cubicBezTo>
                      <a:pt x="3959352" y="204216"/>
                      <a:pt x="3969019" y="206001"/>
                      <a:pt x="3977640" y="210312"/>
                    </a:cubicBezTo>
                    <a:cubicBezTo>
                      <a:pt x="3989832" y="216408"/>
                      <a:pt x="4001687" y="223230"/>
                      <a:pt x="4014216" y="228600"/>
                    </a:cubicBezTo>
                    <a:cubicBezTo>
                      <a:pt x="4038117" y="238843"/>
                      <a:pt x="4052445" y="239154"/>
                      <a:pt x="4078224" y="246888"/>
                    </a:cubicBezTo>
                    <a:cubicBezTo>
                      <a:pt x="4096688" y="252427"/>
                      <a:pt x="4114386" y="260501"/>
                      <a:pt x="4133088" y="265176"/>
                    </a:cubicBezTo>
                    <a:cubicBezTo>
                      <a:pt x="4145280" y="268224"/>
                      <a:pt x="4157580" y="270868"/>
                      <a:pt x="4169664" y="274320"/>
                    </a:cubicBezTo>
                    <a:cubicBezTo>
                      <a:pt x="4194767" y="281492"/>
                      <a:pt x="4203619" y="284328"/>
                      <a:pt x="4224528" y="301752"/>
                    </a:cubicBezTo>
                    <a:cubicBezTo>
                      <a:pt x="4234462" y="310031"/>
                      <a:pt x="4241200" y="322011"/>
                      <a:pt x="4251960" y="329184"/>
                    </a:cubicBezTo>
                    <a:cubicBezTo>
                      <a:pt x="4259980" y="334531"/>
                      <a:pt x="4270966" y="333647"/>
                      <a:pt x="4279392" y="338328"/>
                    </a:cubicBezTo>
                    <a:cubicBezTo>
                      <a:pt x="4298605" y="349002"/>
                      <a:pt x="4334256" y="374904"/>
                      <a:pt x="4334256" y="374904"/>
                    </a:cubicBezTo>
                    <a:cubicBezTo>
                      <a:pt x="4340352" y="384048"/>
                      <a:pt x="4343002" y="396884"/>
                      <a:pt x="4352544" y="402336"/>
                    </a:cubicBezTo>
                    <a:cubicBezTo>
                      <a:pt x="4366038" y="410047"/>
                      <a:pt x="4382722" y="411480"/>
                      <a:pt x="4398264" y="411480"/>
                    </a:cubicBezTo>
                    <a:cubicBezTo>
                      <a:pt x="4444085" y="411480"/>
                      <a:pt x="4489704" y="405384"/>
                      <a:pt x="4535424" y="402336"/>
                    </a:cubicBezTo>
                    <a:cubicBezTo>
                      <a:pt x="4544568" y="399288"/>
                      <a:pt x="4554430" y="397873"/>
                      <a:pt x="4562856" y="393192"/>
                    </a:cubicBezTo>
                    <a:cubicBezTo>
                      <a:pt x="4582069" y="382518"/>
                      <a:pt x="4599432" y="368808"/>
                      <a:pt x="4617720" y="356616"/>
                    </a:cubicBezTo>
                    <a:lnTo>
                      <a:pt x="4645152" y="338328"/>
                    </a:lnTo>
                    <a:lnTo>
                      <a:pt x="4672584" y="320040"/>
                    </a:lnTo>
                    <a:cubicBezTo>
                      <a:pt x="4681728" y="313944"/>
                      <a:pt x="4689590" y="305227"/>
                      <a:pt x="4700016" y="301752"/>
                    </a:cubicBezTo>
                    <a:cubicBezTo>
                      <a:pt x="4709160" y="298704"/>
                      <a:pt x="4718589" y="296405"/>
                      <a:pt x="4727448" y="292608"/>
                    </a:cubicBezTo>
                    <a:cubicBezTo>
                      <a:pt x="4764085" y="276906"/>
                      <a:pt x="4757145" y="273754"/>
                      <a:pt x="4791456" y="265176"/>
                    </a:cubicBezTo>
                    <a:cubicBezTo>
                      <a:pt x="4818718" y="258360"/>
                      <a:pt x="4846490" y="253704"/>
                      <a:pt x="4873752" y="246888"/>
                    </a:cubicBezTo>
                    <a:cubicBezTo>
                      <a:pt x="4883103" y="244550"/>
                      <a:pt x="4891833" y="240082"/>
                      <a:pt x="4901184" y="237744"/>
                    </a:cubicBezTo>
                    <a:cubicBezTo>
                      <a:pt x="4916262" y="233975"/>
                      <a:pt x="4931732" y="231971"/>
                      <a:pt x="4946904" y="228600"/>
                    </a:cubicBezTo>
                    <a:cubicBezTo>
                      <a:pt x="4959172" y="225874"/>
                      <a:pt x="4971288" y="222504"/>
                      <a:pt x="4983480" y="219456"/>
                    </a:cubicBezTo>
                    <a:cubicBezTo>
                      <a:pt x="5004816" y="222504"/>
                      <a:pt x="5026004" y="226881"/>
                      <a:pt x="5047488" y="228600"/>
                    </a:cubicBezTo>
                    <a:cubicBezTo>
                      <a:pt x="5149924" y="236795"/>
                      <a:pt x="5180168" y="227480"/>
                      <a:pt x="5257800" y="246888"/>
                    </a:cubicBezTo>
                    <a:cubicBezTo>
                      <a:pt x="5267151" y="249226"/>
                      <a:pt x="5276088" y="252984"/>
                      <a:pt x="5285232" y="256032"/>
                    </a:cubicBezTo>
                    <a:lnTo>
                      <a:pt x="5788152" y="246888"/>
                    </a:lnTo>
                    <a:cubicBezTo>
                      <a:pt x="5836066" y="246888"/>
                      <a:pt x="5880408" y="251705"/>
                      <a:pt x="5925312" y="265176"/>
                    </a:cubicBezTo>
                    <a:cubicBezTo>
                      <a:pt x="5943776" y="270715"/>
                      <a:pt x="5960978" y="281719"/>
                      <a:pt x="5980176" y="283464"/>
                    </a:cubicBezTo>
                    <a:cubicBezTo>
                      <a:pt x="6214356" y="304753"/>
                      <a:pt x="6047102" y="291843"/>
                      <a:pt x="6483096" y="301752"/>
                    </a:cubicBezTo>
                    <a:cubicBezTo>
                      <a:pt x="6557758" y="326639"/>
                      <a:pt x="6471422" y="300379"/>
                      <a:pt x="6638544" y="320040"/>
                    </a:cubicBezTo>
                    <a:cubicBezTo>
                      <a:pt x="6648117" y="321166"/>
                      <a:pt x="6656422" y="327910"/>
                      <a:pt x="6665976" y="329184"/>
                    </a:cubicBezTo>
                    <a:cubicBezTo>
                      <a:pt x="6702357" y="334035"/>
                      <a:pt x="6775704" y="338328"/>
                      <a:pt x="6775704" y="3383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Freeform 4"/>
              <p:cNvSpPr/>
              <p:nvPr/>
            </p:nvSpPr>
            <p:spPr>
              <a:xfrm>
                <a:off x="960120" y="4899660"/>
                <a:ext cx="6775704" cy="411480"/>
              </a:xfrm>
              <a:custGeom>
                <a:avLst/>
                <a:gdLst>
                  <a:gd name="connsiteX0" fmla="*/ 0 w 6775704"/>
                  <a:gd name="connsiteY0" fmla="*/ 91440 h 411480"/>
                  <a:gd name="connsiteX1" fmla="*/ 45720 w 6775704"/>
                  <a:gd name="connsiteY1" fmla="*/ 100584 h 411480"/>
                  <a:gd name="connsiteX2" fmla="*/ 73152 w 6775704"/>
                  <a:gd name="connsiteY2" fmla="*/ 118872 h 411480"/>
                  <a:gd name="connsiteX3" fmla="*/ 219456 w 6775704"/>
                  <a:gd name="connsiteY3" fmla="*/ 109728 h 411480"/>
                  <a:gd name="connsiteX4" fmla="*/ 274320 w 6775704"/>
                  <a:gd name="connsiteY4" fmla="*/ 91440 h 411480"/>
                  <a:gd name="connsiteX5" fmla="*/ 301752 w 6775704"/>
                  <a:gd name="connsiteY5" fmla="*/ 82296 h 411480"/>
                  <a:gd name="connsiteX6" fmla="*/ 393192 w 6775704"/>
                  <a:gd name="connsiteY6" fmla="*/ 91440 h 411480"/>
                  <a:gd name="connsiteX7" fmla="*/ 704088 w 6775704"/>
                  <a:gd name="connsiteY7" fmla="*/ 100584 h 411480"/>
                  <a:gd name="connsiteX8" fmla="*/ 758952 w 6775704"/>
                  <a:gd name="connsiteY8" fmla="*/ 118872 h 411480"/>
                  <a:gd name="connsiteX9" fmla="*/ 786384 w 6775704"/>
                  <a:gd name="connsiteY9" fmla="*/ 128016 h 411480"/>
                  <a:gd name="connsiteX10" fmla="*/ 813816 w 6775704"/>
                  <a:gd name="connsiteY10" fmla="*/ 137160 h 411480"/>
                  <a:gd name="connsiteX11" fmla="*/ 841248 w 6775704"/>
                  <a:gd name="connsiteY11" fmla="*/ 146304 h 411480"/>
                  <a:gd name="connsiteX12" fmla="*/ 1088136 w 6775704"/>
                  <a:gd name="connsiteY12" fmla="*/ 137160 h 411480"/>
                  <a:gd name="connsiteX13" fmla="*/ 1179576 w 6775704"/>
                  <a:gd name="connsiteY13" fmla="*/ 118872 h 411480"/>
                  <a:gd name="connsiteX14" fmla="*/ 1225296 w 6775704"/>
                  <a:gd name="connsiteY14" fmla="*/ 109728 h 411480"/>
                  <a:gd name="connsiteX15" fmla="*/ 1527048 w 6775704"/>
                  <a:gd name="connsiteY15" fmla="*/ 91440 h 411480"/>
                  <a:gd name="connsiteX16" fmla="*/ 1920240 w 6775704"/>
                  <a:gd name="connsiteY16" fmla="*/ 91440 h 411480"/>
                  <a:gd name="connsiteX17" fmla="*/ 2139696 w 6775704"/>
                  <a:gd name="connsiteY17" fmla="*/ 100584 h 411480"/>
                  <a:gd name="connsiteX18" fmla="*/ 2350008 w 6775704"/>
                  <a:gd name="connsiteY18" fmla="*/ 91440 h 411480"/>
                  <a:gd name="connsiteX19" fmla="*/ 2432304 w 6775704"/>
                  <a:gd name="connsiteY19" fmla="*/ 73152 h 411480"/>
                  <a:gd name="connsiteX20" fmla="*/ 2487168 w 6775704"/>
                  <a:gd name="connsiteY20" fmla="*/ 54864 h 411480"/>
                  <a:gd name="connsiteX21" fmla="*/ 2788920 w 6775704"/>
                  <a:gd name="connsiteY21" fmla="*/ 45720 h 411480"/>
                  <a:gd name="connsiteX22" fmla="*/ 2834640 w 6775704"/>
                  <a:gd name="connsiteY22" fmla="*/ 36576 h 411480"/>
                  <a:gd name="connsiteX23" fmla="*/ 2889504 w 6775704"/>
                  <a:gd name="connsiteY23" fmla="*/ 18288 h 411480"/>
                  <a:gd name="connsiteX24" fmla="*/ 2916936 w 6775704"/>
                  <a:gd name="connsiteY24" fmla="*/ 9144 h 411480"/>
                  <a:gd name="connsiteX25" fmla="*/ 2953512 w 6775704"/>
                  <a:gd name="connsiteY25" fmla="*/ 0 h 411480"/>
                  <a:gd name="connsiteX26" fmla="*/ 3227832 w 6775704"/>
                  <a:gd name="connsiteY26" fmla="*/ 9144 h 411480"/>
                  <a:gd name="connsiteX27" fmla="*/ 3319272 w 6775704"/>
                  <a:gd name="connsiteY27" fmla="*/ 36576 h 411480"/>
                  <a:gd name="connsiteX28" fmla="*/ 3346704 w 6775704"/>
                  <a:gd name="connsiteY28" fmla="*/ 45720 h 411480"/>
                  <a:gd name="connsiteX29" fmla="*/ 3621024 w 6775704"/>
                  <a:gd name="connsiteY29" fmla="*/ 64008 h 411480"/>
                  <a:gd name="connsiteX30" fmla="*/ 3657600 w 6775704"/>
                  <a:gd name="connsiteY30" fmla="*/ 82296 h 411480"/>
                  <a:gd name="connsiteX31" fmla="*/ 3685032 w 6775704"/>
                  <a:gd name="connsiteY31" fmla="*/ 91440 h 411480"/>
                  <a:gd name="connsiteX32" fmla="*/ 3712464 w 6775704"/>
                  <a:gd name="connsiteY32" fmla="*/ 109728 h 411480"/>
                  <a:gd name="connsiteX33" fmla="*/ 3758184 w 6775704"/>
                  <a:gd name="connsiteY33" fmla="*/ 118872 h 411480"/>
                  <a:gd name="connsiteX34" fmla="*/ 3813048 w 6775704"/>
                  <a:gd name="connsiteY34" fmla="*/ 137160 h 411480"/>
                  <a:gd name="connsiteX35" fmla="*/ 3840480 w 6775704"/>
                  <a:gd name="connsiteY35" fmla="*/ 146304 h 411480"/>
                  <a:gd name="connsiteX36" fmla="*/ 3867912 w 6775704"/>
                  <a:gd name="connsiteY36" fmla="*/ 173736 h 411480"/>
                  <a:gd name="connsiteX37" fmla="*/ 3950208 w 6775704"/>
                  <a:gd name="connsiteY37" fmla="*/ 201168 h 411480"/>
                  <a:gd name="connsiteX38" fmla="*/ 3977640 w 6775704"/>
                  <a:gd name="connsiteY38" fmla="*/ 210312 h 411480"/>
                  <a:gd name="connsiteX39" fmla="*/ 4014216 w 6775704"/>
                  <a:gd name="connsiteY39" fmla="*/ 228600 h 411480"/>
                  <a:gd name="connsiteX40" fmla="*/ 4078224 w 6775704"/>
                  <a:gd name="connsiteY40" fmla="*/ 246888 h 411480"/>
                  <a:gd name="connsiteX41" fmla="*/ 4133088 w 6775704"/>
                  <a:gd name="connsiteY41" fmla="*/ 265176 h 411480"/>
                  <a:gd name="connsiteX42" fmla="*/ 4169664 w 6775704"/>
                  <a:gd name="connsiteY42" fmla="*/ 274320 h 411480"/>
                  <a:gd name="connsiteX43" fmla="*/ 4224528 w 6775704"/>
                  <a:gd name="connsiteY43" fmla="*/ 301752 h 411480"/>
                  <a:gd name="connsiteX44" fmla="*/ 4251960 w 6775704"/>
                  <a:gd name="connsiteY44" fmla="*/ 329184 h 411480"/>
                  <a:gd name="connsiteX45" fmla="*/ 4279392 w 6775704"/>
                  <a:gd name="connsiteY45" fmla="*/ 338328 h 411480"/>
                  <a:gd name="connsiteX46" fmla="*/ 4334256 w 6775704"/>
                  <a:gd name="connsiteY46" fmla="*/ 374904 h 411480"/>
                  <a:gd name="connsiteX47" fmla="*/ 4352544 w 6775704"/>
                  <a:gd name="connsiteY47" fmla="*/ 402336 h 411480"/>
                  <a:gd name="connsiteX48" fmla="*/ 4398264 w 6775704"/>
                  <a:gd name="connsiteY48" fmla="*/ 411480 h 411480"/>
                  <a:gd name="connsiteX49" fmla="*/ 4535424 w 6775704"/>
                  <a:gd name="connsiteY49" fmla="*/ 402336 h 411480"/>
                  <a:gd name="connsiteX50" fmla="*/ 4562856 w 6775704"/>
                  <a:gd name="connsiteY50" fmla="*/ 393192 h 411480"/>
                  <a:gd name="connsiteX51" fmla="*/ 4617720 w 6775704"/>
                  <a:gd name="connsiteY51" fmla="*/ 356616 h 411480"/>
                  <a:gd name="connsiteX52" fmla="*/ 4645152 w 6775704"/>
                  <a:gd name="connsiteY52" fmla="*/ 338328 h 411480"/>
                  <a:gd name="connsiteX53" fmla="*/ 4672584 w 6775704"/>
                  <a:gd name="connsiteY53" fmla="*/ 320040 h 411480"/>
                  <a:gd name="connsiteX54" fmla="*/ 4700016 w 6775704"/>
                  <a:gd name="connsiteY54" fmla="*/ 301752 h 411480"/>
                  <a:gd name="connsiteX55" fmla="*/ 4727448 w 6775704"/>
                  <a:gd name="connsiteY55" fmla="*/ 292608 h 411480"/>
                  <a:gd name="connsiteX56" fmla="*/ 4791456 w 6775704"/>
                  <a:gd name="connsiteY56" fmla="*/ 265176 h 411480"/>
                  <a:gd name="connsiteX57" fmla="*/ 4873752 w 6775704"/>
                  <a:gd name="connsiteY57" fmla="*/ 246888 h 411480"/>
                  <a:gd name="connsiteX58" fmla="*/ 4901184 w 6775704"/>
                  <a:gd name="connsiteY58" fmla="*/ 237744 h 411480"/>
                  <a:gd name="connsiteX59" fmla="*/ 4946904 w 6775704"/>
                  <a:gd name="connsiteY59" fmla="*/ 228600 h 411480"/>
                  <a:gd name="connsiteX60" fmla="*/ 4983480 w 6775704"/>
                  <a:gd name="connsiteY60" fmla="*/ 219456 h 411480"/>
                  <a:gd name="connsiteX61" fmla="*/ 5047488 w 6775704"/>
                  <a:gd name="connsiteY61" fmla="*/ 228600 h 411480"/>
                  <a:gd name="connsiteX62" fmla="*/ 5257800 w 6775704"/>
                  <a:gd name="connsiteY62" fmla="*/ 246888 h 411480"/>
                  <a:gd name="connsiteX63" fmla="*/ 5285232 w 6775704"/>
                  <a:gd name="connsiteY63" fmla="*/ 256032 h 411480"/>
                  <a:gd name="connsiteX64" fmla="*/ 5788152 w 6775704"/>
                  <a:gd name="connsiteY64" fmla="*/ 246888 h 411480"/>
                  <a:gd name="connsiteX65" fmla="*/ 5925312 w 6775704"/>
                  <a:gd name="connsiteY65" fmla="*/ 265176 h 411480"/>
                  <a:gd name="connsiteX66" fmla="*/ 5980176 w 6775704"/>
                  <a:gd name="connsiteY66" fmla="*/ 283464 h 411480"/>
                  <a:gd name="connsiteX67" fmla="*/ 6483096 w 6775704"/>
                  <a:gd name="connsiteY67" fmla="*/ 301752 h 411480"/>
                  <a:gd name="connsiteX68" fmla="*/ 6638544 w 6775704"/>
                  <a:gd name="connsiteY68" fmla="*/ 320040 h 411480"/>
                  <a:gd name="connsiteX69" fmla="*/ 6665976 w 6775704"/>
                  <a:gd name="connsiteY69" fmla="*/ 329184 h 411480"/>
                  <a:gd name="connsiteX70" fmla="*/ 6775704 w 6775704"/>
                  <a:gd name="connsiteY70" fmla="*/ 338328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775704" h="411480">
                    <a:moveTo>
                      <a:pt x="0" y="91440"/>
                    </a:moveTo>
                    <a:cubicBezTo>
                      <a:pt x="15240" y="94488"/>
                      <a:pt x="31168" y="95127"/>
                      <a:pt x="45720" y="100584"/>
                    </a:cubicBezTo>
                    <a:cubicBezTo>
                      <a:pt x="56010" y="104443"/>
                      <a:pt x="62177" y="118294"/>
                      <a:pt x="73152" y="118872"/>
                    </a:cubicBezTo>
                    <a:lnTo>
                      <a:pt x="219456" y="109728"/>
                    </a:lnTo>
                    <a:lnTo>
                      <a:pt x="274320" y="91440"/>
                    </a:lnTo>
                    <a:lnTo>
                      <a:pt x="301752" y="82296"/>
                    </a:lnTo>
                    <a:cubicBezTo>
                      <a:pt x="332232" y="85344"/>
                      <a:pt x="362592" y="90049"/>
                      <a:pt x="393192" y="91440"/>
                    </a:cubicBezTo>
                    <a:cubicBezTo>
                      <a:pt x="496762" y="96148"/>
                      <a:pt x="600702" y="92830"/>
                      <a:pt x="704088" y="100584"/>
                    </a:cubicBezTo>
                    <a:cubicBezTo>
                      <a:pt x="723311" y="102026"/>
                      <a:pt x="740664" y="112776"/>
                      <a:pt x="758952" y="118872"/>
                    </a:cubicBezTo>
                    <a:lnTo>
                      <a:pt x="786384" y="128016"/>
                    </a:lnTo>
                    <a:lnTo>
                      <a:pt x="813816" y="137160"/>
                    </a:lnTo>
                    <a:lnTo>
                      <a:pt x="841248" y="146304"/>
                    </a:lnTo>
                    <a:cubicBezTo>
                      <a:pt x="923544" y="143256"/>
                      <a:pt x="1006053" y="143815"/>
                      <a:pt x="1088136" y="137160"/>
                    </a:cubicBezTo>
                    <a:cubicBezTo>
                      <a:pt x="1119118" y="134648"/>
                      <a:pt x="1149096" y="124968"/>
                      <a:pt x="1179576" y="118872"/>
                    </a:cubicBezTo>
                    <a:cubicBezTo>
                      <a:pt x="1194816" y="115824"/>
                      <a:pt x="1209774" y="110504"/>
                      <a:pt x="1225296" y="109728"/>
                    </a:cubicBezTo>
                    <a:cubicBezTo>
                      <a:pt x="1447867" y="98599"/>
                      <a:pt x="1347320" y="105265"/>
                      <a:pt x="1527048" y="91440"/>
                    </a:cubicBezTo>
                    <a:cubicBezTo>
                      <a:pt x="1985208" y="114348"/>
                      <a:pt x="1413045" y="91440"/>
                      <a:pt x="1920240" y="91440"/>
                    </a:cubicBezTo>
                    <a:cubicBezTo>
                      <a:pt x="1993455" y="91440"/>
                      <a:pt x="2066544" y="97536"/>
                      <a:pt x="2139696" y="100584"/>
                    </a:cubicBezTo>
                    <a:cubicBezTo>
                      <a:pt x="2209800" y="97536"/>
                      <a:pt x="2280016" y="96439"/>
                      <a:pt x="2350008" y="91440"/>
                    </a:cubicBezTo>
                    <a:cubicBezTo>
                      <a:pt x="2361428" y="90624"/>
                      <a:pt x="2418350" y="77338"/>
                      <a:pt x="2432304" y="73152"/>
                    </a:cubicBezTo>
                    <a:cubicBezTo>
                      <a:pt x="2450768" y="67613"/>
                      <a:pt x="2467900" y="55448"/>
                      <a:pt x="2487168" y="54864"/>
                    </a:cubicBezTo>
                    <a:lnTo>
                      <a:pt x="2788920" y="45720"/>
                    </a:lnTo>
                    <a:cubicBezTo>
                      <a:pt x="2804160" y="42672"/>
                      <a:pt x="2819646" y="40665"/>
                      <a:pt x="2834640" y="36576"/>
                    </a:cubicBezTo>
                    <a:cubicBezTo>
                      <a:pt x="2853238" y="31504"/>
                      <a:pt x="2871216" y="24384"/>
                      <a:pt x="2889504" y="18288"/>
                    </a:cubicBezTo>
                    <a:cubicBezTo>
                      <a:pt x="2898648" y="15240"/>
                      <a:pt x="2907585" y="11482"/>
                      <a:pt x="2916936" y="9144"/>
                    </a:cubicBezTo>
                    <a:lnTo>
                      <a:pt x="2953512" y="0"/>
                    </a:lnTo>
                    <a:cubicBezTo>
                      <a:pt x="3044952" y="3048"/>
                      <a:pt x="3136499" y="3771"/>
                      <a:pt x="3227832" y="9144"/>
                    </a:cubicBezTo>
                    <a:cubicBezTo>
                      <a:pt x="3244613" y="10131"/>
                      <a:pt x="3311537" y="33998"/>
                      <a:pt x="3319272" y="36576"/>
                    </a:cubicBezTo>
                    <a:cubicBezTo>
                      <a:pt x="3328416" y="39624"/>
                      <a:pt x="3337077" y="45239"/>
                      <a:pt x="3346704" y="45720"/>
                    </a:cubicBezTo>
                    <a:cubicBezTo>
                      <a:pt x="3560178" y="56394"/>
                      <a:pt x="3468851" y="48791"/>
                      <a:pt x="3621024" y="64008"/>
                    </a:cubicBezTo>
                    <a:cubicBezTo>
                      <a:pt x="3633216" y="70104"/>
                      <a:pt x="3645071" y="76926"/>
                      <a:pt x="3657600" y="82296"/>
                    </a:cubicBezTo>
                    <a:cubicBezTo>
                      <a:pt x="3666459" y="86093"/>
                      <a:pt x="3676411" y="87129"/>
                      <a:pt x="3685032" y="91440"/>
                    </a:cubicBezTo>
                    <a:cubicBezTo>
                      <a:pt x="3694862" y="96355"/>
                      <a:pt x="3702174" y="105869"/>
                      <a:pt x="3712464" y="109728"/>
                    </a:cubicBezTo>
                    <a:cubicBezTo>
                      <a:pt x="3727016" y="115185"/>
                      <a:pt x="3743190" y="114783"/>
                      <a:pt x="3758184" y="118872"/>
                    </a:cubicBezTo>
                    <a:cubicBezTo>
                      <a:pt x="3776782" y="123944"/>
                      <a:pt x="3794760" y="131064"/>
                      <a:pt x="3813048" y="137160"/>
                    </a:cubicBezTo>
                    <a:lnTo>
                      <a:pt x="3840480" y="146304"/>
                    </a:lnTo>
                    <a:cubicBezTo>
                      <a:pt x="3849624" y="155448"/>
                      <a:pt x="3856608" y="167456"/>
                      <a:pt x="3867912" y="173736"/>
                    </a:cubicBezTo>
                    <a:lnTo>
                      <a:pt x="3950208" y="201168"/>
                    </a:lnTo>
                    <a:cubicBezTo>
                      <a:pt x="3959352" y="204216"/>
                      <a:pt x="3969019" y="206001"/>
                      <a:pt x="3977640" y="210312"/>
                    </a:cubicBezTo>
                    <a:cubicBezTo>
                      <a:pt x="3989832" y="216408"/>
                      <a:pt x="4001687" y="223230"/>
                      <a:pt x="4014216" y="228600"/>
                    </a:cubicBezTo>
                    <a:cubicBezTo>
                      <a:pt x="4038117" y="238843"/>
                      <a:pt x="4052445" y="239154"/>
                      <a:pt x="4078224" y="246888"/>
                    </a:cubicBezTo>
                    <a:cubicBezTo>
                      <a:pt x="4096688" y="252427"/>
                      <a:pt x="4114386" y="260501"/>
                      <a:pt x="4133088" y="265176"/>
                    </a:cubicBezTo>
                    <a:cubicBezTo>
                      <a:pt x="4145280" y="268224"/>
                      <a:pt x="4157580" y="270868"/>
                      <a:pt x="4169664" y="274320"/>
                    </a:cubicBezTo>
                    <a:cubicBezTo>
                      <a:pt x="4194767" y="281492"/>
                      <a:pt x="4203619" y="284328"/>
                      <a:pt x="4224528" y="301752"/>
                    </a:cubicBezTo>
                    <a:cubicBezTo>
                      <a:pt x="4234462" y="310031"/>
                      <a:pt x="4241200" y="322011"/>
                      <a:pt x="4251960" y="329184"/>
                    </a:cubicBezTo>
                    <a:cubicBezTo>
                      <a:pt x="4259980" y="334531"/>
                      <a:pt x="4270966" y="333647"/>
                      <a:pt x="4279392" y="338328"/>
                    </a:cubicBezTo>
                    <a:cubicBezTo>
                      <a:pt x="4298605" y="349002"/>
                      <a:pt x="4334256" y="374904"/>
                      <a:pt x="4334256" y="374904"/>
                    </a:cubicBezTo>
                    <a:cubicBezTo>
                      <a:pt x="4340352" y="384048"/>
                      <a:pt x="4343002" y="396884"/>
                      <a:pt x="4352544" y="402336"/>
                    </a:cubicBezTo>
                    <a:cubicBezTo>
                      <a:pt x="4366038" y="410047"/>
                      <a:pt x="4382722" y="411480"/>
                      <a:pt x="4398264" y="411480"/>
                    </a:cubicBezTo>
                    <a:cubicBezTo>
                      <a:pt x="4444085" y="411480"/>
                      <a:pt x="4489704" y="405384"/>
                      <a:pt x="4535424" y="402336"/>
                    </a:cubicBezTo>
                    <a:cubicBezTo>
                      <a:pt x="4544568" y="399288"/>
                      <a:pt x="4554430" y="397873"/>
                      <a:pt x="4562856" y="393192"/>
                    </a:cubicBezTo>
                    <a:cubicBezTo>
                      <a:pt x="4582069" y="382518"/>
                      <a:pt x="4599432" y="368808"/>
                      <a:pt x="4617720" y="356616"/>
                    </a:cubicBezTo>
                    <a:lnTo>
                      <a:pt x="4645152" y="338328"/>
                    </a:lnTo>
                    <a:lnTo>
                      <a:pt x="4672584" y="320040"/>
                    </a:lnTo>
                    <a:cubicBezTo>
                      <a:pt x="4681728" y="313944"/>
                      <a:pt x="4689590" y="305227"/>
                      <a:pt x="4700016" y="301752"/>
                    </a:cubicBezTo>
                    <a:cubicBezTo>
                      <a:pt x="4709160" y="298704"/>
                      <a:pt x="4718589" y="296405"/>
                      <a:pt x="4727448" y="292608"/>
                    </a:cubicBezTo>
                    <a:cubicBezTo>
                      <a:pt x="4764085" y="276906"/>
                      <a:pt x="4757145" y="273754"/>
                      <a:pt x="4791456" y="265176"/>
                    </a:cubicBezTo>
                    <a:cubicBezTo>
                      <a:pt x="4818718" y="258360"/>
                      <a:pt x="4846490" y="253704"/>
                      <a:pt x="4873752" y="246888"/>
                    </a:cubicBezTo>
                    <a:cubicBezTo>
                      <a:pt x="4883103" y="244550"/>
                      <a:pt x="4891833" y="240082"/>
                      <a:pt x="4901184" y="237744"/>
                    </a:cubicBezTo>
                    <a:cubicBezTo>
                      <a:pt x="4916262" y="233975"/>
                      <a:pt x="4931732" y="231971"/>
                      <a:pt x="4946904" y="228600"/>
                    </a:cubicBezTo>
                    <a:cubicBezTo>
                      <a:pt x="4959172" y="225874"/>
                      <a:pt x="4971288" y="222504"/>
                      <a:pt x="4983480" y="219456"/>
                    </a:cubicBezTo>
                    <a:cubicBezTo>
                      <a:pt x="5004816" y="222504"/>
                      <a:pt x="5026004" y="226881"/>
                      <a:pt x="5047488" y="228600"/>
                    </a:cubicBezTo>
                    <a:cubicBezTo>
                      <a:pt x="5149924" y="236795"/>
                      <a:pt x="5180168" y="227480"/>
                      <a:pt x="5257800" y="246888"/>
                    </a:cubicBezTo>
                    <a:cubicBezTo>
                      <a:pt x="5267151" y="249226"/>
                      <a:pt x="5276088" y="252984"/>
                      <a:pt x="5285232" y="256032"/>
                    </a:cubicBezTo>
                    <a:lnTo>
                      <a:pt x="5788152" y="246888"/>
                    </a:lnTo>
                    <a:cubicBezTo>
                      <a:pt x="5836066" y="246888"/>
                      <a:pt x="5880408" y="251705"/>
                      <a:pt x="5925312" y="265176"/>
                    </a:cubicBezTo>
                    <a:cubicBezTo>
                      <a:pt x="5943776" y="270715"/>
                      <a:pt x="5960978" y="281719"/>
                      <a:pt x="5980176" y="283464"/>
                    </a:cubicBezTo>
                    <a:cubicBezTo>
                      <a:pt x="6214356" y="304753"/>
                      <a:pt x="6047102" y="291843"/>
                      <a:pt x="6483096" y="301752"/>
                    </a:cubicBezTo>
                    <a:cubicBezTo>
                      <a:pt x="6557758" y="326639"/>
                      <a:pt x="6471422" y="300379"/>
                      <a:pt x="6638544" y="320040"/>
                    </a:cubicBezTo>
                    <a:cubicBezTo>
                      <a:pt x="6648117" y="321166"/>
                      <a:pt x="6656422" y="327910"/>
                      <a:pt x="6665976" y="329184"/>
                    </a:cubicBezTo>
                    <a:cubicBezTo>
                      <a:pt x="6702357" y="334035"/>
                      <a:pt x="6775704" y="338328"/>
                      <a:pt x="6775704" y="33832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8" name="TextBox 7"/>
            <p:cNvSpPr txBox="1"/>
            <p:nvPr/>
          </p:nvSpPr>
          <p:spPr>
            <a:xfrm>
              <a:off x="727776" y="1727520"/>
              <a:ext cx="652743" cy="369332"/>
            </a:xfrm>
            <a:prstGeom prst="rect">
              <a:avLst/>
            </a:prstGeom>
            <a:solidFill>
              <a:schemeClr val="bg2"/>
            </a:solidFill>
            <a:ln w="25400">
              <a:solidFill>
                <a:schemeClr val="tx1"/>
              </a:solidFill>
            </a:ln>
          </p:spPr>
          <p:txBody>
            <a:bodyPr wrap="none" rtlCol="0">
              <a:spAutoFit/>
            </a:bodyPr>
            <a:lstStyle/>
            <a:p>
              <a:r>
                <a:rPr lang="nb-NO" b="1" dirty="0" smtClean="0"/>
                <a:t>1988</a:t>
              </a:r>
              <a:endParaRPr lang="en-US" b="1" dirty="0"/>
            </a:p>
          </p:txBody>
        </p:sp>
        <p:sp>
          <p:nvSpPr>
            <p:cNvPr id="9" name="TextBox 8"/>
            <p:cNvSpPr txBox="1"/>
            <p:nvPr/>
          </p:nvSpPr>
          <p:spPr>
            <a:xfrm>
              <a:off x="685799" y="4893451"/>
              <a:ext cx="652743" cy="369332"/>
            </a:xfrm>
            <a:prstGeom prst="rect">
              <a:avLst/>
            </a:prstGeom>
            <a:solidFill>
              <a:schemeClr val="bg2"/>
            </a:solidFill>
            <a:ln w="25400">
              <a:solidFill>
                <a:schemeClr val="tx1"/>
              </a:solidFill>
            </a:ln>
          </p:spPr>
          <p:txBody>
            <a:bodyPr wrap="none" rtlCol="0">
              <a:spAutoFit/>
            </a:bodyPr>
            <a:lstStyle/>
            <a:p>
              <a:r>
                <a:rPr lang="nb-NO" b="1" dirty="0" smtClean="0"/>
                <a:t>2009</a:t>
              </a:r>
              <a:endParaRPr lang="en-US" b="1" dirty="0"/>
            </a:p>
          </p:txBody>
        </p:sp>
        <p:pic>
          <p:nvPicPr>
            <p:cNvPr id="10" name="Picture 9" descr="01P01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8639" y="1055419"/>
              <a:ext cx="219521" cy="41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5558400" y="1708409"/>
              <a:ext cx="0" cy="4648896"/>
            </a:xfrm>
            <a:prstGeom prst="line">
              <a:avLst/>
            </a:prstGeom>
            <a:ln w="22225">
              <a:solidFill>
                <a:srgbClr val="00B050"/>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5799" y="3304562"/>
              <a:ext cx="652743" cy="369332"/>
            </a:xfrm>
            <a:prstGeom prst="rect">
              <a:avLst/>
            </a:prstGeom>
            <a:solidFill>
              <a:schemeClr val="bg2"/>
            </a:solidFill>
            <a:ln w="25400">
              <a:solidFill>
                <a:schemeClr val="tx1"/>
              </a:solidFill>
            </a:ln>
          </p:spPr>
          <p:txBody>
            <a:bodyPr wrap="none" rtlCol="0">
              <a:spAutoFit/>
            </a:bodyPr>
            <a:lstStyle/>
            <a:p>
              <a:r>
                <a:rPr lang="nb-NO" b="1" dirty="0" smtClean="0"/>
                <a:t>1990</a:t>
              </a:r>
              <a:endParaRPr lang="en-US" b="1" dirty="0"/>
            </a:p>
          </p:txBody>
        </p:sp>
      </p:grpSp>
    </p:spTree>
    <p:extLst>
      <p:ext uri="{BB962C8B-B14F-4D97-AF65-F5344CB8AC3E}">
        <p14:creationId xmlns:p14="http://schemas.microsoft.com/office/powerpoint/2010/main" val="3677921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7"/>
          <p:cNvSpPr txBox="1">
            <a:spLocks noChangeArrowheads="1"/>
          </p:cNvSpPr>
          <p:nvPr/>
        </p:nvSpPr>
        <p:spPr bwMode="auto">
          <a:xfrm>
            <a:off x="2555875" y="0"/>
            <a:ext cx="47148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sz="3200" b="1">
                <a:latin typeface="Arial" pitchFamily="34" charset="0"/>
              </a:rPr>
              <a:t>Brute stacks – line 804</a:t>
            </a:r>
            <a:r>
              <a:rPr lang="nb-NO" sz="3200">
                <a:latin typeface="Arial" pitchFamily="34" charset="0"/>
              </a:rPr>
              <a:t> </a:t>
            </a:r>
            <a:endParaRPr lang="en-US" sz="3200">
              <a:latin typeface="Arial" pitchFamily="34" charset="0"/>
            </a:endParaRPr>
          </a:p>
        </p:txBody>
      </p:sp>
      <p:grpSp>
        <p:nvGrpSpPr>
          <p:cNvPr id="25603" name="Group 15"/>
          <p:cNvGrpSpPr>
            <a:grpSpLocks/>
          </p:cNvGrpSpPr>
          <p:nvPr/>
        </p:nvGrpSpPr>
        <p:grpSpPr bwMode="auto">
          <a:xfrm>
            <a:off x="107950" y="549275"/>
            <a:ext cx="8856663" cy="5832475"/>
            <a:chOff x="0" y="572"/>
            <a:chExt cx="5760" cy="3402"/>
          </a:xfrm>
        </p:grpSpPr>
        <p:pic>
          <p:nvPicPr>
            <p:cNvPr id="25610" name="Picture 5"/>
            <p:cNvPicPr>
              <a:picLocks noChangeAspect="1" noChangeArrowheads="1"/>
            </p:cNvPicPr>
            <p:nvPr/>
          </p:nvPicPr>
          <p:blipFill>
            <a:blip r:embed="rId2">
              <a:extLst>
                <a:ext uri="{28A0092B-C50C-407E-A947-70E740481C1C}">
                  <a14:useLocalDpi xmlns:a14="http://schemas.microsoft.com/office/drawing/2010/main" val="0"/>
                </a:ext>
              </a:extLst>
            </a:blip>
            <a:srcRect l="2361" t="5028" r="5504" b="10556"/>
            <a:stretch>
              <a:fillRect/>
            </a:stretch>
          </p:blipFill>
          <p:spPr bwMode="auto">
            <a:xfrm>
              <a:off x="0" y="663"/>
              <a:ext cx="5760" cy="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Picture 6" descr="01P0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 y="572"/>
              <a:ext cx="9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8"/>
            <p:cNvSpPr txBox="1">
              <a:spLocks noChangeArrowheads="1"/>
            </p:cNvSpPr>
            <p:nvPr/>
          </p:nvSpPr>
          <p:spPr bwMode="auto">
            <a:xfrm>
              <a:off x="299" y="872"/>
              <a:ext cx="465" cy="227"/>
            </a:xfrm>
            <a:prstGeom prst="rect">
              <a:avLst/>
            </a:prstGeom>
            <a:solidFill>
              <a:srgbClr val="FFFFCC"/>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b="1">
                  <a:latin typeface="Arial" pitchFamily="34" charset="0"/>
                </a:rPr>
                <a:t>1988</a:t>
              </a:r>
              <a:endParaRPr lang="en-US" b="1">
                <a:latin typeface="Arial" pitchFamily="34" charset="0"/>
              </a:endParaRPr>
            </a:p>
          </p:txBody>
        </p:sp>
        <p:sp>
          <p:nvSpPr>
            <p:cNvPr id="25613" name="Text Box 9"/>
            <p:cNvSpPr txBox="1">
              <a:spLocks noChangeArrowheads="1"/>
            </p:cNvSpPr>
            <p:nvPr/>
          </p:nvSpPr>
          <p:spPr bwMode="auto">
            <a:xfrm>
              <a:off x="296" y="1889"/>
              <a:ext cx="465" cy="227"/>
            </a:xfrm>
            <a:prstGeom prst="rect">
              <a:avLst/>
            </a:prstGeom>
            <a:solidFill>
              <a:srgbClr val="FFFFCC"/>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b="1">
                  <a:latin typeface="Arial" pitchFamily="34" charset="0"/>
                </a:rPr>
                <a:t>1990</a:t>
              </a:r>
              <a:endParaRPr lang="en-US" b="1">
                <a:latin typeface="Arial" pitchFamily="34" charset="0"/>
              </a:endParaRPr>
            </a:p>
          </p:txBody>
        </p:sp>
        <p:sp>
          <p:nvSpPr>
            <p:cNvPr id="25614" name="Text Box 10"/>
            <p:cNvSpPr txBox="1">
              <a:spLocks noChangeArrowheads="1"/>
            </p:cNvSpPr>
            <p:nvPr/>
          </p:nvSpPr>
          <p:spPr bwMode="auto">
            <a:xfrm>
              <a:off x="296" y="2931"/>
              <a:ext cx="465" cy="227"/>
            </a:xfrm>
            <a:prstGeom prst="rect">
              <a:avLst/>
            </a:prstGeom>
            <a:solidFill>
              <a:srgbClr val="FFFFCC"/>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b="1">
                  <a:latin typeface="Arial" pitchFamily="34" charset="0"/>
                </a:rPr>
                <a:t>2009</a:t>
              </a:r>
              <a:endParaRPr lang="en-US" b="1">
                <a:latin typeface="Arial" pitchFamily="34" charset="0"/>
              </a:endParaRPr>
            </a:p>
          </p:txBody>
        </p:sp>
        <p:sp>
          <p:nvSpPr>
            <p:cNvPr id="25615" name="Line 11"/>
            <p:cNvSpPr>
              <a:spLocks noChangeShapeType="1"/>
            </p:cNvSpPr>
            <p:nvPr/>
          </p:nvSpPr>
          <p:spPr bwMode="auto">
            <a:xfrm>
              <a:off x="2744" y="845"/>
              <a:ext cx="0" cy="3129"/>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Text Box 12"/>
            <p:cNvSpPr txBox="1">
              <a:spLocks noChangeArrowheads="1"/>
            </p:cNvSpPr>
            <p:nvPr/>
          </p:nvSpPr>
          <p:spPr bwMode="auto">
            <a:xfrm>
              <a:off x="2835" y="618"/>
              <a:ext cx="461" cy="191"/>
            </a:xfrm>
            <a:prstGeom prst="rect">
              <a:avLst/>
            </a:prstGeom>
            <a:solidFill>
              <a:srgbClr val="FFFFCC"/>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sz="1400" b="1">
                  <a:latin typeface="Arial" pitchFamily="34" charset="0"/>
                </a:rPr>
                <a:t>2/4-14</a:t>
              </a:r>
              <a:endParaRPr lang="en-US" sz="1400" b="1">
                <a:latin typeface="Arial" pitchFamily="34" charset="0"/>
              </a:endParaRPr>
            </a:p>
          </p:txBody>
        </p:sp>
        <p:sp>
          <p:nvSpPr>
            <p:cNvPr id="25617" name="Line 13"/>
            <p:cNvSpPr>
              <a:spLocks noChangeShapeType="1"/>
            </p:cNvSpPr>
            <p:nvPr/>
          </p:nvSpPr>
          <p:spPr bwMode="auto">
            <a:xfrm>
              <a:off x="0" y="1888"/>
              <a:ext cx="576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8" name="Line 14"/>
            <p:cNvSpPr>
              <a:spLocks noChangeShapeType="1"/>
            </p:cNvSpPr>
            <p:nvPr/>
          </p:nvSpPr>
          <p:spPr bwMode="auto">
            <a:xfrm>
              <a:off x="0" y="2931"/>
              <a:ext cx="576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04" name="Text Box 16"/>
          <p:cNvSpPr txBox="1">
            <a:spLocks noChangeArrowheads="1"/>
          </p:cNvSpPr>
          <p:nvPr/>
        </p:nvSpPr>
        <p:spPr bwMode="auto">
          <a:xfrm>
            <a:off x="1258888" y="6381750"/>
            <a:ext cx="696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b="1">
                <a:latin typeface="Arial" pitchFamily="34" charset="0"/>
              </a:rPr>
              <a:t>Less pulldown in 2009 – slight increase in horizontal extention</a:t>
            </a:r>
            <a:endParaRPr lang="en-US" b="1">
              <a:latin typeface="Arial" pitchFamily="34" charset="0"/>
            </a:endParaRPr>
          </a:p>
        </p:txBody>
      </p:sp>
      <p:sp>
        <p:nvSpPr>
          <p:cNvPr id="25605" name="Text Box 17"/>
          <p:cNvSpPr txBox="1">
            <a:spLocks noChangeArrowheads="1"/>
          </p:cNvSpPr>
          <p:nvPr/>
        </p:nvSpPr>
        <p:spPr bwMode="auto">
          <a:xfrm>
            <a:off x="539750" y="333375"/>
            <a:ext cx="504825" cy="382588"/>
          </a:xfrm>
          <a:prstGeom prst="rect">
            <a:avLst/>
          </a:prstGeom>
          <a:solidFill>
            <a:srgbClr val="FFFFCC"/>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a:latin typeface="Arial" pitchFamily="34" charset="0"/>
              </a:rPr>
              <a:t>SE</a:t>
            </a:r>
            <a:endParaRPr lang="en-US">
              <a:latin typeface="Arial" pitchFamily="34" charset="0"/>
            </a:endParaRPr>
          </a:p>
        </p:txBody>
      </p:sp>
      <p:sp>
        <p:nvSpPr>
          <p:cNvPr id="25606" name="Text Box 18"/>
          <p:cNvSpPr txBox="1">
            <a:spLocks noChangeArrowheads="1"/>
          </p:cNvSpPr>
          <p:nvPr/>
        </p:nvSpPr>
        <p:spPr bwMode="auto">
          <a:xfrm>
            <a:off x="8316913" y="333375"/>
            <a:ext cx="581025" cy="382588"/>
          </a:xfrm>
          <a:prstGeom prst="rect">
            <a:avLst/>
          </a:prstGeom>
          <a:solidFill>
            <a:srgbClr val="FFFFCC"/>
          </a:solidFill>
          <a:ln w="158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a:latin typeface="Arial" pitchFamily="34" charset="0"/>
              </a:rPr>
              <a:t>NW</a:t>
            </a:r>
            <a:endParaRPr lang="en-US">
              <a:latin typeface="Arial" pitchFamily="34" charset="0"/>
            </a:endParaRPr>
          </a:p>
        </p:txBody>
      </p:sp>
      <p:sp>
        <p:nvSpPr>
          <p:cNvPr id="25607" name="TextBox 1"/>
          <p:cNvSpPr txBox="1">
            <a:spLocks noChangeArrowheads="1"/>
          </p:cNvSpPr>
          <p:nvPr/>
        </p:nvSpPr>
        <p:spPr bwMode="auto">
          <a:xfrm>
            <a:off x="6011863" y="3362325"/>
            <a:ext cx="1568450" cy="307975"/>
          </a:xfrm>
          <a:prstGeom prst="rect">
            <a:avLst/>
          </a:prstGeom>
          <a:solidFill>
            <a:srgbClr val="FFFFCC"/>
          </a:solidFill>
          <a:ln w="25400">
            <a:solidFill>
              <a:schemeClr val="tx1"/>
            </a:solidFill>
            <a:miter lim="800000"/>
            <a:headEnd/>
            <a:tailEnd/>
          </a:ln>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nb-NO" sz="1400" b="1">
                <a:latin typeface="Arial" pitchFamily="34" charset="0"/>
              </a:rPr>
              <a:t>520 ms anomaly</a:t>
            </a:r>
            <a:endParaRPr lang="en-US" sz="1400" b="1">
              <a:latin typeface="Arial" pitchFamily="34" charset="0"/>
            </a:endParaRPr>
          </a:p>
        </p:txBody>
      </p:sp>
      <p:cxnSp>
        <p:nvCxnSpPr>
          <p:cNvPr id="4" name="Straight Arrow Connector 3"/>
          <p:cNvCxnSpPr>
            <a:stCxn id="25607" idx="1"/>
          </p:cNvCxnSpPr>
          <p:nvPr/>
        </p:nvCxnSpPr>
        <p:spPr>
          <a:xfrm flipH="1">
            <a:off x="5292725" y="3516313"/>
            <a:ext cx="719138" cy="3444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25607" idx="1"/>
          </p:cNvCxnSpPr>
          <p:nvPr/>
        </p:nvCxnSpPr>
        <p:spPr>
          <a:xfrm flipH="1">
            <a:off x="5580063" y="3516313"/>
            <a:ext cx="431800" cy="3444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620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682625" y="188913"/>
            <a:ext cx="797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2400" b="1" dirty="0"/>
              <a:t>4D </a:t>
            </a:r>
            <a:r>
              <a:rPr lang="nb-NO" sz="2400" b="1" dirty="0" err="1"/>
              <a:t>difference</a:t>
            </a:r>
            <a:r>
              <a:rPr lang="nb-NO" sz="2400" b="1" dirty="0"/>
              <a:t> – line 804 1988-1990 </a:t>
            </a:r>
            <a:r>
              <a:rPr lang="nb-NO" sz="2400" b="1" dirty="0" err="1"/>
              <a:t>after</a:t>
            </a:r>
            <a:r>
              <a:rPr lang="nb-NO" sz="2400" b="1" dirty="0"/>
              <a:t> global </a:t>
            </a:r>
            <a:r>
              <a:rPr lang="nb-NO" sz="2400" b="1" dirty="0" err="1"/>
              <a:t>scaling</a:t>
            </a:r>
            <a:endParaRPr lang="en-US" sz="2400" b="1" dirty="0"/>
          </a:p>
        </p:txBody>
      </p:sp>
      <p:grpSp>
        <p:nvGrpSpPr>
          <p:cNvPr id="18435" name="Group 18"/>
          <p:cNvGrpSpPr>
            <a:grpSpLocks/>
          </p:cNvGrpSpPr>
          <p:nvPr/>
        </p:nvGrpSpPr>
        <p:grpSpPr bwMode="auto">
          <a:xfrm>
            <a:off x="107950" y="692150"/>
            <a:ext cx="8928100" cy="5953125"/>
            <a:chOff x="136" y="436"/>
            <a:chExt cx="5624" cy="3750"/>
          </a:xfrm>
        </p:grpSpPr>
        <p:grpSp>
          <p:nvGrpSpPr>
            <p:cNvPr id="18436" name="Group 13"/>
            <p:cNvGrpSpPr>
              <a:grpSpLocks/>
            </p:cNvGrpSpPr>
            <p:nvPr/>
          </p:nvGrpSpPr>
          <p:grpSpPr bwMode="auto">
            <a:xfrm>
              <a:off x="136" y="436"/>
              <a:ext cx="5624" cy="3584"/>
              <a:chOff x="136" y="799"/>
              <a:chExt cx="5624" cy="3357"/>
            </a:xfrm>
          </p:grpSpPr>
          <p:pic>
            <p:nvPicPr>
              <p:cNvPr id="18440" name="Picture 7"/>
              <p:cNvPicPr>
                <a:picLocks noChangeAspect="1" noChangeArrowheads="1"/>
              </p:cNvPicPr>
              <p:nvPr/>
            </p:nvPicPr>
            <p:blipFill>
              <a:blip r:embed="rId2">
                <a:extLst>
                  <a:ext uri="{28A0092B-C50C-407E-A947-70E740481C1C}">
                    <a14:useLocalDpi xmlns:a14="http://schemas.microsoft.com/office/drawing/2010/main" val="0"/>
                  </a:ext>
                </a:extLst>
              </a:blip>
              <a:srcRect l="2255" t="9628" r="4509" b="6154"/>
              <a:stretch>
                <a:fillRect/>
              </a:stretch>
            </p:blipFill>
            <p:spPr bwMode="auto">
              <a:xfrm>
                <a:off x="136" y="981"/>
                <a:ext cx="5624" cy="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6" descr="01P0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 y="799"/>
                <a:ext cx="9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Line 8"/>
              <p:cNvSpPr>
                <a:spLocks noChangeShapeType="1"/>
              </p:cNvSpPr>
              <p:nvPr/>
            </p:nvSpPr>
            <p:spPr bwMode="auto">
              <a:xfrm>
                <a:off x="2880" y="1071"/>
                <a:ext cx="0" cy="308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8443" name="Text Box 9"/>
              <p:cNvSpPr txBox="1">
                <a:spLocks noChangeArrowheads="1"/>
              </p:cNvSpPr>
              <p:nvPr/>
            </p:nvSpPr>
            <p:spPr bwMode="auto">
              <a:xfrm>
                <a:off x="3742" y="1298"/>
                <a:ext cx="1895" cy="490"/>
              </a:xfrm>
              <a:prstGeom prst="rect">
                <a:avLst/>
              </a:prstGeom>
              <a:solidFill>
                <a:srgbClr val="FFFFC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1600" b="1" dirty="0"/>
                  <a:t>Indications of vertical migration of gas close to the </a:t>
                </a:r>
                <a:r>
                  <a:rPr lang="nb-NO" sz="1600" b="1" dirty="0" smtClean="0"/>
                  <a:t>well?</a:t>
                </a:r>
                <a:endParaRPr lang="en-US" sz="1600" b="1" dirty="0"/>
              </a:p>
            </p:txBody>
          </p:sp>
          <p:sp>
            <p:nvSpPr>
              <p:cNvPr id="18444" name="Line 10"/>
              <p:cNvSpPr>
                <a:spLocks noChangeShapeType="1"/>
              </p:cNvSpPr>
              <p:nvPr/>
            </p:nvSpPr>
            <p:spPr bwMode="auto">
              <a:xfrm flipH="1">
                <a:off x="2971" y="1389"/>
                <a:ext cx="771"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8445" name="Line 11"/>
              <p:cNvSpPr>
                <a:spLocks noChangeShapeType="1"/>
              </p:cNvSpPr>
              <p:nvPr/>
            </p:nvSpPr>
            <p:spPr bwMode="auto">
              <a:xfrm flipH="1">
                <a:off x="2971" y="1570"/>
                <a:ext cx="771" cy="91"/>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8446" name="Line 12"/>
              <p:cNvSpPr>
                <a:spLocks noChangeShapeType="1"/>
              </p:cNvSpPr>
              <p:nvPr/>
            </p:nvSpPr>
            <p:spPr bwMode="auto">
              <a:xfrm flipH="1">
                <a:off x="2880" y="1661"/>
                <a:ext cx="862" cy="227"/>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grpSp>
          <p:nvGrpSpPr>
            <p:cNvPr id="18437" name="Group 17"/>
            <p:cNvGrpSpPr>
              <a:grpSpLocks/>
            </p:cNvGrpSpPr>
            <p:nvPr/>
          </p:nvGrpSpPr>
          <p:grpSpPr bwMode="auto">
            <a:xfrm>
              <a:off x="1791" y="3974"/>
              <a:ext cx="2268" cy="212"/>
              <a:chOff x="1791" y="3974"/>
              <a:chExt cx="2268" cy="212"/>
            </a:xfrm>
          </p:grpSpPr>
          <p:sp>
            <p:nvSpPr>
              <p:cNvPr id="18438" name="Line 14"/>
              <p:cNvSpPr>
                <a:spLocks noChangeShapeType="1"/>
              </p:cNvSpPr>
              <p:nvPr/>
            </p:nvSpPr>
            <p:spPr bwMode="auto">
              <a:xfrm>
                <a:off x="1791" y="4156"/>
                <a:ext cx="2268"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8439" name="Text Box 16"/>
              <p:cNvSpPr txBox="1">
                <a:spLocks noChangeArrowheads="1"/>
              </p:cNvSpPr>
              <p:nvPr/>
            </p:nvSpPr>
            <p:spPr bwMode="auto">
              <a:xfrm>
                <a:off x="2683" y="3974"/>
                <a:ext cx="5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sz="1600" b="1" dirty="0"/>
                  <a:t>2.4 km</a:t>
                </a:r>
                <a:endParaRPr lang="en-US" sz="1600" b="1" dirty="0"/>
              </a:p>
            </p:txBody>
          </p:sp>
        </p:grpSp>
      </p:grpSp>
    </p:spTree>
    <p:extLst>
      <p:ext uri="{BB962C8B-B14F-4D97-AF65-F5344CB8AC3E}">
        <p14:creationId xmlns:p14="http://schemas.microsoft.com/office/powerpoint/2010/main" val="26620714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122" y="76200"/>
            <a:ext cx="8610600" cy="400110"/>
          </a:xfrm>
          <a:prstGeom prst="rect">
            <a:avLst/>
          </a:prstGeom>
          <a:noFill/>
        </p:spPr>
        <p:txBody>
          <a:bodyPr wrap="square" rtlCol="0">
            <a:spAutoFit/>
          </a:bodyPr>
          <a:lstStyle/>
          <a:p>
            <a:r>
              <a:rPr lang="nb-NO" sz="2000" b="1" dirty="0" smtClean="0"/>
              <a:t>Line 804 </a:t>
            </a:r>
            <a:r>
              <a:rPr lang="nb-NO" sz="2000" b="1" dirty="0" err="1" smtClean="0"/>
              <a:t>difference</a:t>
            </a:r>
            <a:r>
              <a:rPr lang="nb-NO" sz="2000" b="1" dirty="0" smtClean="0"/>
              <a:t> </a:t>
            </a:r>
            <a:r>
              <a:rPr lang="nb-NO" sz="2000" b="1" dirty="0" err="1" smtClean="0"/>
              <a:t>between</a:t>
            </a:r>
            <a:r>
              <a:rPr lang="nb-NO" sz="2000" b="1" dirty="0" smtClean="0"/>
              <a:t> 2009 and 1990, </a:t>
            </a:r>
            <a:r>
              <a:rPr lang="nb-NO" sz="2000" b="1" dirty="0" err="1" smtClean="0"/>
              <a:t>difference</a:t>
            </a:r>
            <a:r>
              <a:rPr lang="nb-NO" sz="2000" b="1" dirty="0" smtClean="0"/>
              <a:t> is </a:t>
            </a:r>
            <a:r>
              <a:rPr lang="nb-NO" sz="2000" b="1" dirty="0" err="1" smtClean="0"/>
              <a:t>scaled</a:t>
            </a:r>
            <a:r>
              <a:rPr lang="nb-NO" sz="2000" b="1" dirty="0" smtClean="0"/>
              <a:t> by t^1.3</a:t>
            </a:r>
            <a:endParaRPr lang="en-US" sz="2000" b="1" dirty="0"/>
          </a:p>
        </p:txBody>
      </p:sp>
      <p:grpSp>
        <p:nvGrpSpPr>
          <p:cNvPr id="8" name="Group 7"/>
          <p:cNvGrpSpPr/>
          <p:nvPr/>
        </p:nvGrpSpPr>
        <p:grpSpPr>
          <a:xfrm>
            <a:off x="82296" y="685800"/>
            <a:ext cx="8750522" cy="5721403"/>
            <a:chOff x="76200" y="831797"/>
            <a:chExt cx="8750522" cy="5721403"/>
          </a:xfrm>
        </p:grpSpPr>
        <p:grpSp>
          <p:nvGrpSpPr>
            <p:cNvPr id="7" name="Group 6"/>
            <p:cNvGrpSpPr/>
            <p:nvPr/>
          </p:nvGrpSpPr>
          <p:grpSpPr>
            <a:xfrm>
              <a:off x="76200" y="838200"/>
              <a:ext cx="8750522" cy="5715000"/>
              <a:chOff x="76200" y="838200"/>
              <a:chExt cx="8750522" cy="571500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3" t="5578" r="5034" b="10076"/>
              <a:stretch/>
            </p:blipFill>
            <p:spPr bwMode="auto">
              <a:xfrm>
                <a:off x="76200" y="838200"/>
                <a:ext cx="8750522"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4343400" y="838200"/>
                <a:ext cx="0" cy="5715000"/>
              </a:xfrm>
              <a:prstGeom prst="line">
                <a:avLst/>
              </a:prstGeom>
              <a:ln w="25400">
                <a:solidFill>
                  <a:srgbClr val="093FB7"/>
                </a:solidFill>
                <a:prstDash val="solid"/>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134048" y="831797"/>
              <a:ext cx="418704" cy="369332"/>
            </a:xfrm>
            <a:prstGeom prst="rect">
              <a:avLst/>
            </a:prstGeom>
            <a:solidFill>
              <a:schemeClr val="bg1"/>
            </a:solidFill>
            <a:ln w="22225">
              <a:solidFill>
                <a:schemeClr val="tx1"/>
              </a:solidFill>
            </a:ln>
          </p:spPr>
          <p:txBody>
            <a:bodyPr wrap="none" rtlCol="0">
              <a:spAutoFit/>
            </a:bodyPr>
            <a:lstStyle/>
            <a:p>
              <a:r>
                <a:rPr lang="nb-NO" dirty="0" smtClean="0"/>
                <a:t>14</a:t>
              </a:r>
              <a:endParaRPr lang="en-US" dirty="0"/>
            </a:p>
          </p:txBody>
        </p:sp>
      </p:grpSp>
    </p:spTree>
    <p:extLst>
      <p:ext uri="{BB962C8B-B14F-4D97-AF65-F5344CB8AC3E}">
        <p14:creationId xmlns:p14="http://schemas.microsoft.com/office/powerpoint/2010/main" val="21766448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9685"/>
            <a:ext cx="7314823" cy="523220"/>
          </a:xfrm>
          <a:prstGeom prst="rect">
            <a:avLst/>
          </a:prstGeom>
          <a:noFill/>
        </p:spPr>
        <p:txBody>
          <a:bodyPr wrap="none" rtlCol="0">
            <a:spAutoFit/>
          </a:bodyPr>
          <a:lstStyle/>
          <a:p>
            <a:r>
              <a:rPr lang="nb-NO" sz="2800" b="1" dirty="0" smtClean="0">
                <a:latin typeface="Arial" pitchFamily="34" charset="0"/>
              </a:rPr>
              <a:t>RMS amplitude </a:t>
            </a:r>
            <a:r>
              <a:rPr lang="nb-NO" sz="2800" b="1" dirty="0" err="1" smtClean="0">
                <a:latin typeface="Arial" pitchFamily="34" charset="0"/>
              </a:rPr>
              <a:t>map</a:t>
            </a:r>
            <a:r>
              <a:rPr lang="nb-NO" sz="2800" b="1" dirty="0" smtClean="0">
                <a:latin typeface="Arial" pitchFamily="34" charset="0"/>
              </a:rPr>
              <a:t> (504-560 ms </a:t>
            </a:r>
            <a:r>
              <a:rPr lang="nb-NO" sz="2800" b="1" dirty="0" err="1" smtClean="0">
                <a:latin typeface="Arial" pitchFamily="34" charset="0"/>
              </a:rPr>
              <a:t>window</a:t>
            </a:r>
            <a:r>
              <a:rPr lang="nb-NO" sz="2800" b="1" dirty="0" smtClean="0">
                <a:latin typeface="Arial" pitchFamily="34" charset="0"/>
              </a:rPr>
              <a:t>)</a:t>
            </a:r>
            <a:endParaRPr lang="en-US" sz="2800" b="1" dirty="0">
              <a:latin typeface="Arial" pitchFamily="34" charset="0"/>
            </a:endParaRPr>
          </a:p>
        </p:txBody>
      </p:sp>
      <p:grpSp>
        <p:nvGrpSpPr>
          <p:cNvPr id="13" name="Group 12"/>
          <p:cNvGrpSpPr/>
          <p:nvPr/>
        </p:nvGrpSpPr>
        <p:grpSpPr>
          <a:xfrm>
            <a:off x="457200" y="652905"/>
            <a:ext cx="8305800" cy="6035611"/>
            <a:chOff x="457200" y="652905"/>
            <a:chExt cx="8305800" cy="6035611"/>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639" t="23350" r="13371" b="24730"/>
            <a:stretch/>
          </p:blipFill>
          <p:spPr bwMode="auto">
            <a:xfrm>
              <a:off x="457200" y="652905"/>
              <a:ext cx="8305800" cy="603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10688" y="3595630"/>
              <a:ext cx="418704" cy="369332"/>
            </a:xfrm>
            <a:prstGeom prst="rect">
              <a:avLst/>
            </a:prstGeom>
            <a:solidFill>
              <a:schemeClr val="bg1">
                <a:lumMod val="95000"/>
              </a:schemeClr>
            </a:solidFill>
            <a:ln w="22225">
              <a:solidFill>
                <a:schemeClr val="tx1"/>
              </a:solidFill>
            </a:ln>
          </p:spPr>
          <p:txBody>
            <a:bodyPr wrap="none" rtlCol="0">
              <a:spAutoFit/>
            </a:bodyPr>
            <a:lstStyle/>
            <a:p>
              <a:r>
                <a:rPr lang="nb-NO" dirty="0" smtClean="0"/>
                <a:t>14</a:t>
              </a:r>
              <a:endParaRPr lang="en-US" dirty="0"/>
            </a:p>
          </p:txBody>
        </p:sp>
        <p:sp>
          <p:nvSpPr>
            <p:cNvPr id="5" name="TextBox 4"/>
            <p:cNvSpPr txBox="1"/>
            <p:nvPr/>
          </p:nvSpPr>
          <p:spPr>
            <a:xfrm>
              <a:off x="4956926" y="6172200"/>
              <a:ext cx="418704" cy="369332"/>
            </a:xfrm>
            <a:prstGeom prst="rect">
              <a:avLst/>
            </a:prstGeom>
            <a:solidFill>
              <a:schemeClr val="bg1">
                <a:lumMod val="95000"/>
              </a:schemeClr>
            </a:solidFill>
            <a:ln w="22225">
              <a:solidFill>
                <a:schemeClr val="tx1"/>
              </a:solidFill>
            </a:ln>
          </p:spPr>
          <p:txBody>
            <a:bodyPr wrap="none" rtlCol="0">
              <a:spAutoFit/>
            </a:bodyPr>
            <a:lstStyle/>
            <a:p>
              <a:r>
                <a:rPr lang="nb-NO" dirty="0" smtClean="0"/>
                <a:t>15</a:t>
              </a:r>
              <a:endParaRPr lang="en-US" dirty="0"/>
            </a:p>
          </p:txBody>
        </p:sp>
        <p:cxnSp>
          <p:nvCxnSpPr>
            <p:cNvPr id="6" name="Straight Arrow Connector 5"/>
            <p:cNvCxnSpPr/>
            <p:nvPr/>
          </p:nvCxnSpPr>
          <p:spPr>
            <a:xfrm flipH="1">
              <a:off x="4800600" y="3595630"/>
              <a:ext cx="280090" cy="2881370"/>
            </a:xfrm>
            <a:prstGeom prst="straightConnector1">
              <a:avLst/>
            </a:prstGeom>
            <a:ln w="38100">
              <a:solidFill>
                <a:srgbClr val="040DBC"/>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618532" y="4720974"/>
              <a:ext cx="676788" cy="307777"/>
            </a:xfrm>
            <a:prstGeom prst="rect">
              <a:avLst/>
            </a:prstGeom>
            <a:solidFill>
              <a:schemeClr val="bg1">
                <a:lumMod val="95000"/>
              </a:schemeClr>
            </a:solidFill>
            <a:ln w="25400">
              <a:solidFill>
                <a:srgbClr val="040DBC"/>
              </a:solidFill>
            </a:ln>
          </p:spPr>
          <p:txBody>
            <a:bodyPr wrap="none" rtlCol="0">
              <a:spAutoFit/>
            </a:bodyPr>
            <a:lstStyle/>
            <a:p>
              <a:r>
                <a:rPr lang="nb-NO" sz="1400" dirty="0" smtClean="0">
                  <a:solidFill>
                    <a:srgbClr val="040DBC"/>
                  </a:solidFill>
                </a:rPr>
                <a:t>1.2 km</a:t>
              </a:r>
              <a:endParaRPr lang="en-US" sz="1400" dirty="0">
                <a:solidFill>
                  <a:srgbClr val="040DBC"/>
                </a:solidFill>
              </a:endParaRPr>
            </a:p>
          </p:txBody>
        </p:sp>
      </p:grpSp>
      <p:sp>
        <p:nvSpPr>
          <p:cNvPr id="4" name="TextBox 3"/>
          <p:cNvSpPr txBox="1"/>
          <p:nvPr/>
        </p:nvSpPr>
        <p:spPr>
          <a:xfrm>
            <a:off x="6845310" y="5784939"/>
            <a:ext cx="1907445" cy="369332"/>
          </a:xfrm>
          <a:prstGeom prst="rect">
            <a:avLst/>
          </a:prstGeom>
          <a:solidFill>
            <a:schemeClr val="bg1"/>
          </a:solidFill>
          <a:ln w="22225">
            <a:solidFill>
              <a:schemeClr val="tx1"/>
            </a:solidFill>
          </a:ln>
        </p:spPr>
        <p:txBody>
          <a:bodyPr wrap="none" rtlCol="0">
            <a:spAutoFit/>
          </a:bodyPr>
          <a:lstStyle/>
          <a:p>
            <a:r>
              <a:rPr lang="nb-NO" b="1" dirty="0" err="1" smtClean="0"/>
              <a:t>Viscous</a:t>
            </a:r>
            <a:r>
              <a:rPr lang="nb-NO" b="1" dirty="0" smtClean="0"/>
              <a:t> fingering?</a:t>
            </a:r>
            <a:endParaRPr lang="en-US" b="1" dirty="0"/>
          </a:p>
        </p:txBody>
      </p:sp>
    </p:spTree>
    <p:extLst>
      <p:ext uri="{BB962C8B-B14F-4D97-AF65-F5344CB8AC3E}">
        <p14:creationId xmlns:p14="http://schemas.microsoft.com/office/powerpoint/2010/main" val="3407841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tel 1"/>
          <p:cNvSpPr>
            <a:spLocks noGrp="1"/>
          </p:cNvSpPr>
          <p:nvPr>
            <p:ph type="title"/>
          </p:nvPr>
        </p:nvSpPr>
        <p:spPr>
          <a:xfrm>
            <a:off x="152400" y="228600"/>
            <a:ext cx="8569325" cy="838200"/>
          </a:xfrm>
        </p:spPr>
        <p:txBody>
          <a:bodyPr/>
          <a:lstStyle/>
          <a:p>
            <a:r>
              <a:rPr lang="nb-NO" sz="3200" b="1" dirty="0" smtClean="0"/>
              <a:t>4D </a:t>
            </a:r>
            <a:r>
              <a:rPr lang="nb-NO" sz="3200" b="1" dirty="0" err="1" smtClean="0"/>
              <a:t>differences</a:t>
            </a:r>
            <a:r>
              <a:rPr lang="nb-NO" sz="3200" b="1" dirty="0" smtClean="0"/>
              <a:t> at 492 August to </a:t>
            </a:r>
            <a:r>
              <a:rPr lang="nb-NO" sz="3200" b="1" dirty="0" err="1" smtClean="0"/>
              <a:t>October</a:t>
            </a:r>
            <a:r>
              <a:rPr lang="nb-NO" sz="3200" b="1" dirty="0" smtClean="0"/>
              <a:t> 1989</a:t>
            </a:r>
          </a:p>
        </p:txBody>
      </p:sp>
      <p:pic>
        <p:nvPicPr>
          <p:cNvPr id="20483" name="Plassholder for innhold 7"/>
          <p:cNvPicPr>
            <a:picLocks noGrp="1" noChangeAspect="1"/>
          </p:cNvPicPr>
          <p:nvPr>
            <p:ph idx="1"/>
          </p:nvPr>
        </p:nvPicPr>
        <p:blipFill rotWithShape="1">
          <a:blip r:embed="rId3">
            <a:extLst>
              <a:ext uri="{28A0092B-C50C-407E-A947-70E740481C1C}">
                <a14:useLocalDpi xmlns:a14="http://schemas.microsoft.com/office/drawing/2010/main" val="0"/>
              </a:ext>
            </a:extLst>
          </a:blip>
          <a:srcRect r="57478"/>
          <a:stretch/>
        </p:blipFill>
        <p:spPr>
          <a:xfrm>
            <a:off x="304800" y="1083309"/>
            <a:ext cx="3657600" cy="5534417"/>
          </a:xfrm>
        </p:spPr>
      </p:pic>
      <p:sp>
        <p:nvSpPr>
          <p:cNvPr id="2" name="TextBox 1"/>
          <p:cNvSpPr txBox="1"/>
          <p:nvPr/>
        </p:nvSpPr>
        <p:spPr>
          <a:xfrm>
            <a:off x="4420240" y="1485676"/>
            <a:ext cx="4571360" cy="923330"/>
          </a:xfrm>
          <a:prstGeom prst="rect">
            <a:avLst/>
          </a:prstGeom>
          <a:noFill/>
        </p:spPr>
        <p:txBody>
          <a:bodyPr wrap="square" rtlCol="0">
            <a:spAutoFit/>
          </a:bodyPr>
          <a:lstStyle/>
          <a:p>
            <a:pPr marL="285750" indent="-285750">
              <a:buFontTx/>
              <a:buChar char="-"/>
            </a:pPr>
            <a:r>
              <a:rPr lang="nb-NO" dirty="0" smtClean="0"/>
              <a:t>Blowout 20 Januar 1989</a:t>
            </a:r>
          </a:p>
          <a:p>
            <a:pPr marL="285750" indent="-285750">
              <a:buFontTx/>
              <a:buChar char="-"/>
            </a:pPr>
            <a:r>
              <a:rPr lang="nb-NO" dirty="0" smtClean="0"/>
              <a:t>Sand layer charged between August and October 1989</a:t>
            </a:r>
          </a:p>
        </p:txBody>
      </p:sp>
      <p:grpSp>
        <p:nvGrpSpPr>
          <p:cNvPr id="5" name="Group 4"/>
          <p:cNvGrpSpPr/>
          <p:nvPr/>
        </p:nvGrpSpPr>
        <p:grpSpPr>
          <a:xfrm>
            <a:off x="4381820" y="3583603"/>
            <a:ext cx="4419600" cy="3128980"/>
            <a:chOff x="4267200" y="2840828"/>
            <a:chExt cx="4419600" cy="3128980"/>
          </a:xfrm>
        </p:grpSpPr>
        <p:grpSp>
          <p:nvGrpSpPr>
            <p:cNvPr id="6" name="Group 5"/>
            <p:cNvGrpSpPr/>
            <p:nvPr/>
          </p:nvGrpSpPr>
          <p:grpSpPr>
            <a:xfrm>
              <a:off x="4267200" y="2840828"/>
              <a:ext cx="4419600" cy="3128980"/>
              <a:chOff x="457200" y="652905"/>
              <a:chExt cx="8305800" cy="6257959"/>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639" t="23350" r="13371" b="24730"/>
              <a:stretch/>
            </p:blipFill>
            <p:spPr bwMode="auto">
              <a:xfrm>
                <a:off x="457200" y="652905"/>
                <a:ext cx="8305800" cy="603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155448" y="3301379"/>
                <a:ext cx="831446" cy="738664"/>
              </a:xfrm>
              <a:prstGeom prst="rect">
                <a:avLst/>
              </a:prstGeom>
              <a:solidFill>
                <a:schemeClr val="bg1">
                  <a:lumMod val="95000"/>
                </a:schemeClr>
              </a:solidFill>
              <a:ln w="22225">
                <a:solidFill>
                  <a:schemeClr val="tx1"/>
                </a:solidFill>
              </a:ln>
            </p:spPr>
            <p:txBody>
              <a:bodyPr wrap="square" rtlCol="0">
                <a:spAutoFit/>
              </a:bodyPr>
              <a:lstStyle/>
              <a:p>
                <a:r>
                  <a:rPr lang="nb-NO" dirty="0" smtClean="0"/>
                  <a:t>14</a:t>
                </a:r>
                <a:endParaRPr lang="en-US" dirty="0"/>
              </a:p>
            </p:txBody>
          </p:sp>
          <p:sp>
            <p:nvSpPr>
              <p:cNvPr id="9" name="TextBox 8"/>
              <p:cNvSpPr txBox="1"/>
              <p:nvPr/>
            </p:nvSpPr>
            <p:spPr>
              <a:xfrm>
                <a:off x="4956929" y="6172200"/>
                <a:ext cx="798801" cy="738664"/>
              </a:xfrm>
              <a:prstGeom prst="rect">
                <a:avLst/>
              </a:prstGeom>
              <a:solidFill>
                <a:schemeClr val="bg1">
                  <a:lumMod val="95000"/>
                </a:schemeClr>
              </a:solidFill>
              <a:ln w="22225">
                <a:solidFill>
                  <a:schemeClr val="tx1"/>
                </a:solidFill>
              </a:ln>
            </p:spPr>
            <p:txBody>
              <a:bodyPr wrap="square" rtlCol="0">
                <a:spAutoFit/>
              </a:bodyPr>
              <a:lstStyle/>
              <a:p>
                <a:r>
                  <a:rPr lang="nb-NO" dirty="0" smtClean="0"/>
                  <a:t>15</a:t>
                </a:r>
                <a:endParaRPr lang="en-US" dirty="0"/>
              </a:p>
            </p:txBody>
          </p:sp>
          <p:cxnSp>
            <p:nvCxnSpPr>
              <p:cNvPr id="10" name="Straight Arrow Connector 9"/>
              <p:cNvCxnSpPr/>
              <p:nvPr/>
            </p:nvCxnSpPr>
            <p:spPr>
              <a:xfrm flipH="1">
                <a:off x="4800600" y="3595630"/>
                <a:ext cx="280090" cy="2881370"/>
              </a:xfrm>
              <a:prstGeom prst="straightConnector1">
                <a:avLst/>
              </a:prstGeom>
              <a:ln w="38100">
                <a:solidFill>
                  <a:srgbClr val="040DBC"/>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618531" y="4720974"/>
                <a:ext cx="1280399" cy="613474"/>
              </a:xfrm>
              <a:prstGeom prst="rect">
                <a:avLst/>
              </a:prstGeom>
              <a:solidFill>
                <a:schemeClr val="bg1">
                  <a:lumMod val="95000"/>
                </a:schemeClr>
              </a:solidFill>
              <a:ln w="25400">
                <a:solidFill>
                  <a:srgbClr val="040DBC"/>
                </a:solidFill>
              </a:ln>
            </p:spPr>
            <p:txBody>
              <a:bodyPr wrap="square" rtlCol="0">
                <a:spAutoFit/>
              </a:bodyPr>
              <a:lstStyle/>
              <a:p>
                <a:r>
                  <a:rPr lang="nb-NO" sz="1400" dirty="0" smtClean="0">
                    <a:solidFill>
                      <a:srgbClr val="040DBC"/>
                    </a:solidFill>
                  </a:rPr>
                  <a:t>1.2 km</a:t>
                </a:r>
                <a:endParaRPr lang="en-US" sz="1400" dirty="0">
                  <a:solidFill>
                    <a:srgbClr val="040DBC"/>
                  </a:solidFill>
                </a:endParaRPr>
              </a:p>
            </p:txBody>
          </p:sp>
        </p:grpSp>
        <p:cxnSp>
          <p:nvCxnSpPr>
            <p:cNvPr id="4" name="Straight Connector 3"/>
            <p:cNvCxnSpPr>
              <a:stCxn id="7" idx="2"/>
            </p:cNvCxnSpPr>
            <p:nvPr/>
          </p:nvCxnSpPr>
          <p:spPr>
            <a:xfrm flipV="1">
              <a:off x="6477000" y="3657600"/>
              <a:ext cx="1981200" cy="2201034"/>
            </a:xfrm>
            <a:prstGeom prst="line">
              <a:avLst/>
            </a:prstGeom>
            <a:ln w="25400">
              <a:solidFill>
                <a:srgbClr val="040DBC"/>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46515" y="3665852"/>
              <a:ext cx="564085" cy="369332"/>
            </a:xfrm>
            <a:prstGeom prst="rect">
              <a:avLst/>
            </a:prstGeom>
            <a:solidFill>
              <a:schemeClr val="bg1">
                <a:lumMod val="95000"/>
              </a:schemeClr>
            </a:solidFill>
            <a:ln w="22225">
              <a:solidFill>
                <a:schemeClr val="tx1"/>
              </a:solidFill>
            </a:ln>
          </p:spPr>
          <p:txBody>
            <a:bodyPr wrap="square" rtlCol="0">
              <a:spAutoFit/>
            </a:bodyPr>
            <a:lstStyle/>
            <a:p>
              <a:r>
                <a:rPr lang="nb-NO" dirty="0" smtClean="0"/>
                <a:t>602</a:t>
              </a:r>
              <a:endParaRPr lang="en-US" dirty="0"/>
            </a:p>
          </p:txBody>
        </p:sp>
        <p:sp>
          <p:nvSpPr>
            <p:cNvPr id="15" name="TextBox 14"/>
            <p:cNvSpPr txBox="1"/>
            <p:nvPr/>
          </p:nvSpPr>
          <p:spPr>
            <a:xfrm>
              <a:off x="4305620" y="2856764"/>
              <a:ext cx="647380" cy="369332"/>
            </a:xfrm>
            <a:prstGeom prst="rect">
              <a:avLst/>
            </a:prstGeom>
            <a:solidFill>
              <a:schemeClr val="bg1">
                <a:lumMod val="95000"/>
              </a:schemeClr>
            </a:solidFill>
            <a:ln w="22225">
              <a:solidFill>
                <a:schemeClr val="tx1"/>
              </a:solidFill>
            </a:ln>
          </p:spPr>
          <p:txBody>
            <a:bodyPr wrap="square" rtlCol="0">
              <a:spAutoFit/>
            </a:bodyPr>
            <a:lstStyle/>
            <a:p>
              <a:r>
                <a:rPr lang="nb-NO" dirty="0" smtClean="0"/>
                <a:t>1991</a:t>
              </a:r>
              <a:endParaRPr lang="en-US" dirty="0"/>
            </a:p>
          </p:txBody>
        </p:sp>
      </p:grpSp>
      <p:sp>
        <p:nvSpPr>
          <p:cNvPr id="3" name="TextBox 2"/>
          <p:cNvSpPr txBox="1"/>
          <p:nvPr/>
        </p:nvSpPr>
        <p:spPr>
          <a:xfrm>
            <a:off x="4437062" y="3103097"/>
            <a:ext cx="3627275" cy="369332"/>
          </a:xfrm>
          <a:prstGeom prst="rect">
            <a:avLst/>
          </a:prstGeom>
          <a:noFill/>
        </p:spPr>
        <p:txBody>
          <a:bodyPr wrap="none" rtlCol="0">
            <a:spAutoFit/>
          </a:bodyPr>
          <a:lstStyle/>
          <a:p>
            <a:r>
              <a:rPr lang="nb-NO" dirty="0" smtClean="0"/>
              <a:t>3D seismic map of top sand in 1991: </a:t>
            </a:r>
            <a:endParaRPr lang="en-US" dirty="0"/>
          </a:p>
        </p:txBody>
      </p:sp>
    </p:spTree>
    <p:extLst>
      <p:ext uri="{BB962C8B-B14F-4D97-AF65-F5344CB8AC3E}">
        <p14:creationId xmlns:p14="http://schemas.microsoft.com/office/powerpoint/2010/main" val="35764710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137" y="85725"/>
            <a:ext cx="8787983" cy="584775"/>
          </a:xfrm>
          <a:prstGeom prst="rect">
            <a:avLst/>
          </a:prstGeom>
          <a:noFill/>
        </p:spPr>
        <p:txBody>
          <a:bodyPr wrap="none" rtlCol="0">
            <a:spAutoFit/>
          </a:bodyPr>
          <a:lstStyle/>
          <a:p>
            <a:r>
              <a:rPr lang="nb-NO" sz="3200" b="1" dirty="0" err="1" smtClean="0">
                <a:latin typeface="Arial" pitchFamily="34" charset="0"/>
                <a:cs typeface="Arial" pitchFamily="34" charset="0"/>
              </a:rPr>
              <a:t>Smoothed</a:t>
            </a:r>
            <a:r>
              <a:rPr lang="nb-NO" sz="3200" b="1" dirty="0" smtClean="0">
                <a:latin typeface="Arial" pitchFamily="34" charset="0"/>
                <a:cs typeface="Arial" pitchFamily="34" charset="0"/>
              </a:rPr>
              <a:t> </a:t>
            </a:r>
            <a:r>
              <a:rPr lang="nb-NO" sz="3200" b="1" dirty="0" err="1" smtClean="0">
                <a:latin typeface="Arial" pitchFamily="34" charset="0"/>
                <a:cs typeface="Arial" pitchFamily="34" charset="0"/>
              </a:rPr>
              <a:t>timeshifts</a:t>
            </a:r>
            <a:r>
              <a:rPr lang="nb-NO" sz="3200" b="1" dirty="0" smtClean="0">
                <a:latin typeface="Arial" pitchFamily="34" charset="0"/>
                <a:cs typeface="Arial" pitchFamily="34" charset="0"/>
              </a:rPr>
              <a:t> – line 602 (</a:t>
            </a:r>
            <a:r>
              <a:rPr lang="nb-NO" sz="3200" b="1" dirty="0" err="1" smtClean="0">
                <a:latin typeface="Arial" pitchFamily="34" charset="0"/>
                <a:cs typeface="Arial" pitchFamily="34" charset="0"/>
              </a:rPr>
              <a:t>upper</a:t>
            </a:r>
            <a:r>
              <a:rPr lang="nb-NO" sz="3200" b="1" dirty="0" smtClean="0">
                <a:latin typeface="Arial" pitchFamily="34" charset="0"/>
                <a:cs typeface="Arial" pitchFamily="34" charset="0"/>
              </a:rPr>
              <a:t> sand)</a:t>
            </a:r>
            <a:endParaRPr lang="en-US" sz="3200" b="1" dirty="0">
              <a:latin typeface="Arial" pitchFamily="34" charset="0"/>
              <a:cs typeface="Arial" pitchFamily="34" charset="0"/>
            </a:endParaRPr>
          </a:p>
        </p:txBody>
      </p:sp>
      <p:grpSp>
        <p:nvGrpSpPr>
          <p:cNvPr id="16" name="Group 15"/>
          <p:cNvGrpSpPr/>
          <p:nvPr/>
        </p:nvGrpSpPr>
        <p:grpSpPr>
          <a:xfrm>
            <a:off x="223562" y="762000"/>
            <a:ext cx="8723916" cy="5062306"/>
            <a:chOff x="457200" y="1033694"/>
            <a:chExt cx="8511060" cy="4909906"/>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083" t="3260" r="6834" b="2781"/>
            <a:stretch/>
          </p:blipFill>
          <p:spPr>
            <a:xfrm>
              <a:off x="457200" y="1033694"/>
              <a:ext cx="8511060" cy="4909906"/>
            </a:xfrm>
            <a:prstGeom prst="rect">
              <a:avLst/>
            </a:prstGeom>
          </p:spPr>
        </p:pic>
        <p:sp>
          <p:nvSpPr>
            <p:cNvPr id="4" name="TextBox 3"/>
            <p:cNvSpPr txBox="1"/>
            <p:nvPr/>
          </p:nvSpPr>
          <p:spPr>
            <a:xfrm>
              <a:off x="5943600" y="4030980"/>
              <a:ext cx="870751" cy="461665"/>
            </a:xfrm>
            <a:prstGeom prst="rect">
              <a:avLst/>
            </a:prstGeom>
            <a:noFill/>
          </p:spPr>
          <p:txBody>
            <a:bodyPr wrap="none" rtlCol="0">
              <a:spAutoFit/>
            </a:bodyPr>
            <a:lstStyle/>
            <a:p>
              <a:r>
                <a:rPr lang="nb-NO" sz="2400" dirty="0" smtClean="0">
                  <a:latin typeface="Arial" pitchFamily="34" charset="0"/>
                  <a:cs typeface="Arial" pitchFamily="34" charset="0"/>
                </a:rPr>
                <a:t>1990</a:t>
              </a:r>
              <a:endParaRPr lang="en-US" sz="2400" dirty="0">
                <a:latin typeface="Arial" pitchFamily="34" charset="0"/>
                <a:cs typeface="Arial" pitchFamily="34" charset="0"/>
              </a:endParaRPr>
            </a:p>
          </p:txBody>
        </p:sp>
        <p:sp>
          <p:nvSpPr>
            <p:cNvPr id="5" name="TextBox 4"/>
            <p:cNvSpPr txBox="1"/>
            <p:nvPr/>
          </p:nvSpPr>
          <p:spPr>
            <a:xfrm>
              <a:off x="2667000" y="3801570"/>
              <a:ext cx="870751" cy="461665"/>
            </a:xfrm>
            <a:prstGeom prst="rect">
              <a:avLst/>
            </a:prstGeom>
            <a:noFill/>
          </p:spPr>
          <p:txBody>
            <a:bodyPr wrap="none" rtlCol="0">
              <a:spAutoFit/>
            </a:bodyPr>
            <a:lstStyle/>
            <a:p>
              <a:r>
                <a:rPr lang="nb-NO" sz="2400" dirty="0" smtClean="0">
                  <a:solidFill>
                    <a:srgbClr val="FF0000"/>
                  </a:solidFill>
                  <a:latin typeface="Arial" pitchFamily="34" charset="0"/>
                  <a:cs typeface="Arial" pitchFamily="34" charset="0"/>
                </a:rPr>
                <a:t>2009</a:t>
              </a:r>
              <a:endParaRPr lang="en-US" sz="2400" dirty="0">
                <a:solidFill>
                  <a:srgbClr val="FF0000"/>
                </a:solidFill>
                <a:latin typeface="Arial" pitchFamily="34" charset="0"/>
                <a:cs typeface="Arial" pitchFamily="34" charset="0"/>
              </a:endParaRPr>
            </a:p>
          </p:txBody>
        </p:sp>
        <p:cxnSp>
          <p:nvCxnSpPr>
            <p:cNvPr id="8" name="Straight Connector 7"/>
            <p:cNvCxnSpPr/>
            <p:nvPr/>
          </p:nvCxnSpPr>
          <p:spPr>
            <a:xfrm flipV="1">
              <a:off x="3657600" y="1337594"/>
              <a:ext cx="21824" cy="2320006"/>
            </a:xfrm>
            <a:prstGeom prst="line">
              <a:avLst/>
            </a:prstGeom>
            <a:ln w="3810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30712" y="1310514"/>
              <a:ext cx="10913" cy="1081509"/>
            </a:xfrm>
            <a:prstGeom prst="line">
              <a:avLst/>
            </a:prstGeom>
            <a:ln w="38100">
              <a:solidFill>
                <a:srgbClr val="0000FF"/>
              </a:solidFill>
              <a:prstDash val="dash"/>
              <a:head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10139" y="1287545"/>
              <a:ext cx="441146" cy="369332"/>
            </a:xfrm>
            <a:prstGeom prst="rect">
              <a:avLst/>
            </a:prstGeom>
            <a:solidFill>
              <a:schemeClr val="bg1">
                <a:lumMod val="95000"/>
              </a:schemeClr>
            </a:solidFill>
            <a:ln w="25400">
              <a:solidFill>
                <a:schemeClr val="tx1"/>
              </a:solidFill>
            </a:ln>
          </p:spPr>
          <p:txBody>
            <a:bodyPr wrap="none" rtlCol="0">
              <a:spAutoFit/>
            </a:bodyPr>
            <a:lstStyle/>
            <a:p>
              <a:r>
                <a:rPr lang="nb-NO" b="1" dirty="0" smtClean="0">
                  <a:latin typeface="Arial" pitchFamily="34" charset="0"/>
                  <a:cs typeface="Arial" pitchFamily="34" charset="0"/>
                </a:rPr>
                <a:t>14</a:t>
              </a:r>
              <a:endParaRPr lang="en-US" b="1" dirty="0">
                <a:latin typeface="Arial" pitchFamily="34" charset="0"/>
                <a:cs typeface="Arial" pitchFamily="34" charset="0"/>
              </a:endParaRPr>
            </a:p>
          </p:txBody>
        </p:sp>
        <p:sp>
          <p:nvSpPr>
            <p:cNvPr id="13" name="TextBox 12"/>
            <p:cNvSpPr txBox="1"/>
            <p:nvPr/>
          </p:nvSpPr>
          <p:spPr>
            <a:xfrm>
              <a:off x="3458851" y="1298251"/>
              <a:ext cx="441146" cy="369332"/>
            </a:xfrm>
            <a:prstGeom prst="rect">
              <a:avLst/>
            </a:prstGeom>
            <a:solidFill>
              <a:schemeClr val="bg1">
                <a:lumMod val="95000"/>
              </a:schemeClr>
            </a:solidFill>
            <a:ln w="25400">
              <a:solidFill>
                <a:schemeClr val="tx1"/>
              </a:solidFill>
            </a:ln>
          </p:spPr>
          <p:txBody>
            <a:bodyPr wrap="none" rtlCol="0">
              <a:spAutoFit/>
            </a:bodyPr>
            <a:lstStyle/>
            <a:p>
              <a:r>
                <a:rPr lang="nb-NO" b="1" dirty="0" smtClean="0">
                  <a:latin typeface="Arial" pitchFamily="34" charset="0"/>
                  <a:cs typeface="Arial" pitchFamily="34" charset="0"/>
                </a:rPr>
                <a:t>15</a:t>
              </a:r>
              <a:endParaRPr lang="en-US" b="1" dirty="0">
                <a:latin typeface="Arial" pitchFamily="34" charset="0"/>
                <a:cs typeface="Arial" pitchFamily="34" charset="0"/>
              </a:endParaRPr>
            </a:p>
          </p:txBody>
        </p:sp>
      </p:grpSp>
      <p:sp>
        <p:nvSpPr>
          <p:cNvPr id="17" name="TextBox 16"/>
          <p:cNvSpPr txBox="1"/>
          <p:nvPr/>
        </p:nvSpPr>
        <p:spPr>
          <a:xfrm>
            <a:off x="439332" y="5824306"/>
            <a:ext cx="8508146" cy="830997"/>
          </a:xfrm>
          <a:prstGeom prst="rect">
            <a:avLst/>
          </a:prstGeom>
          <a:noFill/>
        </p:spPr>
        <p:txBody>
          <a:bodyPr wrap="square" rtlCol="0">
            <a:spAutoFit/>
          </a:bodyPr>
          <a:lstStyle/>
          <a:p>
            <a:r>
              <a:rPr lang="nb-NO" sz="2400" b="1" dirty="0" smtClean="0">
                <a:latin typeface="Arial" pitchFamily="34" charset="0"/>
                <a:cs typeface="Arial" pitchFamily="34" charset="0"/>
              </a:rPr>
              <a:t>Note: </a:t>
            </a:r>
            <a:r>
              <a:rPr lang="nb-NO" sz="2400" b="1" dirty="0" err="1" smtClean="0">
                <a:latin typeface="Arial" pitchFamily="34" charset="0"/>
                <a:cs typeface="Arial" pitchFamily="34" charset="0"/>
              </a:rPr>
              <a:t>Significant</a:t>
            </a:r>
            <a:r>
              <a:rPr lang="nb-NO" sz="2400" b="1" dirty="0">
                <a:latin typeface="Arial" pitchFamily="34" charset="0"/>
                <a:cs typeface="Arial" pitchFamily="34" charset="0"/>
              </a:rPr>
              <a:t> </a:t>
            </a:r>
            <a:r>
              <a:rPr lang="nb-NO" sz="2400" b="1" dirty="0" smtClean="0">
                <a:latin typeface="Arial" pitchFamily="34" charset="0"/>
                <a:cs typeface="Arial" pitchFamily="34" charset="0"/>
              </a:rPr>
              <a:t>time </a:t>
            </a:r>
            <a:r>
              <a:rPr lang="nb-NO" sz="2400" b="1" dirty="0" err="1" smtClean="0">
                <a:latin typeface="Arial" pitchFamily="34" charset="0"/>
                <a:cs typeface="Arial" pitchFamily="34" charset="0"/>
              </a:rPr>
              <a:t>shift</a:t>
            </a:r>
            <a:r>
              <a:rPr lang="nb-NO" sz="2400" b="1" dirty="0" smtClean="0">
                <a:latin typeface="Arial" pitchFamily="34" charset="0"/>
                <a:cs typeface="Arial" pitchFamily="34" charset="0"/>
              </a:rPr>
              <a:t> </a:t>
            </a:r>
            <a:r>
              <a:rPr lang="nb-NO" sz="2400" b="1" dirty="0" err="1" smtClean="0">
                <a:latin typeface="Arial" pitchFamily="34" charset="0"/>
                <a:cs typeface="Arial" pitchFamily="34" charset="0"/>
              </a:rPr>
              <a:t>increase</a:t>
            </a:r>
            <a:r>
              <a:rPr lang="nb-NO" sz="2400" b="1" dirty="0" smtClean="0">
                <a:latin typeface="Arial" pitchFamily="34" charset="0"/>
                <a:cs typeface="Arial" pitchFamily="34" charset="0"/>
              </a:rPr>
              <a:t> </a:t>
            </a:r>
            <a:r>
              <a:rPr lang="nb-NO" sz="2400" b="1" dirty="0" err="1" smtClean="0">
                <a:latin typeface="Arial" pitchFamily="34" charset="0"/>
                <a:cs typeface="Arial" pitchFamily="34" charset="0"/>
              </a:rPr>
              <a:t>close</a:t>
            </a:r>
            <a:r>
              <a:rPr lang="nb-NO" sz="2400" b="1" dirty="0" smtClean="0">
                <a:latin typeface="Arial" pitchFamily="34" charset="0"/>
                <a:cs typeface="Arial" pitchFamily="34" charset="0"/>
              </a:rPr>
              <a:t> to </a:t>
            </a:r>
            <a:r>
              <a:rPr lang="nb-NO" sz="2400" b="1" dirty="0" err="1" smtClean="0">
                <a:latin typeface="Arial" pitchFamily="34" charset="0"/>
                <a:cs typeface="Arial" pitchFamily="34" charset="0"/>
              </a:rPr>
              <a:t>relief</a:t>
            </a:r>
            <a:r>
              <a:rPr lang="nb-NO" sz="2400" b="1" dirty="0" smtClean="0">
                <a:latin typeface="Arial" pitchFamily="34" charset="0"/>
                <a:cs typeface="Arial" pitchFamily="34" charset="0"/>
              </a:rPr>
              <a:t> </a:t>
            </a:r>
            <a:r>
              <a:rPr lang="nb-NO" sz="2400" b="1" dirty="0" err="1" smtClean="0">
                <a:latin typeface="Arial" pitchFamily="34" charset="0"/>
                <a:cs typeface="Arial" pitchFamily="34" charset="0"/>
              </a:rPr>
              <a:t>well</a:t>
            </a:r>
            <a:r>
              <a:rPr lang="nb-NO" sz="2400" b="1" dirty="0" smtClean="0">
                <a:latin typeface="Arial" pitchFamily="34" charset="0"/>
                <a:cs typeface="Arial" pitchFamily="34" charset="0"/>
              </a:rPr>
              <a:t> </a:t>
            </a:r>
            <a:r>
              <a:rPr lang="nb-NO" sz="2400" b="1" dirty="0" err="1" smtClean="0">
                <a:latin typeface="Arial" pitchFamily="34" charset="0"/>
                <a:cs typeface="Arial" pitchFamily="34" charset="0"/>
              </a:rPr>
              <a:t>between</a:t>
            </a:r>
            <a:r>
              <a:rPr lang="nb-NO" sz="2400" b="1" dirty="0" smtClean="0">
                <a:latin typeface="Arial" pitchFamily="34" charset="0"/>
                <a:cs typeface="Arial" pitchFamily="34" charset="0"/>
              </a:rPr>
              <a:t> 1990 and 2009</a:t>
            </a:r>
            <a:endParaRPr lang="en-US" sz="2400" b="1" dirty="0">
              <a:latin typeface="Arial" pitchFamily="34" charset="0"/>
              <a:cs typeface="Arial" pitchFamily="34" charset="0"/>
            </a:endParaRPr>
          </a:p>
        </p:txBody>
      </p:sp>
      <p:grpSp>
        <p:nvGrpSpPr>
          <p:cNvPr id="27" name="Group 26"/>
          <p:cNvGrpSpPr/>
          <p:nvPr/>
        </p:nvGrpSpPr>
        <p:grpSpPr>
          <a:xfrm>
            <a:off x="827313" y="1300555"/>
            <a:ext cx="2454463" cy="2166795"/>
            <a:chOff x="827313" y="1300555"/>
            <a:chExt cx="2454463" cy="2166795"/>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639" t="23350" r="13371" b="24730"/>
            <a:stretch/>
          </p:blipFill>
          <p:spPr bwMode="auto">
            <a:xfrm>
              <a:off x="827313" y="1330229"/>
              <a:ext cx="2454463" cy="188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1981200" y="1905000"/>
              <a:ext cx="1066800" cy="1562350"/>
            </a:xfrm>
            <a:prstGeom prst="line">
              <a:avLst/>
            </a:prstGeom>
            <a:ln w="38100">
              <a:solidFill>
                <a:srgbClr val="040DBC"/>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27313" y="1300555"/>
              <a:ext cx="697627" cy="369332"/>
            </a:xfrm>
            <a:prstGeom prst="rect">
              <a:avLst/>
            </a:prstGeom>
            <a:solidFill>
              <a:schemeClr val="bg1">
                <a:lumMod val="95000"/>
              </a:schemeClr>
            </a:solidFill>
            <a:ln w="25400">
              <a:solidFill>
                <a:schemeClr val="tx1"/>
              </a:solidFill>
            </a:ln>
          </p:spPr>
          <p:txBody>
            <a:bodyPr wrap="none" rtlCol="0">
              <a:spAutoFit/>
            </a:bodyPr>
            <a:lstStyle/>
            <a:p>
              <a:r>
                <a:rPr lang="nb-NO" b="1" dirty="0" smtClean="0">
                  <a:latin typeface="Arial" pitchFamily="34" charset="0"/>
                  <a:cs typeface="Arial" pitchFamily="34" charset="0"/>
                </a:rPr>
                <a:t>1991</a:t>
              </a:r>
              <a:endParaRPr lang="en-US" b="1" dirty="0">
                <a:latin typeface="Arial" pitchFamily="34" charset="0"/>
                <a:cs typeface="Arial" pitchFamily="34" charset="0"/>
              </a:endParaRPr>
            </a:p>
          </p:txBody>
        </p:sp>
        <p:sp>
          <p:nvSpPr>
            <p:cNvPr id="25" name="TextBox 24"/>
            <p:cNvSpPr txBox="1"/>
            <p:nvPr/>
          </p:nvSpPr>
          <p:spPr>
            <a:xfrm>
              <a:off x="1981200" y="2132841"/>
              <a:ext cx="354584" cy="276999"/>
            </a:xfrm>
            <a:prstGeom prst="rect">
              <a:avLst/>
            </a:prstGeom>
            <a:solidFill>
              <a:schemeClr val="bg1">
                <a:lumMod val="95000"/>
              </a:schemeClr>
            </a:solidFill>
            <a:ln w="25400">
              <a:solidFill>
                <a:schemeClr val="tx1"/>
              </a:solidFill>
            </a:ln>
          </p:spPr>
          <p:txBody>
            <a:bodyPr wrap="none" rtlCol="0">
              <a:spAutoFit/>
            </a:bodyPr>
            <a:lstStyle/>
            <a:p>
              <a:r>
                <a:rPr lang="nb-NO" sz="1200" b="1" dirty="0" smtClean="0">
                  <a:latin typeface="Arial" pitchFamily="34" charset="0"/>
                  <a:cs typeface="Arial" pitchFamily="34" charset="0"/>
                </a:rPr>
                <a:t>14</a:t>
              </a:r>
              <a:endParaRPr lang="en-US" sz="1200" b="1" dirty="0">
                <a:latin typeface="Arial" pitchFamily="34" charset="0"/>
                <a:cs typeface="Arial" pitchFamily="34" charset="0"/>
              </a:endParaRPr>
            </a:p>
          </p:txBody>
        </p:sp>
        <p:sp>
          <p:nvSpPr>
            <p:cNvPr id="26" name="TextBox 25"/>
            <p:cNvSpPr txBox="1"/>
            <p:nvPr/>
          </p:nvSpPr>
          <p:spPr>
            <a:xfrm>
              <a:off x="1828800" y="2945590"/>
              <a:ext cx="354584" cy="276999"/>
            </a:xfrm>
            <a:prstGeom prst="rect">
              <a:avLst/>
            </a:prstGeom>
            <a:solidFill>
              <a:schemeClr val="bg1">
                <a:lumMod val="95000"/>
              </a:schemeClr>
            </a:solidFill>
            <a:ln w="25400">
              <a:solidFill>
                <a:schemeClr val="tx1"/>
              </a:solidFill>
            </a:ln>
          </p:spPr>
          <p:txBody>
            <a:bodyPr wrap="none" rtlCol="0">
              <a:spAutoFit/>
            </a:bodyPr>
            <a:lstStyle/>
            <a:p>
              <a:r>
                <a:rPr lang="nb-NO" sz="1200" b="1" dirty="0" smtClean="0">
                  <a:latin typeface="Arial" pitchFamily="34" charset="0"/>
                  <a:cs typeface="Arial" pitchFamily="34" charset="0"/>
                </a:rPr>
                <a:t>15</a:t>
              </a:r>
              <a:endParaRPr lang="en-US" sz="1200" b="1" dirty="0">
                <a:latin typeface="Arial" pitchFamily="34" charset="0"/>
                <a:cs typeface="Arial" pitchFamily="34" charset="0"/>
              </a:endParaRPr>
            </a:p>
          </p:txBody>
        </p:sp>
      </p:grpSp>
    </p:spTree>
    <p:extLst>
      <p:ext uri="{BB962C8B-B14F-4D97-AF65-F5344CB8AC3E}">
        <p14:creationId xmlns:p14="http://schemas.microsoft.com/office/powerpoint/2010/main" val="1520923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386"/>
          <a:stretch/>
        </p:blipFill>
        <p:spPr bwMode="auto">
          <a:xfrm>
            <a:off x="130827" y="4114800"/>
            <a:ext cx="8543787"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67748" y="339501"/>
            <a:ext cx="2576539" cy="584775"/>
          </a:xfrm>
          <a:prstGeom prst="rect">
            <a:avLst/>
          </a:prstGeom>
          <a:noFill/>
        </p:spPr>
        <p:txBody>
          <a:bodyPr wrap="none" rtlCol="0">
            <a:spAutoFit/>
          </a:bodyPr>
          <a:lstStyle/>
          <a:p>
            <a:r>
              <a:rPr lang="nb-NO" sz="3200" b="1" dirty="0" smtClean="0"/>
              <a:t>Tunnel </a:t>
            </a:r>
            <a:r>
              <a:rPr lang="nb-NO" sz="3200" b="1" dirty="0" err="1" smtClean="0"/>
              <a:t>valleys</a:t>
            </a:r>
            <a:endParaRPr lang="en-US" sz="3200" b="1" dirty="0"/>
          </a:p>
        </p:txBody>
      </p:sp>
      <p:grpSp>
        <p:nvGrpSpPr>
          <p:cNvPr id="6" name="Group 5"/>
          <p:cNvGrpSpPr/>
          <p:nvPr/>
        </p:nvGrpSpPr>
        <p:grpSpPr>
          <a:xfrm>
            <a:off x="3651637" y="175875"/>
            <a:ext cx="5022977" cy="3905250"/>
            <a:chOff x="3657600" y="597187"/>
            <a:chExt cx="5022977" cy="3905250"/>
          </a:xfrm>
        </p:grpSpPr>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97187"/>
              <a:ext cx="4710613"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53200" y="959407"/>
              <a:ext cx="2127377" cy="369332"/>
            </a:xfrm>
            <a:prstGeom prst="rect">
              <a:avLst/>
            </a:prstGeom>
            <a:noFill/>
          </p:spPr>
          <p:txBody>
            <a:bodyPr wrap="none" rtlCol="0">
              <a:spAutoFit/>
            </a:bodyPr>
            <a:lstStyle/>
            <a:p>
              <a:r>
                <a:rPr lang="nb-NO" dirty="0" smtClean="0"/>
                <a:t>Le </a:t>
              </a:r>
              <a:r>
                <a:rPr lang="nb-NO" dirty="0" err="1" smtClean="0"/>
                <a:t>Heron</a:t>
              </a:r>
              <a:r>
                <a:rPr lang="nb-NO" dirty="0" smtClean="0"/>
                <a:t> et al., 2009</a:t>
              </a:r>
              <a:endParaRPr lang="en-US" dirty="0"/>
            </a:p>
          </p:txBody>
        </p:sp>
      </p:grpSp>
      <p:sp>
        <p:nvSpPr>
          <p:cNvPr id="8" name="TextBox 7"/>
          <p:cNvSpPr txBox="1"/>
          <p:nvPr/>
        </p:nvSpPr>
        <p:spPr>
          <a:xfrm>
            <a:off x="290380" y="3160445"/>
            <a:ext cx="3183564" cy="923330"/>
          </a:xfrm>
          <a:prstGeom prst="rect">
            <a:avLst/>
          </a:prstGeom>
          <a:noFill/>
        </p:spPr>
        <p:txBody>
          <a:bodyPr wrap="square" rtlCol="0">
            <a:spAutoFit/>
          </a:bodyPr>
          <a:lstStyle/>
          <a:p>
            <a:r>
              <a:rPr lang="nb-NO" dirty="0" err="1" smtClean="0"/>
              <a:t>Seismic</a:t>
            </a:r>
            <a:r>
              <a:rPr lang="nb-NO" dirty="0" smtClean="0"/>
              <a:t> </a:t>
            </a:r>
            <a:r>
              <a:rPr lang="nb-NO" dirty="0" err="1" smtClean="0"/>
              <a:t>interpretation</a:t>
            </a:r>
            <a:r>
              <a:rPr lang="nb-NO" dirty="0" smtClean="0"/>
              <a:t> </a:t>
            </a:r>
            <a:r>
              <a:rPr lang="nb-NO" dirty="0" err="1" smtClean="0"/>
              <a:t>of</a:t>
            </a:r>
            <a:r>
              <a:rPr lang="nb-NO" dirty="0" smtClean="0"/>
              <a:t> tunnel </a:t>
            </a:r>
            <a:r>
              <a:rPr lang="nb-NO" dirty="0" err="1" smtClean="0"/>
              <a:t>valleys</a:t>
            </a:r>
            <a:r>
              <a:rPr lang="nb-NO" dirty="0" smtClean="0"/>
              <a:t> </a:t>
            </a:r>
            <a:r>
              <a:rPr lang="nb-NO" dirty="0" err="1" smtClean="0"/>
              <a:t>close</a:t>
            </a:r>
            <a:r>
              <a:rPr lang="nb-NO" dirty="0" smtClean="0"/>
              <a:t> to </a:t>
            </a:r>
            <a:r>
              <a:rPr lang="nb-NO" dirty="0" err="1" smtClean="0"/>
              <a:t>the</a:t>
            </a:r>
            <a:r>
              <a:rPr lang="nb-NO" dirty="0" smtClean="0"/>
              <a:t> </a:t>
            </a:r>
            <a:r>
              <a:rPr lang="nb-NO" dirty="0" err="1" smtClean="0"/>
              <a:t>blow</a:t>
            </a:r>
            <a:r>
              <a:rPr lang="nb-NO" dirty="0" smtClean="0"/>
              <a:t> </a:t>
            </a:r>
            <a:r>
              <a:rPr lang="nb-NO" dirty="0" err="1" smtClean="0"/>
              <a:t>out</a:t>
            </a:r>
            <a:r>
              <a:rPr lang="nb-NO" dirty="0" smtClean="0"/>
              <a:t> </a:t>
            </a:r>
            <a:r>
              <a:rPr lang="nb-NO" dirty="0" err="1" smtClean="0"/>
              <a:t>well</a:t>
            </a:r>
            <a:r>
              <a:rPr lang="nb-NO" dirty="0" smtClean="0"/>
              <a:t>: </a:t>
            </a:r>
            <a:endParaRPr lang="en-US" dirty="0"/>
          </a:p>
        </p:txBody>
      </p:sp>
      <p:sp>
        <p:nvSpPr>
          <p:cNvPr id="9" name="TextBox 8"/>
          <p:cNvSpPr txBox="1"/>
          <p:nvPr/>
        </p:nvSpPr>
        <p:spPr>
          <a:xfrm>
            <a:off x="290380" y="1447800"/>
            <a:ext cx="3016744" cy="923330"/>
          </a:xfrm>
          <a:prstGeom prst="rect">
            <a:avLst/>
          </a:prstGeom>
          <a:noFill/>
        </p:spPr>
        <p:txBody>
          <a:bodyPr wrap="square" rtlCol="0">
            <a:spAutoFit/>
          </a:bodyPr>
          <a:lstStyle/>
          <a:p>
            <a:r>
              <a:rPr lang="nb-NO" dirty="0" err="1" smtClean="0"/>
              <a:t>Might</a:t>
            </a:r>
            <a:r>
              <a:rPr lang="nb-NO" dirty="0" smtClean="0"/>
              <a:t> store </a:t>
            </a:r>
            <a:r>
              <a:rPr lang="nb-NO" dirty="0" err="1" smtClean="0"/>
              <a:t>large</a:t>
            </a:r>
            <a:r>
              <a:rPr lang="nb-NO" dirty="0" smtClean="0"/>
              <a:t> </a:t>
            </a:r>
            <a:r>
              <a:rPr lang="nb-NO" dirty="0" err="1" smtClean="0"/>
              <a:t>volumes</a:t>
            </a:r>
            <a:r>
              <a:rPr lang="nb-NO" dirty="0" smtClean="0"/>
              <a:t> </a:t>
            </a:r>
            <a:r>
              <a:rPr lang="nb-NO" dirty="0" err="1" smtClean="0"/>
              <a:t>of</a:t>
            </a:r>
            <a:r>
              <a:rPr lang="nb-NO" dirty="0" smtClean="0"/>
              <a:t> gas (and CO</a:t>
            </a:r>
            <a:r>
              <a:rPr lang="nb-NO" baseline="-25000" dirty="0" smtClean="0"/>
              <a:t>2</a:t>
            </a:r>
            <a:r>
              <a:rPr lang="nb-NO" dirty="0" smtClean="0"/>
              <a:t>) – and </a:t>
            </a:r>
            <a:r>
              <a:rPr lang="nb-NO" dirty="0" err="1" smtClean="0"/>
              <a:t>also</a:t>
            </a:r>
            <a:r>
              <a:rPr lang="nb-NO" dirty="0" smtClean="0"/>
              <a:t> serve as transport </a:t>
            </a:r>
            <a:r>
              <a:rPr lang="nb-NO" dirty="0" err="1" smtClean="0"/>
              <a:t>routes</a:t>
            </a:r>
            <a:endParaRPr lang="en-US" dirty="0"/>
          </a:p>
        </p:txBody>
      </p:sp>
    </p:spTree>
    <p:extLst>
      <p:ext uri="{BB962C8B-B14F-4D97-AF65-F5344CB8AC3E}">
        <p14:creationId xmlns:p14="http://schemas.microsoft.com/office/powerpoint/2010/main" val="39258638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1265</TotalTime>
  <Words>1021</Words>
  <Application>Microsoft Office PowerPoint</Application>
  <PresentationFormat>On-screen Show (4:3)</PresentationFormat>
  <Paragraphs>199</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RotisSemiSans ExtraBold</vt:lpstr>
      <vt:lpstr>Times New Roman</vt:lpstr>
      <vt:lpstr>Office Theme</vt:lpstr>
      <vt:lpstr>Early detection of gas leakage using seismic data</vt:lpstr>
      <vt:lpstr>PowerPoint Presentation</vt:lpstr>
      <vt:lpstr>PowerPoint Presentation</vt:lpstr>
      <vt:lpstr>PowerPoint Presentation</vt:lpstr>
      <vt:lpstr>PowerPoint Presentation</vt:lpstr>
      <vt:lpstr>PowerPoint Presentation</vt:lpstr>
      <vt:lpstr>4D differences at 492 August to October 1989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Fakultet for Ingeniørvitenskap og Teknologi, 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Landrø</dc:creator>
  <cp:lastModifiedBy>Martin Landrø</cp:lastModifiedBy>
  <cp:revision>236</cp:revision>
  <cp:lastPrinted>2013-10-11T07:14:52Z</cp:lastPrinted>
  <dcterms:created xsi:type="dcterms:W3CDTF">2011-05-10T11:10:42Z</dcterms:created>
  <dcterms:modified xsi:type="dcterms:W3CDTF">2017-04-24T15:42:14Z</dcterms:modified>
</cp:coreProperties>
</file>