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296" r:id="rId3"/>
    <p:sldId id="297" r:id="rId4"/>
    <p:sldId id="281" r:id="rId5"/>
    <p:sldId id="293" r:id="rId6"/>
    <p:sldId id="258" r:id="rId7"/>
    <p:sldId id="294" r:id="rId8"/>
    <p:sldId id="326" r:id="rId9"/>
    <p:sldId id="282" r:id="rId10"/>
    <p:sldId id="279" r:id="rId11"/>
    <p:sldId id="310" r:id="rId12"/>
    <p:sldId id="283" r:id="rId13"/>
    <p:sldId id="327" r:id="rId14"/>
    <p:sldId id="313" r:id="rId15"/>
    <p:sldId id="312" r:id="rId16"/>
    <p:sldId id="311" r:id="rId17"/>
    <p:sldId id="264" r:id="rId18"/>
    <p:sldId id="306" r:id="rId19"/>
    <p:sldId id="307" r:id="rId20"/>
    <p:sldId id="315" r:id="rId21"/>
    <p:sldId id="268" r:id="rId22"/>
    <p:sldId id="298" r:id="rId23"/>
    <p:sldId id="308" r:id="rId24"/>
    <p:sldId id="274" r:id="rId25"/>
    <p:sldId id="314" r:id="rId26"/>
    <p:sldId id="275" r:id="rId27"/>
    <p:sldId id="328" r:id="rId28"/>
    <p:sldId id="329" r:id="rId29"/>
    <p:sldId id="330" r:id="rId30"/>
    <p:sldId id="304" r:id="rId31"/>
    <p:sldId id="295" r:id="rId32"/>
    <p:sldId id="284" r:id="rId33"/>
    <p:sldId id="267" r:id="rId34"/>
    <p:sldId id="300" r:id="rId35"/>
    <p:sldId id="301" r:id="rId36"/>
    <p:sldId id="302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A4868-806D-4F6B-9F2B-BF0B0034B857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EB2B5-7EBA-45E4-9296-D8972D9798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5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43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879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68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73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02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113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95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80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180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49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377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747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67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1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631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366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516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624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26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188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274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50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591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613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705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56E85-556F-4458-8219-0C3EF49A42F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805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0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55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23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96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7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EB2B5-7EBA-45E4-9296-D8972D97987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949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7015-F461-489E-9D06-A903D742084F}" type="datetime1">
              <a:rPr lang="de-DE" smtClean="0"/>
              <a:t>24.04.2018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0"/>
            <a:ext cx="791625" cy="10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53" y="117000"/>
            <a:ext cx="1813648" cy="84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290" y="90000"/>
            <a:ext cx="1323243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000" y="0"/>
            <a:ext cx="1080000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097" y="90000"/>
            <a:ext cx="171290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880-9B08-490D-815F-538BB4164EFC}" type="datetime1">
              <a:rPr lang="de-DE" smtClean="0"/>
              <a:t>24.04.2018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9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5A93-FFF5-42C6-9B2C-239E6461A05C}" type="datetime1">
              <a:rPr lang="de-DE" smtClean="0"/>
              <a:t>24.04.2018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23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D7E0-CE0A-44A8-863E-1176E1D02EDB}" type="datetimeFigureOut">
              <a:rPr lang="de-DE" smtClean="0"/>
              <a:t>24.04.2018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578FD-3402-4900-A886-B0170E0EAD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8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72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" y="997528"/>
            <a:ext cx="11696007" cy="51794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25" y="0"/>
            <a:ext cx="536335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84" y="61519"/>
            <a:ext cx="1006337" cy="540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BA8B-94AC-4E6B-870A-457277F16E5B}" type="datetime1">
              <a:rPr lang="de-DE" smtClean="0"/>
              <a:t>24.04.2018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433560" y="6480000"/>
            <a:ext cx="2743200" cy="365125"/>
          </a:xfrm>
        </p:spPr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25" y="59671"/>
            <a:ext cx="565391" cy="55832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634822"/>
          </a:xfrm>
        </p:spPr>
        <p:txBody>
          <a:bodyPr>
            <a:noAutofit/>
          </a:bodyPr>
          <a:lstStyle>
            <a:lvl1pPr marL="0" indent="0">
              <a:buNone/>
              <a:defRPr sz="4000" b="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00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D9B3-B789-4ADB-8947-E03E30BD7CDB}" type="datetime1">
              <a:rPr lang="de-DE" smtClean="0"/>
              <a:t>24.04.2018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2000" y="6480000"/>
            <a:ext cx="2743200" cy="365125"/>
          </a:xfrm>
        </p:spPr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09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8AAE-96D7-4B95-A183-8B7D4B7E77D7}" type="datetime1">
              <a:rPr lang="de-DE" smtClean="0"/>
              <a:t>24.04.2018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1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8914-CF21-4F01-829C-EBCED71B858E}" type="datetime1">
              <a:rPr lang="de-DE" smtClean="0"/>
              <a:t>24.04.2018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47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224F-17FC-4747-8DD6-0B37A1871255}" type="datetime1">
              <a:rPr lang="de-DE" smtClean="0"/>
              <a:t>24.04.2018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08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9D468-33C1-4EC0-989E-86B287E42B22}" type="datetime1">
              <a:rPr lang="de-DE" smtClean="0"/>
              <a:t>24.04.2018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75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35E8-5EE4-4CAE-86B6-BF15E0480B52}" type="datetime1">
              <a:rPr lang="de-DE" smtClean="0"/>
              <a:t>24.04.2018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2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DC9-19C4-4E26-A9C8-206E62824107}" type="datetime1">
              <a:rPr lang="de-DE" smtClean="0"/>
              <a:t>24.04.2018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08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F076-69BC-4DBC-B841-33703791BAD5}" type="datetime1">
              <a:rPr lang="de-DE" smtClean="0"/>
              <a:t>24.04.2018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7333-EDA6-42C3-9975-76411A34F5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6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1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3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9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211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90.png"/><Relationship Id="rId5" Type="http://schemas.openxmlformats.org/officeDocument/2006/relationships/image" Target="../media/image48.png"/><Relationship Id="rId10" Type="http://schemas.openxmlformats.org/officeDocument/2006/relationships/image" Target="../media/image180.png"/><Relationship Id="rId4" Type="http://schemas.openxmlformats.org/officeDocument/2006/relationships/image" Target="../media/image47.png"/><Relationship Id="rId9" Type="http://schemas.openxmlformats.org/officeDocument/2006/relationships/image" Target="../media/image1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1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8.png"/><Relationship Id="rId9" Type="http://schemas.openxmlformats.org/officeDocument/2006/relationships/image" Target="../media/image38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b-NO" dirty="0" err="1" smtClean="0"/>
              <a:t>Estimating</a:t>
            </a:r>
            <a:r>
              <a:rPr lang="nb-NO" dirty="0" smtClean="0"/>
              <a:t> S-</a:t>
            </a:r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velocities</a:t>
            </a:r>
            <a:r>
              <a:rPr lang="nb-NO" dirty="0" smtClean="0"/>
              <a:t> and </a:t>
            </a:r>
            <a:r>
              <a:rPr lang="nb-NO" dirty="0" err="1" smtClean="0"/>
              <a:t>changes</a:t>
            </a:r>
            <a:r>
              <a:rPr lang="nb-NO" dirty="0" smtClean="0"/>
              <a:t> from tube </a:t>
            </a:r>
            <a:r>
              <a:rPr lang="nb-NO" dirty="0" err="1" smtClean="0"/>
              <a:t>waves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0265"/>
            <a:ext cx="9144000" cy="209701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Daniel Wehner</a:t>
            </a:r>
          </a:p>
          <a:p>
            <a:pPr algn="l">
              <a:spcBef>
                <a:spcPts val="600"/>
              </a:spcBef>
            </a:pP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Filipe Borges, </a:t>
            </a:r>
            <a:r>
              <a:rPr lang="nb-N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Izzie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Y. </a:t>
            </a:r>
            <a:r>
              <a:rPr lang="nb-N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Liu, Martin Landrø</a:t>
            </a:r>
            <a:endParaRPr lang="nb-NO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spcAft>
                <a:spcPts val="1200"/>
              </a:spcAft>
            </a:pPr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nb-NO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Geoscience</a:t>
            </a:r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Petroleum, NTNU Trondheim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6446097"/>
            <a:ext cx="1280746" cy="41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ROSE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0" y="-1"/>
            <a:ext cx="792421" cy="7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37" y="1352985"/>
            <a:ext cx="2901281" cy="21759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0597708" y="877568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Source</a:t>
            </a:r>
            <a:endParaRPr lang="de-DE" dirty="0"/>
          </a:p>
        </p:txBody>
      </p:sp>
      <p:sp>
        <p:nvSpPr>
          <p:cNvPr id="46" name="TextBox 45"/>
          <p:cNvSpPr txBox="1"/>
          <p:nvPr/>
        </p:nvSpPr>
        <p:spPr>
          <a:xfrm>
            <a:off x="2516473" y="877568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Workhall</a:t>
            </a:r>
            <a:endParaRPr lang="nb-NO" dirty="0" smtClean="0"/>
          </a:p>
        </p:txBody>
      </p:sp>
      <p:sp>
        <p:nvSpPr>
          <p:cNvPr id="86" name="Can 85"/>
          <p:cNvSpPr/>
          <p:nvPr/>
        </p:nvSpPr>
        <p:spPr>
          <a:xfrm>
            <a:off x="10558222" y="5683695"/>
            <a:ext cx="261257" cy="1174305"/>
          </a:xfrm>
          <a:prstGeom prst="can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0819479" y="5120640"/>
            <a:ext cx="1375954" cy="17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11180243" y="5120642"/>
            <a:ext cx="15929" cy="5630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1161047" y="522370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1.25 m</a:t>
            </a:r>
            <a:endParaRPr lang="de-DE" sz="1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0828782" y="6254088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H24</a:t>
            </a:r>
            <a:endParaRPr lang="de-DE" sz="1400" b="1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11198134" y="5688715"/>
            <a:ext cx="19539" cy="6906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1186084" y="588016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1.50 m</a:t>
            </a:r>
            <a:endParaRPr lang="de-DE" sz="1400" b="1" dirty="0"/>
          </a:p>
        </p:txBody>
      </p:sp>
      <p:cxnSp>
        <p:nvCxnSpPr>
          <p:cNvPr id="105" name="Straight Connector 104"/>
          <p:cNvCxnSpPr>
            <a:endCxn id="124" idx="1"/>
          </p:cNvCxnSpPr>
          <p:nvPr/>
        </p:nvCxnSpPr>
        <p:spPr>
          <a:xfrm flipH="1" flipV="1">
            <a:off x="10685121" y="4025725"/>
            <a:ext cx="9236" cy="2832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Isosceles Triangle 105"/>
          <p:cNvSpPr/>
          <p:nvPr/>
        </p:nvSpPr>
        <p:spPr>
          <a:xfrm flipV="1">
            <a:off x="10597708" y="6322322"/>
            <a:ext cx="191588" cy="17417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TextBox 111"/>
          <p:cNvSpPr txBox="1"/>
          <p:nvPr/>
        </p:nvSpPr>
        <p:spPr>
          <a:xfrm>
            <a:off x="9604599" y="5549643"/>
            <a:ext cx="101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w</a:t>
            </a:r>
            <a:r>
              <a:rPr lang="nb-NO" sz="1400" dirty="0" smtClean="0"/>
              <a:t>ater </a:t>
            </a:r>
            <a:r>
              <a:rPr lang="nb-NO" sz="1400" dirty="0" err="1" smtClean="0"/>
              <a:t>table</a:t>
            </a:r>
            <a:endParaRPr lang="de-DE" sz="14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0218916" y="5117939"/>
            <a:ext cx="330003" cy="2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687722" y="3965461"/>
            <a:ext cx="6699874" cy="2792785"/>
            <a:chOff x="1594455" y="3664133"/>
            <a:chExt cx="6699874" cy="2792785"/>
          </a:xfrm>
        </p:grpSpPr>
        <p:sp>
          <p:nvSpPr>
            <p:cNvPr id="96" name="Rectangle 95"/>
            <p:cNvSpPr/>
            <p:nvPr/>
          </p:nvSpPr>
          <p:spPr>
            <a:xfrm>
              <a:off x="1594455" y="3664133"/>
              <a:ext cx="6699874" cy="27927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73464" y="4542242"/>
              <a:ext cx="6064738" cy="16212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Oval 97"/>
            <p:cNvSpPr/>
            <p:nvPr/>
          </p:nvSpPr>
          <p:spPr>
            <a:xfrm>
              <a:off x="6496594" y="4824587"/>
              <a:ext cx="235383" cy="24538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73463" y="5841622"/>
              <a:ext cx="72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Graben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87074" y="5251806"/>
              <a:ext cx="1469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Well</a:t>
              </a:r>
              <a:r>
                <a:rPr lang="nb-NO" dirty="0" smtClean="0"/>
                <a:t> 1</a:t>
              </a:r>
            </a:p>
            <a:p>
              <a:r>
                <a:rPr lang="nb-NO" dirty="0" smtClean="0"/>
                <a:t>(</a:t>
              </a:r>
              <a:r>
                <a:rPr lang="nb-NO" dirty="0" err="1" smtClean="0"/>
                <a:t>depth</a:t>
              </a:r>
              <a:r>
                <a:rPr lang="nb-NO" dirty="0" smtClean="0"/>
                <a:t>: 30 m)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77313" y="4826901"/>
              <a:ext cx="680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Source</a:t>
              </a:r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6894784" y="4829700"/>
              <a:ext cx="240184" cy="220829"/>
            </a:xfrm>
            <a:prstGeom prst="irregularSeal1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6613260" y="4762025"/>
              <a:ext cx="454645" cy="98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6549858" y="4503981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0.15</a:t>
              </a:r>
              <a:r>
                <a:rPr lang="nb-NO" sz="1200" dirty="0" smtClean="0"/>
                <a:t> m</a:t>
              </a:r>
              <a:endParaRPr lang="de-DE" sz="12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760551" y="4739136"/>
              <a:ext cx="427290" cy="395168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313446" y="5251806"/>
              <a:ext cx="1406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Well</a:t>
              </a:r>
              <a:r>
                <a:rPr lang="nb-NO" dirty="0" smtClean="0"/>
                <a:t> 2</a:t>
              </a:r>
            </a:p>
            <a:p>
              <a:r>
                <a:rPr lang="nb-NO" dirty="0" smtClean="0"/>
                <a:t>(</a:t>
              </a:r>
              <a:r>
                <a:rPr lang="nb-NO" dirty="0" err="1" smtClean="0"/>
                <a:t>depth</a:t>
              </a:r>
              <a:r>
                <a:rPr lang="nb-NO" dirty="0" smtClean="0"/>
                <a:t> 95 m)</a:t>
              </a:r>
            </a:p>
          </p:txBody>
        </p:sp>
        <p:sp>
          <p:nvSpPr>
            <p:cNvPr id="118" name="Explosion 1 117"/>
            <p:cNvSpPr/>
            <p:nvPr/>
          </p:nvSpPr>
          <p:spPr>
            <a:xfrm>
              <a:off x="3303639" y="4839696"/>
              <a:ext cx="240184" cy="220829"/>
            </a:xfrm>
            <a:prstGeom prst="irregularSeal1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3381980" y="4761587"/>
              <a:ext cx="454645" cy="98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300106" y="4503543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0.15</a:t>
              </a:r>
              <a:r>
                <a:rPr lang="nb-NO" sz="1200" dirty="0" smtClean="0"/>
                <a:t> m</a:t>
              </a:r>
              <a:endParaRPr lang="de-DE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23853" y="4860548"/>
              <a:ext cx="680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Source</a:t>
              </a:r>
            </a:p>
          </p:txBody>
        </p:sp>
      </p:grpSp>
      <p:sp>
        <p:nvSpPr>
          <p:cNvPr id="124" name="Can 123"/>
          <p:cNvSpPr/>
          <p:nvPr/>
        </p:nvSpPr>
        <p:spPr>
          <a:xfrm>
            <a:off x="10554492" y="4025725"/>
            <a:ext cx="261257" cy="1727989"/>
          </a:xfrm>
          <a:prstGeom prst="ca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oup 17"/>
          <p:cNvGrpSpPr/>
          <p:nvPr/>
        </p:nvGrpSpPr>
        <p:grpSpPr>
          <a:xfrm>
            <a:off x="-57513" y="3917198"/>
            <a:ext cx="2321519" cy="2946400"/>
            <a:chOff x="24961" y="3543839"/>
            <a:chExt cx="2321519" cy="2946400"/>
          </a:xfrm>
        </p:grpSpPr>
        <p:sp>
          <p:nvSpPr>
            <p:cNvPr id="126" name="Can 125"/>
            <p:cNvSpPr/>
            <p:nvPr/>
          </p:nvSpPr>
          <p:spPr>
            <a:xfrm>
              <a:off x="1005840" y="3819951"/>
              <a:ext cx="358608" cy="2670288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V="1">
              <a:off x="1365261" y="4750177"/>
              <a:ext cx="826776" cy="14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 flipV="1">
              <a:off x="618204" y="3911601"/>
              <a:ext cx="3968" cy="8478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8367" y="4264381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1.6 m</a:t>
              </a:r>
              <a:endParaRPr lang="de-DE" sz="14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0809" y="5879082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H24</a:t>
              </a:r>
              <a:endParaRPr lang="de-DE" sz="1400" b="1" dirty="0"/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H="1" flipV="1">
              <a:off x="618204" y="4750177"/>
              <a:ext cx="4641" cy="12285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4961" y="5225942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2.60 m</a:t>
              </a:r>
              <a:endParaRPr lang="de-DE" sz="1400" b="1" dirty="0"/>
            </a:p>
          </p:txBody>
        </p:sp>
        <p:cxnSp>
          <p:nvCxnSpPr>
            <p:cNvPr id="133" name="Straight Connector 132"/>
            <p:cNvCxnSpPr>
              <a:stCxn id="126" idx="3"/>
              <a:endCxn id="137" idx="1"/>
            </p:cNvCxnSpPr>
            <p:nvPr/>
          </p:nvCxnSpPr>
          <p:spPr>
            <a:xfrm flipH="1" flipV="1">
              <a:off x="1183279" y="3543839"/>
              <a:ext cx="1865" cy="2946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Isosceles Triangle 133"/>
            <p:cNvSpPr/>
            <p:nvPr/>
          </p:nvSpPr>
          <p:spPr>
            <a:xfrm flipV="1">
              <a:off x="1088073" y="5954560"/>
              <a:ext cx="191588" cy="17417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27996" y="3775999"/>
              <a:ext cx="1018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w</a:t>
              </a:r>
              <a:r>
                <a:rPr lang="nb-NO" sz="1400" dirty="0" smtClean="0"/>
                <a:t>ater </a:t>
              </a:r>
              <a:r>
                <a:rPr lang="nb-NO" sz="1400" dirty="0" err="1" smtClean="0"/>
                <a:t>table</a:t>
              </a:r>
              <a:endParaRPr lang="de-DE" sz="1400" dirty="0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82474" y="4752878"/>
              <a:ext cx="910627" cy="11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an 136"/>
            <p:cNvSpPr/>
            <p:nvPr/>
          </p:nvSpPr>
          <p:spPr>
            <a:xfrm>
              <a:off x="1005840" y="3543839"/>
              <a:ext cx="354877" cy="36776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4" name="Straight Arrow Connector 23"/>
          <p:cNvCxnSpPr>
            <a:endCxn id="98" idx="6"/>
          </p:cNvCxnSpPr>
          <p:nvPr/>
        </p:nvCxnSpPr>
        <p:spPr>
          <a:xfrm flipH="1">
            <a:off x="7825244" y="4843570"/>
            <a:ext cx="2288597" cy="405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116" idx="2"/>
          </p:cNvCxnSpPr>
          <p:nvPr/>
        </p:nvCxnSpPr>
        <p:spPr>
          <a:xfrm>
            <a:off x="2228280" y="4765853"/>
            <a:ext cx="2625538" cy="4721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Experiments</a:t>
            </a:r>
            <a:endParaRPr lang="nb-NO" dirty="0"/>
          </a:p>
        </p:txBody>
      </p:sp>
      <p:sp>
        <p:nvSpPr>
          <p:cNvPr id="49" name="TextBox 48"/>
          <p:cNvSpPr txBox="1"/>
          <p:nvPr/>
        </p:nvSpPr>
        <p:spPr>
          <a:xfrm>
            <a:off x="7774895" y="877568"/>
            <a:ext cx="6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Wells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4" y="1360011"/>
            <a:ext cx="2901281" cy="217596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357" y="1357283"/>
            <a:ext cx="2901281" cy="217596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46921" y="1624963"/>
            <a:ext cx="2175962" cy="16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an 85"/>
          <p:cNvSpPr/>
          <p:nvPr/>
        </p:nvSpPr>
        <p:spPr>
          <a:xfrm>
            <a:off x="10558222" y="5683695"/>
            <a:ext cx="261257" cy="1174305"/>
          </a:xfrm>
          <a:prstGeom prst="can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0819479" y="5120640"/>
            <a:ext cx="1375954" cy="17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11180243" y="5120642"/>
            <a:ext cx="15929" cy="5630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1161047" y="522370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1.25 m</a:t>
            </a:r>
            <a:endParaRPr lang="de-DE" sz="1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10828782" y="6254088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H24</a:t>
            </a:r>
            <a:endParaRPr lang="de-DE" sz="1400" b="1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11198134" y="5688715"/>
            <a:ext cx="19539" cy="6906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1186084" y="5880168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1.50 m</a:t>
            </a:r>
            <a:endParaRPr lang="de-DE" sz="1400" b="1" dirty="0"/>
          </a:p>
        </p:txBody>
      </p:sp>
      <p:cxnSp>
        <p:nvCxnSpPr>
          <p:cNvPr id="105" name="Straight Connector 104"/>
          <p:cNvCxnSpPr>
            <a:endCxn id="124" idx="1"/>
          </p:cNvCxnSpPr>
          <p:nvPr/>
        </p:nvCxnSpPr>
        <p:spPr>
          <a:xfrm flipH="1" flipV="1">
            <a:off x="10685121" y="4025725"/>
            <a:ext cx="9236" cy="2832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Isosceles Triangle 105"/>
          <p:cNvSpPr/>
          <p:nvPr/>
        </p:nvSpPr>
        <p:spPr>
          <a:xfrm flipV="1">
            <a:off x="10597708" y="6322322"/>
            <a:ext cx="191588" cy="17417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TextBox 111"/>
          <p:cNvSpPr txBox="1"/>
          <p:nvPr/>
        </p:nvSpPr>
        <p:spPr>
          <a:xfrm>
            <a:off x="9604599" y="5549643"/>
            <a:ext cx="1018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w</a:t>
            </a:r>
            <a:r>
              <a:rPr lang="nb-NO" sz="1400" dirty="0" smtClean="0"/>
              <a:t>ater </a:t>
            </a:r>
            <a:r>
              <a:rPr lang="nb-NO" sz="1400" dirty="0" err="1" smtClean="0"/>
              <a:t>table</a:t>
            </a:r>
            <a:endParaRPr lang="de-DE" sz="1400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10218916" y="5117939"/>
            <a:ext cx="330003" cy="2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687722" y="3965461"/>
            <a:ext cx="6699874" cy="2792785"/>
            <a:chOff x="1594455" y="3664133"/>
            <a:chExt cx="6699874" cy="2792785"/>
          </a:xfrm>
        </p:grpSpPr>
        <p:sp>
          <p:nvSpPr>
            <p:cNvPr id="96" name="Rectangle 95"/>
            <p:cNvSpPr/>
            <p:nvPr/>
          </p:nvSpPr>
          <p:spPr>
            <a:xfrm>
              <a:off x="1594455" y="3664133"/>
              <a:ext cx="6699874" cy="27927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873464" y="4542242"/>
              <a:ext cx="6064738" cy="16212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Oval 97"/>
            <p:cNvSpPr/>
            <p:nvPr/>
          </p:nvSpPr>
          <p:spPr>
            <a:xfrm>
              <a:off x="6496594" y="4824587"/>
              <a:ext cx="235383" cy="245380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73463" y="5841622"/>
              <a:ext cx="722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Graben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87074" y="5251806"/>
              <a:ext cx="14692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Well</a:t>
              </a:r>
              <a:r>
                <a:rPr lang="nb-NO" dirty="0" smtClean="0"/>
                <a:t> 1</a:t>
              </a:r>
            </a:p>
            <a:p>
              <a:r>
                <a:rPr lang="nb-NO" dirty="0" smtClean="0"/>
                <a:t>(</a:t>
              </a:r>
              <a:r>
                <a:rPr lang="nb-NO" dirty="0" err="1" smtClean="0"/>
                <a:t>depth</a:t>
              </a:r>
              <a:r>
                <a:rPr lang="nb-NO" dirty="0" smtClean="0"/>
                <a:t>: 30 m)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77313" y="4826901"/>
              <a:ext cx="680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Source</a:t>
              </a:r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6894784" y="4829700"/>
              <a:ext cx="240184" cy="220829"/>
            </a:xfrm>
            <a:prstGeom prst="irregularSeal1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6613260" y="4762025"/>
              <a:ext cx="454645" cy="98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6549858" y="4503981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0.15</a:t>
              </a:r>
              <a:r>
                <a:rPr lang="nb-NO" sz="1200" dirty="0" smtClean="0"/>
                <a:t> m</a:t>
              </a:r>
              <a:endParaRPr lang="de-DE" sz="12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3760551" y="4739136"/>
              <a:ext cx="427290" cy="395168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313446" y="5251806"/>
              <a:ext cx="14067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Well</a:t>
              </a:r>
              <a:r>
                <a:rPr lang="nb-NO" dirty="0" smtClean="0"/>
                <a:t> 2</a:t>
              </a:r>
            </a:p>
            <a:p>
              <a:r>
                <a:rPr lang="nb-NO" dirty="0" smtClean="0"/>
                <a:t>(</a:t>
              </a:r>
              <a:r>
                <a:rPr lang="nb-NO" dirty="0" err="1" smtClean="0"/>
                <a:t>depth</a:t>
              </a:r>
              <a:r>
                <a:rPr lang="nb-NO" dirty="0" smtClean="0"/>
                <a:t> 95 m)</a:t>
              </a:r>
            </a:p>
          </p:txBody>
        </p:sp>
        <p:sp>
          <p:nvSpPr>
            <p:cNvPr id="118" name="Explosion 1 117"/>
            <p:cNvSpPr/>
            <p:nvPr/>
          </p:nvSpPr>
          <p:spPr>
            <a:xfrm>
              <a:off x="3303639" y="4839696"/>
              <a:ext cx="240184" cy="220829"/>
            </a:xfrm>
            <a:prstGeom prst="irregularSeal1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>
              <a:off x="3381980" y="4761587"/>
              <a:ext cx="454645" cy="98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3300106" y="4503543"/>
              <a:ext cx="662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0.15</a:t>
              </a:r>
              <a:r>
                <a:rPr lang="nb-NO" sz="1200" dirty="0" smtClean="0"/>
                <a:t> m</a:t>
              </a:r>
              <a:endParaRPr lang="de-DE" sz="12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23853" y="4860548"/>
              <a:ext cx="680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Source</a:t>
              </a:r>
            </a:p>
          </p:txBody>
        </p:sp>
      </p:grpSp>
      <p:sp>
        <p:nvSpPr>
          <p:cNvPr id="124" name="Can 123"/>
          <p:cNvSpPr/>
          <p:nvPr/>
        </p:nvSpPr>
        <p:spPr>
          <a:xfrm>
            <a:off x="10554492" y="4025725"/>
            <a:ext cx="261257" cy="1727989"/>
          </a:xfrm>
          <a:prstGeom prst="ca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oup 17"/>
          <p:cNvGrpSpPr/>
          <p:nvPr/>
        </p:nvGrpSpPr>
        <p:grpSpPr>
          <a:xfrm>
            <a:off x="-57513" y="3917198"/>
            <a:ext cx="2321519" cy="2946400"/>
            <a:chOff x="24961" y="3543839"/>
            <a:chExt cx="2321519" cy="2946400"/>
          </a:xfrm>
        </p:grpSpPr>
        <p:sp>
          <p:nvSpPr>
            <p:cNvPr id="126" name="Can 125"/>
            <p:cNvSpPr/>
            <p:nvPr/>
          </p:nvSpPr>
          <p:spPr>
            <a:xfrm>
              <a:off x="1005840" y="3819951"/>
              <a:ext cx="358608" cy="2670288"/>
            </a:xfrm>
            <a:prstGeom prst="can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7" name="Straight Connector 126"/>
            <p:cNvCxnSpPr/>
            <p:nvPr/>
          </p:nvCxnSpPr>
          <p:spPr>
            <a:xfrm flipV="1">
              <a:off x="1365261" y="4750177"/>
              <a:ext cx="826776" cy="145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 flipV="1">
              <a:off x="618204" y="3911601"/>
              <a:ext cx="3968" cy="8478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8367" y="4264381"/>
              <a:ext cx="6014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1.6 m</a:t>
              </a:r>
              <a:endParaRPr lang="de-DE" sz="14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0809" y="5879082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H24</a:t>
              </a:r>
              <a:endParaRPr lang="de-DE" sz="1400" b="1" dirty="0"/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H="1" flipV="1">
              <a:off x="618204" y="4750177"/>
              <a:ext cx="4641" cy="12285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24961" y="5225942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 smtClean="0"/>
                <a:t>2.60 m</a:t>
              </a:r>
              <a:endParaRPr lang="de-DE" sz="1400" b="1" dirty="0"/>
            </a:p>
          </p:txBody>
        </p:sp>
        <p:cxnSp>
          <p:nvCxnSpPr>
            <p:cNvPr id="133" name="Straight Connector 132"/>
            <p:cNvCxnSpPr>
              <a:stCxn id="126" idx="3"/>
              <a:endCxn id="137" idx="1"/>
            </p:cNvCxnSpPr>
            <p:nvPr/>
          </p:nvCxnSpPr>
          <p:spPr>
            <a:xfrm flipH="1" flipV="1">
              <a:off x="1183279" y="3543839"/>
              <a:ext cx="1865" cy="2946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Isosceles Triangle 133"/>
            <p:cNvSpPr/>
            <p:nvPr/>
          </p:nvSpPr>
          <p:spPr>
            <a:xfrm flipV="1">
              <a:off x="1088073" y="5954560"/>
              <a:ext cx="191588" cy="174173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27996" y="3775999"/>
              <a:ext cx="10184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w</a:t>
              </a:r>
              <a:r>
                <a:rPr lang="nb-NO" sz="1400" dirty="0" smtClean="0"/>
                <a:t>ater </a:t>
              </a:r>
              <a:r>
                <a:rPr lang="nb-NO" sz="1400" dirty="0" err="1" smtClean="0"/>
                <a:t>table</a:t>
              </a:r>
              <a:endParaRPr lang="de-DE" sz="1400" dirty="0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82474" y="4752878"/>
              <a:ext cx="910627" cy="118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an 136"/>
            <p:cNvSpPr/>
            <p:nvPr/>
          </p:nvSpPr>
          <p:spPr>
            <a:xfrm>
              <a:off x="1005840" y="3543839"/>
              <a:ext cx="354877" cy="367762"/>
            </a:xfrm>
            <a:prstGeom prst="ca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4" name="Straight Arrow Connector 23"/>
          <p:cNvCxnSpPr>
            <a:endCxn id="98" idx="6"/>
          </p:cNvCxnSpPr>
          <p:nvPr/>
        </p:nvCxnSpPr>
        <p:spPr>
          <a:xfrm flipH="1">
            <a:off x="7825244" y="4843570"/>
            <a:ext cx="2288597" cy="405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endCxn id="116" idx="2"/>
          </p:cNvCxnSpPr>
          <p:nvPr/>
        </p:nvCxnSpPr>
        <p:spPr>
          <a:xfrm>
            <a:off x="2228280" y="4765853"/>
            <a:ext cx="2625538" cy="4721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Experiments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455313" y="1072801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err="1"/>
              <a:t>Receiver</a:t>
            </a:r>
            <a:r>
              <a:rPr lang="nb-NO" sz="2000" dirty="0"/>
              <a:t>: 24 </a:t>
            </a:r>
            <a:r>
              <a:rPr lang="nb-NO" sz="2000" dirty="0" err="1"/>
              <a:t>channel</a:t>
            </a:r>
            <a:r>
              <a:rPr lang="nb-NO" sz="2000" dirty="0"/>
              <a:t> </a:t>
            </a:r>
            <a:r>
              <a:rPr lang="nb-NO" sz="2000" dirty="0" err="1"/>
              <a:t>hydrophone</a:t>
            </a:r>
            <a:r>
              <a:rPr lang="nb-NO" sz="2000" dirty="0"/>
              <a:t> </a:t>
            </a:r>
            <a:r>
              <a:rPr lang="nb-NO" sz="2000" dirty="0" err="1"/>
              <a:t>array</a:t>
            </a:r>
            <a:endParaRPr lang="nb-NO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spacing</a:t>
            </a:r>
            <a:r>
              <a:rPr lang="nb-NO" sz="1600" dirty="0"/>
              <a:t>: 1 </a:t>
            </a:r>
            <a:r>
              <a:rPr lang="nb-NO" sz="1600" dirty="0" smtClean="0"/>
              <a:t>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f</a:t>
            </a:r>
            <a:r>
              <a:rPr lang="nb-NO" sz="1600" dirty="0" err="1" smtClean="0"/>
              <a:t>requency</a:t>
            </a:r>
            <a:r>
              <a:rPr lang="nb-NO" sz="1600" dirty="0" smtClean="0"/>
              <a:t> range1 </a:t>
            </a:r>
            <a:r>
              <a:rPr lang="nb-NO" sz="1600" dirty="0" err="1"/>
              <a:t>Hz</a:t>
            </a:r>
            <a:r>
              <a:rPr lang="nb-NO" sz="1600" dirty="0"/>
              <a:t> – 10000 </a:t>
            </a:r>
            <a:r>
              <a:rPr lang="nb-NO" sz="1600" dirty="0" err="1" smtClean="0"/>
              <a:t>Hz</a:t>
            </a:r>
            <a:endParaRPr lang="nb-NO" sz="2000" dirty="0" smtClean="0"/>
          </a:p>
          <a:p>
            <a:pPr>
              <a:spcAft>
                <a:spcPts val="600"/>
              </a:spcAft>
            </a:pPr>
            <a:r>
              <a:rPr lang="nb-NO" sz="2000" dirty="0"/>
              <a:t>Tests: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Well</a:t>
            </a:r>
            <a:r>
              <a:rPr lang="nb-NO" sz="1600" dirty="0" smtClean="0"/>
              <a:t> </a:t>
            </a:r>
            <a:r>
              <a:rPr lang="nb-NO" sz="1600" dirty="0"/>
              <a:t>1: September 17, </a:t>
            </a:r>
            <a:r>
              <a:rPr lang="nb-NO" sz="1600" dirty="0" err="1"/>
              <a:t>October</a:t>
            </a:r>
            <a:r>
              <a:rPr lang="nb-NO" sz="1600" dirty="0"/>
              <a:t> 17 and </a:t>
            </a:r>
            <a:r>
              <a:rPr lang="nb-NO" sz="1600" dirty="0" err="1"/>
              <a:t>March</a:t>
            </a:r>
            <a:r>
              <a:rPr lang="nb-NO" sz="1600" dirty="0"/>
              <a:t> 18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Well</a:t>
            </a:r>
            <a:r>
              <a:rPr lang="nb-NO" sz="1600" dirty="0" smtClean="0"/>
              <a:t> </a:t>
            </a:r>
            <a:r>
              <a:rPr lang="nb-NO" sz="1600" dirty="0"/>
              <a:t>2: </a:t>
            </a:r>
            <a:r>
              <a:rPr lang="nb-NO" sz="1600" dirty="0" err="1"/>
              <a:t>October</a:t>
            </a:r>
            <a:r>
              <a:rPr lang="nb-NO" sz="1600" dirty="0"/>
              <a:t> 17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744814" y="1077007"/>
            <a:ext cx="34095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err="1" smtClean="0"/>
              <a:t>Well</a:t>
            </a:r>
            <a:r>
              <a:rPr lang="nb-NO" sz="2000" dirty="0" smtClean="0"/>
              <a:t>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d</a:t>
            </a:r>
            <a:r>
              <a:rPr lang="nb-NO" sz="1600" dirty="0" smtClean="0"/>
              <a:t>iameter: 15 cm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c</a:t>
            </a:r>
            <a:r>
              <a:rPr lang="nb-NO" sz="1600" dirty="0" err="1" smtClean="0"/>
              <a:t>asing</a:t>
            </a:r>
            <a:r>
              <a:rPr lang="nb-NO" sz="1600" dirty="0" smtClean="0"/>
              <a:t> </a:t>
            </a:r>
            <a:r>
              <a:rPr lang="nb-NO" sz="1600" dirty="0" err="1" smtClean="0"/>
              <a:t>thickness</a:t>
            </a:r>
            <a:r>
              <a:rPr lang="nb-NO" sz="1600" dirty="0" smtClean="0"/>
              <a:t>: 4 mm</a:t>
            </a:r>
          </a:p>
          <a:p>
            <a:pPr>
              <a:spcAft>
                <a:spcPts val="600"/>
              </a:spcAft>
            </a:pPr>
            <a:r>
              <a:rPr lang="nb-NO" sz="2000" dirty="0" err="1" smtClean="0"/>
              <a:t>Well</a:t>
            </a:r>
            <a:r>
              <a:rPr lang="nb-NO" sz="2000" dirty="0" smtClean="0"/>
              <a:t>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d</a:t>
            </a:r>
            <a:r>
              <a:rPr lang="nb-NO" sz="1600" dirty="0" smtClean="0"/>
              <a:t>iameter: 30 </a:t>
            </a:r>
            <a:r>
              <a:rPr lang="nb-NO" sz="1600" dirty="0"/>
              <a:t>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casing</a:t>
            </a:r>
            <a:r>
              <a:rPr lang="nb-NO" sz="1600" dirty="0"/>
              <a:t> </a:t>
            </a:r>
            <a:r>
              <a:rPr lang="nb-NO" sz="1600" dirty="0" err="1"/>
              <a:t>thickness</a:t>
            </a:r>
            <a:r>
              <a:rPr lang="nb-NO" sz="1600" dirty="0"/>
              <a:t>: </a:t>
            </a:r>
            <a:r>
              <a:rPr lang="nb-NO" sz="1600" dirty="0" smtClean="0"/>
              <a:t>5 </a:t>
            </a:r>
            <a:r>
              <a:rPr lang="nb-NO" sz="1600" dirty="0"/>
              <a:t>mm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39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Results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1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53" y="1584224"/>
            <a:ext cx="3277179" cy="52005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13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Recordings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7530239" y="932831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2 (95 m)</a:t>
            </a:r>
            <a:endParaRPr lang="nb-NO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779335" y="932831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1 (30 m)</a:t>
            </a:r>
            <a:endParaRPr lang="nb-NO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02" y="1584224"/>
            <a:ext cx="3323303" cy="52737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033953" y="2264419"/>
            <a:ext cx="4057438" cy="2405905"/>
            <a:chOff x="8033953" y="2264419"/>
            <a:chExt cx="4057438" cy="2405905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8386921" y="2376671"/>
              <a:ext cx="1574116" cy="1553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8033953" y="2532008"/>
              <a:ext cx="1927084" cy="213831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0048573" y="2264419"/>
              <a:ext cx="2042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smtClean="0"/>
                <a:t>Down- and </a:t>
              </a:r>
              <a:r>
                <a:rPr lang="nb-NO" dirty="0" err="1" smtClean="0"/>
                <a:t>upgoing</a:t>
              </a:r>
              <a:r>
                <a:rPr lang="nb-NO" dirty="0"/>
                <a:t> </a:t>
              </a:r>
              <a:r>
                <a:rPr lang="nb-NO" dirty="0" smtClean="0"/>
                <a:t>Tube </a:t>
              </a:r>
              <a:r>
                <a:rPr lang="nb-NO" dirty="0" err="1" smtClean="0"/>
                <a:t>Wave</a:t>
              </a:r>
              <a:endParaRPr lang="nb-NO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2124" y="2208842"/>
            <a:ext cx="4264987" cy="646331"/>
            <a:chOff x="402124" y="2208842"/>
            <a:chExt cx="4264987" cy="646331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467899" y="2376670"/>
              <a:ext cx="2199212" cy="1553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467899" y="2532008"/>
              <a:ext cx="2199212" cy="26648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02124" y="2208842"/>
              <a:ext cx="2042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smtClean="0"/>
                <a:t>Down- and </a:t>
              </a:r>
              <a:r>
                <a:rPr lang="nb-NO" dirty="0" err="1" smtClean="0"/>
                <a:t>upgoing</a:t>
              </a:r>
              <a:r>
                <a:rPr lang="nb-NO" dirty="0"/>
                <a:t> </a:t>
              </a:r>
              <a:r>
                <a:rPr lang="nb-NO" dirty="0" smtClean="0"/>
                <a:t>Tube </a:t>
              </a:r>
              <a:r>
                <a:rPr lang="nb-NO" dirty="0" err="1" smtClean="0"/>
                <a:t>Wave</a:t>
              </a:r>
              <a:endParaRPr lang="nb-NO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005610" y="1416125"/>
            <a:ext cx="274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b</a:t>
            </a:r>
            <a:r>
              <a:rPr lang="nb-NO" sz="1600" dirty="0" smtClean="0"/>
              <a:t>andpass filter: 50 </a:t>
            </a:r>
            <a:r>
              <a:rPr lang="nb-NO" sz="1600" dirty="0" err="1" smtClean="0"/>
              <a:t>Hz</a:t>
            </a:r>
            <a:r>
              <a:rPr lang="nb-NO" sz="1600" dirty="0" smtClean="0"/>
              <a:t> – 450 </a:t>
            </a:r>
            <a:r>
              <a:rPr lang="nb-NO" sz="1600" dirty="0" err="1" smtClean="0"/>
              <a:t>Hz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3133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14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Recordings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17" y="1184266"/>
            <a:ext cx="5833643" cy="4159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9556" y="784156"/>
            <a:ext cx="208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Passive </a:t>
            </a:r>
            <a:r>
              <a:rPr lang="nb-NO" sz="2000" dirty="0" err="1" smtClean="0"/>
              <a:t>recordings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55662" y="5534116"/>
                <a:ext cx="3901133" cy="1363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nb-NO" sz="1600" dirty="0" smtClean="0"/>
                  <a:t>Peaks 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1200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4∗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endParaRPr lang="nb-NO" sz="1600" dirty="0" smtClean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b-NO" sz="1600" dirty="0" err="1" smtClean="0"/>
                  <a:t>Shallow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well</a:t>
                </a: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600" dirty="0" smtClean="0"/>
                  <a:t> = 20 </a:t>
                </a:r>
                <a:r>
                  <a:rPr lang="nb-NO" sz="1600" dirty="0" err="1" smtClean="0"/>
                  <a:t>Hz</a:t>
                </a:r>
                <a:endParaRPr lang="nb-NO" sz="1600" dirty="0" smtClean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Deep </a:t>
                </a:r>
                <a:r>
                  <a:rPr lang="nb-NO" sz="1600" dirty="0" err="1" smtClean="0"/>
                  <a:t>well</a:t>
                </a: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600" dirty="0"/>
                  <a:t> </a:t>
                </a:r>
                <a:r>
                  <a:rPr lang="nb-NO" sz="1600" dirty="0" smtClean="0"/>
                  <a:t>= 6 </a:t>
                </a:r>
                <a:r>
                  <a:rPr lang="nb-NO" sz="1600" dirty="0" err="1" smtClean="0"/>
                  <a:t>Hz</a:t>
                </a:r>
                <a:endParaRPr lang="nb-NO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62" y="5534116"/>
                <a:ext cx="3901133" cy="1363065"/>
              </a:xfrm>
              <a:prstGeom prst="rect">
                <a:avLst/>
              </a:prstGeom>
              <a:blipFill>
                <a:blip r:embed="rId4"/>
                <a:stretch>
                  <a:fillRect l="-781" b="-53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0" y="1184266"/>
            <a:ext cx="5833641" cy="4159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4771" y="784156"/>
            <a:ext cx="304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Active </a:t>
            </a:r>
            <a:r>
              <a:rPr lang="nb-NO" sz="2000" dirty="0" err="1" smtClean="0"/>
              <a:t>recordings</a:t>
            </a:r>
            <a:r>
              <a:rPr lang="nb-NO" sz="2000" dirty="0" smtClean="0"/>
              <a:t> and </a:t>
            </a:r>
            <a:r>
              <a:rPr lang="nb-NO" sz="2000" dirty="0" err="1" smtClean="0"/>
              <a:t>noise</a:t>
            </a:r>
            <a:endParaRPr lang="nb-NO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545571" y="1395277"/>
            <a:ext cx="2854179" cy="4897733"/>
            <a:chOff x="3545571" y="1395277"/>
            <a:chExt cx="2854179" cy="4897733"/>
          </a:xfrm>
        </p:grpSpPr>
        <p:sp>
          <p:nvSpPr>
            <p:cNvPr id="9" name="TextBox 8"/>
            <p:cNvSpPr txBox="1"/>
            <p:nvPr/>
          </p:nvSpPr>
          <p:spPr>
            <a:xfrm>
              <a:off x="3545571" y="5954456"/>
              <a:ext cx="28541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600" dirty="0" smtClean="0"/>
                <a:t>&gt; 30 </a:t>
              </a:r>
              <a:r>
                <a:rPr lang="nb-NO" sz="1600" dirty="0" err="1" smtClean="0"/>
                <a:t>Hz</a:t>
              </a:r>
              <a:r>
                <a:rPr lang="nb-NO" sz="1600" dirty="0" smtClean="0"/>
                <a:t>: signal </a:t>
              </a:r>
              <a:r>
                <a:rPr lang="nb-NO" sz="1600" dirty="0" err="1" smtClean="0"/>
                <a:t>above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noise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level</a:t>
              </a:r>
              <a:endParaRPr lang="nb-NO" sz="16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569677" y="1395277"/>
              <a:ext cx="8792" cy="48208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640265" y="27256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50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15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Tube </a:t>
            </a:r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60" y="944019"/>
            <a:ext cx="3582199" cy="4708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86" y="944019"/>
            <a:ext cx="3582199" cy="4708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060" y="3276666"/>
            <a:ext cx="111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/>
              <a:t>u</a:t>
            </a:r>
            <a:r>
              <a:rPr lang="nb-NO" sz="1600" dirty="0" err="1" smtClean="0"/>
              <a:t>pgoing</a:t>
            </a:r>
            <a:r>
              <a:rPr lang="nb-NO" sz="1600" dirty="0" smtClean="0"/>
              <a:t> tube </a:t>
            </a:r>
            <a:r>
              <a:rPr lang="nb-NO" sz="1600" dirty="0" err="1" smtClean="0"/>
              <a:t>wave</a:t>
            </a:r>
            <a:endParaRPr lang="nb-NO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003" y="2032453"/>
            <a:ext cx="1136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 smtClean="0"/>
              <a:t>downgoing</a:t>
            </a:r>
            <a:r>
              <a:rPr lang="nb-NO" sz="1600" dirty="0" smtClean="0"/>
              <a:t> tube </a:t>
            </a:r>
            <a:r>
              <a:rPr lang="nb-NO" sz="1600" dirty="0" err="1" smtClean="0"/>
              <a:t>wave</a:t>
            </a:r>
            <a:endParaRPr lang="nb-NO" sz="1600" dirty="0"/>
          </a:p>
        </p:txBody>
      </p:sp>
      <p:cxnSp>
        <p:nvCxnSpPr>
          <p:cNvPr id="14" name="Straight Arrow Connector 13"/>
          <p:cNvCxnSpPr>
            <a:stCxn id="18" idx="3"/>
          </p:cNvCxnSpPr>
          <p:nvPr/>
        </p:nvCxnSpPr>
        <p:spPr>
          <a:xfrm>
            <a:off x="1638502" y="2324841"/>
            <a:ext cx="2740067" cy="5150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 flipV="1">
            <a:off x="1323822" y="3276666"/>
            <a:ext cx="1911747" cy="2923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8775174" y="2055795"/>
            <a:ext cx="1942649" cy="4246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644467" y="1740066"/>
            <a:ext cx="82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 err="1" smtClean="0"/>
              <a:t>casing</a:t>
            </a:r>
            <a:r>
              <a:rPr lang="nb-NO" sz="1600" dirty="0" smtClean="0"/>
              <a:t> </a:t>
            </a:r>
            <a:r>
              <a:rPr lang="nb-NO" sz="1600" dirty="0" err="1" smtClean="0"/>
              <a:t>wave</a:t>
            </a:r>
            <a:endParaRPr lang="nb-NO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697445" y="5822026"/>
            <a:ext cx="583448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err="1" smtClean="0"/>
              <a:t>Least</a:t>
            </a:r>
            <a:r>
              <a:rPr lang="nb-NO" sz="2000" dirty="0" err="1"/>
              <a:t>-</a:t>
            </a:r>
            <a:r>
              <a:rPr lang="nb-NO" sz="2000" dirty="0" err="1" smtClean="0"/>
              <a:t>squares</a:t>
            </a:r>
            <a:r>
              <a:rPr lang="nb-NO" sz="2000" dirty="0" smtClean="0"/>
              <a:t> line </a:t>
            </a:r>
            <a:r>
              <a:rPr lang="nb-NO" sz="2000" dirty="0" err="1" smtClean="0"/>
              <a:t>fit</a:t>
            </a:r>
            <a:r>
              <a:rPr lang="nb-NO" sz="2000" dirty="0" smtClean="0"/>
              <a:t> to </a:t>
            </a:r>
            <a:r>
              <a:rPr lang="nb-NO" sz="2000" dirty="0" err="1" smtClean="0"/>
              <a:t>estimate</a:t>
            </a:r>
            <a:r>
              <a:rPr lang="nb-NO" sz="2000" dirty="0" smtClean="0"/>
              <a:t> </a:t>
            </a:r>
            <a:r>
              <a:rPr lang="nb-NO" sz="2000" dirty="0" err="1" smtClean="0"/>
              <a:t>velocity</a:t>
            </a:r>
            <a:endParaRPr lang="nb-NO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b</a:t>
            </a:r>
            <a:r>
              <a:rPr lang="nb-NO" sz="1600" dirty="0" err="1" smtClean="0"/>
              <a:t>etween</a:t>
            </a:r>
            <a:r>
              <a:rPr lang="nb-NO" sz="1600" dirty="0" smtClean="0"/>
              <a:t> 50-450 </a:t>
            </a:r>
            <a:r>
              <a:rPr lang="nb-NO" sz="1600" dirty="0" err="1" smtClean="0"/>
              <a:t>Hz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d</a:t>
            </a:r>
            <a:r>
              <a:rPr lang="nb-NO" sz="1600" dirty="0" err="1" smtClean="0"/>
              <a:t>ispersion</a:t>
            </a:r>
            <a:r>
              <a:rPr lang="nb-NO" sz="1600" dirty="0" smtClean="0"/>
              <a:t> </a:t>
            </a:r>
            <a:r>
              <a:rPr lang="nb-NO" sz="1600" dirty="0" err="1" smtClean="0"/>
              <a:t>effect</a:t>
            </a:r>
            <a:r>
              <a:rPr lang="nb-NO" sz="1600" dirty="0" smtClean="0"/>
              <a:t>: </a:t>
            </a:r>
            <a:r>
              <a:rPr lang="nb-NO" sz="1600" dirty="0" err="1" smtClean="0"/>
              <a:t>velocity</a:t>
            </a:r>
            <a:r>
              <a:rPr lang="nb-NO" sz="1600" dirty="0" smtClean="0"/>
              <a:t> </a:t>
            </a:r>
            <a:r>
              <a:rPr lang="nb-NO" sz="1600" dirty="0" err="1" smtClean="0"/>
              <a:t>decrease</a:t>
            </a:r>
            <a:r>
              <a:rPr lang="nb-NO" sz="1600" dirty="0" smtClean="0"/>
              <a:t> &lt; 0.02 % </a:t>
            </a:r>
            <a:r>
              <a:rPr lang="nb-NO" sz="1600" dirty="0" err="1" smtClean="0"/>
              <a:t>between</a:t>
            </a:r>
            <a:r>
              <a:rPr lang="nb-NO" sz="1600" dirty="0" smtClean="0"/>
              <a:t> 0-1000 </a:t>
            </a:r>
            <a:r>
              <a:rPr lang="nb-NO" sz="1600" dirty="0" err="1" smtClean="0"/>
              <a:t>Hz</a:t>
            </a:r>
            <a:endParaRPr lang="nb-NO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7751308" y="867680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2 (95 m)</a:t>
            </a:r>
            <a:endParaRPr lang="nb-NO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34135" y="867680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1 (30 m)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0097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16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Tube </a:t>
            </a:r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Velocity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70" y="3227623"/>
            <a:ext cx="4119803" cy="185576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518332" y="1554419"/>
            <a:ext cx="4119801" cy="5222192"/>
            <a:chOff x="7217257" y="1622933"/>
            <a:chExt cx="4119801" cy="522219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257" y="1622933"/>
              <a:ext cx="4119801" cy="185576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257" y="3296137"/>
              <a:ext cx="4119801" cy="185576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257" y="4989358"/>
              <a:ext cx="4119801" cy="1855767"/>
            </a:xfrm>
            <a:prstGeom prst="rect">
              <a:avLst/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7771732" y="3204046"/>
            <a:ext cx="1791854" cy="3560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ounded Rectangle 30"/>
          <p:cNvSpPr/>
          <p:nvPr/>
        </p:nvSpPr>
        <p:spPr>
          <a:xfrm>
            <a:off x="2825571" y="1507462"/>
            <a:ext cx="1791854" cy="3560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ounded Rectangle 31"/>
          <p:cNvSpPr/>
          <p:nvPr/>
        </p:nvSpPr>
        <p:spPr>
          <a:xfrm>
            <a:off x="2825571" y="3180666"/>
            <a:ext cx="1791854" cy="3560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ounded Rectangle 32"/>
          <p:cNvSpPr/>
          <p:nvPr/>
        </p:nvSpPr>
        <p:spPr>
          <a:xfrm>
            <a:off x="2825571" y="4900827"/>
            <a:ext cx="1791854" cy="3560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xtBox 35"/>
          <p:cNvSpPr txBox="1"/>
          <p:nvPr/>
        </p:nvSpPr>
        <p:spPr>
          <a:xfrm>
            <a:off x="0" y="2143748"/>
            <a:ext cx="1358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September 17</a:t>
            </a:r>
            <a:endParaRPr lang="nb-NO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838778"/>
            <a:ext cx="1120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October</a:t>
            </a:r>
            <a:r>
              <a:rPr lang="nb-NO" sz="1600" dirty="0" smtClean="0"/>
              <a:t> 17</a:t>
            </a:r>
            <a:endParaRPr lang="nb-NO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-1" y="5679450"/>
            <a:ext cx="975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March</a:t>
            </a:r>
            <a:r>
              <a:rPr lang="nb-NO" sz="1600" dirty="0" smtClean="0"/>
              <a:t> 18</a:t>
            </a:r>
            <a:endParaRPr lang="nb-NO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10598573" y="3838778"/>
            <a:ext cx="1120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October</a:t>
            </a:r>
            <a:r>
              <a:rPr lang="nb-NO" sz="1600" dirty="0" smtClean="0"/>
              <a:t> 17</a:t>
            </a:r>
            <a:endParaRPr lang="nb-NO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943131" y="5679450"/>
            <a:ext cx="3191080" cy="400110"/>
            <a:chOff x="6663496" y="5769650"/>
            <a:chExt cx="3191080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7222765" y="5769650"/>
              <a:ext cx="2631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High </a:t>
              </a:r>
              <a:r>
                <a:rPr lang="nb-NO" sz="2000" dirty="0" err="1" smtClean="0"/>
                <a:t>accuracy</a:t>
              </a:r>
              <a:r>
                <a:rPr lang="nb-NO" sz="2000" dirty="0" smtClean="0"/>
                <a:t> in </a:t>
              </a:r>
              <a:r>
                <a:rPr lang="nb-NO" sz="2000" dirty="0" err="1" smtClean="0"/>
                <a:t>results</a:t>
              </a:r>
              <a:endParaRPr lang="nb-NO" sz="2000" dirty="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663496" y="5866659"/>
              <a:ext cx="513157" cy="2472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751308" y="867680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2 (95 m)</a:t>
            </a:r>
            <a:endParaRPr lang="nb-NO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934135" y="867680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1 (30 m)</a:t>
            </a:r>
            <a:endParaRPr lang="nb-NO" sz="20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4617425" y="1685505"/>
            <a:ext cx="6608623" cy="1695030"/>
            <a:chOff x="4617425" y="1685505"/>
            <a:chExt cx="6608623" cy="1695030"/>
          </a:xfrm>
        </p:grpSpPr>
        <p:sp>
          <p:nvSpPr>
            <p:cNvPr id="44" name="TextBox 43"/>
            <p:cNvSpPr txBox="1"/>
            <p:nvPr/>
          </p:nvSpPr>
          <p:spPr>
            <a:xfrm>
              <a:off x="6048797" y="2143748"/>
              <a:ext cx="51772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could</a:t>
              </a:r>
              <a:r>
                <a:rPr lang="nb-NO" sz="1600" dirty="0" smtClean="0"/>
                <a:t> be </a:t>
              </a:r>
              <a:r>
                <a:rPr lang="nb-NO" sz="1600" dirty="0" err="1" smtClean="0"/>
                <a:t>caused</a:t>
              </a:r>
              <a:r>
                <a:rPr lang="nb-NO" sz="1600" dirty="0" smtClean="0"/>
                <a:t> by </a:t>
              </a:r>
              <a:r>
                <a:rPr lang="nb-NO" sz="1600" dirty="0" err="1" smtClean="0"/>
                <a:t>temperature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difference</a:t>
              </a:r>
              <a:r>
                <a:rPr lang="nb-NO" sz="1600" dirty="0" smtClean="0"/>
                <a:t> in </a:t>
              </a:r>
              <a:r>
                <a:rPr lang="nb-NO" sz="1600" dirty="0" err="1" smtClean="0"/>
                <a:t>borehole</a:t>
              </a:r>
              <a:r>
                <a:rPr lang="nb-NO" sz="1600" dirty="0" smtClean="0"/>
                <a:t> fluid</a:t>
              </a:r>
            </a:p>
            <a:p>
              <a:r>
                <a:rPr lang="nb-NO" sz="1600" dirty="0" smtClean="0"/>
                <a:t>		(1</a:t>
              </a:r>
              <a:r>
                <a:rPr lang="nb-NO" sz="1600" baseline="30000" dirty="0" smtClean="0"/>
                <a:t>o</a:t>
              </a:r>
              <a:r>
                <a:rPr lang="nb-NO" sz="1600" dirty="0" smtClean="0"/>
                <a:t>C </a:t>
              </a:r>
              <a:r>
                <a:rPr lang="nb-NO" sz="1600" dirty="0" smtClean="0">
                  <a:sym typeface="Wingdings" panose="05000000000000000000" pitchFamily="2" charset="2"/>
                </a:rPr>
                <a:t> 2 m/s</a:t>
              </a:r>
              <a:r>
                <a:rPr lang="nb-NO" sz="1600" dirty="0" smtClean="0"/>
                <a:t>)</a:t>
              </a:r>
              <a:endParaRPr lang="nb-NO" sz="1600" dirty="0"/>
            </a:p>
          </p:txBody>
        </p:sp>
        <p:cxnSp>
          <p:nvCxnSpPr>
            <p:cNvPr id="46" name="Straight Arrow Connector 45"/>
            <p:cNvCxnSpPr>
              <a:stCxn id="44" idx="1"/>
            </p:cNvCxnSpPr>
            <p:nvPr/>
          </p:nvCxnSpPr>
          <p:spPr>
            <a:xfrm flipH="1">
              <a:off x="4617425" y="2436136"/>
              <a:ext cx="1431372" cy="9443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1"/>
            </p:cNvCxnSpPr>
            <p:nvPr/>
          </p:nvCxnSpPr>
          <p:spPr>
            <a:xfrm flipH="1" flipV="1">
              <a:off x="4617427" y="1685505"/>
              <a:ext cx="1431370" cy="7506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62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17</a:t>
            </a:fld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Estimated</a:t>
            </a:r>
            <a:r>
              <a:rPr lang="nb-NO" dirty="0" smtClean="0"/>
              <a:t> </a:t>
            </a:r>
            <a:r>
              <a:rPr lang="nb-NO" dirty="0" err="1" smtClean="0"/>
              <a:t>Formation</a:t>
            </a:r>
            <a:r>
              <a:rPr lang="nb-NO" dirty="0" smtClean="0"/>
              <a:t> Properties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2114373" y="867679"/>
            <a:ext cx="178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S-</a:t>
            </a:r>
            <a:r>
              <a:rPr lang="nb-NO" sz="2000" dirty="0" err="1" smtClean="0"/>
              <a:t>wave</a:t>
            </a:r>
            <a:r>
              <a:rPr lang="nb-NO" sz="2000" dirty="0" smtClean="0"/>
              <a:t> </a:t>
            </a:r>
            <a:r>
              <a:rPr lang="nb-NO" sz="2000" dirty="0" err="1" smtClean="0"/>
              <a:t>velocity</a:t>
            </a:r>
            <a:endParaRPr lang="nb-NO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93656" y="867679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Shear</a:t>
            </a:r>
            <a:r>
              <a:rPr lang="nb-NO" sz="2000" dirty="0" smtClean="0"/>
              <a:t> modulus</a:t>
            </a:r>
            <a:endParaRPr lang="nb-NO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7" y="1654691"/>
            <a:ext cx="4873762" cy="34747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28" y="1654691"/>
            <a:ext cx="4873762" cy="347472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7735" y="5544028"/>
            <a:ext cx="364234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/>
              <a:t>Smaller </a:t>
            </a:r>
            <a:r>
              <a:rPr lang="nb-NO" sz="2000" dirty="0" err="1" smtClean="0"/>
              <a:t>estimated</a:t>
            </a:r>
            <a:r>
              <a:rPr lang="nb-NO" sz="2000" dirty="0" smtClean="0"/>
              <a:t> range in </a:t>
            </a:r>
            <a:r>
              <a:rPr lang="nb-NO" sz="2000" dirty="0" err="1" smtClean="0"/>
              <a:t>well</a:t>
            </a:r>
            <a:r>
              <a:rPr lang="nb-NO" sz="2000" dirty="0" smtClean="0"/>
              <a:t>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h</a:t>
            </a:r>
            <a:r>
              <a:rPr lang="nb-NO" sz="1600" dirty="0" err="1" smtClean="0"/>
              <a:t>igher</a:t>
            </a:r>
            <a:r>
              <a:rPr lang="nb-NO" sz="1600" dirty="0" smtClean="0"/>
              <a:t> </a:t>
            </a:r>
            <a:r>
              <a:rPr lang="nb-NO" sz="1600" dirty="0" err="1" smtClean="0"/>
              <a:t>accuracy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tube </a:t>
            </a:r>
            <a:r>
              <a:rPr lang="nb-NO" sz="1600" dirty="0" err="1" smtClean="0"/>
              <a:t>wave</a:t>
            </a:r>
            <a:r>
              <a:rPr lang="nb-NO" sz="1600" dirty="0" smtClean="0"/>
              <a:t> </a:t>
            </a:r>
            <a:r>
              <a:rPr lang="nb-NO" sz="1600" dirty="0" err="1" smtClean="0"/>
              <a:t>velocity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</a:t>
            </a:r>
            <a:r>
              <a:rPr lang="nb-NO" sz="1600" dirty="0" smtClean="0"/>
              <a:t>ifferent </a:t>
            </a:r>
            <a:r>
              <a:rPr lang="nb-NO" sz="1600" dirty="0" err="1" smtClean="0"/>
              <a:t>borehole</a:t>
            </a:r>
            <a:r>
              <a:rPr lang="nb-NO" sz="1600" dirty="0" smtClean="0"/>
              <a:t> </a:t>
            </a:r>
            <a:r>
              <a:rPr lang="nb-NO" sz="1600" dirty="0" err="1" smtClean="0"/>
              <a:t>geometry</a:t>
            </a:r>
            <a:endParaRPr lang="nb-NO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32995" y="1348196"/>
                <a:ext cx="16729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b="0" dirty="0" smtClean="0"/>
                  <a:t>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nb-NO" sz="1600" dirty="0" smtClean="0"/>
                  <a:t> = 2000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b-NO" sz="1600" dirty="0" smtClean="0"/>
                  <a:t>)</a:t>
                </a:r>
                <a:endParaRPr lang="nb-NO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95" y="1348196"/>
                <a:ext cx="1672958" cy="338554"/>
              </a:xfrm>
              <a:prstGeom prst="rect">
                <a:avLst/>
              </a:prstGeom>
              <a:blipFill>
                <a:blip r:embed="rId5"/>
                <a:stretch>
                  <a:fillRect l="-1818" t="-5357" b="-214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2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Field </a:t>
            </a:r>
            <a:r>
              <a:rPr lang="nb-NO" dirty="0" err="1" smtClean="0"/>
              <a:t>example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19</a:t>
            </a:fld>
            <a:endParaRPr lang="de-DE"/>
          </a:p>
        </p:txBody>
      </p:sp>
      <p:sp>
        <p:nvSpPr>
          <p:cNvPr id="4" name="TextBox 3"/>
          <p:cNvSpPr txBox="1"/>
          <p:nvPr/>
        </p:nvSpPr>
        <p:spPr>
          <a:xfrm>
            <a:off x="1035793" y="1619558"/>
            <a:ext cx="357412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000" dirty="0" err="1" smtClean="0"/>
              <a:t>Precipitation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salt</a:t>
            </a:r>
          </a:p>
          <a:p>
            <a:pPr algn="ctr"/>
            <a:r>
              <a:rPr lang="nb-NO" sz="1200" dirty="0" smtClean="0"/>
              <a:t>(Lab </a:t>
            </a:r>
            <a:r>
              <a:rPr lang="nb-NO" sz="1200" dirty="0" err="1" smtClean="0"/>
              <a:t>examples</a:t>
            </a:r>
            <a:r>
              <a:rPr lang="nb-NO" sz="1200" dirty="0" smtClean="0"/>
              <a:t>: </a:t>
            </a:r>
            <a:r>
              <a:rPr lang="nb-NO" sz="1200" dirty="0" err="1" smtClean="0"/>
              <a:t>Vanorio</a:t>
            </a:r>
            <a:r>
              <a:rPr lang="nb-NO" sz="1200" dirty="0" smtClean="0"/>
              <a:t> et al., 2011; Grude et al. 2014)</a:t>
            </a:r>
            <a:endParaRPr lang="de-DE" sz="12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Field </a:t>
            </a:r>
            <a:r>
              <a:rPr lang="nb-NO" dirty="0" err="1" smtClean="0"/>
              <a:t>example</a:t>
            </a:r>
            <a:r>
              <a:rPr lang="nb-NO" dirty="0" smtClean="0"/>
              <a:t>: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injection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0" y="2204075"/>
            <a:ext cx="5225746" cy="3725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13" y="2204074"/>
            <a:ext cx="5225746" cy="3725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434" y="960760"/>
            <a:ext cx="3249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Changes</a:t>
            </a:r>
            <a:r>
              <a:rPr lang="nb-NO" sz="2000" dirty="0" smtClean="0"/>
              <a:t> due to CO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</a:t>
            </a:r>
            <a:r>
              <a:rPr lang="nb-NO" sz="2000" dirty="0" err="1" smtClean="0"/>
              <a:t>injection</a:t>
            </a:r>
            <a:endParaRPr lang="nb-NO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88918" y="1619558"/>
            <a:ext cx="399058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b-NO" sz="2000" dirty="0" smtClean="0"/>
              <a:t>Pore </a:t>
            </a:r>
            <a:r>
              <a:rPr lang="nb-NO" sz="2000" dirty="0" err="1" smtClean="0"/>
              <a:t>pressure</a:t>
            </a:r>
            <a:r>
              <a:rPr lang="nb-NO" sz="2000" dirty="0" smtClean="0"/>
              <a:t> </a:t>
            </a:r>
            <a:r>
              <a:rPr lang="nb-NO" sz="2000" dirty="0" err="1" smtClean="0"/>
              <a:t>P</a:t>
            </a:r>
            <a:r>
              <a:rPr lang="nb-NO" sz="2000" baseline="-25000" dirty="0" err="1" smtClean="0"/>
              <a:t>p</a:t>
            </a:r>
            <a:r>
              <a:rPr lang="nb-NO" sz="2000" dirty="0" smtClean="0"/>
              <a:t> </a:t>
            </a:r>
            <a:r>
              <a:rPr lang="nb-NO" sz="2000" dirty="0" err="1" smtClean="0"/>
              <a:t>increase</a:t>
            </a:r>
            <a:endParaRPr lang="nb-NO" sz="2000" dirty="0" smtClean="0"/>
          </a:p>
          <a:p>
            <a:pPr algn="ctr"/>
            <a:r>
              <a:rPr lang="nb-NO" sz="1200" dirty="0" smtClean="0"/>
              <a:t>(Field </a:t>
            </a:r>
            <a:r>
              <a:rPr lang="nb-NO" sz="1200" dirty="0" err="1" smtClean="0"/>
              <a:t>examples</a:t>
            </a:r>
            <a:r>
              <a:rPr lang="nb-NO" sz="1200" dirty="0" smtClean="0"/>
              <a:t>: Duffaut and Landrø, 2007; Grude et al. 2014)</a:t>
            </a: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97329" y="6183405"/>
                <a:ext cx="3280450" cy="6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b-NO" sz="1600" dirty="0" err="1" smtClean="0"/>
                  <a:t>sandstone</a:t>
                </a:r>
                <a:r>
                  <a:rPr lang="nb-NO" sz="1600" dirty="0" smtClean="0"/>
                  <a:t>, initial </a:t>
                </a:r>
                <a:r>
                  <a:rPr lang="nb-NO" sz="1600" dirty="0" err="1" smtClean="0"/>
                  <a:t>porosity</a:t>
                </a: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nb-NO" sz="1600" dirty="0" smtClean="0"/>
                  <a:t> = 0.3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b-NO" sz="1600" dirty="0" err="1"/>
                  <a:t>s</a:t>
                </a:r>
                <a:r>
                  <a:rPr lang="nb-NO" sz="1600" dirty="0" err="1" smtClean="0"/>
                  <a:t>alinity</a:t>
                </a:r>
                <a:r>
                  <a:rPr lang="nb-NO" sz="1600" dirty="0" smtClean="0"/>
                  <a:t>: 50000 </a:t>
                </a:r>
                <a:r>
                  <a:rPr lang="nb-NO" sz="1600" dirty="0" err="1" smtClean="0"/>
                  <a:t>ppm</a:t>
                </a:r>
                <a:endParaRPr lang="nb-NO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29" y="6183405"/>
                <a:ext cx="3280450" cy="661720"/>
              </a:xfrm>
              <a:prstGeom prst="rect">
                <a:avLst/>
              </a:prstGeom>
              <a:blipFill>
                <a:blip r:embed="rId5"/>
                <a:stretch>
                  <a:fillRect l="-743" t="-2752" b="-110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73011" y="5999231"/>
            <a:ext cx="52938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i</a:t>
            </a:r>
            <a:r>
              <a:rPr lang="nb-NO" sz="1600" dirty="0" err="1" smtClean="0"/>
              <a:t>nital</a:t>
            </a:r>
            <a:r>
              <a:rPr lang="nb-NO" sz="1600" dirty="0" smtClean="0"/>
              <a:t> </a:t>
            </a:r>
            <a:r>
              <a:rPr lang="nb-NO" sz="1600" dirty="0" err="1" smtClean="0"/>
              <a:t>P</a:t>
            </a:r>
            <a:r>
              <a:rPr lang="nb-NO" sz="1600" baseline="-25000" dirty="0" err="1" smtClean="0"/>
              <a:t>p</a:t>
            </a:r>
            <a:r>
              <a:rPr lang="nb-NO" sz="1600" dirty="0" smtClean="0"/>
              <a:t> = 7.5 </a:t>
            </a:r>
            <a:r>
              <a:rPr lang="nb-NO" sz="1600" dirty="0" err="1" smtClean="0"/>
              <a:t>MPa</a:t>
            </a:r>
            <a:r>
              <a:rPr lang="nb-NO" sz="1600" dirty="0" smtClean="0"/>
              <a:t> (ca. 750 m </a:t>
            </a:r>
            <a:r>
              <a:rPr lang="nb-NO" sz="1600" dirty="0" err="1" smtClean="0"/>
              <a:t>depth</a:t>
            </a:r>
            <a:r>
              <a:rPr lang="nb-NO" sz="1600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smtClean="0"/>
              <a:t>Hertz-</a:t>
            </a:r>
            <a:r>
              <a:rPr lang="nb-NO" sz="1600" dirty="0" err="1" smtClean="0"/>
              <a:t>Mindlin</a:t>
            </a:r>
            <a:r>
              <a:rPr lang="nb-NO" sz="1600" dirty="0" smtClean="0"/>
              <a:t> </a:t>
            </a:r>
            <a:r>
              <a:rPr lang="nb-NO" sz="1600" dirty="0" err="1" smtClean="0"/>
              <a:t>model</a:t>
            </a: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00687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079999"/>
            <a:ext cx="5703441" cy="535935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b-NO" sz="2000" dirty="0"/>
          </a:p>
          <a:p>
            <a:pPr>
              <a:spcAft>
                <a:spcPts val="600"/>
              </a:spcAft>
            </a:pPr>
            <a:r>
              <a:rPr lang="nb-NO" sz="2000" dirty="0" smtClean="0"/>
              <a:t>Tube </a:t>
            </a:r>
            <a:r>
              <a:rPr lang="nb-NO" sz="2000" dirty="0" err="1" smtClean="0"/>
              <a:t>wave</a:t>
            </a:r>
            <a:r>
              <a:rPr lang="nb-NO" sz="2000" dirty="0" smtClean="0"/>
              <a:t> </a:t>
            </a:r>
            <a:r>
              <a:rPr lang="nb-NO" sz="2000" dirty="0" err="1" smtClean="0"/>
              <a:t>history</a:t>
            </a:r>
            <a:r>
              <a:rPr lang="nb-NO" sz="2000" dirty="0" smtClean="0"/>
              <a:t> </a:t>
            </a:r>
          </a:p>
          <a:p>
            <a:pPr lvl="1">
              <a:spcAft>
                <a:spcPts val="1800"/>
              </a:spcAft>
            </a:pPr>
            <a:r>
              <a:rPr lang="nb-NO" sz="1600" dirty="0" err="1" smtClean="0"/>
              <a:t>Lamb</a:t>
            </a:r>
            <a:r>
              <a:rPr lang="nb-NO" sz="1600" dirty="0" smtClean="0"/>
              <a:t> (1898), </a:t>
            </a:r>
            <a:r>
              <a:rPr lang="nb-NO" sz="1600" dirty="0" err="1" smtClean="0"/>
              <a:t>Biot</a:t>
            </a:r>
            <a:r>
              <a:rPr lang="nb-NO" sz="1600" dirty="0" smtClean="0"/>
              <a:t> (1952), </a:t>
            </a:r>
            <a:r>
              <a:rPr lang="nb-NO" sz="1600" dirty="0" err="1" smtClean="0"/>
              <a:t>Somers</a:t>
            </a:r>
            <a:r>
              <a:rPr lang="nb-NO" sz="1600" dirty="0" smtClean="0"/>
              <a:t> (1953), …</a:t>
            </a:r>
            <a:endParaRPr lang="nb-NO" sz="1600" dirty="0"/>
          </a:p>
          <a:p>
            <a:pPr>
              <a:spcAft>
                <a:spcPts val="1800"/>
              </a:spcAft>
            </a:pPr>
            <a:r>
              <a:rPr lang="nb-NO" sz="2000" dirty="0" err="1" smtClean="0"/>
              <a:t>Generated</a:t>
            </a:r>
            <a:r>
              <a:rPr lang="nb-NO" sz="2000" dirty="0" smtClean="0"/>
              <a:t> at </a:t>
            </a:r>
            <a:r>
              <a:rPr lang="nb-NO" sz="2000" dirty="0" err="1" smtClean="0"/>
              <a:t>interfaces</a:t>
            </a:r>
            <a:r>
              <a:rPr lang="nb-NO" sz="2000" dirty="0" smtClean="0"/>
              <a:t> striking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borehole</a:t>
            </a:r>
            <a:r>
              <a:rPr lang="nb-NO" sz="2000" dirty="0"/>
              <a:t> </a:t>
            </a:r>
            <a:r>
              <a:rPr lang="nb-NO" sz="1200" dirty="0" smtClean="0"/>
              <a:t>(</a:t>
            </a:r>
            <a:r>
              <a:rPr lang="nb-NO" sz="1200" dirty="0" err="1" smtClean="0"/>
              <a:t>Hardage</a:t>
            </a:r>
            <a:r>
              <a:rPr lang="nb-NO" sz="1200" dirty="0" smtClean="0"/>
              <a:t>, 1981)</a:t>
            </a:r>
          </a:p>
          <a:p>
            <a:pPr>
              <a:spcAft>
                <a:spcPts val="600"/>
              </a:spcAft>
            </a:pPr>
            <a:r>
              <a:rPr lang="nb-NO" sz="2000" dirty="0" err="1" smtClean="0"/>
              <a:t>Usage</a:t>
            </a:r>
            <a:r>
              <a:rPr lang="nb-NO" sz="2000" dirty="0"/>
              <a:t>:</a:t>
            </a:r>
          </a:p>
          <a:p>
            <a:pPr lvl="1">
              <a:spcAft>
                <a:spcPts val="600"/>
              </a:spcAft>
            </a:pPr>
            <a:r>
              <a:rPr lang="nb-NO" sz="1600" dirty="0" err="1"/>
              <a:t>i</a:t>
            </a:r>
            <a:r>
              <a:rPr lang="nb-NO" sz="1600" dirty="0" err="1" smtClean="0"/>
              <a:t>dentification</a:t>
            </a:r>
            <a:r>
              <a:rPr lang="nb-NO" sz="1600" dirty="0" smtClean="0"/>
              <a:t> </a:t>
            </a:r>
            <a:r>
              <a:rPr lang="nb-NO" sz="1600" dirty="0" err="1"/>
              <a:t>of</a:t>
            </a:r>
            <a:r>
              <a:rPr lang="nb-NO" sz="1600" dirty="0"/>
              <a:t> </a:t>
            </a:r>
            <a:r>
              <a:rPr lang="nb-NO" sz="1600" dirty="0" err="1" smtClean="0"/>
              <a:t>fractures</a:t>
            </a:r>
            <a:r>
              <a:rPr lang="nb-NO" sz="1600" dirty="0"/>
              <a:t> </a:t>
            </a:r>
            <a:r>
              <a:rPr lang="nb-NO" sz="1600" dirty="0" smtClean="0"/>
              <a:t>		          </a:t>
            </a:r>
            <a:r>
              <a:rPr lang="nb-NO" sz="1200" dirty="0" smtClean="0"/>
              <a:t>(Hornby et al. 1989; Li et al., 1994)</a:t>
            </a:r>
          </a:p>
          <a:p>
            <a:pPr lvl="1">
              <a:spcAft>
                <a:spcPts val="600"/>
              </a:spcAft>
            </a:pPr>
            <a:r>
              <a:rPr lang="nb-NO" sz="1600" dirty="0" err="1" smtClean="0"/>
              <a:t>permeability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formation</a:t>
            </a:r>
            <a:r>
              <a:rPr lang="nb-NO" sz="1600" dirty="0" smtClean="0"/>
              <a:t> </a:t>
            </a:r>
            <a:r>
              <a:rPr lang="nb-NO" sz="1600" dirty="0" err="1" smtClean="0"/>
              <a:t>when</a:t>
            </a:r>
            <a:r>
              <a:rPr lang="nb-NO" sz="1600" dirty="0" smtClean="0"/>
              <a:t> </a:t>
            </a:r>
            <a:r>
              <a:rPr lang="nb-NO" sz="1600" dirty="0" err="1" smtClean="0"/>
              <a:t>coupled</a:t>
            </a:r>
            <a:r>
              <a:rPr lang="nb-NO" sz="1600" dirty="0" smtClean="0"/>
              <a:t> to </a:t>
            </a:r>
            <a:r>
              <a:rPr lang="nb-NO" sz="1600" dirty="0" err="1" smtClean="0"/>
              <a:t>borehole</a:t>
            </a:r>
            <a:r>
              <a:rPr lang="nb-NO" sz="1600" dirty="0" smtClean="0"/>
              <a:t> fluid </a:t>
            </a:r>
            <a:r>
              <a:rPr lang="nb-NO" sz="1200" dirty="0" smtClean="0"/>
              <a:t>(White, 1965; Chang et al., 1988; Winkler et al. 1989)</a:t>
            </a:r>
          </a:p>
          <a:p>
            <a:pPr lvl="1">
              <a:spcAft>
                <a:spcPts val="600"/>
              </a:spcAft>
            </a:pPr>
            <a:r>
              <a:rPr lang="nb-NO" sz="1600" dirty="0" err="1"/>
              <a:t>e</a:t>
            </a:r>
            <a:r>
              <a:rPr lang="nb-NO" sz="1600" dirty="0" err="1" smtClean="0"/>
              <a:t>stimate</a:t>
            </a:r>
            <a:r>
              <a:rPr lang="nb-NO" sz="1600" dirty="0" smtClean="0"/>
              <a:t> S-</a:t>
            </a:r>
            <a:r>
              <a:rPr lang="nb-NO" sz="1600" dirty="0" err="1" smtClean="0"/>
              <a:t>wave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formation</a:t>
            </a:r>
            <a:r>
              <a:rPr lang="nb-NO" sz="1600" dirty="0" smtClean="0"/>
              <a:t> from </a:t>
            </a:r>
            <a:r>
              <a:rPr lang="nb-NO" sz="1600" dirty="0" err="1" smtClean="0"/>
              <a:t>acoustic</a:t>
            </a:r>
            <a:r>
              <a:rPr lang="nb-NO" sz="1600" dirty="0" smtClean="0"/>
              <a:t> logging  </a:t>
            </a:r>
            <a:r>
              <a:rPr lang="nb-NO" sz="1200" dirty="0" smtClean="0"/>
              <a:t>(Stevens and Day, 1986)</a:t>
            </a:r>
            <a:endParaRPr lang="nb-NO" sz="1200" dirty="0"/>
          </a:p>
          <a:p>
            <a:pPr lvl="1">
              <a:spcAft>
                <a:spcPts val="1200"/>
              </a:spcAft>
            </a:pPr>
            <a:r>
              <a:rPr lang="nb-NO" sz="1600" dirty="0" err="1"/>
              <a:t>o</a:t>
            </a:r>
            <a:r>
              <a:rPr lang="nb-NO" sz="1600" dirty="0" err="1" smtClean="0"/>
              <a:t>ften</a:t>
            </a:r>
            <a:r>
              <a:rPr lang="nb-NO" sz="1600" dirty="0" smtClean="0"/>
              <a:t> </a:t>
            </a:r>
            <a:r>
              <a:rPr lang="nb-NO" sz="1600" dirty="0" err="1" smtClean="0"/>
              <a:t>considered</a:t>
            </a:r>
            <a:r>
              <a:rPr lang="nb-NO" sz="1600" dirty="0" smtClean="0"/>
              <a:t> </a:t>
            </a:r>
            <a:r>
              <a:rPr lang="nb-NO" sz="1600" dirty="0"/>
              <a:t>as </a:t>
            </a:r>
            <a:r>
              <a:rPr lang="nb-NO" sz="1600" dirty="0" err="1"/>
              <a:t>noise</a:t>
            </a:r>
            <a:r>
              <a:rPr lang="nb-NO" sz="1600" dirty="0"/>
              <a:t> in </a:t>
            </a:r>
            <a:r>
              <a:rPr lang="nb-NO" sz="1600" dirty="0" smtClean="0"/>
              <a:t>VSP</a:t>
            </a:r>
            <a:endParaRPr lang="nb-NO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</a:t>
            </a:fld>
            <a:endParaRPr lang="de-DE"/>
          </a:p>
        </p:txBody>
      </p:sp>
      <p:grpSp>
        <p:nvGrpSpPr>
          <p:cNvPr id="38" name="Group 37"/>
          <p:cNvGrpSpPr/>
          <p:nvPr/>
        </p:nvGrpSpPr>
        <p:grpSpPr>
          <a:xfrm>
            <a:off x="6278880" y="1864638"/>
            <a:ext cx="5796557" cy="4901922"/>
            <a:chOff x="5915404" y="1346478"/>
            <a:chExt cx="5796557" cy="4901922"/>
          </a:xfrm>
        </p:grpSpPr>
        <p:grpSp>
          <p:nvGrpSpPr>
            <p:cNvPr id="12" name="Group 11"/>
            <p:cNvGrpSpPr/>
            <p:nvPr/>
          </p:nvGrpSpPr>
          <p:grpSpPr>
            <a:xfrm>
              <a:off x="5915404" y="1606687"/>
              <a:ext cx="4281823" cy="4641713"/>
              <a:chOff x="5940379" y="1597114"/>
              <a:chExt cx="5654357" cy="421703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198100" y="2159807"/>
                <a:ext cx="1396636" cy="335707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40379" y="2159807"/>
                <a:ext cx="1396636" cy="335707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Can 19"/>
              <p:cNvSpPr/>
              <p:nvPr/>
            </p:nvSpPr>
            <p:spPr>
              <a:xfrm>
                <a:off x="7376161" y="1825625"/>
                <a:ext cx="2786743" cy="3988525"/>
              </a:xfrm>
              <a:prstGeom prst="can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10078184" y="1597114"/>
                <a:ext cx="478974" cy="3831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389146" y="1346478"/>
              <a:ext cx="8597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err="1" smtClean="0"/>
                <a:t>casing</a:t>
              </a:r>
              <a:endParaRPr lang="de-DE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64621" y="2684285"/>
              <a:ext cx="646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smtClean="0"/>
                <a:t>fluid</a:t>
              </a:r>
              <a:endParaRPr lang="de-DE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41684" y="3446653"/>
              <a:ext cx="1270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dirty="0" err="1"/>
                <a:t>g</a:t>
              </a:r>
              <a:r>
                <a:rPr lang="nb-NO" sz="2000" dirty="0" err="1" smtClean="0"/>
                <a:t>eological</a:t>
              </a:r>
              <a:r>
                <a:rPr lang="nb-NO" sz="2000" dirty="0" smtClean="0"/>
                <a:t> </a:t>
              </a:r>
              <a:r>
                <a:rPr lang="nb-NO" sz="2000" dirty="0" err="1" smtClean="0"/>
                <a:t>formation</a:t>
              </a:r>
              <a:endParaRPr lang="de-DE" sz="2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9806323" y="3699362"/>
              <a:ext cx="670921" cy="704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7824046" y="1298772"/>
            <a:ext cx="1194480" cy="39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2000" u="sng" dirty="0" err="1" smtClean="0"/>
              <a:t>Borehole</a:t>
            </a:r>
            <a:endParaRPr lang="nb-NO" sz="2000" u="sng" dirty="0"/>
          </a:p>
        </p:txBody>
      </p:sp>
      <p:sp>
        <p:nvSpPr>
          <p:cNvPr id="44" name="Freeform 43"/>
          <p:cNvSpPr/>
          <p:nvPr/>
        </p:nvSpPr>
        <p:spPr>
          <a:xfrm rot="5400000">
            <a:off x="6394643" y="3859631"/>
            <a:ext cx="2037923" cy="1523771"/>
          </a:xfrm>
          <a:custGeom>
            <a:avLst/>
            <a:gdLst>
              <a:gd name="connsiteX0" fmla="*/ 0 w 2235200"/>
              <a:gd name="connsiteY0" fmla="*/ 1363493 h 2543400"/>
              <a:gd name="connsiteX1" fmla="*/ 396240 w 2235200"/>
              <a:gd name="connsiteY1" fmla="*/ 1363493 h 2543400"/>
              <a:gd name="connsiteX2" fmla="*/ 599440 w 2235200"/>
              <a:gd name="connsiteY2" fmla="*/ 540533 h 2543400"/>
              <a:gd name="connsiteX3" fmla="*/ 782320 w 2235200"/>
              <a:gd name="connsiteY3" fmla="*/ 2084853 h 2543400"/>
              <a:gd name="connsiteX4" fmla="*/ 985520 w 2235200"/>
              <a:gd name="connsiteY4" fmla="*/ 2053 h 2543400"/>
              <a:gd name="connsiteX5" fmla="*/ 1168400 w 2235200"/>
              <a:gd name="connsiteY5" fmla="*/ 2542053 h 2543400"/>
              <a:gd name="connsiteX6" fmla="*/ 1341120 w 2235200"/>
              <a:gd name="connsiteY6" fmla="*/ 377973 h 2543400"/>
              <a:gd name="connsiteX7" fmla="*/ 1554480 w 2235200"/>
              <a:gd name="connsiteY7" fmla="*/ 2034053 h 2543400"/>
              <a:gd name="connsiteX8" fmla="*/ 1696720 w 2235200"/>
              <a:gd name="connsiteY8" fmla="*/ 1038373 h 2543400"/>
              <a:gd name="connsiteX9" fmla="*/ 1869440 w 2235200"/>
              <a:gd name="connsiteY9" fmla="*/ 1434613 h 2543400"/>
              <a:gd name="connsiteX10" fmla="*/ 2235200 w 2235200"/>
              <a:gd name="connsiteY10" fmla="*/ 1261893 h 25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200" h="2543400">
                <a:moveTo>
                  <a:pt x="0" y="1363493"/>
                </a:moveTo>
                <a:cubicBezTo>
                  <a:pt x="148166" y="1432073"/>
                  <a:pt x="296333" y="1500653"/>
                  <a:pt x="396240" y="1363493"/>
                </a:cubicBezTo>
                <a:cubicBezTo>
                  <a:pt x="496147" y="1226333"/>
                  <a:pt x="535093" y="420306"/>
                  <a:pt x="599440" y="540533"/>
                </a:cubicBezTo>
                <a:cubicBezTo>
                  <a:pt x="663787" y="660760"/>
                  <a:pt x="717973" y="2174600"/>
                  <a:pt x="782320" y="2084853"/>
                </a:cubicBezTo>
                <a:cubicBezTo>
                  <a:pt x="846667" y="1995106"/>
                  <a:pt x="921173" y="-74147"/>
                  <a:pt x="985520" y="2053"/>
                </a:cubicBezTo>
                <a:cubicBezTo>
                  <a:pt x="1049867" y="78253"/>
                  <a:pt x="1109133" y="2479400"/>
                  <a:pt x="1168400" y="2542053"/>
                </a:cubicBezTo>
                <a:cubicBezTo>
                  <a:pt x="1227667" y="2604706"/>
                  <a:pt x="1276773" y="462640"/>
                  <a:pt x="1341120" y="377973"/>
                </a:cubicBezTo>
                <a:cubicBezTo>
                  <a:pt x="1405467" y="293306"/>
                  <a:pt x="1495213" y="1923986"/>
                  <a:pt x="1554480" y="2034053"/>
                </a:cubicBezTo>
                <a:cubicBezTo>
                  <a:pt x="1613747" y="2144120"/>
                  <a:pt x="1644227" y="1138280"/>
                  <a:pt x="1696720" y="1038373"/>
                </a:cubicBezTo>
                <a:cubicBezTo>
                  <a:pt x="1749213" y="938466"/>
                  <a:pt x="1779693" y="1397360"/>
                  <a:pt x="1869440" y="1434613"/>
                </a:cubicBezTo>
                <a:cubicBezTo>
                  <a:pt x="1959187" y="1471866"/>
                  <a:pt x="2097193" y="1366879"/>
                  <a:pt x="2235200" y="126189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8451280" y="4168095"/>
            <a:ext cx="0" cy="1009208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45383" y="5403299"/>
            <a:ext cx="1255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t</a:t>
            </a:r>
            <a:r>
              <a:rPr lang="nb-NO" sz="2000" dirty="0" smtClean="0">
                <a:solidFill>
                  <a:srgbClr val="FF0000"/>
                </a:solidFill>
              </a:rPr>
              <a:t>ube </a:t>
            </a:r>
            <a:r>
              <a:rPr lang="nb-NO" sz="2000" dirty="0" err="1" smtClean="0">
                <a:solidFill>
                  <a:srgbClr val="FF0000"/>
                </a:solidFill>
              </a:rPr>
              <a:t>wave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Tube </a:t>
            </a:r>
            <a:r>
              <a:rPr lang="nb-NO" dirty="0" err="1" smtClean="0"/>
              <a:t>Wave</a:t>
            </a:r>
            <a:endParaRPr lang="nb-NO" dirty="0"/>
          </a:p>
        </p:txBody>
      </p:sp>
      <p:sp>
        <p:nvSpPr>
          <p:cNvPr id="22" name="Freeform 21"/>
          <p:cNvSpPr/>
          <p:nvPr/>
        </p:nvSpPr>
        <p:spPr>
          <a:xfrm rot="5400000">
            <a:off x="8506692" y="3855686"/>
            <a:ext cx="2037923" cy="1523771"/>
          </a:xfrm>
          <a:custGeom>
            <a:avLst/>
            <a:gdLst>
              <a:gd name="connsiteX0" fmla="*/ 0 w 2235200"/>
              <a:gd name="connsiteY0" fmla="*/ 1363493 h 2543400"/>
              <a:gd name="connsiteX1" fmla="*/ 396240 w 2235200"/>
              <a:gd name="connsiteY1" fmla="*/ 1363493 h 2543400"/>
              <a:gd name="connsiteX2" fmla="*/ 599440 w 2235200"/>
              <a:gd name="connsiteY2" fmla="*/ 540533 h 2543400"/>
              <a:gd name="connsiteX3" fmla="*/ 782320 w 2235200"/>
              <a:gd name="connsiteY3" fmla="*/ 2084853 h 2543400"/>
              <a:gd name="connsiteX4" fmla="*/ 985520 w 2235200"/>
              <a:gd name="connsiteY4" fmla="*/ 2053 h 2543400"/>
              <a:gd name="connsiteX5" fmla="*/ 1168400 w 2235200"/>
              <a:gd name="connsiteY5" fmla="*/ 2542053 h 2543400"/>
              <a:gd name="connsiteX6" fmla="*/ 1341120 w 2235200"/>
              <a:gd name="connsiteY6" fmla="*/ 377973 h 2543400"/>
              <a:gd name="connsiteX7" fmla="*/ 1554480 w 2235200"/>
              <a:gd name="connsiteY7" fmla="*/ 2034053 h 2543400"/>
              <a:gd name="connsiteX8" fmla="*/ 1696720 w 2235200"/>
              <a:gd name="connsiteY8" fmla="*/ 1038373 h 2543400"/>
              <a:gd name="connsiteX9" fmla="*/ 1869440 w 2235200"/>
              <a:gd name="connsiteY9" fmla="*/ 1434613 h 2543400"/>
              <a:gd name="connsiteX10" fmla="*/ 2235200 w 2235200"/>
              <a:gd name="connsiteY10" fmla="*/ 1261893 h 25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5200" h="2543400">
                <a:moveTo>
                  <a:pt x="0" y="1363493"/>
                </a:moveTo>
                <a:cubicBezTo>
                  <a:pt x="148166" y="1432073"/>
                  <a:pt x="296333" y="1500653"/>
                  <a:pt x="396240" y="1363493"/>
                </a:cubicBezTo>
                <a:cubicBezTo>
                  <a:pt x="496147" y="1226333"/>
                  <a:pt x="535093" y="420306"/>
                  <a:pt x="599440" y="540533"/>
                </a:cubicBezTo>
                <a:cubicBezTo>
                  <a:pt x="663787" y="660760"/>
                  <a:pt x="717973" y="2174600"/>
                  <a:pt x="782320" y="2084853"/>
                </a:cubicBezTo>
                <a:cubicBezTo>
                  <a:pt x="846667" y="1995106"/>
                  <a:pt x="921173" y="-74147"/>
                  <a:pt x="985520" y="2053"/>
                </a:cubicBezTo>
                <a:cubicBezTo>
                  <a:pt x="1049867" y="78253"/>
                  <a:pt x="1109133" y="2479400"/>
                  <a:pt x="1168400" y="2542053"/>
                </a:cubicBezTo>
                <a:cubicBezTo>
                  <a:pt x="1227667" y="2604706"/>
                  <a:pt x="1276773" y="462640"/>
                  <a:pt x="1341120" y="377973"/>
                </a:cubicBezTo>
                <a:cubicBezTo>
                  <a:pt x="1405467" y="293306"/>
                  <a:pt x="1495213" y="1923986"/>
                  <a:pt x="1554480" y="2034053"/>
                </a:cubicBezTo>
                <a:cubicBezTo>
                  <a:pt x="1613747" y="2144120"/>
                  <a:pt x="1644227" y="1138280"/>
                  <a:pt x="1696720" y="1038373"/>
                </a:cubicBezTo>
                <a:cubicBezTo>
                  <a:pt x="1749213" y="938466"/>
                  <a:pt x="1779693" y="1397360"/>
                  <a:pt x="1869440" y="1434613"/>
                </a:cubicBezTo>
                <a:cubicBezTo>
                  <a:pt x="1959187" y="1471866"/>
                  <a:pt x="2097193" y="1366879"/>
                  <a:pt x="2235200" y="126189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5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20</a:t>
            </a:fld>
            <a:endParaRPr lang="de-DE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Field </a:t>
            </a:r>
            <a:r>
              <a:rPr lang="nb-NO" dirty="0" err="1" smtClean="0"/>
              <a:t>example</a:t>
            </a:r>
            <a:r>
              <a:rPr lang="nb-NO" dirty="0" smtClean="0"/>
              <a:t>: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injection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420844"/>
            <a:ext cx="5861397" cy="4178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4856" y="5599701"/>
            <a:ext cx="36864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/>
              <a:t>t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: </a:t>
            </a:r>
            <a:r>
              <a:rPr lang="nb-NO" sz="2000" dirty="0" err="1" smtClean="0"/>
              <a:t>injection</a:t>
            </a:r>
            <a:r>
              <a:rPr lang="nb-NO" sz="2000" dirty="0" smtClean="0"/>
              <a:t> starts</a:t>
            </a:r>
          </a:p>
          <a:p>
            <a:pPr>
              <a:spcAft>
                <a:spcPts val="600"/>
              </a:spcAft>
            </a:pPr>
            <a:r>
              <a:rPr lang="nb-NO" sz="2000" dirty="0"/>
              <a:t>t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: </a:t>
            </a:r>
            <a:r>
              <a:rPr lang="nb-NO" sz="2000" dirty="0" err="1" smtClean="0"/>
              <a:t>injection</a:t>
            </a:r>
            <a:r>
              <a:rPr lang="nb-NO" sz="2000" dirty="0" smtClean="0"/>
              <a:t> </a:t>
            </a:r>
            <a:r>
              <a:rPr lang="nb-NO" sz="2000" dirty="0" err="1" smtClean="0"/>
              <a:t>stops</a:t>
            </a:r>
            <a:endParaRPr lang="nb-NO" sz="2000" dirty="0" smtClean="0"/>
          </a:p>
          <a:p>
            <a:r>
              <a:rPr lang="nb-NO" sz="2000" dirty="0"/>
              <a:t>t</a:t>
            </a:r>
            <a:r>
              <a:rPr lang="nb-NO" sz="2000" baseline="-25000" dirty="0" smtClean="0"/>
              <a:t>3</a:t>
            </a:r>
            <a:r>
              <a:rPr lang="nb-NO" sz="2000" dirty="0" smtClean="0"/>
              <a:t>: initial pore </a:t>
            </a:r>
            <a:r>
              <a:rPr lang="nb-NO" sz="2000" dirty="0" err="1" smtClean="0"/>
              <a:t>pressure</a:t>
            </a:r>
            <a:r>
              <a:rPr lang="nb-NO" sz="2000" dirty="0" smtClean="0"/>
              <a:t> is </a:t>
            </a:r>
            <a:r>
              <a:rPr lang="nb-NO" sz="2000" dirty="0" err="1" smtClean="0"/>
              <a:t>reached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42199" y="1020734"/>
            <a:ext cx="350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Time </a:t>
            </a:r>
            <a:r>
              <a:rPr lang="nb-NO" sz="2000" dirty="0" err="1" smtClean="0"/>
              <a:t>steps</a:t>
            </a:r>
            <a:r>
              <a:rPr lang="nb-NO" sz="2000" dirty="0" smtClean="0"/>
              <a:t> during CO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 </a:t>
            </a:r>
            <a:r>
              <a:rPr lang="nb-NO" sz="2000" dirty="0" err="1" smtClean="0"/>
              <a:t>injection</a:t>
            </a:r>
            <a:endParaRPr lang="nb-NO" sz="200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153835" y="1605510"/>
            <a:ext cx="4336407" cy="3225449"/>
            <a:chOff x="5949769" y="1651951"/>
            <a:chExt cx="5644967" cy="4162199"/>
          </a:xfrm>
        </p:grpSpPr>
        <p:sp>
          <p:nvSpPr>
            <p:cNvPr id="20" name="Rectangle 19"/>
            <p:cNvSpPr/>
            <p:nvPr/>
          </p:nvSpPr>
          <p:spPr>
            <a:xfrm>
              <a:off x="10198100" y="2159806"/>
              <a:ext cx="1396636" cy="335707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9769" y="2159807"/>
              <a:ext cx="1396636" cy="335707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Can 21"/>
            <p:cNvSpPr/>
            <p:nvPr/>
          </p:nvSpPr>
          <p:spPr>
            <a:xfrm>
              <a:off x="8299270" y="2033156"/>
              <a:ext cx="992777" cy="3780994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Can 22"/>
            <p:cNvSpPr/>
            <p:nvPr/>
          </p:nvSpPr>
          <p:spPr>
            <a:xfrm>
              <a:off x="7376161" y="1825625"/>
              <a:ext cx="2786743" cy="3988525"/>
            </a:xfrm>
            <a:prstGeom prst="can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7376161" y="1651951"/>
              <a:ext cx="2786743" cy="258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42462" y="1139328"/>
                <a:ext cx="1656223" cy="442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smtClean="0"/>
                  <a:t>36.5 cm (13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b-NO" sz="1600" dirty="0" smtClean="0"/>
                  <a:t>  in.)</a:t>
                </a:r>
                <a:endParaRPr lang="nb-NO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462" y="1139328"/>
                <a:ext cx="1656223" cy="442172"/>
              </a:xfrm>
              <a:prstGeom prst="rect">
                <a:avLst/>
              </a:prstGeom>
              <a:blipFill>
                <a:blip r:embed="rId5"/>
                <a:stretch>
                  <a:fillRect l="-2214" r="-1107" b="-69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10296508" y="4830724"/>
            <a:ext cx="214668" cy="23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191413" y="4809749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1 cm (0.38 in.)</a:t>
            </a:r>
            <a:endParaRPr lang="nb-NO" sz="16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958698" y="5088367"/>
            <a:ext cx="785055" cy="1370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687107" y="5142847"/>
                <a:ext cx="1350050" cy="43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smtClean="0"/>
                  <a:t>14 cm (5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1600" dirty="0" smtClean="0"/>
                  <a:t> in.)</a:t>
                </a:r>
                <a:endParaRPr lang="nb-NO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107" y="5142847"/>
                <a:ext cx="1350050" cy="439992"/>
              </a:xfrm>
              <a:prstGeom prst="rect">
                <a:avLst/>
              </a:prstGeom>
              <a:blipFill>
                <a:blip r:embed="rId6"/>
                <a:stretch>
                  <a:fillRect l="-2252" r="-1351" b="-694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Bent-Up Arrow 39"/>
          <p:cNvSpPr/>
          <p:nvPr/>
        </p:nvSpPr>
        <p:spPr>
          <a:xfrm rot="5400000">
            <a:off x="9088850" y="2770447"/>
            <a:ext cx="1974573" cy="14693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Bent-Up Arrow 40"/>
          <p:cNvSpPr/>
          <p:nvPr/>
        </p:nvSpPr>
        <p:spPr>
          <a:xfrm rot="5400000" flipV="1">
            <a:off x="7593353" y="2745291"/>
            <a:ext cx="1974573" cy="151965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xtBox 24"/>
          <p:cNvSpPr txBox="1"/>
          <p:nvPr/>
        </p:nvSpPr>
        <p:spPr>
          <a:xfrm>
            <a:off x="6673011" y="5999231"/>
            <a:ext cx="52938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i</a:t>
            </a:r>
            <a:r>
              <a:rPr lang="nb-NO" sz="1600" dirty="0" err="1" smtClean="0"/>
              <a:t>nital</a:t>
            </a:r>
            <a:r>
              <a:rPr lang="nb-NO" sz="1600" dirty="0" smtClean="0"/>
              <a:t> </a:t>
            </a:r>
            <a:r>
              <a:rPr lang="nb-NO" sz="1600" dirty="0" err="1" smtClean="0"/>
              <a:t>P</a:t>
            </a:r>
            <a:r>
              <a:rPr lang="nb-NO" sz="1600" baseline="-25000" dirty="0" err="1" smtClean="0"/>
              <a:t>p</a:t>
            </a:r>
            <a:r>
              <a:rPr lang="nb-NO" sz="1600" dirty="0" smtClean="0"/>
              <a:t> = 7.5 </a:t>
            </a:r>
            <a:r>
              <a:rPr lang="nb-NO" sz="1600" dirty="0" err="1" smtClean="0"/>
              <a:t>MPa</a:t>
            </a:r>
            <a:r>
              <a:rPr lang="nb-NO" sz="1600" dirty="0" smtClean="0"/>
              <a:t> (ca. 750 m </a:t>
            </a:r>
            <a:r>
              <a:rPr lang="nb-NO" sz="1600" dirty="0" err="1" smtClean="0"/>
              <a:t>depth</a:t>
            </a:r>
            <a:r>
              <a:rPr lang="nb-NO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/>
              <a:t>d</a:t>
            </a:r>
            <a:r>
              <a:rPr lang="nb-NO" sz="1600" dirty="0" err="1" smtClean="0"/>
              <a:t>ecrease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2.5 </a:t>
            </a:r>
            <a:r>
              <a:rPr lang="nb-NO" sz="1600" dirty="0" err="1" smtClean="0"/>
              <a:t>MPa</a:t>
            </a:r>
            <a:r>
              <a:rPr lang="nb-NO" sz="1600" dirty="0" smtClean="0"/>
              <a:t> due to </a:t>
            </a:r>
            <a:r>
              <a:rPr lang="nb-NO" sz="1600" dirty="0" err="1" smtClean="0"/>
              <a:t>injection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4295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015" y="1071208"/>
            <a:ext cx="10515600" cy="56952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000" dirty="0" err="1" smtClean="0"/>
              <a:t>Absolute</a:t>
            </a:r>
            <a:r>
              <a:rPr lang="nb-NO" sz="2000" dirty="0" smtClean="0"/>
              <a:t> </a:t>
            </a:r>
            <a:r>
              <a:rPr lang="nb-NO" sz="2000" dirty="0" err="1" smtClean="0"/>
              <a:t>estimation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shear</a:t>
            </a:r>
            <a:r>
              <a:rPr lang="nb-NO" sz="2000" dirty="0" smtClean="0"/>
              <a:t> modulus/S-</a:t>
            </a:r>
            <a:r>
              <a:rPr lang="nb-NO" sz="2000" dirty="0" err="1" smtClean="0"/>
              <a:t>wave</a:t>
            </a:r>
            <a:r>
              <a:rPr lang="nb-NO" sz="2000" dirty="0" smtClean="0"/>
              <a:t> is </a:t>
            </a:r>
            <a:r>
              <a:rPr lang="nb-NO" sz="2000" dirty="0" err="1" smtClean="0"/>
              <a:t>diffucult</a:t>
            </a:r>
            <a:endParaRPr lang="nb-NO" sz="2000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dirty="0" err="1" smtClean="0"/>
              <a:t>additional</a:t>
            </a:r>
            <a:r>
              <a:rPr lang="nb-NO" sz="1600" dirty="0" smtClean="0"/>
              <a:t> </a:t>
            </a:r>
            <a:r>
              <a:rPr lang="nb-NO" sz="1600" dirty="0" err="1" smtClean="0"/>
              <a:t>measurements</a:t>
            </a:r>
            <a:r>
              <a:rPr lang="nb-NO" sz="1600" dirty="0"/>
              <a:t> </a:t>
            </a:r>
            <a:r>
              <a:rPr lang="nb-NO" sz="1600" dirty="0" err="1" smtClean="0"/>
              <a:t>required</a:t>
            </a:r>
            <a:endParaRPr lang="nb-NO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err="1" smtClean="0"/>
              <a:t>Monitoring</a:t>
            </a:r>
            <a:r>
              <a:rPr lang="nb-NO" sz="2000" dirty="0" smtClean="0"/>
              <a:t> </a:t>
            </a:r>
            <a:r>
              <a:rPr lang="nb-NO" sz="2000" dirty="0" err="1" smtClean="0"/>
              <a:t>could</a:t>
            </a:r>
            <a:r>
              <a:rPr lang="nb-NO" sz="2000" dirty="0" smtClean="0"/>
              <a:t> be </a:t>
            </a:r>
            <a:r>
              <a:rPr lang="nb-NO" sz="2000" dirty="0" err="1" smtClean="0"/>
              <a:t>feasible</a:t>
            </a:r>
            <a:endParaRPr lang="nb-NO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1600" dirty="0" err="1"/>
              <a:t>t</a:t>
            </a:r>
            <a:r>
              <a:rPr lang="nb-NO" sz="1600" dirty="0" err="1" smtClean="0"/>
              <a:t>emperature</a:t>
            </a:r>
            <a:r>
              <a:rPr lang="nb-NO" sz="1600" dirty="0" smtClean="0"/>
              <a:t> in borefluid </a:t>
            </a:r>
            <a:r>
              <a:rPr lang="nb-NO" sz="1600" dirty="0" err="1" smtClean="0"/>
              <a:t>should</a:t>
            </a:r>
            <a:r>
              <a:rPr lang="nb-NO" sz="1600" dirty="0" smtClean="0"/>
              <a:t> be </a:t>
            </a:r>
            <a:r>
              <a:rPr lang="nb-NO" sz="1600" dirty="0" err="1" smtClean="0"/>
              <a:t>measured</a:t>
            </a:r>
            <a:endParaRPr lang="nb-NO" sz="1600" dirty="0" smtClean="0"/>
          </a:p>
          <a:p>
            <a:pPr lvl="1">
              <a:spcAft>
                <a:spcPts val="1800"/>
              </a:spcAft>
            </a:pPr>
            <a:r>
              <a:rPr lang="nb-NO" sz="1600" dirty="0" err="1"/>
              <a:t>h</a:t>
            </a:r>
            <a:r>
              <a:rPr lang="nb-NO" sz="1600" dirty="0" err="1" smtClean="0"/>
              <a:t>igh</a:t>
            </a:r>
            <a:r>
              <a:rPr lang="nb-NO" sz="1600" dirty="0" smtClean="0"/>
              <a:t> </a:t>
            </a:r>
            <a:r>
              <a:rPr lang="nb-NO" sz="1600" dirty="0" err="1" smtClean="0"/>
              <a:t>accuracy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measured</a:t>
            </a:r>
            <a:r>
              <a:rPr lang="nb-NO" sz="1600" dirty="0" smtClean="0"/>
              <a:t> tube </a:t>
            </a:r>
            <a:r>
              <a:rPr lang="nb-NO" sz="1600" dirty="0" err="1" smtClean="0"/>
              <a:t>wave</a:t>
            </a:r>
            <a:r>
              <a:rPr lang="nb-NO" sz="1600" dirty="0" smtClean="0"/>
              <a:t> </a:t>
            </a:r>
            <a:r>
              <a:rPr lang="nb-NO" sz="1600" dirty="0" err="1" smtClean="0"/>
              <a:t>velocity</a:t>
            </a:r>
            <a:r>
              <a:rPr lang="nb-NO" sz="1600" dirty="0" smtClean="0"/>
              <a:t> </a:t>
            </a:r>
            <a:r>
              <a:rPr lang="nb-NO" sz="1600" dirty="0" err="1" smtClean="0"/>
              <a:t>required</a:t>
            </a:r>
            <a:endParaRPr lang="nb-NO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err="1" smtClean="0"/>
              <a:t>Feasiblity</a:t>
            </a:r>
            <a:r>
              <a:rPr lang="nb-NO" sz="2000" dirty="0" smtClean="0"/>
              <a:t> </a:t>
            </a:r>
            <a:r>
              <a:rPr lang="nb-NO" sz="2000" dirty="0" err="1" smtClean="0"/>
              <a:t>depends</a:t>
            </a:r>
            <a:r>
              <a:rPr lang="nb-NO" sz="2000" dirty="0" smtClean="0"/>
              <a:t> </a:t>
            </a:r>
            <a:r>
              <a:rPr lang="nb-NO" sz="2000" dirty="0" err="1" smtClean="0"/>
              <a:t>on</a:t>
            </a:r>
            <a:r>
              <a:rPr lang="nb-NO" sz="2000" dirty="0" smtClean="0"/>
              <a:t> </a:t>
            </a:r>
            <a:r>
              <a:rPr lang="nb-NO" sz="2000" dirty="0" err="1" smtClean="0"/>
              <a:t>geological</a:t>
            </a:r>
            <a:r>
              <a:rPr lang="nb-NO" sz="2000" dirty="0" smtClean="0"/>
              <a:t> setting and </a:t>
            </a:r>
            <a:r>
              <a:rPr lang="nb-NO" sz="2000" dirty="0" err="1" smtClean="0"/>
              <a:t>borehole</a:t>
            </a:r>
            <a:r>
              <a:rPr lang="nb-NO" sz="2000" dirty="0" smtClean="0"/>
              <a:t> </a:t>
            </a:r>
            <a:r>
              <a:rPr lang="nb-NO" sz="2000" dirty="0" err="1" smtClean="0"/>
              <a:t>set</a:t>
            </a:r>
            <a:r>
              <a:rPr lang="nb-NO" sz="2000" dirty="0" smtClean="0"/>
              <a:t>-up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1600" dirty="0" err="1"/>
              <a:t>b</a:t>
            </a:r>
            <a:r>
              <a:rPr lang="nb-NO" sz="1600" dirty="0" err="1" smtClean="0"/>
              <a:t>orehole</a:t>
            </a:r>
            <a:r>
              <a:rPr lang="nb-NO" sz="1600" dirty="0" smtClean="0"/>
              <a:t> </a:t>
            </a:r>
            <a:r>
              <a:rPr lang="nb-NO" sz="1600" dirty="0" err="1" smtClean="0"/>
              <a:t>should</a:t>
            </a:r>
            <a:r>
              <a:rPr lang="nb-NO" sz="1600" dirty="0" smtClean="0"/>
              <a:t> have: </a:t>
            </a:r>
            <a:r>
              <a:rPr lang="nb-NO" sz="1600" dirty="0" err="1" smtClean="0"/>
              <a:t>thin</a:t>
            </a:r>
            <a:r>
              <a:rPr lang="nb-NO" sz="1600" dirty="0" smtClean="0"/>
              <a:t> </a:t>
            </a:r>
            <a:r>
              <a:rPr lang="nb-NO" sz="1600" dirty="0" err="1" smtClean="0"/>
              <a:t>casing</a:t>
            </a:r>
            <a:r>
              <a:rPr lang="nb-NO" sz="1600" dirty="0" smtClean="0"/>
              <a:t>, </a:t>
            </a:r>
            <a:r>
              <a:rPr lang="nb-NO" sz="1600" dirty="0" err="1" smtClean="0"/>
              <a:t>large</a:t>
            </a:r>
            <a:r>
              <a:rPr lang="nb-NO" sz="1600" dirty="0" smtClean="0"/>
              <a:t> diameter, </a:t>
            </a:r>
            <a:r>
              <a:rPr lang="nb-NO" sz="1600" dirty="0" err="1" smtClean="0"/>
              <a:t>small</a:t>
            </a:r>
            <a:r>
              <a:rPr lang="nb-NO" sz="1600" dirty="0" smtClean="0"/>
              <a:t> </a:t>
            </a:r>
            <a:r>
              <a:rPr lang="nb-NO" sz="1600" dirty="0" err="1" smtClean="0"/>
              <a:t>casing</a:t>
            </a:r>
            <a:r>
              <a:rPr lang="nb-NO" sz="1600" dirty="0" smtClean="0"/>
              <a:t> </a:t>
            </a:r>
            <a:r>
              <a:rPr lang="nb-NO" sz="1600" dirty="0" err="1" smtClean="0"/>
              <a:t>shear</a:t>
            </a:r>
            <a:r>
              <a:rPr lang="nb-NO" sz="1600" smtClean="0"/>
              <a:t> modulus</a:t>
            </a:r>
            <a:endParaRPr lang="nb-NO" sz="1600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nb-NO" sz="1600" dirty="0" err="1"/>
              <a:t>g</a:t>
            </a:r>
            <a:r>
              <a:rPr lang="nb-NO" sz="1600" dirty="0" err="1" smtClean="0"/>
              <a:t>eological</a:t>
            </a:r>
            <a:r>
              <a:rPr lang="nb-NO" sz="1600" dirty="0" smtClean="0"/>
              <a:t> </a:t>
            </a:r>
            <a:r>
              <a:rPr lang="nb-NO" sz="1600" dirty="0" err="1" smtClean="0"/>
              <a:t>formation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low</a:t>
            </a:r>
            <a:r>
              <a:rPr lang="nb-NO" sz="1600" dirty="0" smtClean="0"/>
              <a:t> initial </a:t>
            </a:r>
            <a:r>
              <a:rPr lang="nb-NO" sz="1600" dirty="0" err="1" smtClean="0"/>
              <a:t>shear</a:t>
            </a:r>
            <a:r>
              <a:rPr lang="nb-NO" sz="1600" dirty="0" smtClean="0"/>
              <a:t> modulus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err="1" smtClean="0"/>
              <a:t>Advantages</a:t>
            </a:r>
            <a:endParaRPr lang="nb-NO" sz="2000" dirty="0" smtClean="0"/>
          </a:p>
          <a:p>
            <a:pPr lvl="1">
              <a:spcBef>
                <a:spcPts val="0"/>
              </a:spcBef>
            </a:pPr>
            <a:r>
              <a:rPr lang="nb-NO" sz="1600" dirty="0" err="1"/>
              <a:t>n</a:t>
            </a:r>
            <a:r>
              <a:rPr lang="nb-NO" sz="1600" dirty="0" err="1" smtClean="0"/>
              <a:t>o</a:t>
            </a:r>
            <a:r>
              <a:rPr lang="nb-NO" sz="1600" dirty="0" smtClean="0"/>
              <a:t> firing time and </a:t>
            </a:r>
            <a:r>
              <a:rPr lang="nb-NO" sz="1600" dirty="0" err="1" smtClean="0"/>
              <a:t>source</a:t>
            </a:r>
            <a:r>
              <a:rPr lang="nb-NO" sz="1600" dirty="0" smtClean="0"/>
              <a:t> location </a:t>
            </a:r>
            <a:r>
              <a:rPr lang="nb-NO" sz="1600" dirty="0" err="1" smtClean="0"/>
              <a:t>required</a:t>
            </a:r>
            <a:r>
              <a:rPr lang="nb-NO" sz="1600" dirty="0" smtClean="0"/>
              <a:t> (Passive </a:t>
            </a:r>
            <a:r>
              <a:rPr lang="nb-NO" sz="1600" dirty="0" err="1" smtClean="0"/>
              <a:t>Seismics</a:t>
            </a:r>
            <a:r>
              <a:rPr lang="nb-NO" sz="1600" dirty="0" smtClean="0"/>
              <a:t>?)</a:t>
            </a:r>
          </a:p>
          <a:p>
            <a:pPr lvl="1">
              <a:spcAft>
                <a:spcPts val="1800"/>
              </a:spcAft>
            </a:pPr>
            <a:r>
              <a:rPr lang="nb-NO" sz="1600" dirty="0" err="1"/>
              <a:t>h</a:t>
            </a:r>
            <a:r>
              <a:rPr lang="nb-NO" sz="1600" dirty="0" err="1" smtClean="0"/>
              <a:t>ydrophones</a:t>
            </a:r>
            <a:r>
              <a:rPr lang="nb-NO" sz="1600" dirty="0" smtClean="0"/>
              <a:t>: </a:t>
            </a:r>
            <a:r>
              <a:rPr lang="nb-NO" sz="1600" dirty="0" err="1" smtClean="0"/>
              <a:t>cheap</a:t>
            </a:r>
            <a:r>
              <a:rPr lang="nb-NO" sz="1600" dirty="0" smtClean="0"/>
              <a:t>, permanent </a:t>
            </a:r>
            <a:r>
              <a:rPr lang="nb-NO" sz="1600" dirty="0" err="1" smtClean="0"/>
              <a:t>monitoring</a:t>
            </a:r>
            <a:r>
              <a:rPr lang="nb-NO" sz="1600" dirty="0" smtClean="0"/>
              <a:t> system (Fibre </a:t>
            </a:r>
            <a:r>
              <a:rPr lang="nb-NO" sz="1600" dirty="0" err="1" smtClean="0"/>
              <a:t>Optics</a:t>
            </a:r>
            <a:r>
              <a:rPr lang="nb-NO" sz="1600" dirty="0" smtClean="0"/>
              <a:t>?)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nb-NO" sz="2000" dirty="0" err="1" smtClean="0"/>
              <a:t>Disadvantages</a:t>
            </a:r>
            <a:endParaRPr lang="nb-NO" sz="2000" dirty="0" smtClean="0"/>
          </a:p>
          <a:p>
            <a:pPr lvl="1">
              <a:spcBef>
                <a:spcPts val="0"/>
              </a:spcBef>
            </a:pPr>
            <a:r>
              <a:rPr lang="nb-NO" sz="1600" dirty="0" smtClean="0"/>
              <a:t>tube </a:t>
            </a:r>
            <a:r>
              <a:rPr lang="nb-NO" sz="1600" dirty="0" err="1" smtClean="0"/>
              <a:t>wave</a:t>
            </a:r>
            <a:r>
              <a:rPr lang="nb-NO" sz="1600" dirty="0" smtClean="0"/>
              <a:t> </a:t>
            </a:r>
            <a:r>
              <a:rPr lang="nb-NO" sz="1600" dirty="0" err="1" smtClean="0"/>
              <a:t>depends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several</a:t>
            </a:r>
            <a:r>
              <a:rPr lang="nb-NO" sz="1600" dirty="0" smtClean="0"/>
              <a:t> parameter</a:t>
            </a:r>
            <a:endParaRPr lang="nb-NO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21</a:t>
            </a:fld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Conclusion</a:t>
            </a:r>
            <a:r>
              <a:rPr lang="nb-NO" dirty="0" smtClean="0"/>
              <a:t>/</a:t>
            </a:r>
            <a:r>
              <a:rPr lang="nb-NO" dirty="0" err="1" smtClean="0"/>
              <a:t>Discussion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77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22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1800000" y="144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The WAVES </a:t>
            </a:r>
            <a:r>
              <a:rPr lang="nb-NO" dirty="0" err="1"/>
              <a:t>project</a:t>
            </a:r>
            <a:r>
              <a:rPr lang="nb-NO" dirty="0"/>
              <a:t>, </a:t>
            </a:r>
            <a:r>
              <a:rPr lang="nb-NO" dirty="0" err="1"/>
              <a:t>funded</a:t>
            </a:r>
            <a:r>
              <a:rPr lang="nb-NO" dirty="0"/>
              <a:t> by </a:t>
            </a:r>
            <a:r>
              <a:rPr lang="nb-NO" dirty="0" err="1"/>
              <a:t>the</a:t>
            </a:r>
            <a:r>
              <a:rPr lang="nb-NO" dirty="0"/>
              <a:t> European </a:t>
            </a:r>
            <a:r>
              <a:rPr lang="nb-NO" dirty="0" err="1"/>
              <a:t>Union’s</a:t>
            </a:r>
            <a:r>
              <a:rPr lang="nb-NO" dirty="0"/>
              <a:t> </a:t>
            </a:r>
            <a:r>
              <a:rPr lang="nb-NO" dirty="0" err="1"/>
              <a:t>Horizon</a:t>
            </a:r>
            <a:r>
              <a:rPr lang="nb-NO" dirty="0"/>
              <a:t> 2020 </a:t>
            </a:r>
            <a:r>
              <a:rPr lang="nb-NO" dirty="0" err="1"/>
              <a:t>research</a:t>
            </a:r>
            <a:r>
              <a:rPr lang="nb-NO" dirty="0"/>
              <a:t> and </a:t>
            </a:r>
            <a:r>
              <a:rPr lang="nb-NO" dirty="0" err="1"/>
              <a:t>innovation</a:t>
            </a:r>
            <a:r>
              <a:rPr lang="nb-NO" dirty="0"/>
              <a:t> </a:t>
            </a:r>
            <a:r>
              <a:rPr lang="nb-NO" dirty="0" err="1"/>
              <a:t>programme</a:t>
            </a:r>
            <a:r>
              <a:rPr lang="nb-NO" dirty="0"/>
              <a:t> under </a:t>
            </a:r>
            <a:r>
              <a:rPr lang="nb-NO" dirty="0" err="1"/>
              <a:t>the</a:t>
            </a:r>
            <a:r>
              <a:rPr lang="nb-NO" dirty="0"/>
              <a:t> Marie </a:t>
            </a:r>
            <a:r>
              <a:rPr lang="nb-NO" dirty="0" err="1"/>
              <a:t>Slodowska</a:t>
            </a:r>
            <a:r>
              <a:rPr lang="nb-NO" dirty="0"/>
              <a:t>-Curie grant </a:t>
            </a:r>
            <a:r>
              <a:rPr lang="nb-NO" dirty="0" err="1" smtClean="0"/>
              <a:t>agreement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800000" y="3600000"/>
            <a:ext cx="82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Norwegian </a:t>
            </a:r>
            <a:r>
              <a:rPr lang="nb-NO" dirty="0" err="1" smtClean="0"/>
              <a:t>University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and Technology Trondheim</a:t>
            </a:r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03" y="2183961"/>
            <a:ext cx="1821898" cy="957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93" y="4140023"/>
            <a:ext cx="3036117" cy="5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0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71418"/>
            <a:ext cx="11212240" cy="516170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 smtClean="0"/>
              <a:t>Biot</a:t>
            </a:r>
            <a:r>
              <a:rPr lang="en-US" sz="1600" dirty="0" smtClean="0"/>
              <a:t>, M. A. [1952] Propagation of elastic waves in a cylindrical bore containing a fluid. </a:t>
            </a:r>
            <a:r>
              <a:rPr lang="en-US" sz="1600" i="1" dirty="0" smtClean="0"/>
              <a:t>Journal of Applied Physics</a:t>
            </a:r>
            <a:r>
              <a:rPr lang="en-US" sz="1600" dirty="0" smtClean="0"/>
              <a:t>, </a:t>
            </a:r>
            <a:r>
              <a:rPr lang="en-US" sz="1600" b="1" dirty="0" smtClean="0"/>
              <a:t>13</a:t>
            </a:r>
            <a:r>
              <a:rPr lang="en-US" sz="1600" dirty="0"/>
              <a:t>,</a:t>
            </a:r>
            <a:r>
              <a:rPr lang="en-US" sz="1600" dirty="0" smtClean="0"/>
              <a:t> 997-1005.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Duffaut, K. and Landrø, M. [2007] </a:t>
            </a:r>
            <a:r>
              <a:rPr lang="en-US" sz="1600" dirty="0" err="1" smtClean="0"/>
              <a:t>Vp</a:t>
            </a:r>
            <a:r>
              <a:rPr lang="en-US" sz="1600" dirty="0" smtClean="0"/>
              <a:t>/Vs ratio versus differential stress and rock consolidation – A comparison between rock models and time-lapse AVO data. </a:t>
            </a:r>
            <a:r>
              <a:rPr lang="en-US" sz="1600" i="1" dirty="0" smtClean="0"/>
              <a:t>Geophysics</a:t>
            </a:r>
            <a:r>
              <a:rPr lang="en-US" sz="1600" dirty="0" smtClean="0"/>
              <a:t>, </a:t>
            </a:r>
            <a:r>
              <a:rPr lang="en-US" sz="1600" b="1" dirty="0" smtClean="0"/>
              <a:t>72</a:t>
            </a:r>
            <a:r>
              <a:rPr lang="en-US" sz="1600" dirty="0" smtClean="0"/>
              <a:t> (5), C81-C94.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/>
              <a:t>Grude</a:t>
            </a:r>
            <a:r>
              <a:rPr lang="en-US" sz="1600" dirty="0" smtClean="0"/>
              <a:t>, S., Landrø, M. and </a:t>
            </a:r>
            <a:r>
              <a:rPr lang="en-US" sz="1600" dirty="0" err="1" smtClean="0"/>
              <a:t>Dvorkin</a:t>
            </a:r>
            <a:r>
              <a:rPr lang="en-US" sz="1600" dirty="0" smtClean="0"/>
              <a:t>, J. [2014] Pressure effects caused by CO2 injection in the </a:t>
            </a:r>
            <a:r>
              <a:rPr lang="en-US" sz="1600" dirty="0" err="1" smtClean="0"/>
              <a:t>Tubåen</a:t>
            </a:r>
            <a:r>
              <a:rPr lang="en-US" sz="1600" dirty="0" smtClean="0"/>
              <a:t> Fm., the </a:t>
            </a:r>
            <a:r>
              <a:rPr lang="en-US" sz="1600" dirty="0" err="1" smtClean="0"/>
              <a:t>Snøhvit</a:t>
            </a:r>
            <a:r>
              <a:rPr lang="en-US" sz="1600" dirty="0" smtClean="0"/>
              <a:t> field. </a:t>
            </a:r>
            <a:r>
              <a:rPr lang="en-US" sz="1600" i="1" dirty="0" smtClean="0"/>
              <a:t>International Journal of Greenhouse Gas Control</a:t>
            </a:r>
            <a:r>
              <a:rPr lang="en-US" sz="1600" dirty="0" smtClean="0"/>
              <a:t>, </a:t>
            </a:r>
            <a:r>
              <a:rPr lang="en-US" sz="1600" b="1" dirty="0" smtClean="0"/>
              <a:t>27</a:t>
            </a:r>
            <a:r>
              <a:rPr lang="en-US" sz="1600" dirty="0" smtClean="0"/>
              <a:t>, 178-187.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Lamb, H. [1898] On the velocity of sand in a tube as affected by the elasticity of the wall. </a:t>
            </a:r>
            <a:r>
              <a:rPr lang="en-US" sz="1600" i="1" dirty="0" smtClean="0"/>
              <a:t>Manchester Memoires</a:t>
            </a:r>
            <a:r>
              <a:rPr lang="en-US" sz="1600" dirty="0" smtClean="0"/>
              <a:t>, </a:t>
            </a:r>
            <a:r>
              <a:rPr lang="en-US" sz="1600" b="1" dirty="0" smtClean="0"/>
              <a:t>42</a:t>
            </a:r>
            <a:r>
              <a:rPr lang="en-US" sz="1600" dirty="0"/>
              <a:t>,</a:t>
            </a:r>
            <a:r>
              <a:rPr lang="en-US" sz="1600" dirty="0" smtClean="0"/>
              <a:t> 1-16.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Marzetta</a:t>
            </a:r>
            <a:r>
              <a:rPr lang="en-US" sz="1600" dirty="0"/>
              <a:t>, T. L. and Schoenberg, M. [1985] Tube waves in cased boreholes. </a:t>
            </a:r>
            <a:r>
              <a:rPr lang="en-US" sz="1600" i="1" dirty="0"/>
              <a:t>SEG Technical Program Expanded Abstract</a:t>
            </a:r>
            <a:r>
              <a:rPr lang="en-US" sz="1600" dirty="0"/>
              <a:t>, 34-36</a:t>
            </a:r>
            <a:r>
              <a:rPr lang="en-US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Norris, A. N. [1990] The speed of a tube wave. </a:t>
            </a:r>
            <a:r>
              <a:rPr lang="en-US" sz="1600" i="1" dirty="0" smtClean="0"/>
              <a:t>Journal of Acoustical Society of America</a:t>
            </a:r>
            <a:r>
              <a:rPr lang="en-US" sz="1600" dirty="0" smtClean="0"/>
              <a:t>, 87, 414-417.</a:t>
            </a:r>
            <a:endParaRPr lang="de-DE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Peng, C., Lee, J. M. and </a:t>
            </a:r>
            <a:r>
              <a:rPr lang="en-US" sz="1600" dirty="0" err="1"/>
              <a:t>Toksöz</a:t>
            </a:r>
            <a:r>
              <a:rPr lang="en-US" sz="1600" dirty="0"/>
              <a:t>, M. N. [1996] Pressure in a fluid-filled borehole caused by a seismic source in stratified media. </a:t>
            </a:r>
            <a:r>
              <a:rPr lang="en-US" sz="1600" i="1" dirty="0"/>
              <a:t>Geophysics</a:t>
            </a:r>
            <a:r>
              <a:rPr lang="en-US" sz="1600" dirty="0"/>
              <a:t>, </a:t>
            </a:r>
            <a:r>
              <a:rPr lang="en-US" sz="1600" b="1" dirty="0"/>
              <a:t>61</a:t>
            </a:r>
            <a:r>
              <a:rPr lang="en-US" sz="1600" dirty="0"/>
              <a:t>, 43-55</a:t>
            </a:r>
            <a:r>
              <a:rPr lang="en-US" sz="16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Somers, E. [1953] Propagation of acoustic waves in a liquid-filled cylindrical hole surrounded by an elastic solid. </a:t>
            </a:r>
            <a:r>
              <a:rPr lang="en-US" sz="1600" i="1" dirty="0" smtClean="0"/>
              <a:t>Journal of Applied Physics</a:t>
            </a:r>
            <a:r>
              <a:rPr lang="en-US" sz="1600" dirty="0" smtClean="0"/>
              <a:t>, </a:t>
            </a:r>
            <a:r>
              <a:rPr lang="en-US" sz="1600" b="1" dirty="0" smtClean="0"/>
              <a:t>24</a:t>
            </a:r>
            <a:r>
              <a:rPr lang="en-US" sz="1600" dirty="0" smtClean="0"/>
              <a:t>, 513-521.</a:t>
            </a:r>
          </a:p>
          <a:p>
            <a:r>
              <a:rPr lang="en-US" sz="1600" dirty="0" err="1" smtClean="0"/>
              <a:t>Vanorio</a:t>
            </a:r>
            <a:r>
              <a:rPr lang="en-US" sz="1600" dirty="0" smtClean="0"/>
              <a:t>, T., </a:t>
            </a:r>
            <a:r>
              <a:rPr lang="en-US" sz="1600" dirty="0" err="1" smtClean="0"/>
              <a:t>Nur</a:t>
            </a:r>
            <a:r>
              <a:rPr lang="en-US" sz="1600" dirty="0" smtClean="0"/>
              <a:t>, A. and Ebert, Y. [2011]. Rock physics analysis and time-lapse rock imaging of geochemical effects due to the injection of CO2 into reservoir rocks. </a:t>
            </a:r>
            <a:r>
              <a:rPr lang="en-US" sz="1600" i="1" dirty="0" smtClean="0"/>
              <a:t>Geophysics</a:t>
            </a:r>
            <a:r>
              <a:rPr lang="en-US" sz="1600" dirty="0" smtClean="0"/>
              <a:t>, </a:t>
            </a:r>
            <a:r>
              <a:rPr lang="en-US" sz="1600" b="1" dirty="0" smtClean="0"/>
              <a:t>76</a:t>
            </a:r>
            <a:r>
              <a:rPr lang="en-US" sz="1600" dirty="0" smtClean="0"/>
              <a:t> (5), O23-O33.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23</a:t>
            </a:fld>
            <a:endParaRPr lang="de-DE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References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82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Appendix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25</a:t>
            </a:fld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Estimated</a:t>
            </a:r>
            <a:r>
              <a:rPr lang="nb-NO" dirty="0" smtClean="0"/>
              <a:t> </a:t>
            </a:r>
            <a:r>
              <a:rPr lang="nb-NO" dirty="0" err="1" smtClean="0"/>
              <a:t>Formation</a:t>
            </a:r>
            <a:r>
              <a:rPr lang="nb-NO" dirty="0" smtClean="0"/>
              <a:t> Properties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2114373" y="867679"/>
            <a:ext cx="1785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S-</a:t>
            </a:r>
            <a:r>
              <a:rPr lang="nb-NO" sz="2000" dirty="0" err="1" smtClean="0"/>
              <a:t>wave</a:t>
            </a:r>
            <a:r>
              <a:rPr lang="nb-NO" sz="2000" dirty="0" smtClean="0"/>
              <a:t> </a:t>
            </a:r>
            <a:r>
              <a:rPr lang="nb-NO" sz="2000" dirty="0" err="1" smtClean="0"/>
              <a:t>velocity</a:t>
            </a:r>
            <a:endParaRPr lang="nb-NO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7" y="1654691"/>
            <a:ext cx="4873762" cy="3474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0973" y="1323190"/>
            <a:ext cx="1750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Long and </a:t>
            </a:r>
            <a:r>
              <a:rPr lang="nb-NO" sz="1200" dirty="0" err="1" smtClean="0"/>
              <a:t>Donohue</a:t>
            </a:r>
            <a:r>
              <a:rPr lang="nb-NO" sz="1200" dirty="0" smtClean="0"/>
              <a:t>, 2007</a:t>
            </a:r>
            <a:endParaRPr lang="nb-NO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58" y="1945296"/>
            <a:ext cx="5142502" cy="31670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869382" y="4673600"/>
            <a:ext cx="221673" cy="34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7170760" y="923080"/>
            <a:ext cx="315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‘’Reference‘’ test </a:t>
            </a:r>
            <a:r>
              <a:rPr lang="nb-NO" sz="2000" dirty="0" err="1" smtClean="0"/>
              <a:t>site</a:t>
            </a:r>
            <a:r>
              <a:rPr lang="nb-NO" sz="2000" dirty="0" smtClean="0"/>
              <a:t> </a:t>
            </a:r>
            <a:r>
              <a:rPr lang="nb-NO" sz="2000" dirty="0" err="1" smtClean="0"/>
              <a:t>Edberg</a:t>
            </a:r>
            <a:endParaRPr lang="nb-NO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839960" y="3851563"/>
            <a:ext cx="190731" cy="2731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69451" y="3919564"/>
            <a:ext cx="391818" cy="50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376957" y="3543003"/>
            <a:ext cx="391818" cy="2244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903857" y="3655213"/>
            <a:ext cx="99465" cy="1122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638473" y="5015345"/>
            <a:ext cx="230909" cy="2678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0203180" y="4067000"/>
            <a:ext cx="369686" cy="1216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30109" y="5300323"/>
            <a:ext cx="1562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l</a:t>
            </a:r>
            <a:r>
              <a:rPr lang="nb-NO" sz="1600" dirty="0" smtClean="0"/>
              <a:t>ocation </a:t>
            </a:r>
            <a:r>
              <a:rPr lang="nb-NO" sz="1600" dirty="0" err="1" smtClean="0"/>
              <a:t>of</a:t>
            </a:r>
            <a:r>
              <a:rPr lang="nb-NO" sz="1600" dirty="0" smtClean="0"/>
              <a:t> well</a:t>
            </a:r>
            <a:r>
              <a:rPr lang="nb-NO" sz="16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88352" y="5300323"/>
            <a:ext cx="2477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/>
              <a:t>a</a:t>
            </a:r>
            <a:r>
              <a:rPr lang="nb-NO" sz="1600" dirty="0" err="1" smtClean="0"/>
              <a:t>dditional</a:t>
            </a:r>
            <a:r>
              <a:rPr lang="nb-NO" sz="1600" dirty="0" smtClean="0"/>
              <a:t> test </a:t>
            </a:r>
            <a:r>
              <a:rPr lang="nb-NO" sz="1600" dirty="0" err="1" smtClean="0"/>
              <a:t>site</a:t>
            </a:r>
            <a:r>
              <a:rPr lang="nb-NO" sz="1600" dirty="0" smtClean="0"/>
              <a:t> (</a:t>
            </a:r>
            <a:r>
              <a:rPr lang="nb-NO" sz="1600" dirty="0" err="1" smtClean="0"/>
              <a:t>Edberg</a:t>
            </a:r>
            <a:r>
              <a:rPr lang="nb-NO" sz="1600" dirty="0" smtClean="0"/>
              <a:t>)</a:t>
            </a:r>
            <a:endParaRPr lang="nb-NO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80973" y="6040041"/>
                <a:ext cx="315111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b-NO" sz="2000" dirty="0" smtClean="0"/>
                  <a:t> at </a:t>
                </a:r>
                <a:r>
                  <a:rPr lang="nb-NO" sz="2000" dirty="0" err="1" smtClean="0"/>
                  <a:t>Edberg</a:t>
                </a:r>
                <a:r>
                  <a:rPr lang="nb-NO" sz="2000" dirty="0" smtClean="0"/>
                  <a:t> </a:t>
                </a:r>
                <a:r>
                  <a:rPr lang="nb-NO" sz="2000" dirty="0" err="1" smtClean="0"/>
                  <a:t>site</a:t>
                </a:r>
                <a:r>
                  <a:rPr lang="nb-NO" sz="2000" dirty="0" smtClean="0"/>
                  <a:t> ca. 300 </a:t>
                </a:r>
                <a:r>
                  <a:rPr lang="nb-NO" sz="2000" dirty="0" err="1" smtClean="0"/>
                  <a:t>m/s</a:t>
                </a:r>
                <a:endParaRPr lang="nb-NO" sz="2000" dirty="0" smtClean="0"/>
              </a:p>
              <a:p>
                <a:r>
                  <a:rPr lang="nb-NO" dirty="0" smtClean="0"/>
                  <a:t>(</a:t>
                </a:r>
                <a:r>
                  <a:rPr lang="nb-NO" dirty="0" err="1" smtClean="0"/>
                  <a:t>down</a:t>
                </a:r>
                <a:r>
                  <a:rPr lang="nb-NO" dirty="0" smtClean="0"/>
                  <a:t> to 10 m </a:t>
                </a:r>
                <a:r>
                  <a:rPr lang="nb-NO" dirty="0" err="1" smtClean="0"/>
                  <a:t>depth</a:t>
                </a:r>
                <a:r>
                  <a:rPr lang="nb-NO" dirty="0" smtClean="0"/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973" y="6040041"/>
                <a:ext cx="3151119" cy="677108"/>
              </a:xfrm>
              <a:prstGeom prst="rect">
                <a:avLst/>
              </a:prstGeom>
              <a:blipFill>
                <a:blip r:embed="rId5"/>
                <a:stretch>
                  <a:fillRect l="-1547" t="-5405" r="-967" b="-135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31397" y="6040041"/>
                <a:ext cx="252415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nb-NO" sz="2000" dirty="0" smtClean="0"/>
                  <a:t> at </a:t>
                </a:r>
                <a:r>
                  <a:rPr lang="nb-NO" sz="2000" dirty="0" err="1" smtClean="0"/>
                  <a:t>wells</a:t>
                </a:r>
                <a:r>
                  <a:rPr lang="nb-NO" sz="2000" dirty="0" smtClean="0"/>
                  <a:t> ca. 450 </a:t>
                </a:r>
                <a:r>
                  <a:rPr lang="nb-NO" sz="2000" dirty="0" err="1" smtClean="0"/>
                  <a:t>m/s</a:t>
                </a:r>
                <a:endParaRPr lang="nb-NO" sz="2000" dirty="0" smtClean="0"/>
              </a:p>
              <a:p>
                <a:r>
                  <a:rPr lang="nb-NO" dirty="0" smtClean="0"/>
                  <a:t>(</a:t>
                </a:r>
                <a:r>
                  <a:rPr lang="nb-NO" dirty="0" err="1" smtClean="0"/>
                  <a:t>down</a:t>
                </a:r>
                <a:r>
                  <a:rPr lang="nb-NO" dirty="0" smtClean="0"/>
                  <a:t> to 26 m </a:t>
                </a:r>
                <a:r>
                  <a:rPr lang="nb-NO" dirty="0" err="1" smtClean="0"/>
                  <a:t>depth</a:t>
                </a:r>
                <a:r>
                  <a:rPr lang="nb-NO" dirty="0" smtClean="0"/>
                  <a:t>)</a:t>
                </a:r>
                <a:endParaRPr lang="nb-NO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97" y="6040041"/>
                <a:ext cx="2524153" cy="677108"/>
              </a:xfrm>
              <a:prstGeom prst="rect">
                <a:avLst/>
              </a:prstGeom>
              <a:blipFill>
                <a:blip r:embed="rId6"/>
                <a:stretch>
                  <a:fillRect l="-2174" t="-5405" r="-1449" b="-1351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886691" y="6124323"/>
            <a:ext cx="434109" cy="254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ight Arrow 27"/>
          <p:cNvSpPr/>
          <p:nvPr/>
        </p:nvSpPr>
        <p:spPr>
          <a:xfrm>
            <a:off x="6877303" y="6124323"/>
            <a:ext cx="434109" cy="254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003323" y="3767424"/>
            <a:ext cx="1027368" cy="1543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32995" y="1348196"/>
                <a:ext cx="16729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1600" b="0" dirty="0" smtClean="0"/>
                  <a:t>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nb-NO" sz="1600" dirty="0" smtClean="0"/>
                  <a:t> = 2000 kg/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b-NO" sz="1600" dirty="0" smtClean="0"/>
                  <a:t>)</a:t>
                </a:r>
                <a:endParaRPr lang="nb-NO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995" y="1348196"/>
                <a:ext cx="1672958" cy="338554"/>
              </a:xfrm>
              <a:prstGeom prst="rect">
                <a:avLst/>
              </a:prstGeom>
              <a:blipFill>
                <a:blip r:embed="rId7"/>
                <a:stretch>
                  <a:fillRect l="-1818" t="-5357" b="-214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8029379" y="3747760"/>
            <a:ext cx="923638" cy="90617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4220" y="395732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500 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1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10515600" cy="563444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2400" dirty="0" err="1" smtClean="0"/>
              <a:t>Theory</a:t>
            </a:r>
            <a:endParaRPr lang="nb-NO" sz="2400" dirty="0" smtClean="0"/>
          </a:p>
          <a:p>
            <a:pPr lvl="1">
              <a:spcAft>
                <a:spcPts val="1200"/>
              </a:spcAft>
            </a:pPr>
            <a:r>
              <a:rPr lang="nb-NO" sz="2000" dirty="0" err="1" smtClean="0"/>
              <a:t>Relation</a:t>
            </a:r>
            <a:r>
              <a:rPr lang="nb-NO" sz="2000" dirty="0" smtClean="0"/>
              <a:t> </a:t>
            </a:r>
            <a:r>
              <a:rPr lang="nb-NO" sz="2000" dirty="0" err="1" smtClean="0"/>
              <a:t>between</a:t>
            </a:r>
            <a:r>
              <a:rPr lang="nb-NO" sz="2000" dirty="0" smtClean="0"/>
              <a:t> Tube </a:t>
            </a:r>
            <a:r>
              <a:rPr lang="nb-NO" sz="2000" dirty="0" err="1" smtClean="0"/>
              <a:t>wave</a:t>
            </a:r>
            <a:r>
              <a:rPr lang="nb-NO" sz="2000" dirty="0" smtClean="0"/>
              <a:t> and S-</a:t>
            </a:r>
            <a:r>
              <a:rPr lang="nb-NO" sz="2000" dirty="0" err="1" smtClean="0"/>
              <a:t>wave</a:t>
            </a:r>
            <a:r>
              <a:rPr lang="nb-NO" sz="2000" dirty="0" smtClean="0"/>
              <a:t> in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surrounding</a:t>
            </a:r>
            <a:r>
              <a:rPr lang="nb-NO" sz="2000" dirty="0" smtClean="0"/>
              <a:t> </a:t>
            </a:r>
            <a:r>
              <a:rPr lang="nb-NO" sz="2000" dirty="0" err="1" smtClean="0"/>
              <a:t>formation</a:t>
            </a:r>
            <a:endParaRPr lang="nb-NO" sz="2000" dirty="0" smtClean="0"/>
          </a:p>
          <a:p>
            <a:pPr>
              <a:spcAft>
                <a:spcPts val="600"/>
              </a:spcAft>
            </a:pPr>
            <a:r>
              <a:rPr lang="nb-NO" sz="2400" dirty="0" smtClean="0"/>
              <a:t>Experiments</a:t>
            </a:r>
          </a:p>
          <a:p>
            <a:pPr lvl="1">
              <a:spcAft>
                <a:spcPts val="1200"/>
              </a:spcAft>
            </a:pPr>
            <a:r>
              <a:rPr lang="nb-NO" sz="2000" dirty="0" smtClean="0"/>
              <a:t>Set up and parameter</a:t>
            </a:r>
          </a:p>
          <a:p>
            <a:pPr>
              <a:spcAft>
                <a:spcPts val="600"/>
              </a:spcAft>
            </a:pPr>
            <a:r>
              <a:rPr lang="nb-NO" sz="2400" dirty="0" err="1" smtClean="0"/>
              <a:t>Results</a:t>
            </a:r>
            <a:endParaRPr lang="nb-NO" sz="2400" dirty="0" smtClean="0"/>
          </a:p>
          <a:p>
            <a:pPr lvl="1">
              <a:spcAft>
                <a:spcPts val="600"/>
              </a:spcAft>
            </a:pPr>
            <a:r>
              <a:rPr lang="nb-NO" sz="2000" dirty="0" err="1" smtClean="0"/>
              <a:t>Measured</a:t>
            </a:r>
            <a:r>
              <a:rPr lang="nb-NO" sz="2000" dirty="0" smtClean="0"/>
              <a:t> Tube </a:t>
            </a:r>
            <a:r>
              <a:rPr lang="nb-NO" sz="2000" dirty="0" err="1" smtClean="0"/>
              <a:t>wave</a:t>
            </a:r>
            <a:endParaRPr lang="nb-NO" sz="2000" dirty="0" smtClean="0"/>
          </a:p>
          <a:p>
            <a:pPr lvl="1">
              <a:spcAft>
                <a:spcPts val="1200"/>
              </a:spcAft>
            </a:pPr>
            <a:r>
              <a:rPr lang="nb-NO" sz="2000" dirty="0" err="1" smtClean="0"/>
              <a:t>Estimation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S-</a:t>
            </a:r>
            <a:r>
              <a:rPr lang="nb-NO" sz="2000" dirty="0" err="1" smtClean="0"/>
              <a:t>wave</a:t>
            </a:r>
            <a:r>
              <a:rPr lang="nb-NO" sz="2000" dirty="0" smtClean="0"/>
              <a:t> in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surrounding</a:t>
            </a:r>
            <a:r>
              <a:rPr lang="nb-NO" sz="2000" dirty="0" smtClean="0"/>
              <a:t> </a:t>
            </a:r>
            <a:r>
              <a:rPr lang="nb-NO" sz="2000" dirty="0" err="1" smtClean="0"/>
              <a:t>formation</a:t>
            </a:r>
            <a:endParaRPr lang="nb-NO" sz="2000" dirty="0" smtClean="0"/>
          </a:p>
          <a:p>
            <a:pPr>
              <a:spcAft>
                <a:spcPts val="600"/>
              </a:spcAft>
            </a:pPr>
            <a:r>
              <a:rPr lang="nb-NO" sz="2400" dirty="0" err="1" smtClean="0"/>
              <a:t>Discussion</a:t>
            </a:r>
            <a:endParaRPr lang="nb-NO" sz="2400" dirty="0" smtClean="0"/>
          </a:p>
          <a:p>
            <a:pPr lvl="1">
              <a:spcAft>
                <a:spcPts val="600"/>
              </a:spcAft>
            </a:pPr>
            <a:r>
              <a:rPr lang="nb-NO" sz="2000" dirty="0" err="1" smtClean="0"/>
              <a:t>Sensitivity</a:t>
            </a:r>
            <a:r>
              <a:rPr lang="nb-NO" sz="2000" dirty="0" smtClean="0"/>
              <a:t> </a:t>
            </a:r>
            <a:r>
              <a:rPr lang="nb-NO" sz="2000" dirty="0" err="1" smtClean="0"/>
              <a:t>analysis</a:t>
            </a:r>
            <a:endParaRPr lang="nb-NO" sz="2000" dirty="0"/>
          </a:p>
          <a:p>
            <a:pPr lvl="1">
              <a:spcAft>
                <a:spcPts val="1200"/>
              </a:spcAft>
            </a:pPr>
            <a:r>
              <a:rPr lang="nb-NO" sz="2000" dirty="0" err="1" smtClean="0"/>
              <a:t>Theoretical</a:t>
            </a:r>
            <a:r>
              <a:rPr lang="nb-NO" sz="2000" dirty="0" smtClean="0"/>
              <a:t> </a:t>
            </a:r>
            <a:r>
              <a:rPr lang="nb-NO" sz="2000" dirty="0" err="1" smtClean="0"/>
              <a:t>field</a:t>
            </a:r>
            <a:r>
              <a:rPr lang="nb-NO" sz="2000" dirty="0" smtClean="0"/>
              <a:t> </a:t>
            </a:r>
            <a:r>
              <a:rPr lang="nb-NO" sz="2000" dirty="0" err="1" smtClean="0"/>
              <a:t>example</a:t>
            </a:r>
            <a:endParaRPr lang="nb-NO" sz="2000" dirty="0" smtClean="0"/>
          </a:p>
          <a:p>
            <a:pPr>
              <a:spcAft>
                <a:spcPts val="600"/>
              </a:spcAft>
            </a:pPr>
            <a:r>
              <a:rPr lang="nb-NO" sz="2400" dirty="0" err="1" smtClean="0"/>
              <a:t>Conclusion</a:t>
            </a:r>
            <a:endParaRPr lang="nb-NO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26</a:t>
            </a:fld>
            <a:endParaRPr lang="de-DE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Outline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15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775"/>
            <a:ext cx="2936237" cy="46595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27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Recordings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10017797" y="1135323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2 (95 m)</a:t>
            </a:r>
            <a:endParaRPr lang="nb-NO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50359" y="1135323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1 (30 m)</a:t>
            </a:r>
            <a:endParaRPr lang="nb-NO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63" y="1580326"/>
            <a:ext cx="2936237" cy="465953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916330" y="2226652"/>
            <a:ext cx="9038885" cy="2056612"/>
            <a:chOff x="1916330" y="2226652"/>
            <a:chExt cx="9038885" cy="2056612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2110154" y="2226652"/>
              <a:ext cx="2655277" cy="2000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916330" y="2426677"/>
              <a:ext cx="2849101" cy="2549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875585" y="2326664"/>
              <a:ext cx="4079630" cy="10001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75585" y="2426677"/>
              <a:ext cx="3727938" cy="18565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799099" y="2226652"/>
              <a:ext cx="2042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dirty="0" smtClean="0"/>
                <a:t>Down- and </a:t>
              </a:r>
              <a:r>
                <a:rPr lang="nb-NO" dirty="0" err="1" smtClean="0"/>
                <a:t>upgoing</a:t>
              </a:r>
              <a:r>
                <a:rPr lang="nb-NO" dirty="0"/>
                <a:t> </a:t>
              </a:r>
              <a:r>
                <a:rPr lang="nb-NO" dirty="0" smtClean="0"/>
                <a:t>Tube </a:t>
              </a:r>
              <a:r>
                <a:rPr lang="nb-NO" dirty="0" err="1" smtClean="0"/>
                <a:t>Wave</a:t>
              </a:r>
              <a:endParaRPr lang="nb-NO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601164" y="1135323"/>
            <a:ext cx="2744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b</a:t>
            </a:r>
            <a:r>
              <a:rPr lang="nb-NO" sz="1600" dirty="0" smtClean="0"/>
              <a:t>andpass filter: 50 </a:t>
            </a:r>
            <a:r>
              <a:rPr lang="nb-NO" sz="1600" dirty="0" err="1" smtClean="0"/>
              <a:t>Hz</a:t>
            </a:r>
            <a:r>
              <a:rPr lang="nb-NO" sz="1600" dirty="0" smtClean="0"/>
              <a:t> – 450 </a:t>
            </a:r>
            <a:r>
              <a:rPr lang="nb-NO" sz="1600" dirty="0" err="1" smtClean="0"/>
              <a:t>Hz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38192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1775"/>
            <a:ext cx="2936237" cy="46595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28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Recordings</a:t>
            </a:r>
            <a:endParaRPr lang="nb-NO" dirty="0"/>
          </a:p>
        </p:txBody>
      </p:sp>
      <p:sp>
        <p:nvSpPr>
          <p:cNvPr id="20" name="TextBox 19"/>
          <p:cNvSpPr txBox="1"/>
          <p:nvPr/>
        </p:nvSpPr>
        <p:spPr>
          <a:xfrm>
            <a:off x="10017797" y="1135323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2 (95 m)</a:t>
            </a:r>
            <a:endParaRPr lang="nb-NO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50359" y="1135323"/>
            <a:ext cx="1574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Well</a:t>
            </a:r>
            <a:r>
              <a:rPr lang="nb-NO" sz="2000" dirty="0" smtClean="0"/>
              <a:t> 1 (30 m)</a:t>
            </a:r>
            <a:endParaRPr lang="nb-NO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63" y="1580326"/>
            <a:ext cx="2936237" cy="46595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31332" y="912097"/>
            <a:ext cx="6873863" cy="5793259"/>
            <a:chOff x="2631332" y="912097"/>
            <a:chExt cx="6873863" cy="5793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332" y="1581775"/>
              <a:ext cx="6873863" cy="468721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52681" y="912097"/>
              <a:ext cx="25991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smtClean="0"/>
                <a:t>Single </a:t>
              </a:r>
              <a:r>
                <a:rPr lang="nb-NO" sz="2000" dirty="0" err="1" smtClean="0"/>
                <a:t>receiver</a:t>
              </a:r>
              <a:r>
                <a:rPr lang="nb-NO" sz="2000" dirty="0" smtClean="0"/>
                <a:t> (Nr.: 20)</a:t>
              </a:r>
              <a:endParaRPr lang="nb-NO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94968" y="1541362"/>
              <a:ext cx="1296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Well</a:t>
              </a:r>
              <a:r>
                <a:rPr lang="nb-NO" sz="1600" dirty="0" smtClean="0"/>
                <a:t> 1 (30 m)</a:t>
              </a:r>
              <a:endParaRPr lang="nb-NO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87022" y="1535433"/>
              <a:ext cx="1296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Well</a:t>
              </a:r>
              <a:r>
                <a:rPr lang="nb-NO" sz="1600" dirty="0" smtClean="0"/>
                <a:t> 2 (95 m)</a:t>
              </a:r>
              <a:endParaRPr lang="nb-NO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3709" y="1535433"/>
              <a:ext cx="1429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err="1" smtClean="0"/>
                <a:t>Well</a:t>
              </a:r>
              <a:r>
                <a:rPr lang="nb-NO" sz="1600" dirty="0" smtClean="0"/>
                <a:t> 1 -  </a:t>
              </a:r>
              <a:r>
                <a:rPr lang="nb-NO" sz="1600" dirty="0" err="1" smtClean="0">
                  <a:solidFill>
                    <a:srgbClr val="0000FF"/>
                  </a:solidFill>
                </a:rPr>
                <a:t>Well</a:t>
              </a:r>
              <a:r>
                <a:rPr lang="nb-NO" sz="1600" dirty="0" smtClean="0">
                  <a:solidFill>
                    <a:srgbClr val="0000FF"/>
                  </a:solidFill>
                </a:rPr>
                <a:t> 2</a:t>
              </a:r>
              <a:endParaRPr lang="nb-NO" sz="16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9150" y="6043636"/>
              <a:ext cx="3525902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nb-NO" sz="1600" dirty="0" err="1"/>
                <a:t>r</a:t>
              </a:r>
              <a:r>
                <a:rPr lang="nb-NO" sz="1600" dirty="0" err="1" smtClean="0"/>
                <a:t>epeatability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of</a:t>
              </a:r>
              <a:r>
                <a:rPr lang="nb-NO" sz="1600" dirty="0" smtClean="0"/>
                <a:t> 80 hammer </a:t>
              </a:r>
              <a:r>
                <a:rPr lang="nb-NO" sz="1600" dirty="0" err="1" smtClean="0"/>
                <a:t>shots</a:t>
              </a:r>
              <a:endParaRPr lang="nb-NO" sz="1600" dirty="0" smtClean="0"/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nb-NO" sz="1600" dirty="0"/>
                <a:t>l</a:t>
              </a:r>
              <a:r>
                <a:rPr lang="nb-NO" sz="1600" dirty="0" smtClean="0"/>
                <a:t>onger </a:t>
              </a:r>
              <a:r>
                <a:rPr lang="nb-NO" sz="1600" dirty="0" err="1" smtClean="0"/>
                <a:t>repeatable</a:t>
              </a:r>
              <a:r>
                <a:rPr lang="nb-NO" sz="1600" dirty="0" smtClean="0"/>
                <a:t> signal in </a:t>
              </a:r>
              <a:r>
                <a:rPr lang="nb-NO" sz="1600" dirty="0" err="1" smtClean="0"/>
                <a:t>deep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well</a:t>
              </a:r>
              <a:endParaRPr lang="nb-N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200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29</a:t>
            </a:fld>
            <a:endParaRPr lang="de-DE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Recordings</a:t>
            </a: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082237"/>
            <a:ext cx="7827143" cy="5580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944" y="961137"/>
            <a:ext cx="208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Passive </a:t>
            </a:r>
            <a:r>
              <a:rPr lang="nb-NO" sz="2000" dirty="0" err="1" smtClean="0"/>
              <a:t>recordings</a:t>
            </a:r>
            <a:endParaRPr lang="nb-NO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7936" y="3076052"/>
                <a:ext cx="3938963" cy="1333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nb-NO" sz="1600" dirty="0" smtClean="0"/>
                  <a:t>Peaks 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1200</m:t>
                        </m:r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4∗30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endParaRPr lang="nb-NO" sz="1600" dirty="0" smtClean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b-NO" sz="1600" dirty="0" err="1" smtClean="0"/>
                  <a:t>Shallow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well</a:t>
                </a: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600" dirty="0" smtClean="0"/>
                  <a:t> = 20 </a:t>
                </a:r>
                <a:r>
                  <a:rPr lang="nb-NO" sz="1600" dirty="0" err="1" smtClean="0"/>
                  <a:t>Hz</a:t>
                </a:r>
                <a:endParaRPr lang="nb-NO" sz="1600" dirty="0" smtClean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Deep </a:t>
                </a:r>
                <a:r>
                  <a:rPr lang="nb-NO" sz="1600" dirty="0" err="1" smtClean="0"/>
                  <a:t>well</a:t>
                </a: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b-NO" sz="1600" dirty="0"/>
                  <a:t> </a:t>
                </a:r>
                <a:r>
                  <a:rPr lang="nb-NO" sz="1600" dirty="0" smtClean="0"/>
                  <a:t>= 6 </a:t>
                </a:r>
                <a:r>
                  <a:rPr lang="nb-NO" sz="1600" dirty="0" err="1" smtClean="0"/>
                  <a:t>Hz</a:t>
                </a:r>
                <a:endParaRPr lang="nb-NO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36" y="3076052"/>
                <a:ext cx="3938963" cy="1333122"/>
              </a:xfrm>
              <a:prstGeom prst="rect">
                <a:avLst/>
              </a:prstGeom>
              <a:blipFill>
                <a:blip r:embed="rId4"/>
                <a:stretch>
                  <a:fillRect l="-773" b="-55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640265" y="272562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96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427752" y="1579070"/>
            <a:ext cx="8282204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400" dirty="0" smtClean="0"/>
              <a:t>Is </a:t>
            </a:r>
            <a:r>
              <a:rPr lang="nb-NO" sz="2400" dirty="0"/>
              <a:t>it </a:t>
            </a:r>
            <a:r>
              <a:rPr lang="nb-NO" sz="2400" dirty="0" err="1"/>
              <a:t>possible</a:t>
            </a:r>
            <a:r>
              <a:rPr lang="nb-NO" sz="2400" dirty="0"/>
              <a:t> to </a:t>
            </a:r>
            <a:r>
              <a:rPr lang="nb-NO" sz="2400" dirty="0" err="1" smtClean="0"/>
              <a:t>estimate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Shear</a:t>
            </a:r>
            <a:r>
              <a:rPr lang="nb-NO" sz="2400" dirty="0" smtClean="0"/>
              <a:t> Modulus and S-</a:t>
            </a:r>
            <a:r>
              <a:rPr lang="nb-NO" sz="2400" dirty="0" err="1" smtClean="0"/>
              <a:t>Wave</a:t>
            </a:r>
            <a:r>
              <a:rPr lang="nb-NO" sz="2400" dirty="0" smtClean="0"/>
              <a:t> </a:t>
            </a:r>
            <a:r>
              <a:rPr lang="nb-NO" sz="2400" dirty="0" err="1" smtClean="0"/>
              <a:t>velocity</a:t>
            </a:r>
            <a:r>
              <a:rPr lang="nb-NO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nb-NO" sz="2400" dirty="0" err="1" smtClean="0"/>
              <a:t>changes</a:t>
            </a:r>
            <a:r>
              <a:rPr lang="nb-NO" sz="2400" dirty="0" smtClean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 smtClean="0"/>
              <a:t>geological</a:t>
            </a:r>
            <a:r>
              <a:rPr lang="nb-NO" sz="2400" dirty="0" smtClean="0"/>
              <a:t> </a:t>
            </a:r>
            <a:r>
              <a:rPr lang="nb-NO" sz="2400" dirty="0" err="1" smtClean="0"/>
              <a:t>formation</a:t>
            </a:r>
            <a:r>
              <a:rPr lang="nb-NO" sz="2400" dirty="0" smtClean="0"/>
              <a:t> by </a:t>
            </a:r>
            <a:r>
              <a:rPr lang="nb-NO" sz="2400" dirty="0" err="1" smtClean="0"/>
              <a:t>measuring</a:t>
            </a:r>
            <a:r>
              <a:rPr lang="nb-NO" sz="2400" dirty="0" smtClean="0"/>
              <a:t> </a:t>
            </a:r>
            <a:r>
              <a:rPr lang="nb-NO" sz="2400" dirty="0"/>
              <a:t>T</a:t>
            </a:r>
            <a:r>
              <a:rPr lang="nb-NO" sz="2400" dirty="0" smtClean="0"/>
              <a:t>ube </a:t>
            </a:r>
            <a:r>
              <a:rPr lang="nb-NO" sz="2400" dirty="0" err="1" smtClean="0"/>
              <a:t>waves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6328" y="3333093"/>
            <a:ext cx="557924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err="1" smtClean="0"/>
              <a:t>Advantages</a:t>
            </a:r>
            <a:r>
              <a:rPr lang="nb-NO" sz="2000" dirty="0" smtClean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Fixed</a:t>
            </a:r>
            <a:r>
              <a:rPr lang="nb-NO" sz="1600" dirty="0" smtClean="0"/>
              <a:t> </a:t>
            </a:r>
            <a:r>
              <a:rPr lang="nb-NO" sz="1600" dirty="0" err="1" smtClean="0"/>
              <a:t>source</a:t>
            </a:r>
            <a:r>
              <a:rPr lang="nb-NO" sz="1600" dirty="0"/>
              <a:t> </a:t>
            </a:r>
            <a:r>
              <a:rPr lang="nb-NO" sz="1600" dirty="0" err="1" smtClean="0"/>
              <a:t>position</a:t>
            </a:r>
            <a:r>
              <a:rPr lang="nb-NO" sz="1600" dirty="0" smtClean="0"/>
              <a:t>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position</a:t>
            </a:r>
            <a:r>
              <a:rPr lang="nb-NO" sz="1600" dirty="0" smtClean="0"/>
              <a:t> and firing time is not </a:t>
            </a:r>
            <a:r>
              <a:rPr lang="nb-NO" sz="1600" dirty="0" err="1" smtClean="0"/>
              <a:t>required</a:t>
            </a:r>
            <a:endParaRPr lang="nb-NO" sz="16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Only</a:t>
            </a:r>
            <a:r>
              <a:rPr lang="nb-NO" sz="1600" dirty="0" smtClean="0"/>
              <a:t> </a:t>
            </a:r>
            <a:r>
              <a:rPr lang="nb-NO" sz="1600" dirty="0" err="1" smtClean="0"/>
              <a:t>hydrophones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required</a:t>
            </a:r>
            <a:r>
              <a:rPr lang="nb-NO" sz="1600" dirty="0" smtClean="0"/>
              <a:t>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free</a:t>
            </a:r>
            <a:r>
              <a:rPr lang="nb-NO" sz="1600" dirty="0" smtClean="0"/>
              <a:t> from </a:t>
            </a:r>
            <a:r>
              <a:rPr lang="nb-NO" sz="1600" dirty="0" err="1" smtClean="0"/>
              <a:t>mechanical</a:t>
            </a:r>
            <a:r>
              <a:rPr lang="nb-NO" sz="1600" dirty="0" smtClean="0"/>
              <a:t> </a:t>
            </a:r>
            <a:r>
              <a:rPr lang="nb-NO" sz="1600" dirty="0" err="1" smtClean="0"/>
              <a:t>noise</a:t>
            </a:r>
            <a:r>
              <a:rPr lang="nb-NO" sz="1600" dirty="0" smtClean="0"/>
              <a:t> </a:t>
            </a:r>
            <a:r>
              <a:rPr lang="nb-NO" sz="1200" dirty="0" smtClean="0"/>
              <a:t>(</a:t>
            </a:r>
            <a:r>
              <a:rPr lang="nb-NO" sz="1200" dirty="0" err="1"/>
              <a:t>Peng</a:t>
            </a:r>
            <a:r>
              <a:rPr lang="nb-NO" sz="1200" dirty="0"/>
              <a:t>, 1996</a:t>
            </a:r>
            <a:r>
              <a:rPr lang="nb-NO" sz="1200" dirty="0" smtClean="0"/>
              <a:t>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l</a:t>
            </a:r>
            <a:r>
              <a:rPr lang="nb-NO" sz="1600" dirty="0" err="1" smtClean="0"/>
              <a:t>ow-cost</a:t>
            </a:r>
            <a:endParaRPr lang="nb-NO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Permanently</a:t>
            </a:r>
            <a:r>
              <a:rPr lang="nb-NO" sz="1600" dirty="0" smtClean="0"/>
              <a:t> </a:t>
            </a:r>
            <a:r>
              <a:rPr lang="nb-NO" sz="1600" dirty="0" err="1" smtClean="0"/>
              <a:t>installed</a:t>
            </a:r>
            <a:r>
              <a:rPr lang="nb-NO" sz="1600" dirty="0" smtClean="0"/>
              <a:t> system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Might</a:t>
            </a:r>
            <a:r>
              <a:rPr lang="nb-NO" sz="1600" dirty="0" smtClean="0"/>
              <a:t> </a:t>
            </a:r>
            <a:r>
              <a:rPr lang="nb-NO" sz="1600" dirty="0" err="1" smtClean="0"/>
              <a:t>use</a:t>
            </a:r>
            <a:r>
              <a:rPr lang="nb-NO" sz="1600" dirty="0" smtClean="0"/>
              <a:t> </a:t>
            </a:r>
            <a:r>
              <a:rPr lang="nb-NO" sz="1600" dirty="0"/>
              <a:t>passive </a:t>
            </a:r>
            <a:r>
              <a:rPr lang="nb-NO" sz="1600" dirty="0" err="1"/>
              <a:t>seismic</a:t>
            </a:r>
            <a:r>
              <a:rPr lang="nb-NO" sz="1600" dirty="0"/>
              <a:t> </a:t>
            </a:r>
            <a:r>
              <a:rPr lang="nb-NO" sz="1600" dirty="0" err="1" smtClean="0"/>
              <a:t>recordings</a:t>
            </a:r>
            <a:endParaRPr lang="nb-NO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21482" y="3333093"/>
            <a:ext cx="42460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/>
              <a:t>Problems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/>
              <a:t>Precise</a:t>
            </a:r>
            <a:r>
              <a:rPr lang="nb-NO" sz="1600" dirty="0" smtClean="0"/>
              <a:t> </a:t>
            </a:r>
            <a:r>
              <a:rPr lang="nb-NO" sz="1600" dirty="0" err="1"/>
              <a:t>estimation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tube </a:t>
            </a:r>
            <a:r>
              <a:rPr lang="nb-NO" sz="1600" dirty="0" err="1"/>
              <a:t>wave</a:t>
            </a:r>
            <a:r>
              <a:rPr lang="nb-NO" sz="1600" dirty="0"/>
              <a:t> </a:t>
            </a:r>
            <a:r>
              <a:rPr lang="nb-NO" sz="1600" dirty="0" err="1"/>
              <a:t>velocity</a:t>
            </a:r>
            <a:r>
              <a:rPr lang="nb-NO" sz="1600" dirty="0"/>
              <a:t> </a:t>
            </a:r>
            <a:endParaRPr lang="nb-NO" sz="160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smtClean="0"/>
              <a:t>Tube </a:t>
            </a:r>
            <a:r>
              <a:rPr lang="nb-NO" sz="1600" dirty="0" err="1" smtClean="0"/>
              <a:t>wave</a:t>
            </a:r>
            <a:r>
              <a:rPr lang="nb-NO" sz="1600" dirty="0" smtClean="0"/>
              <a:t> </a:t>
            </a:r>
            <a:r>
              <a:rPr lang="nb-NO" sz="1600" dirty="0" err="1" smtClean="0"/>
              <a:t>depends</a:t>
            </a:r>
            <a:r>
              <a:rPr lang="nb-NO" sz="1600" dirty="0" smtClean="0"/>
              <a:t>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several</a:t>
            </a:r>
            <a:r>
              <a:rPr lang="nb-NO" sz="1600" dirty="0" smtClean="0"/>
              <a:t> </a:t>
            </a:r>
            <a:r>
              <a:rPr lang="nb-NO" sz="1600" dirty="0" err="1" smtClean="0"/>
              <a:t>borehole</a:t>
            </a:r>
            <a:r>
              <a:rPr lang="nb-NO" sz="1600" dirty="0" smtClean="0"/>
              <a:t> parameter (</a:t>
            </a:r>
            <a:r>
              <a:rPr lang="nb-NO" sz="1600" dirty="0" err="1" smtClean="0"/>
              <a:t>casing</a:t>
            </a:r>
            <a:r>
              <a:rPr lang="nb-NO" sz="1600" dirty="0" smtClean="0"/>
              <a:t>, logging </a:t>
            </a:r>
            <a:r>
              <a:rPr lang="nb-NO" sz="1600" dirty="0" err="1" smtClean="0"/>
              <a:t>tool</a:t>
            </a:r>
            <a:r>
              <a:rPr lang="nb-NO" sz="1600" dirty="0" smtClean="0"/>
              <a:t>, </a:t>
            </a:r>
            <a:r>
              <a:rPr lang="nb-NO" sz="1600" dirty="0" err="1" smtClean="0"/>
              <a:t>borehole</a:t>
            </a:r>
            <a:r>
              <a:rPr lang="nb-NO" sz="1600" dirty="0" smtClean="0"/>
              <a:t> fluid)</a:t>
            </a:r>
            <a:endParaRPr lang="nb-NO" sz="1600" dirty="0"/>
          </a:p>
        </p:txBody>
      </p:sp>
      <p:sp>
        <p:nvSpPr>
          <p:cNvPr id="10" name="Right Arrow 9"/>
          <p:cNvSpPr/>
          <p:nvPr/>
        </p:nvSpPr>
        <p:spPr>
          <a:xfrm>
            <a:off x="1803400" y="1670329"/>
            <a:ext cx="487680" cy="282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Motivation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24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30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5" y="1067045"/>
            <a:ext cx="4800000" cy="26999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5" y="4119164"/>
            <a:ext cx="4800000" cy="2699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42" y="1065960"/>
            <a:ext cx="4800000" cy="2699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660" y="4145126"/>
            <a:ext cx="4800000" cy="2699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56404" y="811287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Casing</a:t>
            </a:r>
            <a:r>
              <a:rPr lang="nb-NO" sz="2000" dirty="0" smtClean="0"/>
              <a:t> </a:t>
            </a:r>
            <a:r>
              <a:rPr lang="nb-NO" sz="2000" dirty="0" err="1" smtClean="0"/>
              <a:t>thickness</a:t>
            </a:r>
            <a:endParaRPr lang="de-DE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7836" y="811287"/>
            <a:ext cx="164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Tool</a:t>
            </a:r>
            <a:r>
              <a:rPr lang="nb-NO" sz="2000" dirty="0" smtClean="0"/>
              <a:t> </a:t>
            </a:r>
            <a:r>
              <a:rPr lang="nb-NO" sz="2000" dirty="0" err="1" smtClean="0"/>
              <a:t>thickness</a:t>
            </a:r>
            <a:endParaRPr lang="de-D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821046" y="3881985"/>
            <a:ext cx="2159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Borehole</a:t>
            </a:r>
            <a:r>
              <a:rPr lang="nb-NO" sz="2000" dirty="0" smtClean="0"/>
              <a:t> </a:t>
            </a:r>
            <a:r>
              <a:rPr lang="nb-NO" sz="2000" dirty="0" err="1" smtClean="0"/>
              <a:t>thickness</a:t>
            </a:r>
            <a:endParaRPr lang="de-DE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77331" y="3881985"/>
            <a:ext cx="3202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Bulk Modulus: </a:t>
            </a:r>
            <a:r>
              <a:rPr lang="nb-NO" sz="2000" dirty="0" err="1"/>
              <a:t>b</a:t>
            </a:r>
            <a:r>
              <a:rPr lang="nb-NO" sz="2000" dirty="0" err="1" smtClean="0"/>
              <a:t>orehole</a:t>
            </a:r>
            <a:r>
              <a:rPr lang="nb-NO" sz="2000" dirty="0" smtClean="0"/>
              <a:t> fluid</a:t>
            </a:r>
            <a:endParaRPr lang="de-DE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834895" y="3588272"/>
            <a:ext cx="2250688" cy="461665"/>
            <a:chOff x="9834895" y="3532384"/>
            <a:chExt cx="2250688" cy="461665"/>
          </a:xfrm>
        </p:grpSpPr>
        <p:grpSp>
          <p:nvGrpSpPr>
            <p:cNvPr id="21" name="Group 20"/>
            <p:cNvGrpSpPr/>
            <p:nvPr/>
          </p:nvGrpSpPr>
          <p:grpSpPr>
            <a:xfrm>
              <a:off x="9834895" y="3532384"/>
              <a:ext cx="2250688" cy="461665"/>
              <a:chOff x="5168267" y="3376364"/>
              <a:chExt cx="2250688" cy="461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168267" y="3376364"/>
                <a:ext cx="6110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……</a:t>
                </a:r>
                <a:endParaRPr lang="de-DE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14230" y="3497266"/>
                <a:ext cx="180472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b-NO" sz="1600" dirty="0" err="1"/>
                  <a:t>e</a:t>
                </a:r>
                <a:r>
                  <a:rPr lang="nb-NO" sz="1600" dirty="0" err="1" smtClean="0"/>
                  <a:t>xperimental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result</a:t>
                </a:r>
                <a:endParaRPr lang="de-DE" sz="1600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834895" y="3628951"/>
              <a:ext cx="2250688" cy="3628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Arc 25"/>
          <p:cNvSpPr/>
          <p:nvPr/>
        </p:nvSpPr>
        <p:spPr>
          <a:xfrm rot="11257975">
            <a:off x="1384031" y="1079629"/>
            <a:ext cx="1285159" cy="1408873"/>
          </a:xfrm>
          <a:prstGeom prst="arc">
            <a:avLst/>
          </a:prstGeom>
          <a:ln w="19050" cap="flat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rc 26"/>
          <p:cNvSpPr/>
          <p:nvPr/>
        </p:nvSpPr>
        <p:spPr>
          <a:xfrm rot="11257975">
            <a:off x="1384030" y="3957561"/>
            <a:ext cx="1285159" cy="1408873"/>
          </a:xfrm>
          <a:prstGeom prst="arc">
            <a:avLst/>
          </a:prstGeom>
          <a:ln w="19050" cap="flat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rc 27"/>
          <p:cNvSpPr/>
          <p:nvPr/>
        </p:nvSpPr>
        <p:spPr>
          <a:xfrm rot="10511605">
            <a:off x="6525935" y="3935871"/>
            <a:ext cx="294051" cy="1364622"/>
          </a:xfrm>
          <a:prstGeom prst="arc">
            <a:avLst/>
          </a:prstGeom>
          <a:ln w="19050" cap="flat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672960" y="1696720"/>
            <a:ext cx="264642" cy="7724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95144" y="2307414"/>
            <a:ext cx="97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decreasing</a:t>
            </a:r>
            <a:endParaRPr lang="de-D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976250" y="5228684"/>
            <a:ext cx="924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increasing</a:t>
            </a:r>
            <a:endParaRPr lang="de-DE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805281" y="2424435"/>
            <a:ext cx="924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increasing</a:t>
            </a:r>
            <a:endParaRPr lang="de-DE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606292" y="5233122"/>
            <a:ext cx="97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decreasing</a:t>
            </a:r>
            <a:endParaRPr lang="de-DE" sz="14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10203948" y="1209587"/>
            <a:ext cx="1944974" cy="1791263"/>
            <a:chOff x="3315063" y="671462"/>
            <a:chExt cx="6118497" cy="5634956"/>
          </a:xfrm>
        </p:grpSpPr>
        <p:grpSp>
          <p:nvGrpSpPr>
            <p:cNvPr id="29" name="Group 28"/>
            <p:cNvGrpSpPr/>
            <p:nvPr/>
          </p:nvGrpSpPr>
          <p:grpSpPr>
            <a:xfrm>
              <a:off x="3315063" y="671462"/>
              <a:ext cx="6118497" cy="5634956"/>
              <a:chOff x="5940379" y="651963"/>
              <a:chExt cx="5654357" cy="516218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0198100" y="2159807"/>
                <a:ext cx="1396636" cy="3357073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940379" y="2159807"/>
                <a:ext cx="1396636" cy="3357073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Can 40"/>
              <p:cNvSpPr/>
              <p:nvPr/>
            </p:nvSpPr>
            <p:spPr>
              <a:xfrm>
                <a:off x="8299270" y="2033156"/>
                <a:ext cx="992777" cy="3780994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Can 41"/>
              <p:cNvSpPr/>
              <p:nvPr/>
            </p:nvSpPr>
            <p:spPr>
              <a:xfrm>
                <a:off x="7376161" y="1825625"/>
                <a:ext cx="2786743" cy="3988525"/>
              </a:xfrm>
              <a:prstGeom prst="can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V="1">
                <a:off x="8760822" y="2151017"/>
                <a:ext cx="1445625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8299270" y="2151017"/>
                <a:ext cx="46155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135674" y="651963"/>
                <a:ext cx="1584657" cy="115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min</a:t>
                </a:r>
                <a:endParaRPr lang="de-DE" baseline="-25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330719" y="657868"/>
                <a:ext cx="1666031" cy="115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max</a:t>
                </a:r>
                <a:endParaRPr lang="de-DE" baseline="-25000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7286899" y="2151017"/>
                <a:ext cx="1785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789878" y="681983"/>
                <a:ext cx="1631727" cy="115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/>
                  <a:t>d</a:t>
                </a:r>
                <a:r>
                  <a:rPr lang="nb-NO" sz="2000" baseline="-25000" dirty="0" err="1" smtClean="0"/>
                  <a:t>cas</a:t>
                </a:r>
                <a:endParaRPr lang="de-DE" sz="2000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266434" y="4003560"/>
                  <a:ext cx="904490" cy="774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434" y="4003560"/>
                  <a:ext cx="904490" cy="77456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383" b="-195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069425" y="3985808"/>
                  <a:ext cx="943199" cy="8366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425" y="3985808"/>
                  <a:ext cx="943199" cy="83668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000" b="-2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Sensitivity</a:t>
            </a:r>
            <a:r>
              <a:rPr lang="nb-NO" dirty="0" smtClean="0"/>
              <a:t> to different parameter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6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080000"/>
                <a:ext cx="4456167" cy="5634447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b-NO" sz="2000" dirty="0" smtClean="0">
                    <a:latin typeface="Cambria Math" panose="02040503050406030204" pitchFamily="18" charset="0"/>
                  </a:rPr>
                  <a:t>G</a:t>
                </a:r>
                <a:r>
                  <a:rPr lang="nb-NO" sz="2000" dirty="0" err="1">
                    <a:latin typeface="Cambria Math" panose="02040503050406030204" pitchFamily="18" charset="0"/>
                  </a:rPr>
                  <a:t>eometry</a:t>
                </a:r>
                <a:endParaRPr lang="nb-NO" sz="2000" dirty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=0.035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b-NO" sz="1600" dirty="0"/>
                  <a:t>		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𝑎𝑥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=0.07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nb-NO" sz="160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𝑐𝑎𝑠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=0.00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b-NO" sz="1600" dirty="0"/>
                  <a:t>		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600" dirty="0" smtClean="0"/>
                  <a:t>	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nb-NO" sz="1600" dirty="0" smtClean="0"/>
                  <a:t>	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𝑐𝑎𝑠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nb-NO" sz="2000" dirty="0"/>
              </a:p>
              <a:p>
                <a:r>
                  <a:rPr lang="nb-NO" sz="2000" dirty="0" smtClean="0"/>
                  <a:t>Fluid  </a:t>
                </a:r>
                <a:r>
                  <a:rPr lang="nb-NO" sz="2000" dirty="0" smtClean="0">
                    <a:sym typeface="Wingdings" panose="05000000000000000000" pitchFamily="2" charset="2"/>
                  </a:rPr>
                  <a:t>  </a:t>
                </a:r>
                <a:r>
                  <a:rPr lang="nb-NO" sz="2000" dirty="0" smtClean="0"/>
                  <a:t>Water</a:t>
                </a:r>
                <a:endParaRPr lang="nb-NO" sz="200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=1000</m:t>
                    </m:r>
                    <m:f>
                      <m:f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nb-NO" sz="1600" dirty="0" smtClean="0"/>
                  <a:t> </a:t>
                </a:r>
                <a:endParaRPr lang="nb-NO" sz="1600" dirty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=2.15∗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endParaRPr lang="nb-NO" sz="1600" dirty="0" smtClean="0"/>
              </a:p>
              <a:p>
                <a:pPr>
                  <a:spcAft>
                    <a:spcPts val="600"/>
                  </a:spcAft>
                </a:pPr>
                <a:r>
                  <a:rPr lang="nb-NO" sz="2000" dirty="0" err="1" smtClean="0"/>
                  <a:t>Casing</a:t>
                </a:r>
                <a:r>
                  <a:rPr lang="nb-NO" sz="2000" dirty="0" smtClean="0"/>
                  <a:t>  </a:t>
                </a:r>
                <a:r>
                  <a:rPr lang="nb-NO" sz="2000" dirty="0" smtClean="0">
                    <a:sym typeface="Wingdings" panose="05000000000000000000" pitchFamily="2" charset="2"/>
                  </a:rPr>
                  <a:t>  </a:t>
                </a:r>
                <a:r>
                  <a:rPr lang="nb-NO" sz="2000" dirty="0">
                    <a:sym typeface="Wingdings" panose="05000000000000000000" pitchFamily="2" charset="2"/>
                  </a:rPr>
                  <a:t>S</a:t>
                </a:r>
                <a:r>
                  <a:rPr lang="nb-NO" sz="2000" dirty="0" smtClean="0"/>
                  <a:t>teel</a:t>
                </a:r>
                <a:endParaRPr lang="nb-NO" sz="180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=77∗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endParaRPr lang="nb-NO" sz="1600" dirty="0" smtClean="0">
                  <a:latin typeface="Cambria Math" panose="02040503050406030204" pitchFamily="18" charset="0"/>
                </a:endParaRP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nb-NO" sz="1600" dirty="0"/>
              </a:p>
              <a:p>
                <a:pPr>
                  <a:spcAft>
                    <a:spcPts val="600"/>
                  </a:spcAft>
                </a:pPr>
                <a:r>
                  <a:rPr lang="nb-NO" sz="2000" dirty="0"/>
                  <a:t>Logging </a:t>
                </a:r>
                <a:r>
                  <a:rPr lang="nb-NO" sz="2000" dirty="0" err="1" smtClean="0"/>
                  <a:t>tool</a:t>
                </a:r>
                <a:r>
                  <a:rPr lang="nb-NO" sz="2000" dirty="0"/>
                  <a:t> </a:t>
                </a:r>
                <a:r>
                  <a:rPr lang="nb-NO" sz="2000" dirty="0" smtClean="0"/>
                  <a:t> </a:t>
                </a:r>
                <a:r>
                  <a:rPr lang="nb-NO" sz="2000" dirty="0" smtClean="0">
                    <a:sym typeface="Wingdings" panose="05000000000000000000" pitchFamily="2" charset="2"/>
                  </a:rPr>
                  <a:t>  </a:t>
                </a:r>
                <a:r>
                  <a:rPr lang="nb-NO" sz="2000" dirty="0" err="1" smtClean="0"/>
                  <a:t>Keflar</a:t>
                </a:r>
                <a:endParaRPr lang="nb-NO" sz="200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=2.9∗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endParaRPr lang="nb-NO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080000"/>
                <a:ext cx="4456167" cy="5634447"/>
              </a:xfrm>
              <a:blipFill rotWithShape="0">
                <a:blip r:embed="rId3"/>
                <a:stretch>
                  <a:fillRect l="-1231" t="-16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1005840" y="2611120"/>
            <a:ext cx="27432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ight Arrow 27"/>
          <p:cNvSpPr/>
          <p:nvPr/>
        </p:nvSpPr>
        <p:spPr>
          <a:xfrm>
            <a:off x="1005840" y="3004105"/>
            <a:ext cx="27432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9" name="Group 28"/>
          <p:cNvGrpSpPr/>
          <p:nvPr/>
        </p:nvGrpSpPr>
        <p:grpSpPr>
          <a:xfrm>
            <a:off x="5323841" y="1058093"/>
            <a:ext cx="6108336" cy="5664757"/>
            <a:chOff x="6163129" y="1098126"/>
            <a:chExt cx="5644967" cy="5189489"/>
          </a:xfrm>
        </p:grpSpPr>
        <p:grpSp>
          <p:nvGrpSpPr>
            <p:cNvPr id="30" name="Group 29"/>
            <p:cNvGrpSpPr/>
            <p:nvPr/>
          </p:nvGrpSpPr>
          <p:grpSpPr>
            <a:xfrm>
              <a:off x="6163129" y="1098126"/>
              <a:ext cx="5644967" cy="4909437"/>
              <a:chOff x="5949769" y="1392766"/>
              <a:chExt cx="5644967" cy="4909437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10198100" y="2159807"/>
                <a:ext cx="1396636" cy="335707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949769" y="2159807"/>
                <a:ext cx="1396636" cy="335707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" name="Can 36"/>
              <p:cNvSpPr/>
              <p:nvPr/>
            </p:nvSpPr>
            <p:spPr>
              <a:xfrm>
                <a:off x="8299270" y="2033156"/>
                <a:ext cx="992777" cy="3780994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Can 37"/>
              <p:cNvSpPr/>
              <p:nvPr/>
            </p:nvSpPr>
            <p:spPr>
              <a:xfrm>
                <a:off x="7376161" y="1825625"/>
                <a:ext cx="2786743" cy="3988525"/>
              </a:xfrm>
              <a:prstGeom prst="can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8760822" y="2151017"/>
                <a:ext cx="1445625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8299270" y="2151017"/>
                <a:ext cx="46155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299270" y="182508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min</a:t>
                </a:r>
                <a:endParaRPr lang="de-DE" baseline="-25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419980" y="1825625"/>
                <a:ext cx="527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max</a:t>
                </a:r>
                <a:endParaRPr lang="de-DE" baseline="-25000" dirty="0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7286899" y="2151017"/>
                <a:ext cx="1785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6924749" y="1825080"/>
                <a:ext cx="50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/>
                  <a:t>d</a:t>
                </a:r>
                <a:r>
                  <a:rPr lang="nb-NO" sz="2000" baseline="-25000" dirty="0" err="1" smtClean="0"/>
                  <a:t>cas</a:t>
                </a:r>
                <a:endParaRPr lang="de-DE" sz="2000" baseline="-25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535389" y="341326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fluid</a:t>
                </a:r>
                <a:endParaRPr lang="de-DE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530046" y="3145168"/>
                <a:ext cx="555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tool</a:t>
                </a:r>
                <a:endParaRPr lang="de-DE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0464297" y="1392766"/>
                <a:ext cx="76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casing</a:t>
                </a:r>
                <a:endParaRPr lang="de-DE" sz="2000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>
                <a:off x="10051350" y="1634036"/>
                <a:ext cx="478974" cy="3831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 flipV="1">
                <a:off x="10794986" y="4790588"/>
                <a:ext cx="51627" cy="9285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0290837" y="5681904"/>
                <a:ext cx="1230603" cy="62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geological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formation</a:t>
                </a:r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875490" y="3258019"/>
                  <a:ext cx="273703" cy="281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490" y="3258019"/>
                  <a:ext cx="273703" cy="28195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0833" r="-8333" b="-2156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0922820" y="6005660"/>
                  <a:ext cx="281525" cy="281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2820" y="6005660"/>
                  <a:ext cx="281525" cy="2819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000" r="-2000" b="-2156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0806273" y="1450760"/>
                  <a:ext cx="587880" cy="281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6273" y="1450760"/>
                  <a:ext cx="587880" cy="28195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615" r="-962" b="-2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7761127" y="3465435"/>
                  <a:ext cx="649091" cy="304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1127" y="3465435"/>
                  <a:ext cx="649091" cy="30451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696" r="-6087" b="-254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Paramter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04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080000"/>
            <a:ext cx="2321560" cy="158205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sz="2000" dirty="0" err="1" smtClean="0"/>
              <a:t>Recorded</a:t>
            </a:r>
            <a:r>
              <a:rPr lang="nb-NO" sz="2000" dirty="0" smtClean="0"/>
              <a:t> data: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1800" dirty="0" err="1" smtClean="0"/>
              <a:t>stacked</a:t>
            </a:r>
            <a:endParaRPr lang="nb-NO" sz="1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1800" dirty="0" smtClean="0"/>
              <a:t>f-k </a:t>
            </a:r>
            <a:r>
              <a:rPr lang="nb-NO" sz="1800" dirty="0" err="1" smtClean="0"/>
              <a:t>filtered</a:t>
            </a:r>
            <a:endParaRPr lang="nb-NO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00000" y="1080000"/>
            <a:ext cx="7645400" cy="158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2000" dirty="0" smtClean="0"/>
              <a:t>Model: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1800" dirty="0" smtClean="0"/>
              <a:t>tube </a:t>
            </a:r>
            <a:r>
              <a:rPr lang="nb-NO" sz="1800" dirty="0" err="1" smtClean="0"/>
              <a:t>wave</a:t>
            </a:r>
            <a:r>
              <a:rPr lang="nb-NO" sz="1800" dirty="0" smtClean="0"/>
              <a:t> starts at </a:t>
            </a:r>
            <a:r>
              <a:rPr lang="nb-NO" sz="1800" dirty="0" err="1" smtClean="0"/>
              <a:t>borehole</a:t>
            </a:r>
            <a:r>
              <a:rPr lang="nb-NO" sz="1800" dirty="0" smtClean="0"/>
              <a:t> head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b-NO" sz="1800" dirty="0"/>
              <a:t>d</a:t>
            </a:r>
            <a:r>
              <a:rPr lang="nb-NO" sz="1800" dirty="0" smtClean="0"/>
              <a:t>ifferent </a:t>
            </a:r>
            <a:r>
              <a:rPr lang="nb-NO" sz="1800" dirty="0" err="1" smtClean="0"/>
              <a:t>velocities</a:t>
            </a:r>
            <a:r>
              <a:rPr lang="nb-NO" sz="1800" dirty="0" smtClean="0"/>
              <a:t>, </a:t>
            </a:r>
            <a:r>
              <a:rPr lang="nb-NO" sz="1800" dirty="0" err="1" smtClean="0"/>
              <a:t>reflection</a:t>
            </a:r>
            <a:r>
              <a:rPr lang="nb-NO" sz="1800" dirty="0" smtClean="0"/>
              <a:t> </a:t>
            </a:r>
            <a:r>
              <a:rPr lang="nb-NO" sz="1800" dirty="0" err="1" smtClean="0"/>
              <a:t>coefficients</a:t>
            </a:r>
            <a:r>
              <a:rPr lang="nb-NO" sz="1800" dirty="0" smtClean="0"/>
              <a:t> at </a:t>
            </a:r>
            <a:r>
              <a:rPr lang="nb-NO" sz="1800" dirty="0" err="1" smtClean="0"/>
              <a:t>bottom</a:t>
            </a:r>
            <a:r>
              <a:rPr lang="nb-NO" sz="1800" dirty="0" smtClean="0"/>
              <a:t>, </a:t>
            </a:r>
            <a:r>
              <a:rPr lang="nb-NO" sz="1800" dirty="0" err="1" smtClean="0"/>
              <a:t>no</a:t>
            </a:r>
            <a:r>
              <a:rPr lang="nb-NO" sz="1800" dirty="0" smtClean="0"/>
              <a:t> </a:t>
            </a:r>
            <a:r>
              <a:rPr lang="nb-NO" sz="1800" dirty="0" err="1" smtClean="0"/>
              <a:t>attenuation</a:t>
            </a:r>
            <a:endParaRPr lang="nb-NO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64" y="2184400"/>
            <a:ext cx="1001656" cy="4257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1" y="2184401"/>
            <a:ext cx="1001656" cy="4257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578" y="2184401"/>
            <a:ext cx="1001656" cy="4257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35" y="2184400"/>
            <a:ext cx="1001656" cy="4257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92" y="2184400"/>
            <a:ext cx="1001656" cy="4257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06426" y="6451598"/>
                <a:ext cx="1890646" cy="3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1250</m:t>
                    </m:r>
                    <m:f>
                      <m:f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de-DE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426" y="6451598"/>
                <a:ext cx="1890646" cy="380617"/>
              </a:xfrm>
              <a:prstGeom prst="rect">
                <a:avLst/>
              </a:prstGeom>
              <a:blipFill rotWithShape="0">
                <a:blip r:embed="rId8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1083" y="6451597"/>
                <a:ext cx="1890646" cy="3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1250</m:t>
                    </m:r>
                    <m:f>
                      <m:f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de-DE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83" y="6451597"/>
                <a:ext cx="1890646" cy="380617"/>
              </a:xfrm>
              <a:prstGeom prst="rect">
                <a:avLst/>
              </a:prstGeom>
              <a:blipFill rotWithShape="0"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95740" y="6451597"/>
                <a:ext cx="1890646" cy="3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1100</m:t>
                    </m:r>
                    <m:f>
                      <m:f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de-DE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740" y="6451597"/>
                <a:ext cx="1890646" cy="380617"/>
              </a:xfrm>
              <a:prstGeom prst="rect">
                <a:avLst/>
              </a:prstGeom>
              <a:blipFill rotWithShape="0">
                <a:blip r:embed="rId10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540397" y="6451597"/>
                <a:ext cx="1890646" cy="3806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1500</m:t>
                    </m:r>
                    <m:f>
                      <m:f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de-DE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397" y="6451597"/>
                <a:ext cx="1890646" cy="380617"/>
              </a:xfrm>
              <a:prstGeom prst="rect">
                <a:avLst/>
              </a:prstGeom>
              <a:blipFill rotWithShape="0">
                <a:blip r:embed="rId11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32</a:t>
            </a:fld>
            <a:endParaRPr lang="de-DE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Measured</a:t>
            </a:r>
            <a:r>
              <a:rPr lang="nb-NO" dirty="0" smtClean="0"/>
              <a:t> and </a:t>
            </a:r>
            <a:r>
              <a:rPr lang="nb-NO" dirty="0" err="1" smtClean="0"/>
              <a:t>Modelled</a:t>
            </a:r>
            <a:r>
              <a:rPr lang="nb-NO" dirty="0" smtClean="0"/>
              <a:t> Data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0000" y="1080000"/>
            <a:ext cx="10947400" cy="50796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b-NO" sz="2000" dirty="0" smtClean="0"/>
          </a:p>
          <a:p>
            <a:pPr>
              <a:spcAft>
                <a:spcPts val="600"/>
              </a:spcAft>
            </a:pPr>
            <a:r>
              <a:rPr lang="nb-NO" sz="2000" dirty="0" err="1" smtClean="0"/>
              <a:t>Velocity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tube </a:t>
            </a:r>
            <a:r>
              <a:rPr lang="nb-NO" sz="2000" dirty="0" err="1" smtClean="0"/>
              <a:t>wave</a:t>
            </a:r>
            <a:r>
              <a:rPr lang="nb-NO" sz="2000" dirty="0" smtClean="0"/>
              <a:t> is </a:t>
            </a:r>
            <a:r>
              <a:rPr lang="nb-NO" sz="2000" dirty="0" err="1" smtClean="0"/>
              <a:t>influenced</a:t>
            </a:r>
            <a:r>
              <a:rPr lang="nb-NO" sz="2000" dirty="0" smtClean="0"/>
              <a:t> by </a:t>
            </a:r>
            <a:r>
              <a:rPr lang="nb-NO" sz="1400" dirty="0"/>
              <a:t>(</a:t>
            </a:r>
            <a:r>
              <a:rPr lang="nb-NO" sz="1400" dirty="0" err="1"/>
              <a:t>Galperin</a:t>
            </a:r>
            <a:r>
              <a:rPr lang="nb-NO" sz="1400" dirty="0"/>
              <a:t>, 1985</a:t>
            </a:r>
            <a:r>
              <a:rPr lang="nb-NO" sz="14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borehole</a:t>
            </a:r>
            <a:r>
              <a:rPr lang="nb-NO" sz="1800" b="1" dirty="0"/>
              <a:t> </a:t>
            </a:r>
            <a:r>
              <a:rPr lang="nb-NO" sz="1800" b="1" dirty="0" err="1"/>
              <a:t>casing</a:t>
            </a:r>
            <a:r>
              <a:rPr lang="nb-NO" sz="1800" b="1" dirty="0"/>
              <a:t> </a:t>
            </a:r>
            <a:endParaRPr lang="nb-NO" sz="1800" b="1" dirty="0" smtClean="0"/>
          </a:p>
          <a:p>
            <a:pPr lvl="1">
              <a:spcAft>
                <a:spcPts val="600"/>
              </a:spcAft>
            </a:pPr>
            <a:r>
              <a:rPr lang="nb-NO" sz="1800" b="1" dirty="0" err="1" smtClean="0"/>
              <a:t>elastic</a:t>
            </a:r>
            <a:r>
              <a:rPr lang="nb-NO" sz="1800" b="1" dirty="0" smtClean="0"/>
              <a:t> </a:t>
            </a:r>
            <a:r>
              <a:rPr lang="nb-NO" sz="1800" b="1" dirty="0" err="1"/>
              <a:t>constants</a:t>
            </a:r>
            <a:r>
              <a:rPr lang="nb-NO" sz="1800" b="1" dirty="0"/>
              <a:t> </a:t>
            </a:r>
            <a:r>
              <a:rPr lang="nb-NO" sz="1800" b="1" dirty="0" err="1"/>
              <a:t>of</a:t>
            </a:r>
            <a:r>
              <a:rPr lang="nb-NO" sz="1800" b="1" dirty="0"/>
              <a:t> </a:t>
            </a:r>
            <a:r>
              <a:rPr lang="nb-NO" sz="1800" b="1" dirty="0" err="1"/>
              <a:t>surrounding</a:t>
            </a:r>
            <a:r>
              <a:rPr lang="nb-NO" sz="1800" b="1" dirty="0"/>
              <a:t> </a:t>
            </a:r>
            <a:r>
              <a:rPr lang="nb-NO" sz="1800" b="1" dirty="0" err="1" smtClean="0"/>
              <a:t>formation</a:t>
            </a:r>
            <a:endParaRPr lang="nb-NO" sz="1800" b="1" dirty="0" smtClean="0"/>
          </a:p>
          <a:p>
            <a:pPr lvl="1">
              <a:spcAft>
                <a:spcPts val="600"/>
              </a:spcAft>
            </a:pPr>
            <a:r>
              <a:rPr lang="nb-NO" sz="1800" dirty="0" err="1" smtClean="0"/>
              <a:t>elastic</a:t>
            </a:r>
            <a:r>
              <a:rPr lang="nb-NO" sz="1800" dirty="0" smtClean="0"/>
              <a:t> </a:t>
            </a:r>
            <a:r>
              <a:rPr lang="nb-NO" sz="1800" dirty="0" err="1" smtClean="0"/>
              <a:t>constants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drilling fluid</a:t>
            </a:r>
          </a:p>
          <a:p>
            <a:pPr lvl="1">
              <a:spcAft>
                <a:spcPts val="1200"/>
              </a:spcAft>
            </a:pPr>
            <a:r>
              <a:rPr lang="nb-NO" sz="1800" dirty="0" err="1" smtClean="0"/>
              <a:t>the</a:t>
            </a:r>
            <a:r>
              <a:rPr lang="nb-NO" sz="1800" dirty="0" smtClean="0"/>
              <a:t> logging </a:t>
            </a:r>
            <a:r>
              <a:rPr lang="nb-NO" sz="1800" dirty="0" err="1" smtClean="0"/>
              <a:t>tool</a:t>
            </a:r>
            <a:endParaRPr lang="nb-NO" sz="1800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nb-NO" sz="2000" dirty="0" smtClean="0"/>
          </a:p>
          <a:p>
            <a:pPr>
              <a:spcAft>
                <a:spcPts val="600"/>
              </a:spcAft>
            </a:pPr>
            <a:r>
              <a:rPr lang="nb-NO" sz="2000" dirty="0" err="1" smtClean="0"/>
              <a:t>Intensity</a:t>
            </a:r>
            <a:r>
              <a:rPr lang="nb-NO" sz="2000" dirty="0" smtClean="0"/>
              <a:t>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tube </a:t>
            </a:r>
            <a:r>
              <a:rPr lang="nb-NO" sz="2000" dirty="0" err="1" smtClean="0"/>
              <a:t>wave</a:t>
            </a:r>
            <a:r>
              <a:rPr lang="nb-NO" sz="2000" dirty="0" smtClean="0"/>
              <a:t> is </a:t>
            </a:r>
            <a:r>
              <a:rPr lang="nb-NO" sz="2000" dirty="0" err="1" smtClean="0"/>
              <a:t>influenced</a:t>
            </a:r>
            <a:r>
              <a:rPr lang="nb-NO" sz="2000" dirty="0" smtClean="0"/>
              <a:t> by </a:t>
            </a:r>
            <a:r>
              <a:rPr lang="nb-NO" sz="1400" dirty="0" smtClean="0"/>
              <a:t>(</a:t>
            </a:r>
            <a:r>
              <a:rPr lang="nb-NO" sz="1400" dirty="0" err="1" smtClean="0"/>
              <a:t>Galperin</a:t>
            </a:r>
            <a:r>
              <a:rPr lang="nb-NO" sz="1400" dirty="0" smtClean="0"/>
              <a:t>, 1985)</a:t>
            </a:r>
          </a:p>
          <a:p>
            <a:pPr lvl="1">
              <a:spcAft>
                <a:spcPts val="600"/>
              </a:spcAft>
            </a:pPr>
            <a:r>
              <a:rPr lang="nb-NO" sz="1800" dirty="0" err="1" smtClean="0"/>
              <a:t>contact</a:t>
            </a:r>
            <a:r>
              <a:rPr lang="nb-NO" sz="1800" dirty="0" smtClean="0"/>
              <a:t> </a:t>
            </a:r>
            <a:r>
              <a:rPr lang="nb-NO" sz="1800" dirty="0" err="1" smtClean="0"/>
              <a:t>between</a:t>
            </a:r>
            <a:r>
              <a:rPr lang="nb-NO" sz="1800" dirty="0" smtClean="0"/>
              <a:t> </a:t>
            </a:r>
            <a:r>
              <a:rPr lang="nb-NO" sz="1800" dirty="0" err="1" smtClean="0"/>
              <a:t>casing</a:t>
            </a:r>
            <a:r>
              <a:rPr lang="nb-NO" sz="1800" dirty="0" smtClean="0"/>
              <a:t> and </a:t>
            </a:r>
            <a:r>
              <a:rPr lang="nb-NO" sz="1800" dirty="0" err="1" smtClean="0"/>
              <a:t>formation</a:t>
            </a:r>
            <a:r>
              <a:rPr lang="nb-NO" sz="1800" dirty="0" smtClean="0"/>
              <a:t>, e.g. </a:t>
            </a:r>
            <a:r>
              <a:rPr lang="nb-NO" sz="1800" dirty="0" err="1" smtClean="0"/>
              <a:t>cementation</a:t>
            </a:r>
            <a:r>
              <a:rPr lang="nb-NO" sz="1800" dirty="0" smtClean="0"/>
              <a:t> 	-	</a:t>
            </a:r>
            <a:r>
              <a:rPr lang="nb-NO" sz="1800" dirty="0" err="1" smtClean="0"/>
              <a:t>better</a:t>
            </a:r>
            <a:r>
              <a:rPr lang="nb-NO" sz="1800" dirty="0" smtClean="0"/>
              <a:t> </a:t>
            </a:r>
            <a:r>
              <a:rPr lang="nb-NO" sz="1800" dirty="0" err="1" smtClean="0"/>
              <a:t>coupling</a:t>
            </a:r>
            <a:r>
              <a:rPr lang="nb-NO" sz="1800" dirty="0"/>
              <a:t> </a:t>
            </a:r>
            <a:r>
              <a:rPr lang="nb-NO" sz="1800" dirty="0" smtClean="0"/>
              <a:t>  </a:t>
            </a:r>
            <a:r>
              <a:rPr lang="nb-NO" sz="1800" dirty="0" smtClean="0">
                <a:sym typeface="Wingdings" panose="05000000000000000000" pitchFamily="2" charset="2"/>
              </a:rPr>
              <a:t></a:t>
            </a:r>
            <a:r>
              <a:rPr lang="nb-NO" sz="1800" dirty="0" smtClean="0"/>
              <a:t>	 </a:t>
            </a:r>
            <a:r>
              <a:rPr lang="nb-NO" sz="1800" dirty="0" err="1" smtClean="0"/>
              <a:t>higher</a:t>
            </a:r>
            <a:r>
              <a:rPr lang="nb-NO" sz="1800" dirty="0" smtClean="0"/>
              <a:t> </a:t>
            </a:r>
            <a:r>
              <a:rPr lang="nb-NO" sz="1800" dirty="0" err="1" smtClean="0"/>
              <a:t>intensity</a:t>
            </a:r>
            <a:endParaRPr lang="nb-NO" sz="1800" dirty="0" smtClean="0"/>
          </a:p>
          <a:p>
            <a:pPr lvl="1">
              <a:spcAft>
                <a:spcPts val="600"/>
              </a:spcAft>
            </a:pPr>
            <a:r>
              <a:rPr lang="nb-NO" sz="1800" dirty="0" err="1"/>
              <a:t>d</a:t>
            </a:r>
            <a:r>
              <a:rPr lang="nb-NO" sz="1800" dirty="0" err="1" smtClean="0"/>
              <a:t>ensity</a:t>
            </a:r>
            <a:r>
              <a:rPr lang="nb-NO" sz="1800" dirty="0" smtClean="0"/>
              <a:t> </a:t>
            </a:r>
            <a:r>
              <a:rPr lang="nb-NO" sz="1800" dirty="0" err="1" smtClean="0"/>
              <a:t>of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fluid 					-	</a:t>
            </a:r>
            <a:r>
              <a:rPr lang="nb-NO" sz="1800" dirty="0" err="1" smtClean="0"/>
              <a:t>lower</a:t>
            </a:r>
            <a:r>
              <a:rPr lang="nb-NO" sz="1800" dirty="0" smtClean="0"/>
              <a:t> </a:t>
            </a:r>
            <a:r>
              <a:rPr lang="nb-NO" sz="1800" dirty="0" err="1" smtClean="0"/>
              <a:t>density</a:t>
            </a:r>
            <a:r>
              <a:rPr lang="nb-NO" sz="1800" dirty="0" smtClean="0"/>
              <a:t>      </a:t>
            </a:r>
            <a:r>
              <a:rPr lang="nb-NO" sz="1800" dirty="0" smtClean="0">
                <a:sym typeface="Wingdings" panose="05000000000000000000" pitchFamily="2" charset="2"/>
              </a:rPr>
              <a:t>  </a:t>
            </a:r>
            <a:r>
              <a:rPr lang="nb-NO" sz="1800" dirty="0" err="1" smtClean="0">
                <a:sym typeface="Wingdings" panose="05000000000000000000" pitchFamily="2" charset="2"/>
              </a:rPr>
              <a:t>lower</a:t>
            </a:r>
            <a:r>
              <a:rPr lang="nb-NO" sz="1800" dirty="0" smtClean="0">
                <a:sym typeface="Wingdings" panose="05000000000000000000" pitchFamily="2" charset="2"/>
              </a:rPr>
              <a:t> </a:t>
            </a:r>
            <a:r>
              <a:rPr lang="nb-NO" sz="1800" dirty="0" err="1" smtClean="0">
                <a:sym typeface="Wingdings" panose="05000000000000000000" pitchFamily="2" charset="2"/>
              </a:rPr>
              <a:t>intensity</a:t>
            </a:r>
            <a:endParaRPr lang="nb-NO" sz="1800" dirty="0"/>
          </a:p>
          <a:p>
            <a:pPr lvl="1">
              <a:spcAft>
                <a:spcPts val="600"/>
              </a:spcAft>
            </a:pPr>
            <a:r>
              <a:rPr lang="nb-NO" sz="1800" dirty="0" err="1" smtClean="0"/>
              <a:t>depth</a:t>
            </a:r>
            <a:r>
              <a:rPr lang="nb-NO" sz="1800" dirty="0" smtClean="0"/>
              <a:t> </a:t>
            </a:r>
            <a:r>
              <a:rPr lang="nb-NO" sz="1800" dirty="0" err="1" smtClean="0"/>
              <a:t>below</a:t>
            </a:r>
            <a:r>
              <a:rPr lang="nb-NO" sz="1800" dirty="0" smtClean="0"/>
              <a:t> water </a:t>
            </a:r>
            <a:r>
              <a:rPr lang="nb-NO" sz="1800" dirty="0" err="1" smtClean="0"/>
              <a:t>level</a:t>
            </a:r>
            <a:r>
              <a:rPr lang="nb-NO" sz="1800" dirty="0" smtClean="0"/>
              <a:t> 				-	</a:t>
            </a:r>
            <a:r>
              <a:rPr lang="nb-NO" sz="1800" dirty="0" err="1" smtClean="0"/>
              <a:t>increasing</a:t>
            </a:r>
            <a:r>
              <a:rPr lang="nb-NO" sz="1800" dirty="0" smtClean="0"/>
              <a:t> </a:t>
            </a:r>
            <a:r>
              <a:rPr lang="nb-NO" sz="1800" dirty="0" err="1" smtClean="0"/>
              <a:t>depth</a:t>
            </a:r>
            <a:r>
              <a:rPr lang="nb-NO" sz="1800" dirty="0" smtClean="0"/>
              <a:t> </a:t>
            </a:r>
            <a:r>
              <a:rPr lang="nb-NO" sz="1800" dirty="0" smtClean="0">
                <a:sym typeface="Wingdings" panose="05000000000000000000" pitchFamily="2" charset="2"/>
              </a:rPr>
              <a:t> </a:t>
            </a:r>
            <a:r>
              <a:rPr lang="nb-NO" sz="1800" dirty="0" err="1" smtClean="0">
                <a:sym typeface="Wingdings" panose="05000000000000000000" pitchFamily="2" charset="2"/>
              </a:rPr>
              <a:t>lower</a:t>
            </a:r>
            <a:r>
              <a:rPr lang="nb-NO" sz="1800" dirty="0" smtClean="0">
                <a:sym typeface="Wingdings" panose="05000000000000000000" pitchFamily="2" charset="2"/>
              </a:rPr>
              <a:t> </a:t>
            </a:r>
            <a:r>
              <a:rPr lang="nb-NO" sz="1800" dirty="0" err="1" smtClean="0">
                <a:sym typeface="Wingdings" panose="05000000000000000000" pitchFamily="2" charset="2"/>
              </a:rPr>
              <a:t>intensity</a:t>
            </a:r>
            <a:endParaRPr lang="nb-NO" sz="1800" dirty="0" smtClean="0"/>
          </a:p>
          <a:p>
            <a:pPr lvl="1"/>
            <a:r>
              <a:rPr lang="nb-NO" sz="1800" dirty="0"/>
              <a:t>f</a:t>
            </a:r>
            <a:r>
              <a:rPr lang="nb-NO" sz="1800" dirty="0" smtClean="0"/>
              <a:t>or </a:t>
            </a:r>
            <a:r>
              <a:rPr lang="nb-NO" sz="1800" dirty="0" err="1" smtClean="0"/>
              <a:t>Geophones</a:t>
            </a:r>
            <a:r>
              <a:rPr lang="nb-NO" sz="1800" dirty="0" smtClean="0"/>
              <a:t>: </a:t>
            </a:r>
            <a:r>
              <a:rPr lang="nb-NO" sz="1800" dirty="0" err="1" smtClean="0"/>
              <a:t>applied</a:t>
            </a:r>
            <a:r>
              <a:rPr lang="nb-NO" sz="1800" dirty="0" smtClean="0"/>
              <a:t> force for </a:t>
            </a:r>
            <a:r>
              <a:rPr lang="nb-NO" sz="1800" dirty="0" err="1" smtClean="0"/>
              <a:t>clamping</a:t>
            </a:r>
            <a:r>
              <a:rPr lang="nb-NO" sz="1800" dirty="0" smtClean="0"/>
              <a:t> </a:t>
            </a:r>
            <a:r>
              <a:rPr lang="nb-NO" sz="1800" dirty="0" err="1" smtClean="0"/>
              <a:t>the</a:t>
            </a:r>
            <a:r>
              <a:rPr lang="nb-NO" sz="1800" dirty="0" smtClean="0"/>
              <a:t> </a:t>
            </a:r>
            <a:r>
              <a:rPr lang="nb-NO" sz="1800" dirty="0" err="1" smtClean="0"/>
              <a:t>tool</a:t>
            </a:r>
            <a:r>
              <a:rPr lang="nb-NO" sz="1800" dirty="0" smtClean="0"/>
              <a:t> 		-	</a:t>
            </a:r>
            <a:r>
              <a:rPr lang="nb-NO" sz="1800" dirty="0" err="1" smtClean="0"/>
              <a:t>higher</a:t>
            </a:r>
            <a:r>
              <a:rPr lang="nb-NO" sz="1800" dirty="0" smtClean="0"/>
              <a:t> force         </a:t>
            </a:r>
            <a:r>
              <a:rPr lang="nb-NO" sz="1800" dirty="0" smtClean="0">
                <a:sym typeface="Wingdings" panose="05000000000000000000" pitchFamily="2" charset="2"/>
              </a:rPr>
              <a:t> </a:t>
            </a:r>
            <a:r>
              <a:rPr lang="nb-NO" sz="1800" dirty="0" err="1" smtClean="0"/>
              <a:t>lower</a:t>
            </a:r>
            <a:r>
              <a:rPr lang="nb-NO" sz="1800" dirty="0" smtClean="0"/>
              <a:t> </a:t>
            </a:r>
            <a:r>
              <a:rPr lang="nb-NO" sz="1800" dirty="0" err="1" smtClean="0"/>
              <a:t>intensity</a:t>
            </a:r>
            <a:endParaRPr lang="nb-NO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33</a:t>
            </a:fld>
            <a:endParaRPr lang="de-DE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Tube </a:t>
            </a:r>
            <a:r>
              <a:rPr lang="nb-NO" dirty="0" err="1" smtClean="0"/>
              <a:t>Wave</a:t>
            </a:r>
            <a:r>
              <a:rPr lang="nb-NO" dirty="0" smtClean="0"/>
              <a:t> </a:t>
            </a:r>
            <a:r>
              <a:rPr lang="nb-NO" dirty="0" err="1" smtClean="0"/>
              <a:t>dependency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7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8800"/>
                <a:ext cx="10515600" cy="3091543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2400" u="sng" dirty="0" smtClean="0"/>
                  <a:t>In </a:t>
                </a:r>
                <a:r>
                  <a:rPr lang="nb-NO" sz="2400" u="sng" dirty="0" err="1" smtClean="0"/>
                  <a:t>soil</a:t>
                </a:r>
                <a:endParaRPr lang="nb-NO" sz="2400" u="sng" dirty="0"/>
              </a:p>
              <a:p>
                <a:pPr>
                  <a:spcAft>
                    <a:spcPts val="600"/>
                  </a:spcAft>
                </a:pPr>
                <a:r>
                  <a:rPr lang="nb-NO" sz="1600" dirty="0" err="1" smtClean="0"/>
                  <a:t>Boussinesq’s</a:t>
                </a:r>
                <a:r>
                  <a:rPr lang="nb-NO" sz="1600" dirty="0" smtClean="0"/>
                  <a:t> </a:t>
                </a:r>
                <a:r>
                  <a:rPr lang="nb-NO" sz="1600" dirty="0" err="1" smtClean="0"/>
                  <a:t>formula</a:t>
                </a:r>
                <a:endParaRPr lang="nb-NO" sz="16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7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7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nb-NO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7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nb-NO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7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nb-NO" sz="1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nb-NO" sz="1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7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b-NO" sz="17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nb-NO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400" b="0" dirty="0" smtClean="0"/>
                  <a:t>		</a:t>
                </a:r>
                <a:r>
                  <a:rPr lang="nb-NO" sz="1400" b="0" dirty="0" err="1" smtClean="0"/>
                  <a:t>Boussinesq</a:t>
                </a:r>
                <a:r>
                  <a:rPr lang="nb-NO" sz="1400" b="0" dirty="0" smtClean="0"/>
                  <a:t> stress </a:t>
                </a:r>
                <a:r>
                  <a:rPr lang="nb-NO" sz="1400" b="0" dirty="0" err="1" smtClean="0"/>
                  <a:t>coefficient</a:t>
                </a:r>
                <a:r>
                  <a:rPr lang="nb-NO" sz="1400" b="0" dirty="0" smtClean="0"/>
                  <a:t>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4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nb-NO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nb-NO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nb-NO" dirty="0" smtClean="0"/>
                  <a:t> </a:t>
                </a:r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8800"/>
                <a:ext cx="10515600" cy="3091543"/>
              </a:xfrm>
              <a:blipFill rotWithShape="0">
                <a:blip r:embed="rId3"/>
                <a:stretch>
                  <a:fillRect l="-928" t="-27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7" y="3282590"/>
            <a:ext cx="5817326" cy="3272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14" y="933414"/>
            <a:ext cx="3437277" cy="2612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93874" y="2127939"/>
            <a:ext cx="102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 = offset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412480" y="3997234"/>
                <a:ext cx="2064924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b-NO" dirty="0" smtClean="0"/>
                  <a:t>Force at </a:t>
                </a:r>
                <a:r>
                  <a:rPr lang="nb-NO" dirty="0" err="1" smtClean="0"/>
                  <a:t>surface</a:t>
                </a:r>
                <a:r>
                  <a:rPr lang="nb-NO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=200000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nb-NO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=100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0" y="3997234"/>
                <a:ext cx="2064924" cy="1354217"/>
              </a:xfrm>
              <a:prstGeom prst="rect">
                <a:avLst/>
              </a:prstGeom>
              <a:blipFill rotWithShape="0">
                <a:blip r:embed="rId6"/>
                <a:stretch>
                  <a:fillRect l="-2360" t="-2703" b="-4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34</a:t>
            </a:fld>
            <a:endParaRPr lang="de-DE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due to </a:t>
            </a:r>
            <a:r>
              <a:rPr lang="nb-NO" dirty="0" err="1" smtClean="0"/>
              <a:t>loading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41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8800"/>
                <a:ext cx="10515600" cy="2185852"/>
              </a:xfrm>
            </p:spPr>
            <p:txBody>
              <a:bodyPr>
                <a:norm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2400" u="sng" dirty="0" smtClean="0"/>
                  <a:t>In rocks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600" dirty="0" err="1"/>
                  <a:t>a</a:t>
                </a:r>
                <a:r>
                  <a:rPr lang="nb-NO" sz="1600" dirty="0" err="1" smtClean="0"/>
                  <a:t>ssuming</a:t>
                </a:r>
                <a:r>
                  <a:rPr lang="nb-NO" sz="1600" dirty="0" smtClean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endParaRPr lang="nb-NO" sz="16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600" dirty="0"/>
                  <a:t>	</a:t>
                </a:r>
                <a:r>
                  <a:rPr lang="nb-NO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𝑙𝑖𝑡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</m:sub>
                    </m:sSub>
                  </m:oMath>
                </a14:m>
                <a:r>
                  <a:rPr lang="nb-NO" sz="1600" dirty="0" smtClean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𝑙𝑖𝑡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𝑔𝑧</m:t>
                    </m:r>
                  </m:oMath>
                </a14:m>
                <a:r>
                  <a:rPr lang="nb-NO" sz="1600" dirty="0" smtClean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𝑔𝑧</m:t>
                    </m:r>
                  </m:oMath>
                </a14:m>
                <a:r>
                  <a:rPr lang="nb-NO" sz="1600" dirty="0"/>
                  <a:t>, </a:t>
                </a:r>
                <a:endParaRPr lang="nb-NO" sz="1600" dirty="0" smtClean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600" dirty="0"/>
                  <a:t>	</a:t>
                </a:r>
                <a:r>
                  <a:rPr lang="nb-NO" sz="1600" dirty="0" smtClean="0"/>
                  <a:t>	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𝑙𝑖𝑡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𝑝𝑜𝑟𝑒</m:t>
                        </m:r>
                      </m:sub>
                    </m:sSub>
                  </m:oMath>
                </a14:m>
                <a:r>
                  <a:rPr lang="nb-NO" sz="1600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𝑙𝑜𝑎𝑑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nb-NO" sz="1600" dirty="0" smtClean="0"/>
                  <a:t>		</a:t>
                </a:r>
                <a:endParaRPr lang="nb-NO" sz="16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8800"/>
                <a:ext cx="10515600" cy="2185852"/>
              </a:xfrm>
              <a:blipFill rotWithShape="0">
                <a:blip r:embed="rId3"/>
                <a:stretch>
                  <a:fillRect l="-928" t="-39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7" y="3282590"/>
            <a:ext cx="5817326" cy="3272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12480" y="3997234"/>
                <a:ext cx="2064924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b-NO" dirty="0" smtClean="0"/>
                  <a:t>Force at </a:t>
                </a:r>
                <a:r>
                  <a:rPr lang="nb-NO" dirty="0" err="1" smtClean="0"/>
                  <a:t>surface</a:t>
                </a:r>
                <a:r>
                  <a:rPr lang="nb-NO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=200000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nb-NO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=100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0" y="3997234"/>
                <a:ext cx="2064924" cy="1354217"/>
              </a:xfrm>
              <a:prstGeom prst="rect">
                <a:avLst/>
              </a:prstGeom>
              <a:blipFill rotWithShape="0">
                <a:blip r:embed="rId5"/>
                <a:stretch>
                  <a:fillRect l="-2360" t="-2703" b="-4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35</a:t>
            </a:fld>
            <a:endParaRPr lang="de-DE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due to </a:t>
            </a:r>
            <a:r>
              <a:rPr lang="nb-NO" dirty="0" err="1" smtClean="0"/>
              <a:t>loading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4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18903"/>
                <a:ext cx="10515600" cy="218585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2600" u="sng" dirty="0" smtClean="0"/>
                  <a:t>In rocks</a:t>
                </a:r>
              </a:p>
              <a:p>
                <a:pPr>
                  <a:spcAft>
                    <a:spcPts val="600"/>
                  </a:spcAft>
                </a:pPr>
                <a:r>
                  <a:rPr lang="nb-NO" sz="1800" dirty="0" err="1" smtClean="0"/>
                  <a:t>Modified</a:t>
                </a:r>
                <a:r>
                  <a:rPr lang="nb-NO" sz="1800" dirty="0" smtClean="0"/>
                  <a:t> </a:t>
                </a:r>
                <a:r>
                  <a:rPr lang="nb-NO" sz="1800" dirty="0" err="1" smtClean="0"/>
                  <a:t>guess</a:t>
                </a:r>
                <a:r>
                  <a:rPr lang="nb-NO" sz="1800" dirty="0" smtClean="0"/>
                  <a:t> </a:t>
                </a:r>
                <a:r>
                  <a:rPr lang="nb-NO" sz="1800" dirty="0" err="1" smtClean="0"/>
                  <a:t>of</a:t>
                </a:r>
                <a:r>
                  <a:rPr lang="nb-NO" sz="1800" dirty="0" smtClean="0"/>
                  <a:t> </a:t>
                </a:r>
                <a:r>
                  <a:rPr lang="nb-NO" sz="1800" dirty="0" err="1" smtClean="0"/>
                  <a:t>Boussinesq’s</a:t>
                </a:r>
                <a:r>
                  <a:rPr lang="nb-NO" sz="1800" dirty="0" smtClean="0"/>
                  <a:t> </a:t>
                </a:r>
                <a:r>
                  <a:rPr lang="nb-NO" sz="1800" dirty="0" err="1" smtClean="0"/>
                  <a:t>formula</a:t>
                </a:r>
                <a:endParaRPr lang="nb-NO" sz="1800" dirty="0"/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𝑙𝑜𝑎𝑑</m:t>
                          </m:r>
                        </m:sub>
                      </m:sSub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𝑠𝑢𝑟𝑓𝑎𝑐𝑒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sz="160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600" dirty="0"/>
                  <a:t>		</a:t>
                </a:r>
                <a:r>
                  <a:rPr lang="nb-NO" sz="1600" dirty="0" smtClean="0"/>
                  <a:t>		</a:t>
                </a:r>
                <a:r>
                  <a:rPr lang="nb-NO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nb-NO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r>
                                              <a:rPr lang="nb-NO" sz="1600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nb-NO" sz="1600" dirty="0"/>
                  <a:t> 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nb-NO" sz="1600" dirty="0" smtClean="0"/>
                  <a:t>			</a:t>
                </a:r>
                <a:endParaRPr lang="nb-NO" sz="16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18903"/>
                <a:ext cx="10515600" cy="2185852"/>
              </a:xfrm>
              <a:blipFill rotWithShape="0">
                <a:blip r:embed="rId3"/>
                <a:stretch>
                  <a:fillRect l="-928" t="-6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578" y="3282590"/>
            <a:ext cx="5817324" cy="3272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12480" y="3997234"/>
                <a:ext cx="2064924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nb-NO" dirty="0" smtClean="0"/>
                  <a:t>Force at </a:t>
                </a:r>
                <a:r>
                  <a:rPr lang="nb-NO" dirty="0" err="1" smtClean="0"/>
                  <a:t>surface</a:t>
                </a:r>
                <a:r>
                  <a:rPr lang="nb-NO" dirty="0" smtClean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=200000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endParaRPr lang="nb-NO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=100 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480" y="3997234"/>
                <a:ext cx="2064924" cy="1785104"/>
              </a:xfrm>
              <a:prstGeom prst="rect">
                <a:avLst/>
              </a:prstGeom>
              <a:blipFill rotWithShape="0">
                <a:blip r:embed="rId5"/>
                <a:stretch>
                  <a:fillRect l="-2360" t="-2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007623" y="6061410"/>
            <a:ext cx="2469781" cy="474425"/>
            <a:chOff x="8007623" y="6061410"/>
            <a:chExt cx="2469781" cy="474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580795" y="6061410"/>
                  <a:ext cx="1896609" cy="474425"/>
                </a:xfrm>
                <a:prstGeom prst="rect">
                  <a:avLst/>
                </a:prstGeom>
                <a:noFill/>
                <a:ln w="19050">
                  <a:solidFill>
                    <a:srgbClr val="0070C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=±20−30</m:t>
                        </m:r>
                        <m:f>
                          <m:f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0795" y="6061410"/>
                  <a:ext cx="1896609" cy="47442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>
              <a:off x="8007623" y="6180016"/>
              <a:ext cx="433432" cy="2372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36</a:t>
            </a:fld>
            <a:endParaRPr lang="de-DE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due to </a:t>
            </a:r>
            <a:r>
              <a:rPr lang="nb-NO" dirty="0" err="1" smtClean="0"/>
              <a:t>loading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24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4"/>
            <a:ext cx="10515600" cy="7147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4000" dirty="0" smtClean="0"/>
              <a:t>1. </a:t>
            </a:r>
            <a:r>
              <a:rPr lang="nb-NO" sz="4000" dirty="0" err="1" smtClean="0"/>
              <a:t>Holding</a:t>
            </a:r>
            <a:r>
              <a:rPr lang="nb-NO" sz="4000" dirty="0" smtClean="0"/>
              <a:t> </a:t>
            </a:r>
            <a:r>
              <a:rPr lang="nb-NO" sz="4000" dirty="0" err="1"/>
              <a:t>construction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hydrophone</a:t>
            </a:r>
            <a:r>
              <a:rPr lang="nb-NO" sz="4000" dirty="0"/>
              <a:t> </a:t>
            </a:r>
            <a:r>
              <a:rPr lang="nb-NO" sz="4000" dirty="0" err="1"/>
              <a:t>array</a:t>
            </a:r>
            <a:endParaRPr lang="nb-NO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04447" y="2823709"/>
            <a:ext cx="34465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h</a:t>
            </a:r>
            <a:r>
              <a:rPr lang="nb-NO" sz="1600" dirty="0" err="1" smtClean="0"/>
              <a:t>olding</a:t>
            </a:r>
            <a:r>
              <a:rPr lang="nb-NO" sz="1600" dirty="0" smtClean="0"/>
              <a:t> </a:t>
            </a:r>
            <a:r>
              <a:rPr lang="nb-NO" sz="1600" dirty="0" err="1" smtClean="0"/>
              <a:t>board</a:t>
            </a:r>
            <a:r>
              <a:rPr lang="nb-NO" sz="1600" dirty="0" smtClean="0"/>
              <a:t>: ‘’</a:t>
            </a:r>
            <a:r>
              <a:rPr lang="nb-NO" sz="1600" dirty="0" err="1" smtClean="0"/>
              <a:t>seals</a:t>
            </a:r>
            <a:r>
              <a:rPr lang="nb-NO" sz="1600" dirty="0" smtClean="0"/>
              <a:t>’’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well</a:t>
            </a:r>
            <a:r>
              <a:rPr lang="nb-NO" sz="1600" dirty="0" smtClean="0"/>
              <a:t> and more </a:t>
            </a:r>
            <a:r>
              <a:rPr lang="nb-NO" sz="1600" dirty="0" err="1" smtClean="0"/>
              <a:t>energy</a:t>
            </a:r>
            <a:r>
              <a:rPr lang="nb-NO" sz="1600" dirty="0" smtClean="0"/>
              <a:t> is </a:t>
            </a:r>
            <a:r>
              <a:rPr lang="nb-NO" sz="1600" dirty="0" err="1" smtClean="0"/>
              <a:t>kept</a:t>
            </a:r>
            <a:r>
              <a:rPr lang="nb-NO" sz="1600" dirty="0" smtClean="0"/>
              <a:t> </a:t>
            </a:r>
            <a:r>
              <a:rPr lang="nb-NO" sz="1600" dirty="0" err="1" smtClean="0"/>
              <a:t>inside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borehole</a:t>
            </a:r>
            <a:r>
              <a:rPr lang="nb-NO" sz="1600" dirty="0" smtClean="0"/>
              <a:t>  (test 3)</a:t>
            </a:r>
          </a:p>
          <a:p>
            <a:pPr>
              <a:spcAft>
                <a:spcPts val="600"/>
              </a:spcAft>
            </a:pPr>
            <a:endParaRPr lang="nb-NO" sz="16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 smtClean="0">
                <a:sym typeface="Wingdings" panose="05000000000000000000" pitchFamily="2" charset="2"/>
              </a:rPr>
              <a:t>holding</a:t>
            </a:r>
            <a:r>
              <a:rPr lang="nb-NO" sz="1600" dirty="0" smtClean="0">
                <a:sym typeface="Wingdings" panose="05000000000000000000" pitchFamily="2" charset="2"/>
              </a:rPr>
              <a:t> metal </a:t>
            </a:r>
            <a:r>
              <a:rPr lang="nb-NO" sz="1600" dirty="0" err="1" smtClean="0">
                <a:sym typeface="Wingdings" panose="05000000000000000000" pitchFamily="2" charset="2"/>
              </a:rPr>
              <a:t>frame</a:t>
            </a:r>
            <a:r>
              <a:rPr lang="nb-NO" sz="1600" dirty="0" smtClean="0">
                <a:sym typeface="Wingdings" panose="05000000000000000000" pitchFamily="2" charset="2"/>
              </a:rPr>
              <a:t>: </a:t>
            </a:r>
            <a:r>
              <a:rPr lang="nb-NO" sz="1600" dirty="0" err="1" smtClean="0">
                <a:sym typeface="Wingdings" panose="05000000000000000000" pitchFamily="2" charset="2"/>
              </a:rPr>
              <a:t>nearly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open</a:t>
            </a:r>
            <a:r>
              <a:rPr lang="nb-NO" sz="1600" dirty="0" smtClean="0">
                <a:sym typeface="Wingdings" panose="05000000000000000000" pitchFamily="2" charset="2"/>
              </a:rPr>
              <a:t> to </a:t>
            </a:r>
            <a:r>
              <a:rPr lang="nb-NO" sz="1600" dirty="0" err="1" smtClean="0">
                <a:sym typeface="Wingdings" panose="05000000000000000000" pitchFamily="2" charset="2"/>
              </a:rPr>
              <a:t>the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top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of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the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borehole</a:t>
            </a:r>
            <a:r>
              <a:rPr lang="nb-NO" sz="1600" dirty="0" smtClean="0">
                <a:sym typeface="Wingdings" panose="05000000000000000000" pitchFamily="2" charset="2"/>
              </a:rPr>
              <a:t> (test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83" y="1503485"/>
            <a:ext cx="8222046" cy="52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99" y="1258443"/>
            <a:ext cx="7302866" cy="4647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4"/>
            <a:ext cx="10515600" cy="714737"/>
          </a:xfrm>
        </p:spPr>
        <p:txBody>
          <a:bodyPr>
            <a:normAutofit/>
          </a:bodyPr>
          <a:lstStyle/>
          <a:p>
            <a:r>
              <a:rPr lang="nb-NO" sz="4000" dirty="0" smtClean="0"/>
              <a:t>2. </a:t>
            </a:r>
            <a:r>
              <a:rPr lang="nb-NO" sz="4000" dirty="0" err="1" smtClean="0"/>
              <a:t>Position</a:t>
            </a:r>
            <a:r>
              <a:rPr lang="nb-NO" sz="4000" dirty="0" smtClean="0"/>
              <a:t> </a:t>
            </a:r>
            <a:r>
              <a:rPr lang="nb-NO" sz="4000" dirty="0" err="1"/>
              <a:t>of</a:t>
            </a:r>
            <a:r>
              <a:rPr lang="nb-NO" sz="4000" dirty="0"/>
              <a:t> water </a:t>
            </a:r>
            <a:r>
              <a:rPr lang="nb-NO" sz="4000" dirty="0" err="1"/>
              <a:t>table</a:t>
            </a:r>
            <a:r>
              <a:rPr lang="nb-NO" sz="4000" dirty="0"/>
              <a:t> in </a:t>
            </a:r>
            <a:r>
              <a:rPr lang="nb-NO" sz="4000" dirty="0" err="1"/>
              <a:t>well</a:t>
            </a:r>
            <a:endParaRPr lang="nb-NO" sz="4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81103" y="1698875"/>
            <a:ext cx="2604679" cy="3491157"/>
            <a:chOff x="9331606" y="3367540"/>
            <a:chExt cx="2604679" cy="3491157"/>
          </a:xfrm>
        </p:grpSpPr>
        <p:sp>
          <p:nvSpPr>
            <p:cNvPr id="5" name="Can 4"/>
            <p:cNvSpPr/>
            <p:nvPr/>
          </p:nvSpPr>
          <p:spPr>
            <a:xfrm>
              <a:off x="10040983" y="3904121"/>
              <a:ext cx="330925" cy="295388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0302240" y="511193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0040983" y="3627121"/>
              <a:ext cx="1631940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350362" y="3367540"/>
              <a:ext cx="1279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work</a:t>
              </a:r>
              <a:r>
                <a:rPr lang="nb-NO" sz="1200" dirty="0" smtClean="0"/>
                <a:t> hall</a:t>
              </a:r>
              <a:endParaRPr lang="de-DE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20957" y="4738256"/>
              <a:ext cx="1138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graben</a:t>
              </a:r>
              <a:endParaRPr lang="de-DE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1658680" y="3695605"/>
              <a:ext cx="14243" cy="13743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268830" y="4137075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 m</a:t>
              </a:r>
              <a:endParaRPr lang="de-DE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11543" y="625408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10688584" y="5129349"/>
              <a:ext cx="11851" cy="12500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738429" y="5688706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2.6 m</a:t>
              </a:r>
              <a:endParaRPr lang="de-DE" sz="12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0106845" y="3490546"/>
              <a:ext cx="191588" cy="3368151"/>
              <a:chOff x="10324309" y="3211872"/>
              <a:chExt cx="191588" cy="3368151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10417946" y="3211872"/>
                <a:ext cx="3012" cy="33681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/>
              <p:cNvSpPr/>
              <p:nvPr/>
            </p:nvSpPr>
            <p:spPr>
              <a:xfrm flipV="1">
                <a:off x="10324309" y="6043648"/>
                <a:ext cx="191588" cy="17417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 flipV="1">
              <a:off x="9685707" y="4337376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0323797" y="4093366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9941646" y="3894992"/>
              <a:ext cx="2454" cy="12081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701677" y="511793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331606" y="4462137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1.8 m</a:t>
              </a:r>
              <a:endParaRPr lang="de-DE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75005" y="6525062"/>
              <a:ext cx="11612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95 m </a:t>
              </a:r>
              <a:r>
                <a:rPr lang="nb-NO" sz="1200" b="1" dirty="0" err="1" smtClean="0"/>
                <a:t>deep</a:t>
              </a:r>
              <a:r>
                <a:rPr lang="nb-NO" sz="1200" b="1" dirty="0" smtClean="0"/>
                <a:t> </a:t>
              </a:r>
              <a:r>
                <a:rPr lang="nb-NO" sz="1200" b="1" dirty="0" err="1" smtClean="0"/>
                <a:t>well</a:t>
              </a:r>
              <a:endParaRPr lang="nb-NO" sz="1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11006" y="1669628"/>
            <a:ext cx="2844299" cy="3491157"/>
            <a:chOff x="9331606" y="3367540"/>
            <a:chExt cx="2844299" cy="3491157"/>
          </a:xfrm>
        </p:grpSpPr>
        <p:sp>
          <p:nvSpPr>
            <p:cNvPr id="26" name="Can 25"/>
            <p:cNvSpPr/>
            <p:nvPr/>
          </p:nvSpPr>
          <p:spPr>
            <a:xfrm>
              <a:off x="10040983" y="4090265"/>
              <a:ext cx="261257" cy="27677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0302240" y="511193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040983" y="3627121"/>
              <a:ext cx="1631940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350362" y="3367540"/>
              <a:ext cx="1279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work</a:t>
              </a:r>
              <a:r>
                <a:rPr lang="nb-NO" sz="1200" dirty="0" smtClean="0"/>
                <a:t> hall</a:t>
              </a:r>
              <a:endParaRPr lang="de-DE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20957" y="4707110"/>
              <a:ext cx="1138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graben</a:t>
              </a:r>
              <a:endParaRPr lang="de-DE" sz="12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11658680" y="3695605"/>
              <a:ext cx="14243" cy="13743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1268830" y="4137075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 m</a:t>
              </a:r>
              <a:endParaRPr lang="de-DE" sz="12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10663004" y="5120642"/>
              <a:ext cx="15929" cy="5630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0722669" y="5223355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1.15 m</a:t>
              </a:r>
              <a:endParaRPr lang="de-DE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311543" y="625408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10680895" y="5688715"/>
              <a:ext cx="19539" cy="69068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0762059" y="5977089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1.45 m</a:t>
              </a:r>
              <a:endParaRPr lang="de-DE" sz="1200" b="1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80469" y="4090265"/>
              <a:ext cx="191588" cy="2768432"/>
              <a:chOff x="10324309" y="3811591"/>
              <a:chExt cx="191588" cy="2768432"/>
            </a:xfrm>
          </p:grpSpPr>
          <p:cxnSp>
            <p:nvCxnSpPr>
              <p:cNvPr id="44" name="Straight Connector 43"/>
              <p:cNvCxnSpPr>
                <a:endCxn id="26" idx="1"/>
              </p:cNvCxnSpPr>
              <p:nvPr/>
            </p:nvCxnSpPr>
            <p:spPr>
              <a:xfrm flipH="1" flipV="1">
                <a:off x="10415452" y="3811591"/>
                <a:ext cx="5505" cy="2768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Isosceles Triangle 44"/>
              <p:cNvSpPr/>
              <p:nvPr/>
            </p:nvSpPr>
            <p:spPr>
              <a:xfrm flipV="1">
                <a:off x="10324309" y="6043648"/>
                <a:ext cx="191588" cy="17417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9737032" y="5694722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1141455" y="5562503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9933680" y="4120182"/>
              <a:ext cx="7965" cy="9829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701677" y="511793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9331606" y="4462137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1.25 m</a:t>
              </a:r>
              <a:endParaRPr lang="de-DE" sz="1200" b="1" dirty="0"/>
            </a:p>
          </p:txBody>
        </p:sp>
      </p:grpSp>
      <p:sp>
        <p:nvSpPr>
          <p:cNvPr id="47" name="Explosion 1 46"/>
          <p:cNvSpPr/>
          <p:nvPr/>
        </p:nvSpPr>
        <p:spPr>
          <a:xfrm>
            <a:off x="1302738" y="3363762"/>
            <a:ext cx="255639" cy="205788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Explosion 1 47"/>
          <p:cNvSpPr/>
          <p:nvPr/>
        </p:nvSpPr>
        <p:spPr>
          <a:xfrm>
            <a:off x="3785334" y="3309912"/>
            <a:ext cx="255639" cy="205788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xtBox 52"/>
          <p:cNvSpPr txBox="1"/>
          <p:nvPr/>
        </p:nvSpPr>
        <p:spPr>
          <a:xfrm>
            <a:off x="285935" y="6010397"/>
            <a:ext cx="10159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d</a:t>
            </a:r>
            <a:r>
              <a:rPr lang="nb-NO" sz="1600" dirty="0" smtClean="0"/>
              <a:t>ifferent </a:t>
            </a:r>
            <a:r>
              <a:rPr lang="nb-NO" sz="1600" dirty="0" err="1" smtClean="0"/>
              <a:t>interaction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first </a:t>
            </a:r>
            <a:r>
              <a:rPr lang="nb-NO" sz="1600" dirty="0" err="1" smtClean="0"/>
              <a:t>downgoing</a:t>
            </a:r>
            <a:r>
              <a:rPr lang="nb-NO" sz="1600" dirty="0" smtClean="0"/>
              <a:t> tube </a:t>
            </a:r>
            <a:r>
              <a:rPr lang="nb-NO" sz="1600" dirty="0" err="1" smtClean="0"/>
              <a:t>wave</a:t>
            </a:r>
            <a:r>
              <a:rPr lang="nb-NO" sz="1600" dirty="0" smtClean="0"/>
              <a:t> and </a:t>
            </a:r>
            <a:r>
              <a:rPr lang="nb-NO" sz="1600" dirty="0" err="1" smtClean="0"/>
              <a:t>ghost</a:t>
            </a:r>
            <a:r>
              <a:rPr lang="nb-NO" sz="1600" dirty="0" smtClean="0"/>
              <a:t> </a:t>
            </a:r>
            <a:r>
              <a:rPr lang="nb-NO" sz="1600" dirty="0" err="1" smtClean="0"/>
              <a:t>reflection</a:t>
            </a:r>
            <a:r>
              <a:rPr lang="nb-NO" sz="1600" dirty="0" smtClean="0"/>
              <a:t> in </a:t>
            </a:r>
            <a:r>
              <a:rPr lang="nb-NO" sz="1600" dirty="0" err="1" smtClean="0"/>
              <a:t>shallow</a:t>
            </a:r>
            <a:r>
              <a:rPr lang="nb-NO" sz="1600" dirty="0" smtClean="0"/>
              <a:t> and </a:t>
            </a:r>
            <a:r>
              <a:rPr lang="nb-NO" sz="1600" dirty="0" err="1" smtClean="0"/>
              <a:t>deep</a:t>
            </a:r>
            <a:r>
              <a:rPr lang="nb-NO" sz="1600" dirty="0" smtClean="0"/>
              <a:t> </a:t>
            </a:r>
            <a:r>
              <a:rPr lang="nb-NO" sz="1600" dirty="0" err="1" smtClean="0"/>
              <a:t>well</a:t>
            </a:r>
            <a:endParaRPr lang="nb-NO" sz="1600" dirty="0" smtClean="0">
              <a:sym typeface="Wingdings" panose="05000000000000000000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24517" y="4870404"/>
            <a:ext cx="1335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3</a:t>
            </a:r>
            <a:r>
              <a:rPr lang="nb-NO" sz="1200" b="1" dirty="0" smtClean="0"/>
              <a:t>5 m </a:t>
            </a:r>
            <a:r>
              <a:rPr lang="nb-NO" sz="1200" b="1" dirty="0" err="1" smtClean="0"/>
              <a:t>shallow</a:t>
            </a:r>
            <a:r>
              <a:rPr lang="nb-NO" sz="1200" b="1" dirty="0" smtClean="0"/>
              <a:t> </a:t>
            </a:r>
            <a:r>
              <a:rPr lang="nb-NO" sz="1200" b="1" dirty="0" err="1" smtClean="0"/>
              <a:t>well</a:t>
            </a:r>
            <a:endParaRPr lang="nb-NO" sz="1200" b="1" dirty="0"/>
          </a:p>
        </p:txBody>
      </p:sp>
    </p:spTree>
    <p:extLst>
      <p:ext uri="{BB962C8B-B14F-4D97-AF65-F5344CB8AC3E}">
        <p14:creationId xmlns:p14="http://schemas.microsoft.com/office/powerpoint/2010/main" val="12126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4"/>
            <a:ext cx="10515600" cy="714737"/>
          </a:xfrm>
        </p:spPr>
        <p:txBody>
          <a:bodyPr>
            <a:normAutofit/>
          </a:bodyPr>
          <a:lstStyle/>
          <a:p>
            <a:r>
              <a:rPr lang="nb-NO" sz="4000" dirty="0" smtClean="0"/>
              <a:t>3. </a:t>
            </a:r>
            <a:r>
              <a:rPr lang="nb-NO" sz="4000" dirty="0" err="1" smtClean="0"/>
              <a:t>Variation</a:t>
            </a:r>
            <a:r>
              <a:rPr lang="nb-NO" sz="4000" dirty="0" smtClean="0"/>
              <a:t> </a:t>
            </a:r>
            <a:r>
              <a:rPr lang="nb-NO" sz="4000" dirty="0" err="1"/>
              <a:t>of</a:t>
            </a:r>
            <a:r>
              <a:rPr lang="nb-NO" sz="4000" dirty="0"/>
              <a:t> water </a:t>
            </a:r>
            <a:r>
              <a:rPr lang="nb-NO" sz="4000" dirty="0" err="1"/>
              <a:t>table</a:t>
            </a:r>
            <a:r>
              <a:rPr lang="nb-NO" sz="4000" dirty="0"/>
              <a:t> </a:t>
            </a:r>
            <a:r>
              <a:rPr lang="nb-NO" sz="4000" dirty="0" err="1"/>
              <a:t>position</a:t>
            </a:r>
            <a:endParaRPr lang="nb-NO" sz="4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74344" y="1823877"/>
            <a:ext cx="2844299" cy="3491157"/>
            <a:chOff x="9331606" y="3367540"/>
            <a:chExt cx="2844299" cy="3491157"/>
          </a:xfrm>
        </p:grpSpPr>
        <p:sp>
          <p:nvSpPr>
            <p:cNvPr id="58" name="Can 57"/>
            <p:cNvSpPr/>
            <p:nvPr/>
          </p:nvSpPr>
          <p:spPr>
            <a:xfrm>
              <a:off x="10040983" y="4090265"/>
              <a:ext cx="261257" cy="27677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10302240" y="511193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040983" y="3627121"/>
              <a:ext cx="1631940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0350362" y="3367540"/>
              <a:ext cx="1279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work</a:t>
              </a:r>
              <a:r>
                <a:rPr lang="nb-NO" sz="1200" dirty="0" smtClean="0"/>
                <a:t> hall</a:t>
              </a:r>
              <a:endParaRPr lang="de-DE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420957" y="4834932"/>
              <a:ext cx="1138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graben</a:t>
              </a:r>
              <a:endParaRPr lang="de-DE" sz="12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11658680" y="3695605"/>
              <a:ext cx="14243" cy="13743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1268830" y="4137075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 m</a:t>
              </a:r>
              <a:endParaRPr lang="de-DE" sz="12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 flipV="1">
              <a:off x="10663004" y="5120642"/>
              <a:ext cx="15929" cy="56305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0722669" y="5223355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1.15 m</a:t>
              </a:r>
              <a:endParaRPr lang="de-DE" sz="12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311543" y="625408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 flipV="1">
              <a:off x="10680895" y="5688715"/>
              <a:ext cx="19539" cy="69068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10762059" y="5977089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1.45 m</a:t>
              </a:r>
              <a:endParaRPr lang="de-DE" sz="1200" b="1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0080469" y="4090265"/>
              <a:ext cx="191588" cy="2768432"/>
              <a:chOff x="10324309" y="3811591"/>
              <a:chExt cx="191588" cy="2768432"/>
            </a:xfrm>
          </p:grpSpPr>
          <p:cxnSp>
            <p:nvCxnSpPr>
              <p:cNvPr id="76" name="Straight Connector 75"/>
              <p:cNvCxnSpPr>
                <a:endCxn id="58" idx="1"/>
              </p:cNvCxnSpPr>
              <p:nvPr/>
            </p:nvCxnSpPr>
            <p:spPr>
              <a:xfrm flipH="1" flipV="1">
                <a:off x="10415452" y="3811591"/>
                <a:ext cx="5505" cy="2768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Isosceles Triangle 76"/>
              <p:cNvSpPr/>
              <p:nvPr/>
            </p:nvSpPr>
            <p:spPr>
              <a:xfrm flipV="1">
                <a:off x="10324309" y="6043648"/>
                <a:ext cx="191588" cy="17417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 flipV="1">
              <a:off x="9737032" y="5694722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1141455" y="5562503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H="1" flipV="1">
              <a:off x="9933680" y="4120182"/>
              <a:ext cx="7965" cy="9829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701677" y="511793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9331606" y="4462137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1.25 m</a:t>
              </a:r>
              <a:endParaRPr lang="de-DE" sz="1200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61065" y="1830047"/>
            <a:ext cx="2844299" cy="3491157"/>
            <a:chOff x="9331606" y="3367540"/>
            <a:chExt cx="2844299" cy="3491157"/>
          </a:xfrm>
        </p:grpSpPr>
        <p:sp>
          <p:nvSpPr>
            <p:cNvPr id="79" name="Can 78"/>
            <p:cNvSpPr/>
            <p:nvPr/>
          </p:nvSpPr>
          <p:spPr>
            <a:xfrm>
              <a:off x="10040983" y="4090265"/>
              <a:ext cx="261257" cy="27677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0302240" y="511193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0040983" y="3627121"/>
              <a:ext cx="1631940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0350362" y="3367540"/>
              <a:ext cx="1279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work</a:t>
              </a:r>
              <a:r>
                <a:rPr lang="nb-NO" sz="1200" dirty="0" smtClean="0"/>
                <a:t> hall</a:t>
              </a:r>
              <a:endParaRPr lang="de-DE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420957" y="4834932"/>
              <a:ext cx="1138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graben</a:t>
              </a:r>
              <a:endParaRPr lang="de-DE" sz="1200" dirty="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 flipV="1">
              <a:off x="11658680" y="3695605"/>
              <a:ext cx="14243" cy="13743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1268830" y="4137075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 m</a:t>
              </a:r>
              <a:endParaRPr lang="de-DE" sz="12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 flipV="1">
              <a:off x="10663005" y="5120643"/>
              <a:ext cx="15928" cy="73635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0689684" y="5344886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1.85 m</a:t>
              </a:r>
              <a:endParaRPr lang="de-DE" sz="12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0311543" y="625408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H="1" flipV="1">
              <a:off x="10678933" y="5977089"/>
              <a:ext cx="21502" cy="4023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0762059" y="5977089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/>
                <a:t>0</a:t>
              </a:r>
              <a:r>
                <a:rPr lang="nb-NO" sz="1200" b="1" dirty="0" smtClean="0"/>
                <a:t>.90 m</a:t>
              </a:r>
              <a:endParaRPr lang="de-DE" sz="1200" b="1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0080469" y="4090265"/>
              <a:ext cx="191588" cy="2768432"/>
              <a:chOff x="10324309" y="3811591"/>
              <a:chExt cx="191588" cy="2768432"/>
            </a:xfrm>
          </p:grpSpPr>
          <p:cxnSp>
            <p:nvCxnSpPr>
              <p:cNvPr id="97" name="Straight Connector 96"/>
              <p:cNvCxnSpPr>
                <a:endCxn id="79" idx="1"/>
              </p:cNvCxnSpPr>
              <p:nvPr/>
            </p:nvCxnSpPr>
            <p:spPr>
              <a:xfrm flipH="1" flipV="1">
                <a:off x="10415452" y="3811591"/>
                <a:ext cx="5505" cy="27684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Isosceles Triangle 97"/>
              <p:cNvSpPr/>
              <p:nvPr/>
            </p:nvSpPr>
            <p:spPr>
              <a:xfrm flipV="1">
                <a:off x="10324309" y="6043648"/>
                <a:ext cx="191588" cy="17417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9737032" y="5914532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1141455" y="5562503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 flipV="1">
              <a:off x="9933680" y="4120182"/>
              <a:ext cx="7965" cy="9829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701677" y="511793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9331606" y="4462137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1.25 m</a:t>
              </a:r>
              <a:endParaRPr lang="de-DE" sz="1200" b="1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2918643" y="1934461"/>
            <a:ext cx="412493" cy="217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45936" y="1639984"/>
                <a:ext cx="3947427" cy="1545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Effective </a:t>
                </a:r>
                <a:r>
                  <a:rPr lang="nb-NO" dirty="0" err="1" smtClean="0"/>
                  <a:t>pressure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change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0.01 </a:t>
                </a:r>
                <a:r>
                  <a:rPr lang="nb-NO" dirty="0" err="1" smtClean="0"/>
                  <a:t>Mpa</a:t>
                </a:r>
                <a:endParaRPr lang="nb-NO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b-NO" sz="1600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Δz</m:t>
                    </m:r>
                  </m:oMath>
                </a14:m>
                <a:r>
                  <a:rPr lang="nb-NO" sz="1200" dirty="0" smtClean="0"/>
                  <a:t> = </a:t>
                </a:r>
                <a:r>
                  <a:rPr lang="nb-NO" sz="1200" dirty="0" err="1" smtClean="0"/>
                  <a:t>difference</a:t>
                </a:r>
                <a:r>
                  <a:rPr lang="nb-NO" sz="1200" dirty="0" smtClean="0"/>
                  <a:t> in water </a:t>
                </a:r>
                <a:r>
                  <a:rPr lang="nb-NO" sz="1200" dirty="0" err="1" smtClean="0"/>
                  <a:t>table</a:t>
                </a:r>
                <a:endParaRPr lang="nb-NO" sz="1200" dirty="0" smtClean="0"/>
              </a:p>
              <a:p>
                <a:pPr algn="ctr"/>
                <a:endParaRPr lang="nb-NO" sz="1200" dirty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nb-NO" sz="1600" dirty="0" err="1" smtClean="0">
                    <a:sym typeface="Wingdings" panose="05000000000000000000" pitchFamily="2" charset="2"/>
                  </a:rPr>
                  <a:t>max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. 0.1 % 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velocity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 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change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 (1.2 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m/s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nb-NO" sz="1600" dirty="0" smtClean="0"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nb-NO" sz="1600" dirty="0">
                    <a:sym typeface="Wingdings" panose="05000000000000000000" pitchFamily="2" charset="2"/>
                  </a:rPr>
                  <a:t>	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(Hertz-</a:t>
                </a:r>
                <a:r>
                  <a:rPr lang="nb-NO" sz="1600" dirty="0" err="1">
                    <a:sym typeface="Wingdings" panose="05000000000000000000" pitchFamily="2" charset="2"/>
                  </a:rPr>
                  <a:t>M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indlin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)</a:t>
                </a:r>
                <a:endParaRPr lang="nb-NO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36" y="1639984"/>
                <a:ext cx="3947427" cy="1545488"/>
              </a:xfrm>
              <a:prstGeom prst="rect">
                <a:avLst/>
              </a:prstGeom>
              <a:blipFill>
                <a:blip r:embed="rId2"/>
                <a:stretch>
                  <a:fillRect l="-1235" t="-1969" b="-196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47421" y="3912027"/>
                <a:ext cx="4800610" cy="1268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Effective </a:t>
                </a:r>
                <a:r>
                  <a:rPr lang="nb-NO" dirty="0" err="1" smtClean="0"/>
                  <a:t>pressure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change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0.01 </a:t>
                </a:r>
                <a:r>
                  <a:rPr lang="nb-NO" dirty="0" err="1" smtClean="0"/>
                  <a:t>Mpa</a:t>
                </a:r>
                <a:endParaRPr lang="nb-NO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nb-NO" sz="1600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Δz</m:t>
                    </m:r>
                  </m:oMath>
                </a14:m>
                <a:r>
                  <a:rPr lang="nb-NO" sz="1200" dirty="0" smtClean="0"/>
                  <a:t> = </a:t>
                </a:r>
                <a:r>
                  <a:rPr lang="nb-NO" sz="1200" dirty="0" err="1" smtClean="0"/>
                  <a:t>difference</a:t>
                </a:r>
                <a:r>
                  <a:rPr lang="nb-NO" sz="1200" dirty="0" smtClean="0"/>
                  <a:t> in water </a:t>
                </a:r>
                <a:r>
                  <a:rPr lang="nb-NO" sz="1200" dirty="0" err="1" smtClean="0"/>
                  <a:t>table</a:t>
                </a:r>
                <a:endParaRPr lang="nb-NO" sz="1200" dirty="0" smtClean="0"/>
              </a:p>
              <a:p>
                <a:pPr algn="ctr"/>
                <a:endParaRPr lang="nb-NO" sz="1200" dirty="0"/>
              </a:p>
              <a:p>
                <a:r>
                  <a:rPr lang="nb-NO" sz="1600" dirty="0">
                    <a:sym typeface="Wingdings" panose="05000000000000000000" pitchFamily="2" charset="2"/>
                  </a:rPr>
                  <a:t>d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ifferent for 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near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 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surface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 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soils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/</a:t>
                </a:r>
                <a:r>
                  <a:rPr lang="nb-NO" sz="1600" dirty="0" err="1" smtClean="0">
                    <a:sym typeface="Wingdings" panose="05000000000000000000" pitchFamily="2" charset="2"/>
                  </a:rPr>
                  <a:t>unconsolidated</a:t>
                </a:r>
                <a:r>
                  <a:rPr lang="nb-NO" sz="1600" dirty="0" smtClean="0">
                    <a:sym typeface="Wingdings" panose="05000000000000000000" pitchFamily="2" charset="2"/>
                  </a:rPr>
                  <a:t> rocks???</a:t>
                </a:r>
                <a:endParaRPr lang="nb-NO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421" y="3912027"/>
                <a:ext cx="4800610" cy="1268489"/>
              </a:xfrm>
              <a:prstGeom prst="rect">
                <a:avLst/>
              </a:prstGeom>
              <a:blipFill>
                <a:blip r:embed="rId3"/>
                <a:stretch>
                  <a:fillRect l="-1015" t="-2885" b="-528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0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Theory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4"/>
            <a:ext cx="10515600" cy="714737"/>
          </a:xfrm>
        </p:spPr>
        <p:txBody>
          <a:bodyPr>
            <a:normAutofit/>
          </a:bodyPr>
          <a:lstStyle/>
          <a:p>
            <a:r>
              <a:rPr lang="nb-NO" sz="4000" dirty="0" smtClean="0"/>
              <a:t>4. Radial </a:t>
            </a:r>
            <a:r>
              <a:rPr lang="nb-NO" sz="4000" dirty="0" err="1"/>
              <a:t>position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hydrophone</a:t>
            </a:r>
            <a:r>
              <a:rPr lang="nb-NO" sz="4000" dirty="0"/>
              <a:t> </a:t>
            </a:r>
            <a:r>
              <a:rPr lang="nb-NO" sz="4000" dirty="0" err="1"/>
              <a:t>array</a:t>
            </a:r>
            <a:endParaRPr lang="nb-NO" sz="4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9" y="2024764"/>
            <a:ext cx="2458063" cy="184354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93" y="2024764"/>
            <a:ext cx="2458063" cy="184354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63015" y="3879589"/>
            <a:ext cx="102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centered</a:t>
            </a:r>
            <a:endParaRPr lang="nb-NO" dirty="0"/>
          </a:p>
        </p:txBody>
      </p:sp>
      <p:sp>
        <p:nvSpPr>
          <p:cNvPr id="52" name="TextBox 51"/>
          <p:cNvSpPr txBox="1"/>
          <p:nvPr/>
        </p:nvSpPr>
        <p:spPr>
          <a:xfrm>
            <a:off x="865671" y="3877441"/>
            <a:ext cx="139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</a:t>
            </a:r>
            <a:r>
              <a:rPr lang="nb-NO" dirty="0" smtClean="0"/>
              <a:t>ot </a:t>
            </a:r>
            <a:r>
              <a:rPr lang="nb-NO" dirty="0" err="1" smtClean="0"/>
              <a:t>centered</a:t>
            </a:r>
            <a:endParaRPr lang="nb-NO" dirty="0"/>
          </a:p>
        </p:txBody>
      </p:sp>
      <p:sp>
        <p:nvSpPr>
          <p:cNvPr id="54" name="TextBox 53"/>
          <p:cNvSpPr txBox="1"/>
          <p:nvPr/>
        </p:nvSpPr>
        <p:spPr>
          <a:xfrm>
            <a:off x="349751" y="4666481"/>
            <a:ext cx="539028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c</a:t>
            </a:r>
            <a:r>
              <a:rPr lang="nb-NO" sz="1600" dirty="0" err="1" smtClean="0"/>
              <a:t>hange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wave</a:t>
            </a:r>
            <a:r>
              <a:rPr lang="nb-NO" sz="1600" dirty="0" smtClean="0"/>
              <a:t> form, </a:t>
            </a:r>
            <a:r>
              <a:rPr lang="nb-NO" sz="1600" dirty="0" err="1" smtClean="0"/>
              <a:t>interference</a:t>
            </a:r>
            <a:r>
              <a:rPr lang="nb-NO" sz="1600" dirty="0" smtClean="0"/>
              <a:t> </a:t>
            </a:r>
            <a:r>
              <a:rPr lang="nb-NO" sz="1600" dirty="0" err="1" smtClean="0"/>
              <a:t>with</a:t>
            </a:r>
            <a:r>
              <a:rPr lang="nb-NO" sz="1600" dirty="0" smtClean="0"/>
              <a:t> </a:t>
            </a:r>
            <a:r>
              <a:rPr lang="nb-NO" sz="1600" dirty="0" err="1" smtClean="0"/>
              <a:t>other</a:t>
            </a:r>
            <a:r>
              <a:rPr lang="nb-NO" sz="1600" dirty="0" smtClean="0"/>
              <a:t> </a:t>
            </a:r>
            <a:r>
              <a:rPr lang="nb-NO" sz="1600" dirty="0" err="1" smtClean="0"/>
              <a:t>waves</a:t>
            </a:r>
            <a:r>
              <a:rPr lang="nb-NO" sz="1600" dirty="0" smtClean="0"/>
              <a:t> for different </a:t>
            </a:r>
            <a:r>
              <a:rPr lang="nb-NO" sz="1600" dirty="0" err="1" smtClean="0"/>
              <a:t>hydrophone</a:t>
            </a:r>
            <a:r>
              <a:rPr lang="nb-NO" sz="1600" dirty="0" smtClean="0"/>
              <a:t> </a:t>
            </a:r>
            <a:r>
              <a:rPr lang="nb-NO" sz="1600" dirty="0" err="1" smtClean="0"/>
              <a:t>positions</a:t>
            </a:r>
            <a:r>
              <a:rPr lang="nb-NO" sz="1600" dirty="0" smtClean="0"/>
              <a:t> </a:t>
            </a:r>
            <a:r>
              <a:rPr lang="nb-NO" sz="1600" dirty="0" smtClean="0">
                <a:sym typeface="Wingdings" panose="05000000000000000000" pitchFamily="2" charset="2"/>
              </a:rPr>
              <a:t> </a:t>
            </a:r>
            <a:r>
              <a:rPr lang="nb-NO" sz="1600" dirty="0" err="1" smtClean="0">
                <a:sym typeface="Wingdings" panose="05000000000000000000" pitchFamily="2" charset="2"/>
              </a:rPr>
              <a:t>impact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on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velocity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estimation</a:t>
            </a:r>
            <a:r>
              <a:rPr lang="nb-NO" sz="1600" dirty="0" smtClean="0">
                <a:sym typeface="Wingdings" panose="05000000000000000000" pitchFamily="2" charset="2"/>
              </a:rPr>
              <a:t> in </a:t>
            </a:r>
            <a:r>
              <a:rPr lang="nb-NO" sz="1600" dirty="0" err="1" smtClean="0">
                <a:sym typeface="Wingdings" panose="05000000000000000000" pitchFamily="2" charset="2"/>
              </a:rPr>
              <a:t>fk-domain</a:t>
            </a:r>
            <a:endParaRPr lang="nb-NO" sz="1600" dirty="0" smtClean="0"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>
                <a:sym typeface="Wingdings" panose="05000000000000000000" pitchFamily="2" charset="2"/>
              </a:rPr>
              <a:t>s</a:t>
            </a:r>
            <a:r>
              <a:rPr lang="nb-NO" sz="1600" dirty="0" err="1" smtClean="0">
                <a:sym typeface="Wingdings" panose="05000000000000000000" pitchFamily="2" charset="2"/>
              </a:rPr>
              <a:t>hould</a:t>
            </a:r>
            <a:r>
              <a:rPr lang="nb-NO" sz="1600" dirty="0" smtClean="0">
                <a:sym typeface="Wingdings" panose="05000000000000000000" pitchFamily="2" charset="2"/>
              </a:rPr>
              <a:t> not </a:t>
            </a:r>
            <a:r>
              <a:rPr lang="nb-NO" sz="1600" dirty="0" err="1" smtClean="0">
                <a:sym typeface="Wingdings" panose="05000000000000000000" pitchFamily="2" charset="2"/>
              </a:rPr>
              <a:t>cause</a:t>
            </a:r>
            <a:r>
              <a:rPr lang="nb-NO" sz="1600" dirty="0" smtClean="0">
                <a:sym typeface="Wingdings" panose="05000000000000000000" pitchFamily="2" charset="2"/>
              </a:rPr>
              <a:t> a </a:t>
            </a:r>
            <a:r>
              <a:rPr lang="nb-NO" sz="1600" dirty="0" err="1" smtClean="0">
                <a:sym typeface="Wingdings" panose="05000000000000000000" pitchFamily="2" charset="2"/>
              </a:rPr>
              <a:t>change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of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the</a:t>
            </a:r>
            <a:r>
              <a:rPr lang="nb-NO" sz="1600" dirty="0" smtClean="0">
                <a:sym typeface="Wingdings" panose="05000000000000000000" pitchFamily="2" charset="2"/>
              </a:rPr>
              <a:t> tube </a:t>
            </a:r>
            <a:r>
              <a:rPr lang="nb-NO" sz="1600" dirty="0" err="1" smtClean="0">
                <a:sym typeface="Wingdings" panose="05000000000000000000" pitchFamily="2" charset="2"/>
              </a:rPr>
              <a:t>wave</a:t>
            </a:r>
            <a:r>
              <a:rPr lang="nb-NO" sz="1600" dirty="0" smtClean="0">
                <a:sym typeface="Wingdings" panose="05000000000000000000" pitchFamily="2" charset="2"/>
              </a:rPr>
              <a:t> </a:t>
            </a:r>
            <a:r>
              <a:rPr lang="nb-NO" sz="1600" dirty="0" err="1" smtClean="0">
                <a:sym typeface="Wingdings" panose="05000000000000000000" pitchFamily="2" charset="2"/>
              </a:rPr>
              <a:t>velocity</a:t>
            </a:r>
            <a:r>
              <a:rPr lang="nb-NO" sz="1600" dirty="0" smtClean="0">
                <a:sym typeface="Wingdings" panose="05000000000000000000" pitchFamily="2" charset="2"/>
              </a:rPr>
              <a:t> (</a:t>
            </a:r>
            <a:r>
              <a:rPr lang="nb-NO" sz="1600" dirty="0" err="1" smtClean="0">
                <a:sym typeface="Wingdings" panose="05000000000000000000" pitchFamily="2" charset="2"/>
              </a:rPr>
              <a:t>Norris</a:t>
            </a:r>
            <a:r>
              <a:rPr lang="nb-NO" sz="1600" dirty="0" smtClean="0">
                <a:sym typeface="Wingdings" panose="05000000000000000000" pitchFamily="2" charset="2"/>
              </a:rPr>
              <a:t>, 1990)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51" y="1173732"/>
            <a:ext cx="6508801" cy="5214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7523" y="6316060"/>
            <a:ext cx="19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Test 5: not </a:t>
            </a:r>
            <a:r>
              <a:rPr lang="nb-NO" sz="1400" dirty="0" err="1" smtClean="0"/>
              <a:t>centered</a:t>
            </a:r>
            <a:r>
              <a:rPr lang="nb-NO" sz="1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Test 6,7 : </a:t>
            </a:r>
            <a:r>
              <a:rPr lang="nb-NO" sz="1400" dirty="0" err="1" smtClean="0"/>
              <a:t>centered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296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4"/>
            <a:ext cx="10515600" cy="67119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5. </a:t>
            </a:r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6" y="1042712"/>
            <a:ext cx="6373095" cy="4248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41" y="907468"/>
            <a:ext cx="3495790" cy="521604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768847" y="4191981"/>
            <a:ext cx="2370867" cy="2362725"/>
            <a:chOff x="4972042" y="4739645"/>
            <a:chExt cx="2844299" cy="2767735"/>
          </a:xfrm>
        </p:grpSpPr>
        <p:sp>
          <p:nvSpPr>
            <p:cNvPr id="28" name="TextBox 27"/>
            <p:cNvSpPr txBox="1"/>
            <p:nvPr/>
          </p:nvSpPr>
          <p:spPr>
            <a:xfrm>
              <a:off x="6781891" y="6211883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sp>
          <p:nvSpPr>
            <p:cNvPr id="29" name="Can 28"/>
            <p:cNvSpPr/>
            <p:nvPr/>
          </p:nvSpPr>
          <p:spPr>
            <a:xfrm>
              <a:off x="5681419" y="4739645"/>
              <a:ext cx="261257" cy="2767735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942676" y="576131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6303441" y="5770023"/>
              <a:ext cx="15928" cy="73635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330120" y="5994266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1.85 m</a:t>
              </a:r>
              <a:endParaRPr lang="de-DE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51979" y="690346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6319369" y="6626469"/>
              <a:ext cx="21502" cy="40231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402495" y="6626469"/>
              <a:ext cx="622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/>
                <a:t>0</a:t>
              </a:r>
              <a:r>
                <a:rPr lang="nb-NO" sz="1200" b="1" dirty="0" smtClean="0"/>
                <a:t>.90 m</a:t>
              </a:r>
              <a:endParaRPr lang="de-DE" sz="1200" b="1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5377468" y="6563912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5574116" y="4769562"/>
              <a:ext cx="7965" cy="9829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42113" y="576731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972042" y="5111517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 smtClean="0"/>
                <a:t>1.25 m</a:t>
              </a:r>
              <a:endParaRPr lang="de-DE" sz="1200" b="1" dirty="0"/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5026196" y="4217520"/>
            <a:ext cx="1836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09522" y="3986022"/>
            <a:ext cx="879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err="1"/>
              <a:t>d</a:t>
            </a:r>
            <a:r>
              <a:rPr lang="nb-NO" sz="1200" b="1" dirty="0" err="1" smtClean="0"/>
              <a:t>epth</a:t>
            </a:r>
            <a:r>
              <a:rPr lang="nb-NO" sz="1200" b="1" dirty="0" smtClean="0"/>
              <a:t>: 0 m</a:t>
            </a:r>
            <a:endParaRPr lang="de-DE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9431595" y="412705"/>
            <a:ext cx="1611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 smtClean="0"/>
              <a:t>Deep </a:t>
            </a:r>
            <a:r>
              <a:rPr lang="nb-NO" sz="1200" b="1" dirty="0" err="1" smtClean="0"/>
              <a:t>well</a:t>
            </a:r>
            <a:r>
              <a:rPr lang="nb-NO" sz="1200" b="1" dirty="0" smtClean="0"/>
              <a:t>: 22.11.2016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28961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4"/>
            <a:ext cx="10515600" cy="67119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5. </a:t>
            </a:r>
            <a:r>
              <a:rPr lang="nb-NO" dirty="0" err="1" smtClean="0"/>
              <a:t>Temperature</a:t>
            </a:r>
            <a:r>
              <a:rPr lang="nb-NO" dirty="0" smtClean="0"/>
              <a:t> </a:t>
            </a:r>
            <a:r>
              <a:rPr lang="nb-NO" dirty="0" err="1" smtClean="0"/>
              <a:t>effect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95218" y="1422400"/>
                <a:ext cx="4240007" cy="858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dirty="0" smtClean="0">
                    <a:latin typeface="Cambria Math" panose="02040503050406030204" pitchFamily="18" charset="0"/>
                  </a:rPr>
                  <a:t>D</a:t>
                </a:r>
                <a:r>
                  <a:rPr lang="nb-NO" b="0" dirty="0" smtClean="0">
                    <a:latin typeface="Cambria Math" panose="02040503050406030204" pitchFamily="18" charset="0"/>
                  </a:rPr>
                  <a:t>ixon, 2007:</a:t>
                </a:r>
              </a:p>
              <a:p>
                <a:endParaRPr lang="nb-NO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=2.29∗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(1−48∗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−53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18" y="1422400"/>
                <a:ext cx="4240007" cy="858761"/>
              </a:xfrm>
              <a:prstGeom prst="rect">
                <a:avLst/>
              </a:prstGeom>
              <a:blipFill>
                <a:blip r:embed="rId2"/>
                <a:stretch>
                  <a:fillRect l="-3305" t="-9929" r="-287" b="-92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7" y="2754741"/>
            <a:ext cx="5486411" cy="3657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7379" y="2353722"/>
            <a:ext cx="3147196" cy="44596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995161" y="4165600"/>
            <a:ext cx="406400" cy="230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0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074"/>
            <a:ext cx="10827327" cy="714737"/>
          </a:xfrm>
        </p:spPr>
        <p:txBody>
          <a:bodyPr>
            <a:normAutofit/>
          </a:bodyPr>
          <a:lstStyle/>
          <a:p>
            <a:r>
              <a:rPr lang="nb-NO" sz="4000" dirty="0" smtClean="0"/>
              <a:t>6. </a:t>
            </a:r>
            <a:r>
              <a:rPr lang="nb-NO" sz="4000" dirty="0" err="1" smtClean="0"/>
              <a:t>Interaction</a:t>
            </a:r>
            <a:r>
              <a:rPr lang="nb-NO" sz="4000" dirty="0" smtClean="0"/>
              <a:t> </a:t>
            </a:r>
            <a:r>
              <a:rPr lang="nb-NO" sz="4000" dirty="0" err="1" smtClean="0"/>
              <a:t>with</a:t>
            </a:r>
            <a:r>
              <a:rPr lang="nb-NO" sz="4000" dirty="0" smtClean="0"/>
              <a:t> </a:t>
            </a:r>
            <a:r>
              <a:rPr lang="nb-NO" sz="4000" dirty="0" err="1" smtClean="0"/>
              <a:t>second</a:t>
            </a:r>
            <a:r>
              <a:rPr lang="nb-NO" sz="4000" dirty="0" smtClean="0"/>
              <a:t> </a:t>
            </a:r>
            <a:r>
              <a:rPr lang="nb-NO" sz="4000" dirty="0" err="1" smtClean="0"/>
              <a:t>well</a:t>
            </a:r>
            <a:r>
              <a:rPr lang="nb-NO" sz="4000" dirty="0" smtClean="0"/>
              <a:t>/</a:t>
            </a:r>
            <a:r>
              <a:rPr lang="nb-NO" sz="4000" dirty="0" err="1" smtClean="0"/>
              <a:t>near</a:t>
            </a:r>
            <a:r>
              <a:rPr lang="nb-NO" sz="4000" dirty="0" smtClean="0"/>
              <a:t> </a:t>
            </a:r>
            <a:r>
              <a:rPr lang="nb-NO" sz="4000" dirty="0" err="1" smtClean="0"/>
              <a:t>field</a:t>
            </a:r>
            <a:r>
              <a:rPr lang="nb-NO" sz="4000" dirty="0" smtClean="0"/>
              <a:t> </a:t>
            </a:r>
            <a:r>
              <a:rPr lang="nb-NO" sz="4000" dirty="0" err="1" smtClean="0"/>
              <a:t>effect</a:t>
            </a:r>
            <a:endParaRPr lang="nb-NO" sz="4000" dirty="0"/>
          </a:p>
        </p:txBody>
      </p:sp>
      <p:sp>
        <p:nvSpPr>
          <p:cNvPr id="56" name="TextBox 55"/>
          <p:cNvSpPr txBox="1"/>
          <p:nvPr/>
        </p:nvSpPr>
        <p:spPr>
          <a:xfrm>
            <a:off x="985684" y="1173732"/>
            <a:ext cx="2873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/>
              <a:t>Tool</a:t>
            </a:r>
            <a:r>
              <a:rPr lang="nb-NO" sz="2000" dirty="0"/>
              <a:t> </a:t>
            </a:r>
            <a:r>
              <a:rPr lang="nb-NO" sz="2000" dirty="0" err="1"/>
              <a:t>installed</a:t>
            </a:r>
            <a:r>
              <a:rPr lang="nb-NO" sz="2000" dirty="0"/>
              <a:t> in </a:t>
            </a:r>
            <a:r>
              <a:rPr lang="nb-NO" sz="2000" dirty="0" err="1"/>
              <a:t>deep</a:t>
            </a:r>
            <a:r>
              <a:rPr lang="nb-NO" sz="2000" dirty="0"/>
              <a:t> </a:t>
            </a:r>
            <a:r>
              <a:rPr lang="nb-NO" sz="2000" dirty="0" err="1"/>
              <a:t>well</a:t>
            </a:r>
            <a:endParaRPr lang="nb-NO" sz="2000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221639" y="1943253"/>
            <a:ext cx="2585315" cy="3490461"/>
            <a:chOff x="9331606" y="3367540"/>
            <a:chExt cx="2585315" cy="3490461"/>
          </a:xfrm>
        </p:grpSpPr>
        <p:sp>
          <p:nvSpPr>
            <p:cNvPr id="140" name="Can 139"/>
            <p:cNvSpPr/>
            <p:nvPr/>
          </p:nvSpPr>
          <p:spPr>
            <a:xfrm>
              <a:off x="10040983" y="3904121"/>
              <a:ext cx="330925" cy="295388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1" name="Straight Connector 140"/>
            <p:cNvCxnSpPr/>
            <p:nvPr/>
          </p:nvCxnSpPr>
          <p:spPr>
            <a:xfrm flipV="1">
              <a:off x="10302240" y="511193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V="1">
              <a:off x="10040983" y="3627121"/>
              <a:ext cx="1631940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10350362" y="3367540"/>
              <a:ext cx="1279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work</a:t>
              </a:r>
              <a:r>
                <a:rPr lang="nb-NO" sz="1200" dirty="0" smtClean="0"/>
                <a:t> hall</a:t>
              </a:r>
              <a:endParaRPr lang="de-DE" sz="12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0420957" y="4834932"/>
              <a:ext cx="1138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graben</a:t>
              </a:r>
              <a:endParaRPr lang="de-DE" sz="1200" dirty="0"/>
            </a:p>
          </p:txBody>
        </p:sp>
        <p:cxnSp>
          <p:nvCxnSpPr>
            <p:cNvPr id="145" name="Straight Arrow Connector 144"/>
            <p:cNvCxnSpPr/>
            <p:nvPr/>
          </p:nvCxnSpPr>
          <p:spPr>
            <a:xfrm flipH="1" flipV="1">
              <a:off x="11658680" y="3695605"/>
              <a:ext cx="14243" cy="13743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11268830" y="4137075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 m</a:t>
              </a:r>
              <a:endParaRPr lang="de-DE" sz="12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311543" y="625408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 flipH="1" flipV="1">
              <a:off x="10688584" y="5129349"/>
              <a:ext cx="11851" cy="12500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10738429" y="5688706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2.6 m</a:t>
              </a:r>
              <a:endParaRPr lang="de-DE" sz="1200" dirty="0"/>
            </a:p>
          </p:txBody>
        </p:sp>
        <p:cxnSp>
          <p:nvCxnSpPr>
            <p:cNvPr id="151" name="Straight Connector 150"/>
            <p:cNvCxnSpPr/>
            <p:nvPr/>
          </p:nvCxnSpPr>
          <p:spPr>
            <a:xfrm flipV="1">
              <a:off x="9685707" y="4337376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10323797" y="4093366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 flipV="1">
              <a:off x="9941646" y="3894992"/>
              <a:ext cx="2454" cy="12081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9701677" y="511793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/>
            <p:cNvSpPr txBox="1"/>
            <p:nvPr/>
          </p:nvSpPr>
          <p:spPr>
            <a:xfrm>
              <a:off x="9331606" y="4462137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1.8 m</a:t>
              </a:r>
              <a:endParaRPr lang="de-DE" sz="12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0775005" y="6525062"/>
              <a:ext cx="1141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95 m </a:t>
              </a:r>
              <a:r>
                <a:rPr lang="nb-NO" sz="1200" dirty="0" err="1" smtClean="0"/>
                <a:t>deep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well</a:t>
              </a:r>
              <a:endParaRPr lang="nb-NO" sz="12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3258117" y="1933603"/>
            <a:ext cx="2585315" cy="3490461"/>
            <a:chOff x="9331606" y="3367540"/>
            <a:chExt cx="2585315" cy="3490461"/>
          </a:xfrm>
        </p:grpSpPr>
        <p:sp>
          <p:nvSpPr>
            <p:cNvPr id="160" name="Can 159"/>
            <p:cNvSpPr/>
            <p:nvPr/>
          </p:nvSpPr>
          <p:spPr>
            <a:xfrm>
              <a:off x="10040983" y="3904121"/>
              <a:ext cx="330925" cy="295388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10302240" y="5111931"/>
              <a:ext cx="1375954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10040983" y="3627121"/>
              <a:ext cx="1631940" cy="17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10350362" y="3367540"/>
              <a:ext cx="1279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work</a:t>
              </a:r>
              <a:r>
                <a:rPr lang="nb-NO" sz="1200" dirty="0" smtClean="0"/>
                <a:t> hall</a:t>
              </a:r>
              <a:endParaRPr lang="de-DE" sz="12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0420957" y="4834932"/>
              <a:ext cx="11385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Floor </a:t>
              </a:r>
              <a:r>
                <a:rPr lang="nb-NO" sz="1200" dirty="0" err="1" smtClean="0"/>
                <a:t>of</a:t>
              </a:r>
              <a:r>
                <a:rPr lang="nb-NO" sz="1200" dirty="0" smtClean="0"/>
                <a:t> graben</a:t>
              </a:r>
              <a:endParaRPr lang="de-DE" sz="1200" dirty="0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flipH="1" flipV="1">
              <a:off x="11658680" y="3695605"/>
              <a:ext cx="14243" cy="13743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/>
            <p:cNvSpPr txBox="1"/>
            <p:nvPr/>
          </p:nvSpPr>
          <p:spPr>
            <a:xfrm>
              <a:off x="11268830" y="4137075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 m</a:t>
              </a:r>
              <a:endParaRPr lang="de-DE" sz="12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0311543" y="625408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H24</a:t>
              </a:r>
              <a:endParaRPr lang="de-DE" sz="1200" dirty="0"/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flipH="1" flipV="1">
              <a:off x="10688584" y="5129349"/>
              <a:ext cx="11851" cy="12500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10738429" y="5688706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2.6 m</a:t>
              </a:r>
              <a:endParaRPr lang="de-DE" sz="1200" dirty="0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9685707" y="4337376"/>
              <a:ext cx="1470499" cy="502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10323797" y="4093366"/>
              <a:ext cx="103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/>
                <a:t>w</a:t>
              </a:r>
              <a:r>
                <a:rPr lang="nb-NO" sz="1200" dirty="0" smtClean="0"/>
                <a:t>ater </a:t>
              </a:r>
              <a:r>
                <a:rPr lang="nb-NO" sz="1200" dirty="0" err="1" smtClean="0"/>
                <a:t>surface</a:t>
              </a:r>
              <a:endParaRPr lang="de-DE" sz="1200" dirty="0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 flipV="1">
              <a:off x="9941646" y="3894992"/>
              <a:ext cx="2454" cy="12081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9701677" y="5117939"/>
              <a:ext cx="330003" cy="27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9331606" y="4462137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1.8 m</a:t>
              </a:r>
              <a:endParaRPr lang="de-DE" sz="12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0775005" y="6525062"/>
              <a:ext cx="1141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dirty="0" smtClean="0"/>
                <a:t>95 m </a:t>
              </a:r>
              <a:r>
                <a:rPr lang="nb-NO" sz="1200" dirty="0" err="1" smtClean="0"/>
                <a:t>deep</a:t>
              </a:r>
              <a:r>
                <a:rPr lang="nb-NO" sz="1200" dirty="0" smtClean="0"/>
                <a:t> </a:t>
              </a:r>
              <a:r>
                <a:rPr lang="nb-NO" sz="1200" dirty="0" err="1" smtClean="0"/>
                <a:t>well</a:t>
              </a:r>
              <a:endParaRPr lang="nb-NO" sz="1200" dirty="0"/>
            </a:p>
          </p:txBody>
        </p:sp>
      </p:grpSp>
      <p:sp>
        <p:nvSpPr>
          <p:cNvPr id="176" name="Right Arrow 175"/>
          <p:cNvSpPr/>
          <p:nvPr/>
        </p:nvSpPr>
        <p:spPr>
          <a:xfrm>
            <a:off x="3115089" y="1963588"/>
            <a:ext cx="412493" cy="217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11" y="745203"/>
            <a:ext cx="1194056" cy="5956566"/>
          </a:xfrm>
          <a:prstGeom prst="rect">
            <a:avLst/>
          </a:prstGeom>
        </p:spPr>
      </p:pic>
      <p:sp>
        <p:nvSpPr>
          <p:cNvPr id="101" name="Can 100"/>
          <p:cNvSpPr/>
          <p:nvPr/>
        </p:nvSpPr>
        <p:spPr>
          <a:xfrm>
            <a:off x="4035353" y="2349640"/>
            <a:ext cx="182414" cy="2889634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Can 101"/>
          <p:cNvSpPr/>
          <p:nvPr/>
        </p:nvSpPr>
        <p:spPr>
          <a:xfrm>
            <a:off x="4099610" y="2248835"/>
            <a:ext cx="57456" cy="2889634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eform 3"/>
          <p:cNvSpPr/>
          <p:nvPr/>
        </p:nvSpPr>
        <p:spPr>
          <a:xfrm>
            <a:off x="3989600" y="2110189"/>
            <a:ext cx="62303" cy="3116915"/>
          </a:xfrm>
          <a:custGeom>
            <a:avLst/>
            <a:gdLst>
              <a:gd name="connsiteX0" fmla="*/ 0 w 483577"/>
              <a:gd name="connsiteY0" fmla="*/ 0 h 3698630"/>
              <a:gd name="connsiteX1" fmla="*/ 307731 w 483577"/>
              <a:gd name="connsiteY1" fmla="*/ 3112477 h 3698630"/>
              <a:gd name="connsiteX2" fmla="*/ 483577 w 483577"/>
              <a:gd name="connsiteY2" fmla="*/ 3692769 h 369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77" h="3698630">
                <a:moveTo>
                  <a:pt x="0" y="0"/>
                </a:moveTo>
                <a:cubicBezTo>
                  <a:pt x="113567" y="1248508"/>
                  <a:pt x="227135" y="2497016"/>
                  <a:pt x="307731" y="3112477"/>
                </a:cubicBezTo>
                <a:cubicBezTo>
                  <a:pt x="388327" y="3727938"/>
                  <a:pt x="435952" y="3710353"/>
                  <a:pt x="483577" y="3692769"/>
                </a:cubicBezTo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714430" y="3549144"/>
            <a:ext cx="347756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h</a:t>
            </a:r>
            <a:r>
              <a:rPr lang="nb-NO" sz="1600" dirty="0" err="1" smtClean="0"/>
              <a:t>ydrophones</a:t>
            </a:r>
            <a:r>
              <a:rPr lang="nb-NO" sz="1600" dirty="0" smtClean="0"/>
              <a:t> in </a:t>
            </a:r>
            <a:r>
              <a:rPr lang="nb-NO" sz="1600" dirty="0" err="1" smtClean="0"/>
              <a:t>deep</a:t>
            </a:r>
            <a:r>
              <a:rPr lang="nb-NO" sz="1600" dirty="0" smtClean="0"/>
              <a:t> </a:t>
            </a:r>
            <a:r>
              <a:rPr lang="nb-NO" sz="1600" dirty="0" err="1" smtClean="0"/>
              <a:t>well</a:t>
            </a:r>
            <a:r>
              <a:rPr lang="nb-NO" sz="1600" dirty="0" smtClean="0"/>
              <a:t> </a:t>
            </a:r>
            <a:r>
              <a:rPr lang="nb-NO" sz="1600" dirty="0" err="1" smtClean="0"/>
              <a:t>also</a:t>
            </a:r>
            <a:r>
              <a:rPr lang="nb-NO" sz="1600" dirty="0" smtClean="0"/>
              <a:t> show </a:t>
            </a:r>
            <a:r>
              <a:rPr lang="nb-NO" sz="1600" dirty="0" err="1" smtClean="0"/>
              <a:t>upgoing</a:t>
            </a:r>
            <a:r>
              <a:rPr lang="nb-NO" sz="1600" dirty="0" smtClean="0"/>
              <a:t> </a:t>
            </a:r>
            <a:r>
              <a:rPr lang="nb-NO" sz="1600" dirty="0" err="1" smtClean="0"/>
              <a:t>waves</a:t>
            </a:r>
            <a:r>
              <a:rPr lang="nb-NO" sz="1600" dirty="0" smtClean="0"/>
              <a:t> </a:t>
            </a:r>
            <a:r>
              <a:rPr lang="nb-NO" sz="1600" dirty="0" err="1" smtClean="0"/>
              <a:t>earlier</a:t>
            </a:r>
            <a:r>
              <a:rPr lang="nb-NO" sz="1600" dirty="0" smtClean="0"/>
              <a:t> </a:t>
            </a:r>
            <a:r>
              <a:rPr lang="nb-NO" sz="1600" dirty="0" err="1" smtClean="0"/>
              <a:t>than</a:t>
            </a:r>
            <a:r>
              <a:rPr lang="nb-NO" sz="1600" dirty="0" smtClean="0"/>
              <a:t> first </a:t>
            </a:r>
            <a:r>
              <a:rPr lang="nb-NO" sz="1600" dirty="0" err="1" smtClean="0"/>
              <a:t>bottom</a:t>
            </a:r>
            <a:r>
              <a:rPr lang="nb-NO" sz="1600" dirty="0" smtClean="0"/>
              <a:t> </a:t>
            </a:r>
            <a:r>
              <a:rPr lang="nb-NO" sz="1600" dirty="0" err="1" smtClean="0"/>
              <a:t>reflection</a:t>
            </a:r>
            <a:endParaRPr lang="nb-NO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i</a:t>
            </a:r>
            <a:r>
              <a:rPr lang="nb-NO" sz="1600" dirty="0" smtClean="0"/>
              <a:t>s </a:t>
            </a:r>
            <a:r>
              <a:rPr lang="nb-NO" sz="1600" dirty="0" err="1" smtClean="0"/>
              <a:t>recoridng</a:t>
            </a:r>
            <a:r>
              <a:rPr lang="nb-NO" sz="1600" dirty="0" smtClean="0"/>
              <a:t> in </a:t>
            </a:r>
            <a:r>
              <a:rPr lang="nb-NO" sz="1600" dirty="0" err="1" smtClean="0"/>
              <a:t>deep</a:t>
            </a:r>
            <a:r>
              <a:rPr lang="nb-NO" sz="1600" dirty="0" smtClean="0"/>
              <a:t> </a:t>
            </a:r>
            <a:r>
              <a:rPr lang="nb-NO" sz="1600" dirty="0" err="1" smtClean="0"/>
              <a:t>well</a:t>
            </a:r>
            <a:r>
              <a:rPr lang="nb-NO" sz="1600" dirty="0" smtClean="0"/>
              <a:t> </a:t>
            </a:r>
            <a:r>
              <a:rPr lang="nb-NO" sz="1600" dirty="0" err="1" smtClean="0"/>
              <a:t>inpmacted</a:t>
            </a:r>
            <a:r>
              <a:rPr lang="nb-NO" sz="1600" dirty="0" smtClean="0"/>
              <a:t> by </a:t>
            </a:r>
            <a:r>
              <a:rPr lang="nb-NO" sz="1600" dirty="0" err="1" smtClean="0"/>
              <a:t>shallow</a:t>
            </a:r>
            <a:r>
              <a:rPr lang="nb-NO" sz="1600" dirty="0" smtClean="0"/>
              <a:t> </a:t>
            </a:r>
            <a:r>
              <a:rPr lang="nb-NO" sz="1600" dirty="0" err="1" smtClean="0"/>
              <a:t>well</a:t>
            </a:r>
            <a:r>
              <a:rPr lang="nb-NO" sz="1600" dirty="0" smtClean="0"/>
              <a:t> and vice versa?</a:t>
            </a:r>
            <a:endParaRPr lang="nb-NO" sz="16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8152846" y="4025154"/>
            <a:ext cx="561584" cy="34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8152845" y="3997880"/>
            <a:ext cx="687484" cy="55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6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4"/>
            <a:ext cx="10515600" cy="67119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6. </a:t>
            </a:r>
            <a:r>
              <a:rPr lang="nb-NO" dirty="0" err="1" smtClean="0"/>
              <a:t>Interaction</a:t>
            </a:r>
            <a:r>
              <a:rPr lang="nb-NO" dirty="0" smtClean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well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333350" y="723264"/>
            <a:ext cx="420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Frequencies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50 – 450 </a:t>
            </a:r>
            <a:r>
              <a:rPr lang="nb-NO" dirty="0" err="1" smtClean="0"/>
              <a:t>Hz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used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989130" y="1610409"/>
            <a:ext cx="70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</a:t>
            </a:r>
            <a:r>
              <a:rPr lang="nb-NO" dirty="0" smtClean="0"/>
              <a:t>est 1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9635381" y="1610409"/>
            <a:ext cx="70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</a:t>
            </a:r>
            <a:r>
              <a:rPr lang="nb-NO" dirty="0" smtClean="0"/>
              <a:t>est 2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25" y="1911572"/>
            <a:ext cx="2286000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9" y="1911571"/>
            <a:ext cx="2286000" cy="3962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9346" y="6137954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1224.5 ± 3.3 </a:t>
            </a:r>
            <a:r>
              <a:rPr lang="nb-NO" sz="1400" b="1" dirty="0" err="1" smtClean="0"/>
              <a:t>m/s</a:t>
            </a:r>
            <a:endParaRPr lang="nb-NO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79386" y="6137954"/>
            <a:ext cx="142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smtClean="0"/>
              <a:t>1225.7 ± </a:t>
            </a:r>
            <a:r>
              <a:rPr lang="nb-NO" sz="1400" b="1" dirty="0"/>
              <a:t>4</a:t>
            </a:r>
            <a:r>
              <a:rPr lang="nb-NO" sz="1400" b="1" dirty="0" smtClean="0"/>
              <a:t>.2 </a:t>
            </a:r>
            <a:r>
              <a:rPr lang="nb-NO" sz="1400" b="1" dirty="0" err="1" smtClean="0"/>
              <a:t>m/s</a:t>
            </a:r>
            <a:endParaRPr lang="nb-NO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38" y="1394458"/>
            <a:ext cx="2999152" cy="52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5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744"/>
            <a:ext cx="10515600" cy="671194"/>
          </a:xfrm>
        </p:spPr>
        <p:txBody>
          <a:bodyPr>
            <a:normAutofit fontScale="90000"/>
          </a:bodyPr>
          <a:lstStyle/>
          <a:p>
            <a:r>
              <a:rPr lang="nb-NO" dirty="0"/>
              <a:t>7</a:t>
            </a:r>
            <a:r>
              <a:rPr lang="nb-NO" dirty="0" smtClean="0"/>
              <a:t>. </a:t>
            </a:r>
            <a:r>
              <a:rPr lang="nb-NO" dirty="0" err="1" smtClean="0"/>
              <a:t>Background</a:t>
            </a:r>
            <a:r>
              <a:rPr lang="nb-NO" dirty="0" smtClean="0"/>
              <a:t> </a:t>
            </a:r>
            <a:r>
              <a:rPr lang="nb-NO" dirty="0" err="1" smtClean="0"/>
              <a:t>noise</a:t>
            </a:r>
            <a:r>
              <a:rPr lang="nb-NO" dirty="0" smtClean="0"/>
              <a:t> (</a:t>
            </a:r>
            <a:r>
              <a:rPr lang="nb-NO" dirty="0" err="1" smtClean="0"/>
              <a:t>surface</a:t>
            </a:r>
            <a:r>
              <a:rPr lang="nb-NO" dirty="0" smtClean="0"/>
              <a:t> </a:t>
            </a:r>
            <a:r>
              <a:rPr lang="nb-NO" dirty="0" err="1" smtClean="0"/>
              <a:t>waves</a:t>
            </a:r>
            <a:r>
              <a:rPr lang="nb-NO" dirty="0" smtClean="0"/>
              <a:t>)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1" y="748938"/>
            <a:ext cx="8719048" cy="61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62808" y="1809719"/>
            <a:ext cx="8147196" cy="4826307"/>
            <a:chOff x="3323771" y="1480110"/>
            <a:chExt cx="8147196" cy="4826307"/>
          </a:xfrm>
        </p:grpSpPr>
        <p:grpSp>
          <p:nvGrpSpPr>
            <p:cNvPr id="16" name="Group 15"/>
            <p:cNvGrpSpPr/>
            <p:nvPr/>
          </p:nvGrpSpPr>
          <p:grpSpPr>
            <a:xfrm>
              <a:off x="3323771" y="1480110"/>
              <a:ext cx="8147196" cy="4826307"/>
              <a:chOff x="5948427" y="1392766"/>
              <a:chExt cx="7529162" cy="44213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198100" y="2159807"/>
                <a:ext cx="1396636" cy="335707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948427" y="2159807"/>
                <a:ext cx="1396636" cy="335707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8299270" y="2033156"/>
                <a:ext cx="992777" cy="3780994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" name="Can 3"/>
              <p:cNvSpPr/>
              <p:nvPr/>
            </p:nvSpPr>
            <p:spPr>
              <a:xfrm>
                <a:off x="7376161" y="1825625"/>
                <a:ext cx="2786743" cy="3988525"/>
              </a:xfrm>
              <a:prstGeom prst="can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8760822" y="2151017"/>
                <a:ext cx="1445625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8299270" y="2151017"/>
                <a:ext cx="46155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8299270" y="182508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min</a:t>
                </a:r>
                <a:endParaRPr lang="de-DE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419980" y="1825625"/>
                <a:ext cx="5279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max</a:t>
                </a:r>
                <a:endParaRPr lang="de-DE" baseline="-250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7286899" y="2151017"/>
                <a:ext cx="1785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924749" y="1825080"/>
                <a:ext cx="505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/>
                  <a:t>d</a:t>
                </a:r>
                <a:r>
                  <a:rPr lang="nb-NO" sz="2000" baseline="-25000" dirty="0" err="1" smtClean="0"/>
                  <a:t>cas</a:t>
                </a:r>
                <a:endParaRPr lang="de-DE" sz="2000" baseline="-25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35389" y="3413267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smtClean="0"/>
                  <a:t>fluid</a:t>
                </a:r>
                <a:endParaRPr lang="de-DE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30046" y="3145168"/>
                <a:ext cx="5559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tool</a:t>
                </a:r>
                <a:endParaRPr lang="de-DE" sz="2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464297" y="1392766"/>
                <a:ext cx="764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 smtClean="0"/>
                  <a:t>casing</a:t>
                </a:r>
                <a:endParaRPr lang="de-DE" sz="2000" dirty="0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10051350" y="1634036"/>
                <a:ext cx="478974" cy="38317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1310151" y="4017265"/>
                <a:ext cx="936835" cy="745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2246986" y="3693636"/>
                <a:ext cx="1230603" cy="62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geological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formation</a:t>
                </a:r>
                <a:endParaRPr lang="de-DE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260230" y="3837812"/>
                  <a:ext cx="29617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230" y="3837812"/>
                  <a:ext cx="296170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833" r="-8333" b="-2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0652842" y="4709097"/>
                  <a:ext cx="3046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842" y="4709097"/>
                  <a:ext cx="304634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000" r="-2000" b="-22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349502" y="1865039"/>
                  <a:ext cx="63613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9502" y="1865039"/>
                  <a:ext cx="63613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571" b="-2156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054394" y="4064224"/>
                  <a:ext cx="702372" cy="3323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nb-NO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394" y="4064224"/>
                  <a:ext cx="702372" cy="3323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8696" r="-6087" b="-277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359999" y="1080000"/>
            <a:ext cx="931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err="1" smtClean="0"/>
              <a:t>Important</a:t>
            </a:r>
            <a:r>
              <a:rPr lang="nb-NO" sz="2000" dirty="0" smtClean="0"/>
              <a:t> parameter for Tube </a:t>
            </a:r>
            <a:r>
              <a:rPr lang="nb-NO" sz="2000" dirty="0" err="1" smtClean="0"/>
              <a:t>wave</a:t>
            </a:r>
            <a:r>
              <a:rPr lang="nb-NO" sz="2000" dirty="0" smtClean="0"/>
              <a:t> vs. </a:t>
            </a:r>
            <a:r>
              <a:rPr lang="nb-NO" sz="2000" dirty="0" err="1" smtClean="0"/>
              <a:t>Shear</a:t>
            </a:r>
            <a:r>
              <a:rPr lang="nb-NO" sz="2000" dirty="0" smtClean="0"/>
              <a:t> Modulus </a:t>
            </a:r>
            <a:r>
              <a:rPr lang="nb-NO" sz="2000" dirty="0" err="1" smtClean="0"/>
              <a:t>of</a:t>
            </a:r>
            <a:r>
              <a:rPr lang="nb-NO" sz="2000" dirty="0" smtClean="0"/>
              <a:t> </a:t>
            </a:r>
            <a:r>
              <a:rPr lang="nb-NO" sz="2000" dirty="0" err="1" smtClean="0"/>
              <a:t>formation</a:t>
            </a:r>
            <a:endParaRPr lang="nb-NO" sz="20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5</a:t>
            </a:fld>
            <a:endParaRPr lang="de-DE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Theory</a:t>
            </a:r>
            <a:endParaRPr lang="nb-NO" dirty="0"/>
          </a:p>
        </p:txBody>
      </p:sp>
      <p:sp>
        <p:nvSpPr>
          <p:cNvPr id="3" name="Rounded Rectangle 2"/>
          <p:cNvSpPr/>
          <p:nvPr/>
        </p:nvSpPr>
        <p:spPr>
          <a:xfrm>
            <a:off x="8574578" y="4015263"/>
            <a:ext cx="1717964" cy="15727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6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4320000" y="1080000"/>
            <a:ext cx="307133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/>
              <a:t>(2)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err="1"/>
              <a:t>casing</a:t>
            </a:r>
            <a:r>
              <a:rPr lang="nb-NO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nb-NO" sz="1200" dirty="0"/>
              <a:t>(</a:t>
            </a:r>
            <a:r>
              <a:rPr lang="nb-NO" sz="1200" dirty="0" err="1"/>
              <a:t>Marzetta</a:t>
            </a:r>
            <a:r>
              <a:rPr lang="nb-NO" sz="1200" dirty="0"/>
              <a:t> and </a:t>
            </a:r>
            <a:r>
              <a:rPr lang="nb-NO" sz="1200" dirty="0" err="1"/>
              <a:t>Schoenberg</a:t>
            </a:r>
            <a:r>
              <a:rPr lang="nb-NO" sz="1200" dirty="0"/>
              <a:t>, </a:t>
            </a:r>
            <a:r>
              <a:rPr lang="nb-NO" sz="1200" dirty="0" smtClean="0"/>
              <a:t>1985, </a:t>
            </a:r>
            <a:r>
              <a:rPr lang="nb-NO" sz="1200" dirty="0" err="1" smtClean="0"/>
              <a:t>Norris</a:t>
            </a:r>
            <a:r>
              <a:rPr lang="nb-NO" sz="1200" dirty="0" smtClean="0"/>
              <a:t> 1990)</a:t>
            </a:r>
            <a:endParaRPr lang="nb-NO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8103010" y="1080000"/>
            <a:ext cx="351594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>
                <a:solidFill>
                  <a:schemeClr val="tx1"/>
                </a:solidFill>
              </a:rPr>
              <a:t>(3) Logging </a:t>
            </a:r>
            <a:r>
              <a:rPr lang="nb-NO" sz="2000" dirty="0" err="1">
                <a:solidFill>
                  <a:schemeClr val="tx1"/>
                </a:solidFill>
              </a:rPr>
              <a:t>tool</a:t>
            </a:r>
            <a:r>
              <a:rPr lang="nb-NO" sz="2000" dirty="0">
                <a:solidFill>
                  <a:schemeClr val="tx1"/>
                </a:solidFill>
              </a:rPr>
              <a:t> and </a:t>
            </a:r>
            <a:r>
              <a:rPr lang="nb-NO" sz="2000" dirty="0" err="1">
                <a:solidFill>
                  <a:schemeClr val="tx1"/>
                </a:solidFill>
              </a:rPr>
              <a:t>casing</a:t>
            </a:r>
            <a:r>
              <a:rPr lang="nb-NO" sz="2000" dirty="0" smtClean="0">
                <a:solidFill>
                  <a:schemeClr val="tx1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nb-NO" sz="1200" dirty="0" smtClean="0"/>
              <a:t>(</a:t>
            </a:r>
            <a:r>
              <a:rPr lang="nb-NO" sz="1200" dirty="0" err="1" smtClean="0"/>
              <a:t>Norris</a:t>
            </a:r>
            <a:r>
              <a:rPr lang="nb-NO" sz="1200" dirty="0" smtClean="0"/>
              <a:t>, 1990)</a:t>
            </a:r>
            <a:endParaRPr lang="nb-NO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0000" y="2275891"/>
                <a:ext cx="3230051" cy="69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den>
                                  </m:f>
                                  <m:d>
                                    <m:d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6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275891"/>
                <a:ext cx="3230051" cy="694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20000" y="2277879"/>
                <a:ext cx="2012281" cy="692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277879"/>
                <a:ext cx="2012281" cy="692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7217" y="3386859"/>
                <a:ext cx="3945439" cy="656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3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130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b-NO" sz="1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nb-NO" sz="1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nb-NO" sz="13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3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sSubSup>
                                <m:sSubSupPr>
                                  <m:ctrlPr>
                                    <a:rPr lang="nb-NO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nb-NO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sz="1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b-NO" sz="1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nb-NO" sz="13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nb-NO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3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b-NO" sz="13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nb-NO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3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b-NO" sz="13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nb-NO" sz="13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3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  <m:sSubSup>
                                    <m:sSubSupPr>
                                      <m:ctrlPr>
                                        <a:rPr lang="nb-NO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nb-NO" sz="1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nb-NO" sz="13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de-DE" sz="13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217" y="3386859"/>
                <a:ext cx="3945439" cy="6560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00000" y="2275891"/>
                <a:ext cx="3732304" cy="6921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num>
                                    <m:den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0" y="2275891"/>
                <a:ext cx="3732304" cy="6921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60000" y="1080000"/>
            <a:ext cx="329075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/>
              <a:t>(1)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smtClean="0"/>
              <a:t>logging </a:t>
            </a:r>
            <a:r>
              <a:rPr lang="nb-NO" sz="2000" dirty="0" err="1" smtClean="0"/>
              <a:t>tool</a:t>
            </a:r>
            <a:r>
              <a:rPr lang="nb-NO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nb-NO" sz="1200" dirty="0"/>
              <a:t>(</a:t>
            </a:r>
            <a:r>
              <a:rPr lang="nb-NO" sz="1200" dirty="0" err="1"/>
              <a:t>Marzetta</a:t>
            </a:r>
            <a:r>
              <a:rPr lang="nb-NO" sz="1200" dirty="0"/>
              <a:t> and </a:t>
            </a:r>
            <a:r>
              <a:rPr lang="nb-NO" sz="1200" dirty="0" err="1"/>
              <a:t>Schoenberg</a:t>
            </a:r>
            <a:r>
              <a:rPr lang="nb-NO" sz="1200" dirty="0"/>
              <a:t>, </a:t>
            </a:r>
            <a:r>
              <a:rPr lang="nb-NO" sz="1200" dirty="0" smtClean="0"/>
              <a:t>1985</a:t>
            </a:r>
            <a:r>
              <a:rPr lang="nb-NO" sz="1200" dirty="0"/>
              <a:t>)</a:t>
            </a:r>
            <a:endParaRPr lang="nb-NO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86368" y="4203226"/>
            <a:ext cx="2742763" cy="2286759"/>
            <a:chOff x="286368" y="4203226"/>
            <a:chExt cx="2742763" cy="2286759"/>
          </a:xfrm>
        </p:grpSpPr>
        <p:sp>
          <p:nvSpPr>
            <p:cNvPr id="38" name="Rectangle 37"/>
            <p:cNvSpPr/>
            <p:nvPr/>
          </p:nvSpPr>
          <p:spPr>
            <a:xfrm>
              <a:off x="2329830" y="4750915"/>
              <a:ext cx="699301" cy="161940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6368" y="4739647"/>
              <a:ext cx="699301" cy="161940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22173" y="4203226"/>
              <a:ext cx="1489733" cy="2286759"/>
              <a:chOff x="9119358" y="168042"/>
              <a:chExt cx="2289194" cy="3668083"/>
            </a:xfrm>
          </p:grpSpPr>
          <p:sp>
            <p:nvSpPr>
              <p:cNvPr id="5" name="Can 4"/>
              <p:cNvSpPr/>
              <p:nvPr/>
            </p:nvSpPr>
            <p:spPr>
              <a:xfrm>
                <a:off x="9892532" y="956810"/>
                <a:ext cx="734595" cy="2879315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9209487" y="798771"/>
                <a:ext cx="2062022" cy="3037354"/>
              </a:xfrm>
              <a:prstGeom prst="can">
                <a:avLst/>
              </a:prstGeom>
              <a:noFill/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10234053" y="1046564"/>
                <a:ext cx="1069676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9892532" y="1046564"/>
                <a:ext cx="341521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9778644" y="168042"/>
                <a:ext cx="910817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r</a:t>
                </a:r>
                <a:r>
                  <a:rPr lang="nb-NO" baseline="-25000" dirty="0" err="1" smtClean="0"/>
                  <a:t>min</a:t>
                </a:r>
                <a:endParaRPr lang="de-DE" baseline="-25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4814" y="178241"/>
                <a:ext cx="883738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r</a:t>
                </a:r>
                <a:r>
                  <a:rPr lang="nb-NO" baseline="-25000" dirty="0" err="1" smtClean="0"/>
                  <a:t>max</a:t>
                </a:r>
                <a:endParaRPr lang="de-DE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19358" y="2365381"/>
                <a:ext cx="1131727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fluid</a:t>
                </a:r>
                <a:endParaRPr lang="de-DE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859759" y="1974357"/>
                <a:ext cx="897854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tool</a:t>
                </a:r>
                <a:endParaRPr lang="de-DE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413015" y="4203226"/>
            <a:ext cx="2799943" cy="2283290"/>
            <a:chOff x="4413015" y="4203226"/>
            <a:chExt cx="2799943" cy="2283290"/>
          </a:xfrm>
        </p:grpSpPr>
        <p:sp>
          <p:nvSpPr>
            <p:cNvPr id="41" name="Rectangle 40"/>
            <p:cNvSpPr/>
            <p:nvPr/>
          </p:nvSpPr>
          <p:spPr>
            <a:xfrm>
              <a:off x="6513657" y="4750915"/>
              <a:ext cx="699301" cy="161940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13015" y="4750915"/>
              <a:ext cx="699301" cy="161940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959115" y="4203226"/>
              <a:ext cx="1522208" cy="2283290"/>
              <a:chOff x="9274516" y="3918538"/>
              <a:chExt cx="1522208" cy="2283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274516" y="3918538"/>
                <a:ext cx="1522208" cy="2283290"/>
                <a:chOff x="8932409" y="173607"/>
                <a:chExt cx="2339100" cy="3662518"/>
              </a:xfrm>
            </p:grpSpPr>
            <p:sp>
              <p:nvSpPr>
                <p:cNvPr id="24" name="Can 23"/>
                <p:cNvSpPr/>
                <p:nvPr/>
              </p:nvSpPr>
              <p:spPr>
                <a:xfrm>
                  <a:off x="9209487" y="798771"/>
                  <a:ext cx="2062022" cy="3037354"/>
                </a:xfrm>
                <a:prstGeom prst="can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932409" y="173607"/>
                  <a:ext cx="883739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d</a:t>
                  </a:r>
                  <a:r>
                    <a:rPr lang="nb-NO" baseline="-25000" dirty="0" err="1" smtClean="0"/>
                    <a:t>cas</a:t>
                  </a:r>
                  <a:endParaRPr lang="de-DE" baseline="-250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133550" y="2365381"/>
                  <a:ext cx="1131727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fluid</a:t>
                  </a:r>
                  <a:endParaRPr lang="de-DE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>
                <a:off x="9343927" y="4467312"/>
                <a:ext cx="221190" cy="54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/>
          <p:cNvGrpSpPr/>
          <p:nvPr/>
        </p:nvGrpSpPr>
        <p:grpSpPr>
          <a:xfrm>
            <a:off x="8679479" y="4243785"/>
            <a:ext cx="2811115" cy="2286759"/>
            <a:chOff x="8679479" y="4243785"/>
            <a:chExt cx="2811115" cy="2286759"/>
          </a:xfrm>
        </p:grpSpPr>
        <p:sp>
          <p:nvSpPr>
            <p:cNvPr id="43" name="Rectangle 42"/>
            <p:cNvSpPr/>
            <p:nvPr/>
          </p:nvSpPr>
          <p:spPr>
            <a:xfrm>
              <a:off x="10791293" y="4750915"/>
              <a:ext cx="699301" cy="161940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679479" y="4750915"/>
              <a:ext cx="699301" cy="161940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277063" y="4243785"/>
              <a:ext cx="1570497" cy="2286759"/>
              <a:chOff x="2085258" y="2466985"/>
              <a:chExt cx="1570497" cy="228675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175258" y="2466985"/>
                <a:ext cx="1480497" cy="2286759"/>
                <a:chOff x="9133550" y="168042"/>
                <a:chExt cx="2275002" cy="3668083"/>
              </a:xfrm>
            </p:grpSpPr>
            <p:sp>
              <p:nvSpPr>
                <p:cNvPr id="45" name="Can 44"/>
                <p:cNvSpPr/>
                <p:nvPr/>
              </p:nvSpPr>
              <p:spPr>
                <a:xfrm>
                  <a:off x="9892532" y="956810"/>
                  <a:ext cx="734595" cy="2879315"/>
                </a:xfrm>
                <a:prstGeom prst="can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Can 45"/>
                <p:cNvSpPr/>
                <p:nvPr/>
              </p:nvSpPr>
              <p:spPr>
                <a:xfrm>
                  <a:off x="9209487" y="798771"/>
                  <a:ext cx="2062022" cy="3037354"/>
                </a:xfrm>
                <a:prstGeom prst="can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10234052" y="1040992"/>
                  <a:ext cx="1069676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9892532" y="1040992"/>
                  <a:ext cx="341521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9778644" y="168042"/>
                  <a:ext cx="910817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r</a:t>
                  </a:r>
                  <a:r>
                    <a:rPr lang="nb-NO" baseline="-25000" dirty="0" err="1" smtClean="0"/>
                    <a:t>min</a:t>
                  </a:r>
                  <a:endParaRPr lang="de-DE" baseline="-2500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0524814" y="178241"/>
                  <a:ext cx="883738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r</a:t>
                  </a:r>
                  <a:r>
                    <a:rPr lang="nb-NO" baseline="-25000" dirty="0" err="1" smtClean="0"/>
                    <a:t>max</a:t>
                  </a:r>
                  <a:endParaRPr lang="de-DE" baseline="-250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9133550" y="2365381"/>
                  <a:ext cx="1131727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fluid</a:t>
                  </a:r>
                  <a:endParaRPr lang="de-DE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9841848" y="1974357"/>
                  <a:ext cx="897854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tool</a:t>
                  </a:r>
                  <a:endParaRPr lang="de-DE" dirty="0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2085258" y="2484866"/>
                <a:ext cx="575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d</a:t>
                </a:r>
                <a:r>
                  <a:rPr lang="nb-NO" baseline="-25000" dirty="0" err="1" smtClean="0"/>
                  <a:t>cas</a:t>
                </a:r>
                <a:endParaRPr lang="de-DE" baseline="-25000" dirty="0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2114298" y="3011200"/>
                <a:ext cx="221190" cy="54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6</a:t>
            </a:fld>
            <a:endParaRPr lang="de-DE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Theory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06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60000" y="1080000"/>
            <a:ext cx="329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/>
              <a:t>(1)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smtClean="0"/>
              <a:t>logging </a:t>
            </a:r>
            <a:r>
              <a:rPr lang="nb-NO" sz="2000" dirty="0" err="1" smtClean="0"/>
              <a:t>tool</a:t>
            </a:r>
            <a:r>
              <a:rPr lang="nb-NO" sz="2000" dirty="0" smtClean="0"/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0000" y="1080000"/>
            <a:ext cx="3071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/>
              <a:t>(2) </a:t>
            </a:r>
            <a:r>
              <a:rPr lang="nb-NO" sz="2000" dirty="0" err="1"/>
              <a:t>Only</a:t>
            </a:r>
            <a:r>
              <a:rPr lang="nb-NO" sz="2000" dirty="0"/>
              <a:t> </a:t>
            </a:r>
            <a:r>
              <a:rPr lang="nb-NO" sz="2000" dirty="0" err="1"/>
              <a:t>casing</a:t>
            </a:r>
            <a:r>
              <a:rPr lang="nb-NO" sz="2000" dirty="0" smtClean="0"/>
              <a:t>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01291" y="1080000"/>
            <a:ext cx="3515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2000" dirty="0" smtClean="0">
                <a:solidFill>
                  <a:schemeClr val="tx1"/>
                </a:solidFill>
              </a:rPr>
              <a:t>(3) Logging </a:t>
            </a:r>
            <a:r>
              <a:rPr lang="nb-NO" sz="2000" dirty="0" err="1">
                <a:solidFill>
                  <a:schemeClr val="tx1"/>
                </a:solidFill>
              </a:rPr>
              <a:t>tool</a:t>
            </a:r>
            <a:r>
              <a:rPr lang="nb-NO" sz="2000" dirty="0">
                <a:solidFill>
                  <a:schemeClr val="tx1"/>
                </a:solidFill>
              </a:rPr>
              <a:t> and </a:t>
            </a:r>
            <a:r>
              <a:rPr lang="nb-NO" sz="2000" dirty="0" err="1">
                <a:solidFill>
                  <a:schemeClr val="tx1"/>
                </a:solidFill>
              </a:rPr>
              <a:t>casing</a:t>
            </a:r>
            <a:r>
              <a:rPr lang="nb-NO" sz="2000" dirty="0" smtClean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679479" y="4243785"/>
            <a:ext cx="2811115" cy="2286759"/>
            <a:chOff x="8679479" y="4243785"/>
            <a:chExt cx="2811115" cy="2286759"/>
          </a:xfrm>
        </p:grpSpPr>
        <p:sp>
          <p:nvSpPr>
            <p:cNvPr id="40" name="Rectangle 39"/>
            <p:cNvSpPr/>
            <p:nvPr/>
          </p:nvSpPr>
          <p:spPr>
            <a:xfrm>
              <a:off x="10791293" y="4750915"/>
              <a:ext cx="699301" cy="16194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679479" y="4750915"/>
              <a:ext cx="699301" cy="16194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9277063" y="4243785"/>
              <a:ext cx="1570497" cy="2286759"/>
              <a:chOff x="2085258" y="2466985"/>
              <a:chExt cx="1570497" cy="228675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175258" y="2466985"/>
                <a:ext cx="1480497" cy="2286759"/>
                <a:chOff x="9133550" y="168042"/>
                <a:chExt cx="2275002" cy="3668083"/>
              </a:xfrm>
            </p:grpSpPr>
            <p:sp>
              <p:nvSpPr>
                <p:cNvPr id="45" name="Can 44"/>
                <p:cNvSpPr/>
                <p:nvPr/>
              </p:nvSpPr>
              <p:spPr>
                <a:xfrm>
                  <a:off x="9892532" y="956810"/>
                  <a:ext cx="734595" cy="2879315"/>
                </a:xfrm>
                <a:prstGeom prst="can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Can 45"/>
                <p:cNvSpPr/>
                <p:nvPr/>
              </p:nvSpPr>
              <p:spPr>
                <a:xfrm>
                  <a:off x="9209487" y="798771"/>
                  <a:ext cx="2062022" cy="3037354"/>
                </a:xfrm>
                <a:prstGeom prst="can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10234052" y="1040992"/>
                  <a:ext cx="1069676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9892532" y="1040992"/>
                  <a:ext cx="341521" cy="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/>
                <p:cNvSpPr txBox="1"/>
                <p:nvPr/>
              </p:nvSpPr>
              <p:spPr>
                <a:xfrm>
                  <a:off x="9778644" y="168042"/>
                  <a:ext cx="910817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r</a:t>
                  </a:r>
                  <a:r>
                    <a:rPr lang="nb-NO" baseline="-25000" dirty="0" err="1" smtClean="0"/>
                    <a:t>min</a:t>
                  </a:r>
                  <a:endParaRPr lang="de-DE" baseline="-2500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0524814" y="178241"/>
                  <a:ext cx="883738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r</a:t>
                  </a:r>
                  <a:r>
                    <a:rPr lang="nb-NO" baseline="-25000" dirty="0" err="1" smtClean="0"/>
                    <a:t>max</a:t>
                  </a:r>
                  <a:endParaRPr lang="de-DE" baseline="-25000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9133550" y="2365381"/>
                  <a:ext cx="1131727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fluid</a:t>
                  </a:r>
                  <a:endParaRPr lang="de-DE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9841848" y="1974357"/>
                  <a:ext cx="897854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tool</a:t>
                  </a:r>
                  <a:endParaRPr lang="de-DE" dirty="0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2085258" y="2484866"/>
                <a:ext cx="575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d</a:t>
                </a:r>
                <a:r>
                  <a:rPr lang="nb-NO" baseline="-25000" dirty="0" err="1" smtClean="0"/>
                  <a:t>cas</a:t>
                </a:r>
                <a:endParaRPr lang="de-DE" baseline="-25000" dirty="0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>
                <a:off x="2114298" y="3011200"/>
                <a:ext cx="221190" cy="54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4413015" y="4203226"/>
            <a:ext cx="2799943" cy="2283290"/>
            <a:chOff x="4413015" y="4203226"/>
            <a:chExt cx="2799943" cy="2283290"/>
          </a:xfrm>
        </p:grpSpPr>
        <p:sp>
          <p:nvSpPr>
            <p:cNvPr id="42" name="Rectangle 41"/>
            <p:cNvSpPr/>
            <p:nvPr/>
          </p:nvSpPr>
          <p:spPr>
            <a:xfrm>
              <a:off x="6513657" y="4750915"/>
              <a:ext cx="699301" cy="16194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13015" y="4750915"/>
              <a:ext cx="699301" cy="16194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959115" y="4203226"/>
              <a:ext cx="1522208" cy="2283290"/>
              <a:chOff x="9274516" y="3918538"/>
              <a:chExt cx="1522208" cy="2283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274516" y="3918538"/>
                <a:ext cx="1522208" cy="2283290"/>
                <a:chOff x="8932409" y="173607"/>
                <a:chExt cx="2339100" cy="3662518"/>
              </a:xfrm>
            </p:grpSpPr>
            <p:sp>
              <p:nvSpPr>
                <p:cNvPr id="24" name="Can 23"/>
                <p:cNvSpPr/>
                <p:nvPr/>
              </p:nvSpPr>
              <p:spPr>
                <a:xfrm>
                  <a:off x="9209487" y="798771"/>
                  <a:ext cx="2062022" cy="3037354"/>
                </a:xfrm>
                <a:prstGeom prst="can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932409" y="173607"/>
                  <a:ext cx="883739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err="1" smtClean="0"/>
                    <a:t>d</a:t>
                  </a:r>
                  <a:r>
                    <a:rPr lang="nb-NO" baseline="-25000" dirty="0" err="1" smtClean="0"/>
                    <a:t>cas</a:t>
                  </a:r>
                  <a:endParaRPr lang="de-DE" baseline="-250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9133550" y="2365381"/>
                  <a:ext cx="1131727" cy="5924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 smtClean="0"/>
                    <a:t>fluid</a:t>
                  </a:r>
                  <a:endParaRPr lang="de-DE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>
                <a:off x="9343927" y="4467312"/>
                <a:ext cx="221190" cy="547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286368" y="4203226"/>
            <a:ext cx="2741312" cy="2286759"/>
            <a:chOff x="286368" y="4203226"/>
            <a:chExt cx="2741312" cy="2286759"/>
          </a:xfrm>
        </p:grpSpPr>
        <p:sp>
          <p:nvSpPr>
            <p:cNvPr id="58" name="Rectangle 57"/>
            <p:cNvSpPr/>
            <p:nvPr/>
          </p:nvSpPr>
          <p:spPr>
            <a:xfrm>
              <a:off x="2328379" y="4750915"/>
              <a:ext cx="699301" cy="16194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6368" y="4739647"/>
              <a:ext cx="699301" cy="161940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22173" y="4203226"/>
              <a:ext cx="1489733" cy="2286759"/>
              <a:chOff x="9119358" y="168042"/>
              <a:chExt cx="2289194" cy="3668083"/>
            </a:xfrm>
          </p:grpSpPr>
          <p:sp>
            <p:nvSpPr>
              <p:cNvPr id="5" name="Can 4"/>
              <p:cNvSpPr/>
              <p:nvPr/>
            </p:nvSpPr>
            <p:spPr>
              <a:xfrm>
                <a:off x="9892532" y="956810"/>
                <a:ext cx="734595" cy="2879315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9209487" y="798771"/>
                <a:ext cx="2062022" cy="3037354"/>
              </a:xfrm>
              <a:prstGeom prst="can">
                <a:avLst/>
              </a:prstGeom>
              <a:noFill/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10234053" y="1046564"/>
                <a:ext cx="1069676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9892532" y="1046564"/>
                <a:ext cx="341521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9778644" y="168042"/>
                <a:ext cx="910817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r</a:t>
                </a:r>
                <a:r>
                  <a:rPr lang="nb-NO" baseline="-25000" dirty="0" err="1" smtClean="0"/>
                  <a:t>min</a:t>
                </a:r>
                <a:endParaRPr lang="de-DE" baseline="-250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524814" y="178241"/>
                <a:ext cx="883738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r</a:t>
                </a:r>
                <a:r>
                  <a:rPr lang="nb-NO" baseline="-25000" dirty="0" err="1" smtClean="0"/>
                  <a:t>max</a:t>
                </a:r>
                <a:endParaRPr lang="de-DE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19358" y="2365381"/>
                <a:ext cx="1131727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smtClean="0"/>
                  <a:t>fluid</a:t>
                </a:r>
                <a:endParaRPr lang="de-DE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859759" y="1974357"/>
                <a:ext cx="897854" cy="59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dirty="0" err="1" smtClean="0"/>
                  <a:t>tool</a:t>
                </a:r>
                <a:endParaRPr lang="de-DE" dirty="0"/>
              </a:p>
            </p:txBody>
          </p: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" y="1687257"/>
            <a:ext cx="3299711" cy="23525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7</a:t>
            </a:fld>
            <a:endParaRPr lang="de-DE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Theory</a:t>
            </a:r>
            <a:endParaRPr lang="nb-NO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1686830"/>
            <a:ext cx="3299710" cy="235251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379" y="1682938"/>
            <a:ext cx="3299710" cy="23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8</a:t>
            </a:fld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2436"/>
            <a:ext cx="6177282" cy="3474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717" y="1402436"/>
            <a:ext cx="6177283" cy="3474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4311" y="1046282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Casing</a:t>
            </a:r>
            <a:r>
              <a:rPr lang="nb-NO" sz="2000" dirty="0" smtClean="0"/>
              <a:t> </a:t>
            </a:r>
            <a:r>
              <a:rPr lang="nb-NO" sz="2000" dirty="0" err="1" smtClean="0"/>
              <a:t>thickness</a:t>
            </a:r>
            <a:endParaRPr lang="de-D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201360" y="1034694"/>
            <a:ext cx="213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/>
              <a:t>Borehole</a:t>
            </a:r>
            <a:r>
              <a:rPr lang="nb-NO" sz="2000" dirty="0" smtClean="0"/>
              <a:t> diameter</a:t>
            </a:r>
            <a:endParaRPr lang="de-DE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38147" y="5756283"/>
            <a:ext cx="2250688" cy="461665"/>
            <a:chOff x="9834895" y="3532384"/>
            <a:chExt cx="2250688" cy="461665"/>
          </a:xfrm>
        </p:grpSpPr>
        <p:grpSp>
          <p:nvGrpSpPr>
            <p:cNvPr id="21" name="Group 20"/>
            <p:cNvGrpSpPr/>
            <p:nvPr/>
          </p:nvGrpSpPr>
          <p:grpSpPr>
            <a:xfrm>
              <a:off x="9834895" y="3532384"/>
              <a:ext cx="1429437" cy="461665"/>
              <a:chOff x="5168267" y="3376364"/>
              <a:chExt cx="1429437" cy="46166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168267" y="3376364"/>
                <a:ext cx="6110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……</a:t>
                </a:r>
                <a:endParaRPr lang="de-DE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614230" y="3497266"/>
                <a:ext cx="98347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nb-NO" sz="1600" smtClean="0"/>
                  <a:t>reference</a:t>
                </a:r>
                <a:endParaRPr lang="de-DE" sz="1600" dirty="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9834895" y="3628951"/>
              <a:ext cx="2250688" cy="3628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Arc 25"/>
          <p:cNvSpPr/>
          <p:nvPr/>
        </p:nvSpPr>
        <p:spPr>
          <a:xfrm rot="11257975">
            <a:off x="1516988" y="1609562"/>
            <a:ext cx="1285159" cy="1408873"/>
          </a:xfrm>
          <a:prstGeom prst="arc">
            <a:avLst/>
          </a:prstGeom>
          <a:ln w="38100" cap="flat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rc 26"/>
          <p:cNvSpPr/>
          <p:nvPr/>
        </p:nvSpPr>
        <p:spPr>
          <a:xfrm rot="11257975">
            <a:off x="7509402" y="1481545"/>
            <a:ext cx="1285159" cy="1408873"/>
          </a:xfrm>
          <a:prstGeom prst="arc">
            <a:avLst/>
          </a:prstGeom>
          <a:ln w="38100" cap="flat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Box 32"/>
          <p:cNvSpPr txBox="1"/>
          <p:nvPr/>
        </p:nvSpPr>
        <p:spPr>
          <a:xfrm>
            <a:off x="2049212" y="2637992"/>
            <a:ext cx="1081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decreasing</a:t>
            </a:r>
            <a:endParaRPr lang="de-DE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8078206" y="2632938"/>
            <a:ext cx="10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increasing</a:t>
            </a:r>
            <a:endParaRPr lang="de-DE" sz="1600" dirty="0"/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120670" y="5022838"/>
            <a:ext cx="1944974" cy="1791263"/>
            <a:chOff x="3315063" y="671462"/>
            <a:chExt cx="6118497" cy="5634956"/>
          </a:xfrm>
        </p:grpSpPr>
        <p:grpSp>
          <p:nvGrpSpPr>
            <p:cNvPr id="29" name="Group 28"/>
            <p:cNvGrpSpPr/>
            <p:nvPr/>
          </p:nvGrpSpPr>
          <p:grpSpPr>
            <a:xfrm>
              <a:off x="3315063" y="671462"/>
              <a:ext cx="6118497" cy="5634956"/>
              <a:chOff x="5940379" y="651963"/>
              <a:chExt cx="5654357" cy="5162187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0198100" y="2159807"/>
                <a:ext cx="1396636" cy="3357073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940379" y="2159807"/>
                <a:ext cx="1396636" cy="3357073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" name="Can 40"/>
              <p:cNvSpPr/>
              <p:nvPr/>
            </p:nvSpPr>
            <p:spPr>
              <a:xfrm>
                <a:off x="8299270" y="2033156"/>
                <a:ext cx="992777" cy="3780994"/>
              </a:xfrm>
              <a:prstGeom prst="can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Can 41"/>
              <p:cNvSpPr/>
              <p:nvPr/>
            </p:nvSpPr>
            <p:spPr>
              <a:xfrm>
                <a:off x="7376161" y="1825625"/>
                <a:ext cx="2786743" cy="3988525"/>
              </a:xfrm>
              <a:prstGeom prst="can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 flipV="1">
                <a:off x="8760822" y="2151017"/>
                <a:ext cx="1445625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8299270" y="2151017"/>
                <a:ext cx="461552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135674" y="651963"/>
                <a:ext cx="1584657" cy="115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min</a:t>
                </a:r>
                <a:endParaRPr lang="de-DE" baseline="-25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9330719" y="657868"/>
                <a:ext cx="1666031" cy="115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 smtClean="0"/>
                  <a:t>r</a:t>
                </a:r>
                <a:r>
                  <a:rPr lang="nb-NO" sz="2000" baseline="-25000" dirty="0" err="1" smtClean="0"/>
                  <a:t>max</a:t>
                </a:r>
                <a:endParaRPr lang="de-DE" baseline="-25000" dirty="0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7286899" y="2151017"/>
                <a:ext cx="17852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789878" y="681983"/>
                <a:ext cx="1631727" cy="1153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err="1"/>
                  <a:t>d</a:t>
                </a:r>
                <a:r>
                  <a:rPr lang="nb-NO" sz="2000" baseline="-25000" dirty="0" err="1" smtClean="0"/>
                  <a:t>cas</a:t>
                </a:r>
                <a:endParaRPr lang="de-DE" sz="2000" baseline="-25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266434" y="4003560"/>
                  <a:ext cx="904490" cy="77456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434" y="4003560"/>
                  <a:ext cx="904490" cy="77456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383" b="-195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069425" y="3985808"/>
                  <a:ext cx="943199" cy="8366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de-DE" sz="16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9425" y="3985808"/>
                  <a:ext cx="943199" cy="83668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000" b="-2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74638" y="59670"/>
            <a:ext cx="9432780" cy="55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err="1" smtClean="0"/>
              <a:t>Sensitivity</a:t>
            </a:r>
            <a:r>
              <a:rPr lang="nb-NO" dirty="0" smtClean="0"/>
              <a:t> to different parameter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00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Experiments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7333-EDA6-42C3-9975-76411A34F5D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1899</Words>
  <Application>Microsoft Office PowerPoint</Application>
  <PresentationFormat>Widescreen</PresentationFormat>
  <Paragraphs>537</Paragraphs>
  <Slides>45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Wingdings</vt:lpstr>
      <vt:lpstr>Office Theme</vt:lpstr>
      <vt:lpstr>Estimating S-wave velocities and changes from tube waves</vt:lpstr>
      <vt:lpstr>PowerPoint Presentation</vt:lpstr>
      <vt:lpstr>PowerPoint Presentation</vt:lpstr>
      <vt:lpstr>Theory</vt:lpstr>
      <vt:lpstr>PowerPoint Presentation</vt:lpstr>
      <vt:lpstr>PowerPoint Presentation</vt:lpstr>
      <vt:lpstr>PowerPoint Presentation</vt:lpstr>
      <vt:lpstr>PowerPoint Presentation</vt:lpstr>
      <vt:lpstr>Experiments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Field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Holding construction of hydrophone array</vt:lpstr>
      <vt:lpstr>2. Position of water table in well</vt:lpstr>
      <vt:lpstr>3. Variation of water table position</vt:lpstr>
      <vt:lpstr>4. Radial position of hydrophone array</vt:lpstr>
      <vt:lpstr>5. Temperature effect</vt:lpstr>
      <vt:lpstr>5. Temperature effect</vt:lpstr>
      <vt:lpstr>6. Interaction with second well/near field effect</vt:lpstr>
      <vt:lpstr>6. Interaction with second well</vt:lpstr>
      <vt:lpstr>7. Background noise (surface waves)</vt:lpstr>
    </vt:vector>
  </TitlesOfParts>
  <Company>IVT, 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Tube-Wave monitoring</dc:title>
  <dc:creator>Daniel Wehner</dc:creator>
  <cp:lastModifiedBy>Martin Landrø</cp:lastModifiedBy>
  <cp:revision>362</cp:revision>
  <dcterms:created xsi:type="dcterms:W3CDTF">2017-04-28T09:08:09Z</dcterms:created>
  <dcterms:modified xsi:type="dcterms:W3CDTF">2018-04-24T08:20:06Z</dcterms:modified>
</cp:coreProperties>
</file>