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8" r:id="rId4"/>
    <p:sldId id="272" r:id="rId5"/>
    <p:sldId id="275" r:id="rId6"/>
    <p:sldId id="267" r:id="rId7"/>
    <p:sldId id="281" r:id="rId8"/>
    <p:sldId id="269" r:id="rId9"/>
    <p:sldId id="271" r:id="rId10"/>
    <p:sldId id="284" r:id="rId11"/>
    <p:sldId id="283" r:id="rId12"/>
    <p:sldId id="282" r:id="rId13"/>
    <p:sldId id="279" r:id="rId14"/>
    <p:sldId id="277" r:id="rId15"/>
    <p:sldId id="280" r:id="rId16"/>
    <p:sldId id="297" r:id="rId17"/>
    <p:sldId id="298" r:id="rId18"/>
    <p:sldId id="259" r:id="rId19"/>
    <p:sldId id="288" r:id="rId20"/>
    <p:sldId id="289" r:id="rId21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5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2626" y="-7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19" y="6537870"/>
            <a:ext cx="342081" cy="252102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pic>
        <p:nvPicPr>
          <p:cNvPr id="5" name="Bilde 4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83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7.png"/><Relationship Id="rId7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5" Type="http://schemas.openxmlformats.org/officeDocument/2006/relationships/image" Target="../media/image21.png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5" Type="http://schemas.openxmlformats.org/officeDocument/2006/relationships/image" Target="../media/image21.png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3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tif"/><Relationship Id="rId3" Type="http://schemas.openxmlformats.org/officeDocument/2006/relationships/image" Target="../media/image90.png"/><Relationship Id="rId7" Type="http://schemas.openxmlformats.org/officeDocument/2006/relationships/image" Target="../media/image14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0.png"/><Relationship Id="rId5" Type="http://schemas.openxmlformats.org/officeDocument/2006/relationships/image" Target="../media/image110.png"/><Relationship Id="rId4" Type="http://schemas.openxmlformats.org/officeDocument/2006/relationships/image" Target="../media/image13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7126" y="1335165"/>
            <a:ext cx="7772400" cy="901094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dirty="0" smtClean="0"/>
              <a:t>Spatial reservoir characterization </a:t>
            </a:r>
            <a:br>
              <a:rPr lang="en-US" b="0" dirty="0" smtClean="0"/>
            </a:br>
            <a:r>
              <a:rPr lang="en-US" b="0" dirty="0" smtClean="0"/>
              <a:t>using the dilation factor </a:t>
            </a:r>
            <a:r>
              <a:rPr lang="en-US" b="0" dirty="0" smtClean="0">
                <a:latin typeface="Symbol" panose="05050102010706020507" pitchFamily="18" charset="2"/>
              </a:rPr>
              <a:t>a</a:t>
            </a:r>
            <a:endParaRPr lang="en-US" b="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7126" y="2594465"/>
            <a:ext cx="7772400" cy="17526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altLang="en-US" sz="8000" dirty="0" smtClean="0">
                <a:solidFill>
                  <a:schemeClr val="tx1"/>
                </a:solidFill>
              </a:rPr>
              <a:t>Kenneth </a:t>
            </a:r>
            <a:r>
              <a:rPr lang="en-US" altLang="en-US" sz="8000" dirty="0" err="1" smtClean="0">
                <a:solidFill>
                  <a:schemeClr val="tx1"/>
                </a:solidFill>
              </a:rPr>
              <a:t>Duffaut</a:t>
            </a:r>
            <a:endParaRPr lang="en-US" altLang="en-US" sz="8000" dirty="0" smtClean="0">
              <a:solidFill>
                <a:schemeClr val="tx1"/>
              </a:solidFill>
            </a:endParaRPr>
          </a:p>
          <a:p>
            <a:pPr algn="ctr"/>
            <a:r>
              <a:rPr lang="nb-NO" altLang="en-US" sz="8000" dirty="0" smtClean="0">
                <a:solidFill>
                  <a:schemeClr val="tx1"/>
                </a:solidFill>
              </a:rPr>
              <a:t>(</a:t>
            </a:r>
            <a:r>
              <a:rPr lang="nb-NO" altLang="en-US" sz="8000" dirty="0" err="1" smtClean="0">
                <a:solidFill>
                  <a:schemeClr val="tx1"/>
                </a:solidFill>
              </a:rPr>
              <a:t>Interpretation</a:t>
            </a:r>
            <a:r>
              <a:rPr lang="nb-NO" altLang="en-US" sz="8000" dirty="0" smtClean="0">
                <a:solidFill>
                  <a:schemeClr val="tx1"/>
                </a:solidFill>
              </a:rPr>
              <a:t> </a:t>
            </a:r>
            <a:r>
              <a:rPr lang="nb-NO" altLang="en-US" sz="8000" dirty="0" err="1" smtClean="0">
                <a:solidFill>
                  <a:schemeClr val="tx1"/>
                </a:solidFill>
              </a:rPr>
              <a:t>of</a:t>
            </a:r>
            <a:r>
              <a:rPr lang="nb-NO" altLang="en-US" sz="8000" dirty="0" smtClean="0">
                <a:solidFill>
                  <a:schemeClr val="tx1"/>
                </a:solidFill>
              </a:rPr>
              <a:t> </a:t>
            </a:r>
            <a:r>
              <a:rPr lang="nb-NO" altLang="en-US" sz="8000" dirty="0" err="1" smtClean="0">
                <a:solidFill>
                  <a:schemeClr val="tx1"/>
                </a:solidFill>
              </a:rPr>
              <a:t>Geophysical</a:t>
            </a:r>
            <a:r>
              <a:rPr lang="nb-NO" altLang="en-US" sz="8000" dirty="0" smtClean="0">
                <a:solidFill>
                  <a:schemeClr val="tx1"/>
                </a:solidFill>
              </a:rPr>
              <a:t> Data (IGD))</a:t>
            </a:r>
          </a:p>
          <a:p>
            <a:pPr algn="ctr"/>
            <a:endParaRPr lang="en-US" altLang="en-US" sz="8000" dirty="0">
              <a:solidFill>
                <a:schemeClr val="tx1"/>
              </a:solidFill>
            </a:endParaRPr>
          </a:p>
          <a:p>
            <a:pPr algn="ctr"/>
            <a:endParaRPr lang="en-US" altLang="en-US" sz="8000" dirty="0">
              <a:solidFill>
                <a:schemeClr val="tx1"/>
              </a:solidFill>
            </a:endParaRPr>
          </a:p>
          <a:p>
            <a:pPr algn="ctr"/>
            <a:r>
              <a:rPr lang="en-GB" altLang="en-US" sz="8000" dirty="0">
                <a:solidFill>
                  <a:schemeClr val="tx1"/>
                </a:solidFill>
              </a:rPr>
              <a:t>Faculty of Engineering Science and Technology</a:t>
            </a:r>
            <a:endParaRPr lang="en-US" altLang="en-US" sz="8000" dirty="0">
              <a:solidFill>
                <a:schemeClr val="tx1"/>
              </a:solidFill>
            </a:endParaRPr>
          </a:p>
          <a:p>
            <a:pPr algn="ctr"/>
            <a:r>
              <a:rPr lang="en-US" altLang="en-US" sz="8000" dirty="0">
                <a:solidFill>
                  <a:schemeClr val="tx1"/>
                </a:solidFill>
              </a:rPr>
              <a:t>Department of Petroleum Engineering </a:t>
            </a:r>
          </a:p>
          <a:p>
            <a:pPr algn="ctr"/>
            <a:r>
              <a:rPr lang="en-US" altLang="en-US" sz="8000" dirty="0">
                <a:solidFill>
                  <a:schemeClr val="tx1"/>
                </a:solidFill>
              </a:rPr>
              <a:t>and Applied Geophysics</a:t>
            </a:r>
          </a:p>
          <a:p>
            <a:pPr algn="ctr"/>
            <a:r>
              <a:rPr lang="en-US" altLang="en-US" sz="8000" dirty="0" err="1" smtClean="0">
                <a:solidFill>
                  <a:schemeClr val="tx1"/>
                </a:solidFill>
              </a:rPr>
              <a:t>RoSe</a:t>
            </a:r>
            <a:r>
              <a:rPr lang="en-US" altLang="en-US" sz="8000" dirty="0" smtClean="0">
                <a:solidFill>
                  <a:schemeClr val="tx1"/>
                </a:solidFill>
              </a:rPr>
              <a:t> meeting, Trondheim</a:t>
            </a:r>
            <a:r>
              <a:rPr lang="en-US" altLang="en-US" sz="8000" dirty="0">
                <a:solidFill>
                  <a:schemeClr val="tx1"/>
                </a:solidFill>
              </a:rPr>
              <a:t>, </a:t>
            </a:r>
            <a:r>
              <a:rPr lang="en-US" altLang="en-US" sz="8000" dirty="0" smtClean="0">
                <a:solidFill>
                  <a:schemeClr val="tx1"/>
                </a:solidFill>
              </a:rPr>
              <a:t>28</a:t>
            </a:r>
            <a:r>
              <a:rPr lang="en-US" altLang="en-US" sz="8000" baseline="30000" dirty="0" smtClean="0">
                <a:solidFill>
                  <a:schemeClr val="tx1"/>
                </a:solidFill>
              </a:rPr>
              <a:t>th</a:t>
            </a:r>
            <a:r>
              <a:rPr lang="en-US" altLang="en-US" sz="8000" dirty="0" smtClean="0">
                <a:solidFill>
                  <a:schemeClr val="tx1"/>
                </a:solidFill>
              </a:rPr>
              <a:t> April</a:t>
            </a:r>
            <a:r>
              <a:rPr lang="en-US" altLang="en-US" sz="8000" dirty="0">
                <a:solidFill>
                  <a:schemeClr val="tx1"/>
                </a:solidFill>
              </a:rPr>
              <a:t>, 2015</a:t>
            </a:r>
          </a:p>
          <a:p>
            <a:endParaRPr lang="nb-NO" sz="2400" dirty="0"/>
          </a:p>
        </p:txBody>
      </p:sp>
      <p:pic>
        <p:nvPicPr>
          <p:cNvPr id="5" name="Bilde 4" descr="tekst_e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412" y="315635"/>
            <a:ext cx="283464" cy="492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b="0" dirty="0" err="1"/>
              <a:t>Dilation</a:t>
            </a:r>
            <a:r>
              <a:rPr lang="nb-NO" sz="3200" b="0" dirty="0"/>
              <a:t> </a:t>
            </a:r>
            <a:r>
              <a:rPr lang="nb-NO" sz="3200" b="0" dirty="0" err="1"/>
              <a:t>factor</a:t>
            </a:r>
            <a:r>
              <a:rPr lang="nb-NO" sz="3200" b="0" dirty="0"/>
              <a:t> vs. </a:t>
            </a:r>
            <a:r>
              <a:rPr lang="nb-NO" sz="3200" b="0" dirty="0" err="1"/>
              <a:t>v</a:t>
            </a:r>
            <a:r>
              <a:rPr lang="nb-NO" sz="3200" b="0" dirty="0" err="1" smtClean="0"/>
              <a:t>olume</a:t>
            </a:r>
            <a:r>
              <a:rPr lang="nb-NO" sz="3200" b="0" dirty="0" smtClean="0"/>
              <a:t> </a:t>
            </a:r>
            <a:r>
              <a:rPr lang="nb-NO" sz="3200" b="0" dirty="0" err="1" smtClean="0"/>
              <a:t>of</a:t>
            </a:r>
            <a:r>
              <a:rPr lang="nb-NO" sz="3200" b="0" dirty="0" smtClean="0"/>
              <a:t> </a:t>
            </a:r>
            <a:r>
              <a:rPr lang="nb-NO" sz="3200" b="0" dirty="0" err="1" smtClean="0"/>
              <a:t>clay</a:t>
            </a:r>
            <a:r>
              <a:rPr lang="nb-NO" sz="3200" b="0" dirty="0" smtClean="0"/>
              <a:t> 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850" y="1417638"/>
            <a:ext cx="6105600" cy="4579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95599" y="5050393"/>
            <a:ext cx="2942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(</a:t>
            </a:r>
            <a:r>
              <a:rPr lang="nb-NO" dirty="0" err="1" smtClean="0"/>
              <a:t>Coefficients</a:t>
            </a:r>
            <a:r>
              <a:rPr lang="nb-NO" dirty="0" smtClean="0"/>
              <a:t> from Han, 1986)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6377467"/>
            <a:ext cx="6171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smtClean="0">
                <a:solidFill>
                  <a:srgbClr val="FFFF00"/>
                </a:solidFill>
                <a:latin typeface="Symbol" panose="05050102010706020507" pitchFamily="18" charset="2"/>
              </a:rPr>
              <a:t>a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decreases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with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decreasing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clay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content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37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dirty="0" smtClean="0"/>
              <a:t>Geological scenarios - numerical examples</a:t>
            </a:r>
            <a:endParaRPr lang="en-US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34326" cy="4525963"/>
          </a:xfrm>
        </p:spPr>
        <p:txBody>
          <a:bodyPr/>
          <a:lstStyle/>
          <a:p>
            <a:r>
              <a:rPr lang="en-US" dirty="0" smtClean="0"/>
              <a:t>Plausible geological reasons causing spatially variation in layer thickness and velocity </a:t>
            </a:r>
            <a:r>
              <a:rPr lang="en-US" dirty="0" smtClean="0"/>
              <a:t>in</a:t>
            </a:r>
            <a:r>
              <a:rPr lang="en-US" dirty="0" smtClean="0"/>
              <a:t> </a:t>
            </a:r>
            <a:r>
              <a:rPr lang="en-US" dirty="0" smtClean="0"/>
              <a:t>a unit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Equal depositional layer thickness followed by ‘’differential compaction’’ or </a:t>
            </a:r>
            <a:r>
              <a:rPr lang="en-US" dirty="0" err="1" smtClean="0"/>
              <a:t>diagenetic</a:t>
            </a:r>
            <a:r>
              <a:rPr lang="en-US" dirty="0" smtClean="0"/>
              <a:t> effects within </a:t>
            </a:r>
            <a:r>
              <a:rPr lang="en-US" dirty="0" smtClean="0"/>
              <a:t>a formation </a:t>
            </a:r>
            <a:r>
              <a:rPr lang="en-US" dirty="0" smtClean="0"/>
              <a:t>unit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Erosion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Lithology changes </a:t>
            </a:r>
          </a:p>
          <a:p>
            <a:pPr lvl="2"/>
            <a:r>
              <a:rPr lang="en-US" dirty="0" smtClean="0"/>
              <a:t>clean vs. </a:t>
            </a:r>
            <a:r>
              <a:rPr lang="en-US" dirty="0" err="1" smtClean="0"/>
              <a:t>shaly</a:t>
            </a:r>
            <a:r>
              <a:rPr lang="en-US" dirty="0" smtClean="0"/>
              <a:t> sandstone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1075" y="6378248"/>
            <a:ext cx="6855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err="1" smtClean="0">
                <a:solidFill>
                  <a:srgbClr val="FFFF00"/>
                </a:solidFill>
              </a:rPr>
              <a:t>Assume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net</a:t>
            </a:r>
            <a:r>
              <a:rPr lang="nb-NO" sz="2800" dirty="0" smtClean="0">
                <a:solidFill>
                  <a:srgbClr val="FFFF00"/>
                </a:solidFill>
              </a:rPr>
              <a:t> stress = 40 </a:t>
            </a:r>
            <a:r>
              <a:rPr lang="nb-NO" sz="2800" dirty="0" err="1" smtClean="0">
                <a:solidFill>
                  <a:srgbClr val="FFFF00"/>
                </a:solidFill>
              </a:rPr>
              <a:t>MPa</a:t>
            </a:r>
            <a:r>
              <a:rPr lang="nb-NO" sz="2800" dirty="0" smtClean="0">
                <a:solidFill>
                  <a:srgbClr val="FFFF00"/>
                </a:solidFill>
              </a:rPr>
              <a:t> in all </a:t>
            </a:r>
            <a:r>
              <a:rPr lang="nb-NO" sz="2800" dirty="0" err="1" smtClean="0">
                <a:solidFill>
                  <a:srgbClr val="FFFF00"/>
                </a:solidFill>
              </a:rPr>
              <a:t>three</a:t>
            </a:r>
            <a:r>
              <a:rPr lang="nb-NO" sz="2800" dirty="0" smtClean="0">
                <a:solidFill>
                  <a:srgbClr val="FFFF00"/>
                </a:solidFill>
              </a:rPr>
              <a:t> cases 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085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>
            <a:normAutofit fontScale="90000"/>
          </a:bodyPr>
          <a:lstStyle/>
          <a:p>
            <a:pPr algn="ctr"/>
            <a:r>
              <a:rPr lang="en-US" sz="3200" b="0" dirty="0" smtClean="0"/>
              <a:t>Spatial porosity and thickness change within unit</a:t>
            </a:r>
            <a:br>
              <a:rPr lang="en-US" sz="3200" b="0" dirty="0" smtClean="0"/>
            </a:br>
            <a:r>
              <a:rPr lang="en-US" sz="3200" b="0" dirty="0" smtClean="0"/>
              <a:t>Differential compaction of clean sandstone</a:t>
            </a:r>
            <a:endParaRPr lang="en-US" sz="3200" b="0" dirty="0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874275" y="2351697"/>
            <a:ext cx="2663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874275" y="3396344"/>
            <a:ext cx="2663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2098237" y="2371489"/>
            <a:ext cx="0" cy="1008062"/>
          </a:xfrm>
          <a:prstGeom prst="line">
            <a:avLst/>
          </a:prstGeom>
          <a:noFill/>
          <a:ln w="50800" cmpd="sng">
            <a:solidFill>
              <a:srgbClr val="FFC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2267744" y="2636912"/>
            <a:ext cx="1050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/>
              <a:t>Z = 33m</a:t>
            </a:r>
            <a:endParaRPr lang="en-GB" altLang="en-US" b="1" dirty="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642486" y="2636912"/>
            <a:ext cx="10486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>
                <a:latin typeface="Symbol" panose="05050102010706020507" pitchFamily="18" charset="2"/>
              </a:rPr>
              <a:t>j</a:t>
            </a:r>
            <a:r>
              <a:rPr lang="en-GB" altLang="en-US" b="1" dirty="0" smtClean="0"/>
              <a:t> = 24%</a:t>
            </a:r>
            <a:endParaRPr lang="en-GB" altLang="en-US" b="1" dirty="0"/>
          </a:p>
        </p:txBody>
      </p:sp>
      <p:sp>
        <p:nvSpPr>
          <p:cNvPr id="25" name="Line 13"/>
          <p:cNvSpPr>
            <a:spLocks noChangeShapeType="1"/>
          </p:cNvSpPr>
          <p:nvPr/>
        </p:nvSpPr>
        <p:spPr bwMode="auto">
          <a:xfrm>
            <a:off x="5239915" y="2351697"/>
            <a:ext cx="2663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>
            <a:off x="5239915" y="3310619"/>
            <a:ext cx="2663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5220072" y="2643584"/>
            <a:ext cx="10486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>
                <a:latin typeface="Symbol" panose="05050102010706020507" pitchFamily="18" charset="2"/>
              </a:rPr>
              <a:t>j</a:t>
            </a:r>
            <a:r>
              <a:rPr lang="en-GB" altLang="en-US" b="1" dirty="0" smtClean="0"/>
              <a:t> = 20%</a:t>
            </a:r>
            <a:endParaRPr lang="en-GB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496" y="3542308"/>
                <a:ext cx="4325992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sz="1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sz="1800" i="1">
                              <a:latin typeface="Cambria Math"/>
                            </a:rPr>
                            <m:t>𝑝</m:t>
                          </m:r>
                          <m:r>
                            <a:rPr lang="nb-NO" sz="18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sz="180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sz="1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sz="1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sz="18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sz="1800" b="0" i="1" smtClean="0">
                          <a:latin typeface="Cambria Math"/>
                        </a:rPr>
                        <m:t>=6.08−8.06∗0.24~ </m:t>
                      </m:r>
                      <m:r>
                        <a:rPr lang="nb-NO" sz="1800" b="0" i="1" smtClean="0">
                          <a:latin typeface="Cambria Math"/>
                          <a:ea typeface="Cambria Math"/>
                        </a:rPr>
                        <m:t>4146</m:t>
                      </m:r>
                      <m:r>
                        <a:rPr lang="nb-NO" sz="18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nb-NO" sz="1800" b="0" i="1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nb-NO" sz="1800" b="0" i="1" smtClean="0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542308"/>
                <a:ext cx="4325992" cy="390748"/>
              </a:xfrm>
              <a:prstGeom prst="rect">
                <a:avLst/>
              </a:prstGeom>
              <a:blipFill rotWithShape="1">
                <a:blip r:embed="rId2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6715" y="4064443"/>
                <a:ext cx="1966500" cy="7071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nb-NO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2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715" y="4064443"/>
                <a:ext cx="1966500" cy="70711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907568" y="1815207"/>
            <a:ext cx="25651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b="1" dirty="0" smtClean="0"/>
              <a:t>x</a:t>
            </a:r>
            <a:r>
              <a:rPr lang="en-GB" altLang="en-US" b="1" baseline="-25000" dirty="0" smtClean="0"/>
              <a:t>0</a:t>
            </a:r>
            <a:r>
              <a:rPr lang="en-GB" altLang="en-US" b="1" dirty="0" smtClean="0"/>
              <a:t> location with a well</a:t>
            </a: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4844195" y="1815207"/>
            <a:ext cx="29883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/>
              <a:t>x</a:t>
            </a:r>
            <a:r>
              <a:rPr lang="en-GB" altLang="en-US" b="1" baseline="-25000" dirty="0" smtClean="0"/>
              <a:t>1</a:t>
            </a:r>
            <a:r>
              <a:rPr lang="en-GB" altLang="en-US" b="1" dirty="0" smtClean="0"/>
              <a:t> location without  a well</a:t>
            </a:r>
            <a:endParaRPr lang="en-GB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37649" y="3509286"/>
                <a:ext cx="4927246" cy="423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sz="20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sz="2000" i="1">
                              <a:latin typeface="Cambria Math"/>
                            </a:rPr>
                            <m:t>𝑝</m:t>
                          </m:r>
                          <m:r>
                            <a:rPr lang="nb-NO" sz="2000" i="1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sz="20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sz="2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b-NO" sz="2000" i="1">
                          <a:latin typeface="Cambria Math"/>
                        </a:rPr>
                        <m:t>=</m:t>
                      </m:r>
                      <m:r>
                        <a:rPr lang="nb-NO" sz="2000" b="0" i="1" smtClean="0">
                          <a:latin typeface="Cambria Math"/>
                        </a:rPr>
                        <m:t>6.08−8.06∗0.20</m:t>
                      </m:r>
                      <m:r>
                        <a:rPr lang="nb-NO" sz="2000" b="0" i="1" smtClean="0">
                          <a:latin typeface="Cambria Math"/>
                          <a:ea typeface="Cambria Math"/>
                        </a:rPr>
                        <m:t>=4468</m:t>
                      </m:r>
                      <m:r>
                        <a:rPr lang="nb-NO" sz="20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nb-NO" sz="2000" b="0" i="1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nb-NO" sz="2000" b="0" i="1" smtClean="0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649" y="3509286"/>
                <a:ext cx="4927246" cy="423770"/>
              </a:xfrm>
              <a:prstGeom prst="rect">
                <a:avLst/>
              </a:prstGeom>
              <a:blipFill rotWithShape="1">
                <a:blip r:embed="rId4"/>
                <a:stretch>
                  <a:fillRect b="-10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6588224" y="2636912"/>
            <a:ext cx="1050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/>
              <a:t>Z = 31m</a:t>
            </a:r>
            <a:endParaRPr lang="en-GB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05002" y="5002461"/>
                <a:ext cx="3319050" cy="659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nb-NO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66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4146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/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nb-NO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0.01592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002" y="5002461"/>
                <a:ext cx="3319050" cy="6594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70083" y="5002461"/>
                <a:ext cx="3319050" cy="659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nb-NO" i="1">
                              <a:latin typeface="Cambria Math"/>
                            </a:rPr>
                            <m:t>𝑜</m:t>
                          </m:r>
                        </m:sub>
                      </m:sSub>
                      <m:d>
                        <m:dPr>
                          <m:ctrlPr>
                            <a:rPr lang="nb-NO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62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4468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/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nb-NO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0.01388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083" y="5002461"/>
                <a:ext cx="3319050" cy="65941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5250" y="5846587"/>
                <a:ext cx="4318618" cy="5665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nb-NO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nb-NO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nb-NO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nb-NO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nb-NO" b="0" i="1" smtClean="0">
                        <a:latin typeface="Cambria Math"/>
                        <a:ea typeface="Cambria Math"/>
                      </a:rPr>
                      <m:t>−1</m:t>
                    </m:r>
                    <m:r>
                      <a:rPr lang="nb-NO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nb-NO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nb-NO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6.08</m:t>
                            </m:r>
                            <m:r>
                              <a:rPr lang="nb-NO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8.06</m:t>
                            </m:r>
                          </m:e>
                        </m:d>
                      </m:num>
                      <m:den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4.146</m:t>
                        </m:r>
                      </m:den>
                    </m:f>
                    <m:r>
                      <a:rPr lang="nb-NO" i="1">
                        <a:latin typeface="Cambria Math"/>
                        <a:ea typeface="Cambria Math"/>
                      </a:rPr>
                      <m:t>−1≈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−1.48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50" y="5846587"/>
                <a:ext cx="4318618" cy="566502"/>
              </a:xfrm>
              <a:prstGeom prst="rect">
                <a:avLst/>
              </a:prstGeom>
              <a:blipFill rotWithShape="1">
                <a:blip r:embed="rId7"/>
                <a:stretch>
                  <a:fillRect b="-2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92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>
            <a:normAutofit/>
          </a:bodyPr>
          <a:lstStyle/>
          <a:p>
            <a:pPr algn="ctr"/>
            <a:r>
              <a:rPr lang="en-US" sz="2400" b="0" dirty="0" smtClean="0"/>
              <a:t>Estimates of layer thickness and velocity at new location</a:t>
            </a:r>
            <a:br>
              <a:rPr lang="en-US" sz="2400" b="0" dirty="0" smtClean="0"/>
            </a:br>
            <a:r>
              <a:rPr lang="en-US" sz="2400" b="0" dirty="0" smtClean="0"/>
              <a:t>Case: Differential compaction</a:t>
            </a:r>
            <a:endParaRPr lang="en-US" sz="24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56647" y="1711835"/>
                <a:ext cx="5349798" cy="710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  <a:ea typeface="Cambria Math"/>
                            </a:rPr>
                            <m:t>Δ</m:t>
                          </m:r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1,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2.48</m:t>
                          </m:r>
                        </m:den>
                      </m:f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0.01388−0.01592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0.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01592</m:t>
                              </m:r>
                            </m:e>
                          </m:d>
                        </m:den>
                      </m:f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≈−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0.0517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6647" y="1711835"/>
                <a:ext cx="5349798" cy="71096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52397" y="2659709"/>
                <a:ext cx="5505674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nb-NO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nb-NO" i="1">
                              <a:latin typeface="Cambria Math"/>
                            </a:rPr>
                            <m:t>𝑧</m:t>
                          </m:r>
                        </m:e>
                      </m:acc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r>
                        <a:rPr lang="nb-NO" b="0" i="1" smtClean="0">
                          <a:latin typeface="Cambria Math"/>
                        </a:rPr>
                        <m:t>𝑧</m:t>
                      </m:r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𝑧</m:t>
                      </m:r>
                      <m:d>
                        <m:dPr>
                          <m:ctrlPr>
                            <a:rPr lang="nb-NO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1,</m:t>
                              </m:r>
                            </m:sub>
                          </m:sSub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=33 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−1.71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nb-NO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31.3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m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397" y="2659709"/>
                <a:ext cx="5505674" cy="4049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28680" y="3204494"/>
                <a:ext cx="21994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dirty="0" smtClean="0">
                    <a:latin typeface="+mn-lt"/>
                  </a:rPr>
                  <a:t>Correct</a:t>
                </a: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>
                        <a:latin typeface="Cambria Math"/>
                      </a:rPr>
                      <m:t>z</m:t>
                    </m:r>
                    <m:d>
                      <m:dPr>
                        <m:ctrlPr>
                          <a:rPr lang="nb-NO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nb-NO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nb-NO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nb-NO" b="0" i="0" smtClean="0">
                        <a:latin typeface="Cambria Math"/>
                        <a:ea typeface="Cambria Math"/>
                      </a:rPr>
                      <m:t>31</m:t>
                    </m:r>
                    <m:r>
                      <m:rPr>
                        <m:sty m:val="p"/>
                      </m:rPr>
                      <a:rPr lang="nb-NO" b="0" i="0" smtClean="0">
                        <a:latin typeface="Cambria Math"/>
                        <a:ea typeface="Cambria Math"/>
                      </a:rPr>
                      <m:t>m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680" y="3204494"/>
                <a:ext cx="2199448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2216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57073" y="4352544"/>
                <a:ext cx="5569538" cy="746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1,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−1.48</m:t>
                          </m:r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2.48</m:t>
                          </m:r>
                        </m:den>
                      </m:f>
                      <m:f>
                        <m:fPr>
                          <m:ctrlPr>
                            <a:rPr lang="nb-NO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0.01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388</m:t>
                              </m:r>
                              <m:r>
                                <a:rPr lang="nb-NO" i="1">
                                  <a:latin typeface="Cambria Math"/>
                                </a:rPr>
                                <m:t>−0.01592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0.01592</m:t>
                              </m:r>
                            </m:e>
                          </m:d>
                        </m:den>
                      </m:f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≈0.07647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073" y="4352544"/>
                <a:ext cx="5569538" cy="74667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98450" y="5236508"/>
                <a:ext cx="6235490" cy="4104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l-GR" i="1"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/>
                          <a:ea typeface="Cambria Math"/>
                        </a:rPr>
                        <m:t>Δ</m:t>
                      </m:r>
                      <m:sSub>
                        <m:sSubPr>
                          <m:ctrlPr>
                            <a:rPr lang="el-GR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1,</m:t>
                              </m:r>
                            </m:sub>
                          </m:sSub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=414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6+317=4463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m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s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450" y="5236508"/>
                <a:ext cx="6235490" cy="410497"/>
              </a:xfrm>
              <a:prstGeom prst="rect">
                <a:avLst/>
              </a:prstGeom>
              <a:blipFill rotWithShape="1">
                <a:blip r:embed="rId7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98074" y="1232889"/>
            <a:ext cx="44887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b="1" dirty="0" smtClean="0"/>
              <a:t>Layer thickness estimate at x</a:t>
            </a:r>
            <a:r>
              <a:rPr lang="en-GB" altLang="en-US" b="1" baseline="-25000" dirty="0"/>
              <a:t>1</a:t>
            </a:r>
            <a:r>
              <a:rPr lang="en-GB" altLang="en-US" b="1" dirty="0" smtClean="0"/>
              <a:t> location: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59602" y="3983046"/>
            <a:ext cx="36295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b="1" dirty="0" smtClean="0"/>
              <a:t>Velocity estimate at x</a:t>
            </a:r>
            <a:r>
              <a:rPr lang="en-GB" altLang="en-US" b="1" baseline="-25000" dirty="0"/>
              <a:t>1</a:t>
            </a:r>
            <a:r>
              <a:rPr lang="en-GB" altLang="en-US" b="1" dirty="0" smtClean="0"/>
              <a:t> location: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52327" y="5719950"/>
                <a:ext cx="2952155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dirty="0" smtClean="0">
                    <a:latin typeface="+mn-lt"/>
                    <a:ea typeface="Cambria Math"/>
                  </a:rPr>
                  <a:t>Correct</a:t>
                </a:r>
                <a:r>
                  <a:rPr lang="nb-NO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𝑣</m:t>
                        </m:r>
                      </m:e>
                      <m:sub>
                        <m:r>
                          <a:rPr lang="nb-NO" i="1">
                            <a:latin typeface="Cambria Math"/>
                            <a:ea typeface="Cambria Math"/>
                          </a:rPr>
                          <m:t>𝑝</m:t>
                        </m:r>
                        <m:r>
                          <a:rPr lang="nb-NO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nb-NO" i="1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nb-NO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nb-NO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nb-NO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nb-NO" b="0" i="0" smtClean="0">
                        <a:latin typeface="Cambria Math"/>
                        <a:ea typeface="Cambria Math"/>
                      </a:rPr>
                      <m:t>4468</m:t>
                    </m:r>
                    <m:r>
                      <m:rPr>
                        <m:sty m:val="p"/>
                      </m:rPr>
                      <a:rPr lang="nb-NO" b="0" i="0" smtClean="0">
                        <a:latin typeface="Cambria Math"/>
                        <a:ea typeface="Cambria Math"/>
                      </a:rPr>
                      <m:t>m</m:t>
                    </m:r>
                    <m:r>
                      <a:rPr lang="nb-NO" b="0" i="0" smtClean="0">
                        <a:latin typeface="Cambria Math"/>
                        <a:ea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nb-NO" b="0" i="0" smtClean="0">
                        <a:latin typeface="Cambria Math"/>
                        <a:ea typeface="Cambria Math"/>
                      </a:rPr>
                      <m:t>s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327" y="5719950"/>
                <a:ext cx="2952155" cy="390748"/>
              </a:xfrm>
              <a:prstGeom prst="rect">
                <a:avLst/>
              </a:prstGeom>
              <a:blipFill rotWithShape="1">
                <a:blip r:embed="rId8"/>
                <a:stretch>
                  <a:fillRect l="-1860" t="-6250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64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>
            <a:normAutofit/>
          </a:bodyPr>
          <a:lstStyle/>
          <a:p>
            <a:pPr algn="ctr"/>
            <a:r>
              <a:rPr lang="en-US" sz="3200" b="0" dirty="0" smtClean="0"/>
              <a:t>Spatially varying layer thickness</a:t>
            </a:r>
            <a:br>
              <a:rPr lang="en-US" sz="3200" b="0" dirty="0" smtClean="0"/>
            </a:br>
            <a:r>
              <a:rPr lang="en-US" sz="3200" b="0" dirty="0" smtClean="0"/>
              <a:t>Erosion of a clean sandstone unit</a:t>
            </a:r>
            <a:endParaRPr lang="en-US" sz="3200" b="0" dirty="0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874275" y="2351697"/>
            <a:ext cx="2663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874275" y="3396344"/>
            <a:ext cx="2663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2098237" y="2371489"/>
            <a:ext cx="0" cy="1008062"/>
          </a:xfrm>
          <a:prstGeom prst="line">
            <a:avLst/>
          </a:prstGeom>
          <a:noFill/>
          <a:ln w="50800" cmpd="sng">
            <a:solidFill>
              <a:srgbClr val="FFC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2267744" y="2636912"/>
            <a:ext cx="1050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/>
              <a:t>Z = 33m</a:t>
            </a:r>
            <a:endParaRPr lang="en-GB" altLang="en-US" b="1" dirty="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642486" y="2636912"/>
            <a:ext cx="10486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>
                <a:latin typeface="Symbol" panose="05050102010706020507" pitchFamily="18" charset="2"/>
              </a:rPr>
              <a:t>j</a:t>
            </a:r>
            <a:r>
              <a:rPr lang="en-GB" altLang="en-US" b="1" dirty="0" smtClean="0"/>
              <a:t> = 24%</a:t>
            </a:r>
            <a:endParaRPr lang="en-GB" altLang="en-US" b="1" dirty="0"/>
          </a:p>
        </p:txBody>
      </p:sp>
      <p:sp>
        <p:nvSpPr>
          <p:cNvPr id="25" name="Line 13"/>
          <p:cNvSpPr>
            <a:spLocks noChangeShapeType="1"/>
          </p:cNvSpPr>
          <p:nvPr/>
        </p:nvSpPr>
        <p:spPr bwMode="auto">
          <a:xfrm>
            <a:off x="5239915" y="2351697"/>
            <a:ext cx="2663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>
            <a:off x="5239915" y="3253469"/>
            <a:ext cx="2663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5220072" y="2643584"/>
            <a:ext cx="10486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>
                <a:latin typeface="Symbol" panose="05050102010706020507" pitchFamily="18" charset="2"/>
              </a:rPr>
              <a:t>j</a:t>
            </a:r>
            <a:r>
              <a:rPr lang="en-GB" altLang="en-US" b="1" dirty="0" smtClean="0"/>
              <a:t> = 24%</a:t>
            </a:r>
            <a:endParaRPr lang="en-GB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496" y="3542308"/>
                <a:ext cx="4325992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sz="1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sz="1800" i="1">
                              <a:latin typeface="Cambria Math"/>
                            </a:rPr>
                            <m:t>𝑝</m:t>
                          </m:r>
                          <m:r>
                            <a:rPr lang="nb-NO" sz="18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sz="180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sz="1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sz="1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sz="18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sz="1800" b="0" i="1" smtClean="0">
                          <a:latin typeface="Cambria Math"/>
                        </a:rPr>
                        <m:t>=6.08−8.06∗0.24~ </m:t>
                      </m:r>
                      <m:r>
                        <a:rPr lang="nb-NO" sz="1800" b="0" i="1" smtClean="0">
                          <a:latin typeface="Cambria Math"/>
                          <a:ea typeface="Cambria Math"/>
                        </a:rPr>
                        <m:t>4146</m:t>
                      </m:r>
                      <m:r>
                        <a:rPr lang="nb-NO" sz="18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nb-NO" sz="1800" b="0" i="1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nb-NO" sz="1800" b="0" i="1" smtClean="0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542308"/>
                <a:ext cx="4325992" cy="390748"/>
              </a:xfrm>
              <a:prstGeom prst="rect">
                <a:avLst/>
              </a:prstGeom>
              <a:blipFill rotWithShape="1">
                <a:blip r:embed="rId2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6715" y="4064443"/>
                <a:ext cx="1966500" cy="7071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nb-NO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2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715" y="4064443"/>
                <a:ext cx="1966500" cy="70711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907568" y="1815207"/>
            <a:ext cx="25651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b="1" dirty="0" smtClean="0"/>
              <a:t>x</a:t>
            </a:r>
            <a:r>
              <a:rPr lang="en-GB" altLang="en-US" b="1" baseline="-25000" dirty="0" smtClean="0"/>
              <a:t>0</a:t>
            </a:r>
            <a:r>
              <a:rPr lang="en-GB" altLang="en-US" b="1" dirty="0" smtClean="0"/>
              <a:t> location with a well</a:t>
            </a: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4844195" y="1815207"/>
            <a:ext cx="29883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/>
              <a:t>x</a:t>
            </a:r>
            <a:r>
              <a:rPr lang="en-GB" altLang="en-US" b="1" baseline="-25000" dirty="0" smtClean="0"/>
              <a:t>1</a:t>
            </a:r>
            <a:r>
              <a:rPr lang="en-GB" altLang="en-US" b="1" dirty="0" smtClean="0"/>
              <a:t> location without  a well</a:t>
            </a:r>
            <a:endParaRPr lang="en-GB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37649" y="3509286"/>
                <a:ext cx="4772845" cy="423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sz="20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sz="2000" i="1">
                              <a:latin typeface="Cambria Math"/>
                            </a:rPr>
                            <m:t>𝑝</m:t>
                          </m:r>
                          <m:r>
                            <a:rPr lang="nb-NO" sz="2000" i="1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sz="20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sz="2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b-NO" sz="2000" i="1">
                          <a:latin typeface="Cambria Math"/>
                        </a:rPr>
                        <m:t>=</m:t>
                      </m:r>
                      <m:r>
                        <a:rPr lang="nb-NO" sz="2000" b="0" i="1" smtClean="0">
                          <a:latin typeface="Cambria Math"/>
                        </a:rPr>
                        <m:t>6.08−8.06∗0.24</m:t>
                      </m:r>
                      <m:r>
                        <a:rPr lang="nb-NO" sz="2000" b="0" i="1" smtClean="0">
                          <a:latin typeface="Cambria Math"/>
                          <a:ea typeface="Cambria Math"/>
                        </a:rPr>
                        <m:t>=4146</m:t>
                      </m:r>
                      <m:r>
                        <a:rPr lang="nb-NO" sz="20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nb-NO" sz="2000" b="0" i="1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nb-NO" sz="2000" b="0" i="1" smtClean="0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649" y="3509286"/>
                <a:ext cx="4772845" cy="423770"/>
              </a:xfrm>
              <a:prstGeom prst="rect">
                <a:avLst/>
              </a:prstGeom>
              <a:blipFill rotWithShape="1">
                <a:blip r:embed="rId4"/>
                <a:stretch>
                  <a:fillRect b="-10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6588224" y="2636912"/>
            <a:ext cx="1050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/>
              <a:t>Z = 23m</a:t>
            </a:r>
            <a:endParaRPr lang="en-GB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05002" y="5002461"/>
                <a:ext cx="3319050" cy="659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nb-NO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66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4146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/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nb-NO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0.01592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002" y="5002461"/>
                <a:ext cx="3319050" cy="6594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70083" y="5002461"/>
                <a:ext cx="3319050" cy="659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nb-NO" i="1">
                              <a:latin typeface="Cambria Math"/>
                            </a:rPr>
                            <m:t>𝑜</m:t>
                          </m:r>
                        </m:sub>
                      </m:sSub>
                      <m:d>
                        <m:dPr>
                          <m:ctrlPr>
                            <a:rPr lang="nb-NO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46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4146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/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nb-NO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0.01110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083" y="5002461"/>
                <a:ext cx="3319050" cy="65941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5250" y="5846587"/>
                <a:ext cx="4318618" cy="5665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nb-NO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nb-NO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nb-NO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nb-NO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nb-NO" b="0" i="1" smtClean="0">
                        <a:latin typeface="Cambria Math"/>
                        <a:ea typeface="Cambria Math"/>
                      </a:rPr>
                      <m:t>−1</m:t>
                    </m:r>
                    <m:r>
                      <a:rPr lang="nb-NO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nb-NO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nb-NO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6.08</m:t>
                            </m:r>
                            <m:r>
                              <a:rPr lang="nb-NO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8.06</m:t>
                            </m:r>
                          </m:e>
                        </m:d>
                      </m:num>
                      <m:den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4.146</m:t>
                        </m:r>
                      </m:den>
                    </m:f>
                    <m:r>
                      <a:rPr lang="nb-NO" i="1">
                        <a:latin typeface="Cambria Math"/>
                        <a:ea typeface="Cambria Math"/>
                      </a:rPr>
                      <m:t>−1≈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−1.48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50" y="5846587"/>
                <a:ext cx="4318618" cy="566502"/>
              </a:xfrm>
              <a:prstGeom prst="rect">
                <a:avLst/>
              </a:prstGeom>
              <a:blipFill rotWithShape="1">
                <a:blip r:embed="rId7"/>
                <a:stretch>
                  <a:fillRect b="-2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660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>
            <a:normAutofit/>
          </a:bodyPr>
          <a:lstStyle/>
          <a:p>
            <a:pPr algn="ctr"/>
            <a:r>
              <a:rPr lang="en-US" sz="2400" b="0" dirty="0" smtClean="0"/>
              <a:t>Estimates of layer thickness and velocity at new location</a:t>
            </a:r>
            <a:br>
              <a:rPr lang="en-US" sz="2400" b="0" dirty="0" smtClean="0"/>
            </a:br>
            <a:r>
              <a:rPr lang="en-US" sz="2400" b="0" dirty="0" smtClean="0"/>
              <a:t>Case: Erosion</a:t>
            </a:r>
            <a:endParaRPr lang="en-US" sz="24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45560" y="1711835"/>
                <a:ext cx="5349798" cy="710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  <a:ea typeface="Cambria Math"/>
                            </a:rPr>
                            <m:t>Δ</m:t>
                          </m:r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1,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2.48</m:t>
                          </m:r>
                        </m:den>
                      </m:f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0.01110−0.01592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0.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01592</m:t>
                              </m:r>
                            </m:e>
                          </m:d>
                        </m:den>
                      </m:f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−0.12221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560" y="1711835"/>
                <a:ext cx="5349798" cy="71096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21520" y="2674717"/>
                <a:ext cx="4976683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nb-NO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nb-NO" i="1">
                              <a:latin typeface="Cambria Math"/>
                            </a:rPr>
                            <m:t>𝑧</m:t>
                          </m:r>
                        </m:e>
                      </m:acc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r>
                        <a:rPr lang="nb-NO" b="0" i="1" smtClean="0">
                          <a:latin typeface="Cambria Math"/>
                        </a:rPr>
                        <m:t>𝑧</m:t>
                      </m:r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𝑧</m:t>
                      </m:r>
                      <m:d>
                        <m:dPr>
                          <m:ctrlPr>
                            <a:rPr lang="nb-NO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1,</m:t>
                              </m:r>
                            </m:sub>
                          </m:sSub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=33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−4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=29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m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520" y="2674717"/>
                <a:ext cx="4976683" cy="4049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56615" y="3207955"/>
                <a:ext cx="21994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dirty="0" smtClean="0">
                    <a:latin typeface="+mn-lt"/>
                  </a:rPr>
                  <a:t>Correct</a:t>
                </a: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>
                        <a:latin typeface="Cambria Math"/>
                      </a:rPr>
                      <m:t>z</m:t>
                    </m:r>
                    <m:d>
                      <m:dPr>
                        <m:ctrlPr>
                          <a:rPr lang="nb-NO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nb-NO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nb-NO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nb-NO" b="0" i="0" smtClean="0">
                        <a:latin typeface="Cambria Math"/>
                        <a:ea typeface="Cambria Math"/>
                      </a:rPr>
                      <m:t>23</m:t>
                    </m:r>
                    <m:r>
                      <m:rPr>
                        <m:sty m:val="p"/>
                      </m:rPr>
                      <a:rPr lang="nb-NO" b="0" i="0" smtClean="0">
                        <a:latin typeface="Cambria Math"/>
                        <a:ea typeface="Cambria Math"/>
                      </a:rPr>
                      <m:t>m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615" y="3207955"/>
                <a:ext cx="2199448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221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13248" y="4290201"/>
                <a:ext cx="5441298" cy="746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1,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−1.48</m:t>
                          </m:r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2.48</m:t>
                          </m:r>
                        </m:den>
                      </m:f>
                      <m:f>
                        <m:fPr>
                          <m:ctrlPr>
                            <a:rPr lang="nb-NO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0.0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1110</m:t>
                              </m:r>
                              <m:r>
                                <a:rPr lang="nb-NO" i="1">
                                  <a:latin typeface="Cambria Math"/>
                                </a:rPr>
                                <m:t>−0.01592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0.01592</m:t>
                              </m:r>
                            </m:e>
                          </m:d>
                        </m:den>
                      </m:f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≈0.1809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248" y="4290201"/>
                <a:ext cx="5441298" cy="7466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33035" y="5272877"/>
                <a:ext cx="7046609" cy="4104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l-GR" i="1"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/>
                          <a:ea typeface="Cambria Math"/>
                        </a:rPr>
                        <m:t>Δ</m:t>
                      </m:r>
                      <m:sSub>
                        <m:sSubPr>
                          <m:ctrlPr>
                            <a:rPr lang="el-GR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1,</m:t>
                              </m:r>
                            </m:sub>
                          </m:sSub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=414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m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s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+750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m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s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=3396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m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s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035" y="5272877"/>
                <a:ext cx="7046609" cy="410497"/>
              </a:xfrm>
              <a:prstGeom prst="rect">
                <a:avLst/>
              </a:prstGeom>
              <a:blipFill rotWithShape="1">
                <a:blip r:embed="rId6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80262" y="5777100"/>
                <a:ext cx="2952155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dirty="0" smtClean="0">
                    <a:latin typeface="+mn-lt"/>
                    <a:ea typeface="Cambria Math"/>
                  </a:rPr>
                  <a:t>Correct</a:t>
                </a:r>
                <a:r>
                  <a:rPr lang="nb-NO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𝑣</m:t>
                        </m:r>
                      </m:e>
                      <m:sub>
                        <m:r>
                          <a:rPr lang="nb-NO" i="1">
                            <a:latin typeface="Cambria Math"/>
                            <a:ea typeface="Cambria Math"/>
                          </a:rPr>
                          <m:t>𝑝</m:t>
                        </m:r>
                        <m:r>
                          <a:rPr lang="nb-NO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nb-NO" i="1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nb-NO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nb-NO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nb-NO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nb-NO" b="0" i="0" smtClean="0">
                        <a:latin typeface="Cambria Math"/>
                        <a:ea typeface="Cambria Math"/>
                      </a:rPr>
                      <m:t>4146</m:t>
                    </m:r>
                    <m:r>
                      <m:rPr>
                        <m:sty m:val="p"/>
                      </m:rPr>
                      <a:rPr lang="nb-NO" b="0" i="0" smtClean="0">
                        <a:latin typeface="Cambria Math"/>
                        <a:ea typeface="Cambria Math"/>
                      </a:rPr>
                      <m:t>m</m:t>
                    </m:r>
                    <m:r>
                      <a:rPr lang="nb-NO" b="0" i="0" smtClean="0">
                        <a:latin typeface="Cambria Math"/>
                        <a:ea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nb-NO" b="0" i="0" smtClean="0">
                        <a:latin typeface="Cambria Math"/>
                        <a:ea typeface="Cambria Math"/>
                      </a:rPr>
                      <m:t>s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0262" y="5777100"/>
                <a:ext cx="2952155" cy="390748"/>
              </a:xfrm>
              <a:prstGeom prst="rect">
                <a:avLst/>
              </a:prstGeom>
              <a:blipFill rotWithShape="1">
                <a:blip r:embed="rId7"/>
                <a:stretch>
                  <a:fillRect l="-1860" t="-6250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59602" y="1246578"/>
            <a:ext cx="5950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b="1" dirty="0" smtClean="0"/>
              <a:t>Layer thickness and porosity estimate at x</a:t>
            </a:r>
            <a:r>
              <a:rPr lang="en-GB" altLang="en-US" b="1" baseline="-25000" dirty="0"/>
              <a:t>1</a:t>
            </a:r>
            <a:r>
              <a:rPr lang="en-GB" altLang="en-US" b="1" dirty="0" smtClean="0"/>
              <a:t> location: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59602" y="3948411"/>
            <a:ext cx="36295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b="1" dirty="0" smtClean="0"/>
              <a:t>Velocity estimate at x</a:t>
            </a:r>
            <a:r>
              <a:rPr lang="en-GB" altLang="en-US" b="1" baseline="-25000" dirty="0"/>
              <a:t>1</a:t>
            </a:r>
            <a:r>
              <a:rPr lang="en-GB" altLang="en-US" b="1" dirty="0" smtClean="0"/>
              <a:t> location:</a:t>
            </a:r>
          </a:p>
        </p:txBody>
      </p:sp>
    </p:spTree>
    <p:extLst>
      <p:ext uri="{BB962C8B-B14F-4D97-AF65-F5344CB8AC3E}">
        <p14:creationId xmlns:p14="http://schemas.microsoft.com/office/powerpoint/2010/main" val="27343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>
            <a:normAutofit/>
          </a:bodyPr>
          <a:lstStyle/>
          <a:p>
            <a:pPr algn="ctr"/>
            <a:r>
              <a:rPr lang="nb-NO" sz="3200" b="0" dirty="0" smtClean="0"/>
              <a:t>Spatial </a:t>
            </a:r>
            <a:r>
              <a:rPr lang="nb-NO" sz="3200" b="0" dirty="0" err="1" smtClean="0"/>
              <a:t>varying</a:t>
            </a:r>
            <a:r>
              <a:rPr lang="nb-NO" sz="3200" b="0" dirty="0" smtClean="0"/>
              <a:t> </a:t>
            </a:r>
            <a:r>
              <a:rPr lang="nb-NO" sz="3200" b="0" dirty="0" err="1" smtClean="0"/>
              <a:t>lithology</a:t>
            </a:r>
            <a:r>
              <a:rPr lang="nb-NO" sz="3200" b="0" dirty="0" smtClean="0"/>
              <a:t/>
            </a:r>
            <a:br>
              <a:rPr lang="nb-NO" sz="3200" b="0" dirty="0" smtClean="0"/>
            </a:br>
            <a:r>
              <a:rPr lang="nb-NO" sz="3200" b="0" dirty="0" err="1" smtClean="0"/>
              <a:t>clean</a:t>
            </a:r>
            <a:r>
              <a:rPr lang="nb-NO" sz="3200" b="0" dirty="0" smtClean="0"/>
              <a:t> vs. </a:t>
            </a:r>
            <a:r>
              <a:rPr lang="nb-NO" sz="3200" b="0" dirty="0" err="1"/>
              <a:t>s</a:t>
            </a:r>
            <a:r>
              <a:rPr lang="nb-NO" sz="3200" b="0" dirty="0" err="1" smtClean="0"/>
              <a:t>haly</a:t>
            </a:r>
            <a:r>
              <a:rPr lang="nb-NO" sz="3200" b="0" dirty="0" smtClean="0"/>
              <a:t> </a:t>
            </a:r>
            <a:r>
              <a:rPr lang="nb-NO" sz="3200" b="0" dirty="0" err="1" smtClean="0"/>
              <a:t>sandstone</a:t>
            </a:r>
            <a:r>
              <a:rPr lang="nb-NO" sz="3200" b="0" dirty="0" smtClean="0"/>
              <a:t> unit</a:t>
            </a:r>
            <a:endParaRPr lang="en-US" sz="3200" b="0" dirty="0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874275" y="2351697"/>
            <a:ext cx="2663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874275" y="3396344"/>
            <a:ext cx="2663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2098237" y="2371489"/>
            <a:ext cx="0" cy="1008062"/>
          </a:xfrm>
          <a:prstGeom prst="line">
            <a:avLst/>
          </a:prstGeom>
          <a:noFill/>
          <a:ln w="50800" cmpd="sng">
            <a:solidFill>
              <a:srgbClr val="FFC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2267744" y="2636912"/>
            <a:ext cx="1050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/>
              <a:t>Z = 33m</a:t>
            </a:r>
            <a:endParaRPr lang="en-GB" altLang="en-US" b="1" dirty="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642486" y="2636912"/>
            <a:ext cx="10486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>
                <a:latin typeface="Symbol" panose="05050102010706020507" pitchFamily="18" charset="2"/>
              </a:rPr>
              <a:t>j</a:t>
            </a:r>
            <a:r>
              <a:rPr lang="en-GB" altLang="en-US" b="1" dirty="0" smtClean="0"/>
              <a:t> = 24%</a:t>
            </a:r>
            <a:endParaRPr lang="en-GB" altLang="en-US" b="1" dirty="0"/>
          </a:p>
        </p:txBody>
      </p:sp>
      <p:sp>
        <p:nvSpPr>
          <p:cNvPr id="25" name="Line 13"/>
          <p:cNvSpPr>
            <a:spLocks noChangeShapeType="1"/>
          </p:cNvSpPr>
          <p:nvPr/>
        </p:nvSpPr>
        <p:spPr bwMode="auto">
          <a:xfrm>
            <a:off x="5239915" y="2351697"/>
            <a:ext cx="2663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>
            <a:off x="5239915" y="3310619"/>
            <a:ext cx="2663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/>
          <a:lstStyle/>
          <a:p>
            <a:endParaRPr lang="en-US" dirty="0"/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5220072" y="2643584"/>
            <a:ext cx="12410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>
                <a:latin typeface="Symbol" panose="05050102010706020507" pitchFamily="18" charset="2"/>
              </a:rPr>
              <a:t>j</a:t>
            </a:r>
            <a:r>
              <a:rPr lang="en-GB" altLang="en-US" b="1" dirty="0" smtClean="0"/>
              <a:t> = 12.5%</a:t>
            </a:r>
            <a:endParaRPr lang="en-GB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-2604" y="3542308"/>
                <a:ext cx="4325992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sz="1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sz="1800" i="1">
                              <a:latin typeface="Cambria Math"/>
                            </a:rPr>
                            <m:t>𝑝</m:t>
                          </m:r>
                          <m:r>
                            <a:rPr lang="nb-NO" sz="18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sz="180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sz="1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sz="1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sz="18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sz="1800" b="0" i="1" smtClean="0">
                          <a:latin typeface="Cambria Math"/>
                        </a:rPr>
                        <m:t>=6.08−8.06∗0.24~ </m:t>
                      </m:r>
                      <m:r>
                        <a:rPr lang="nb-NO" sz="1800" b="0" i="1" smtClean="0">
                          <a:latin typeface="Cambria Math"/>
                          <a:ea typeface="Cambria Math"/>
                        </a:rPr>
                        <m:t>4146</m:t>
                      </m:r>
                      <m:r>
                        <a:rPr lang="nb-NO" sz="18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nb-NO" sz="1800" b="0" i="1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nb-NO" sz="1800" b="0" i="1" smtClean="0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04" y="3542308"/>
                <a:ext cx="4325992" cy="390748"/>
              </a:xfrm>
              <a:prstGeom prst="rect">
                <a:avLst/>
              </a:prstGeom>
              <a:blipFill rotWithShape="1">
                <a:blip r:embed="rId2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6715" y="4064443"/>
                <a:ext cx="1966500" cy="7071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nb-NO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2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715" y="4064443"/>
                <a:ext cx="1966500" cy="70711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907568" y="1815207"/>
            <a:ext cx="25651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b="1" dirty="0" smtClean="0"/>
              <a:t>x</a:t>
            </a:r>
            <a:r>
              <a:rPr lang="en-GB" altLang="en-US" b="1" baseline="-25000" dirty="0" smtClean="0"/>
              <a:t>0</a:t>
            </a:r>
            <a:r>
              <a:rPr lang="en-GB" altLang="en-US" b="1" dirty="0" smtClean="0"/>
              <a:t> location with a well</a:t>
            </a: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4844195" y="1815207"/>
            <a:ext cx="29883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/>
              <a:t>x</a:t>
            </a:r>
            <a:r>
              <a:rPr lang="en-GB" altLang="en-US" b="1" baseline="-25000" dirty="0" smtClean="0"/>
              <a:t>1</a:t>
            </a:r>
            <a:r>
              <a:rPr lang="en-GB" altLang="en-US" b="1" dirty="0" smtClean="0"/>
              <a:t> location without  a well</a:t>
            </a:r>
            <a:endParaRPr lang="en-GB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88612" y="3558915"/>
                <a:ext cx="5210144" cy="3575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sz="16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sz="1600" i="1">
                              <a:latin typeface="Cambria Math"/>
                            </a:rPr>
                            <m:t>𝑝</m:t>
                          </m:r>
                          <m:r>
                            <a:rPr lang="nb-NO" sz="1600" i="1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sz="16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b-NO" sz="1600" i="1">
                          <a:latin typeface="Cambria Math"/>
                        </a:rPr>
                        <m:t>=</m:t>
                      </m:r>
                      <m:r>
                        <a:rPr lang="nb-NO" sz="1600" b="0" i="1" smtClean="0">
                          <a:latin typeface="Cambria Math"/>
                        </a:rPr>
                        <m:t>5.59−6.93∗0.125 −2.18∗0.30=4070</m:t>
                      </m:r>
                      <m:r>
                        <a:rPr lang="nb-NO" sz="1600" b="0" i="1" smtClean="0">
                          <a:latin typeface="Cambria Math"/>
                        </a:rPr>
                        <m:t>𝑚</m:t>
                      </m:r>
                      <m:r>
                        <a:rPr lang="nb-NO" sz="1600" b="0" i="1" smtClean="0">
                          <a:latin typeface="Cambria Math"/>
                        </a:rPr>
                        <m:t>/</m:t>
                      </m:r>
                      <m:r>
                        <a:rPr lang="nb-NO" sz="1600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612" y="3558915"/>
                <a:ext cx="5210144" cy="357534"/>
              </a:xfrm>
              <a:prstGeom prst="rect">
                <a:avLst/>
              </a:prstGeom>
              <a:blipFill rotWithShape="1">
                <a:blip r:embed="rId4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6588224" y="2636912"/>
            <a:ext cx="1050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smtClean="0"/>
              <a:t>Z = 28m</a:t>
            </a:r>
            <a:endParaRPr lang="en-GB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05002" y="5002461"/>
                <a:ext cx="3319050" cy="659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nb-NO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66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4146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/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nb-NO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0.01592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002" y="5002461"/>
                <a:ext cx="3319050" cy="6594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70083" y="5002461"/>
                <a:ext cx="3319050" cy="6649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nb-NO" i="1">
                              <a:latin typeface="Cambria Math"/>
                            </a:rPr>
                            <m:t>𝑜</m:t>
                          </m:r>
                        </m:sub>
                      </m:sSub>
                      <m:d>
                        <m:dPr>
                          <m:ctrlPr>
                            <a:rPr lang="nb-NO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56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4070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/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nb-NO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0.01376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083" y="5002461"/>
                <a:ext cx="3319050" cy="66499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5250" y="5846587"/>
                <a:ext cx="4318618" cy="5665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nb-NO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nb-NO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nb-NO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nb-NO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nb-NO" b="0" i="1" smtClean="0">
                        <a:latin typeface="Cambria Math"/>
                        <a:ea typeface="Cambria Math"/>
                      </a:rPr>
                      <m:t>−1</m:t>
                    </m:r>
                    <m:r>
                      <a:rPr lang="nb-NO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nb-NO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nb-NO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6.08</m:t>
                            </m:r>
                            <m:r>
                              <a:rPr lang="nb-NO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8.06</m:t>
                            </m:r>
                          </m:e>
                        </m:d>
                      </m:num>
                      <m:den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4.146</m:t>
                        </m:r>
                      </m:den>
                    </m:f>
                    <m:r>
                      <a:rPr lang="nb-NO" i="1">
                        <a:latin typeface="Cambria Math"/>
                        <a:ea typeface="Cambria Math"/>
                      </a:rPr>
                      <m:t>−1≈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−1.48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50" y="5846587"/>
                <a:ext cx="4318618" cy="566502"/>
              </a:xfrm>
              <a:prstGeom prst="rect">
                <a:avLst/>
              </a:prstGeom>
              <a:blipFill rotWithShape="1">
                <a:blip r:embed="rId7"/>
                <a:stretch>
                  <a:fillRect b="-2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5153397" y="2957909"/>
            <a:ext cx="12554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1" dirty="0" err="1" smtClean="0"/>
              <a:t>Vcl</a:t>
            </a:r>
            <a:r>
              <a:rPr lang="en-GB" altLang="en-US" b="1" dirty="0" smtClean="0"/>
              <a:t> = </a:t>
            </a:r>
            <a:r>
              <a:rPr lang="en-GB" altLang="en-US" b="1" dirty="0"/>
              <a:t>3</a:t>
            </a:r>
            <a:r>
              <a:rPr lang="en-GB" altLang="en-US" b="1" dirty="0" smtClean="0"/>
              <a:t>0%</a:t>
            </a:r>
            <a:endParaRPr lang="en-GB" altLang="en-US" b="1" dirty="0"/>
          </a:p>
        </p:txBody>
      </p:sp>
    </p:spTree>
    <p:extLst>
      <p:ext uri="{BB962C8B-B14F-4D97-AF65-F5344CB8AC3E}">
        <p14:creationId xmlns:p14="http://schemas.microsoft.com/office/powerpoint/2010/main" val="40269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>
            <a:normAutofit/>
          </a:bodyPr>
          <a:lstStyle/>
          <a:p>
            <a:pPr algn="ctr"/>
            <a:r>
              <a:rPr lang="en-US" sz="2400" b="0" dirty="0" smtClean="0"/>
              <a:t>Estimates of layer thickness and velocity at new location</a:t>
            </a:r>
            <a:br>
              <a:rPr lang="en-US" sz="2400" b="0" dirty="0" smtClean="0"/>
            </a:br>
            <a:r>
              <a:rPr lang="en-US" sz="2400" b="0" dirty="0" smtClean="0"/>
              <a:t>Case: Lithological change</a:t>
            </a:r>
            <a:endParaRPr lang="en-US" sz="24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45560" y="1711835"/>
                <a:ext cx="5221558" cy="710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  <a:ea typeface="Cambria Math"/>
                            </a:rPr>
                            <m:t>Δ</m:t>
                          </m:r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1,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2.48</m:t>
                          </m:r>
                        </m:den>
                      </m:f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0.01376−0.01592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0.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01592</m:t>
                              </m:r>
                            </m:e>
                          </m:d>
                        </m:den>
                      </m:f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−0.0547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560" y="1711835"/>
                <a:ext cx="5221558" cy="71096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21520" y="2674717"/>
                <a:ext cx="5282087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nb-NO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nb-NO" b="0" i="1" smtClean="0">
                              <a:latin typeface="Cambria Math"/>
                            </a:rPr>
                            <m:t>𝑧</m:t>
                          </m:r>
                        </m:e>
                      </m:acc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r>
                        <a:rPr lang="nb-NO" b="0" i="1" smtClean="0">
                          <a:latin typeface="Cambria Math"/>
                        </a:rPr>
                        <m:t>𝑧</m:t>
                      </m:r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𝑧</m:t>
                      </m:r>
                      <m:d>
                        <m:dPr>
                          <m:ctrlPr>
                            <a:rPr lang="nb-NO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1,</m:t>
                              </m:r>
                            </m:sub>
                          </m:sSub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=33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−1.8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m</m:t>
                      </m:r>
                      <m:r>
                        <a:rPr lang="nb-NO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31.2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m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520" y="2674717"/>
                <a:ext cx="5282087" cy="4049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56615" y="3207955"/>
                <a:ext cx="21994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dirty="0" smtClean="0">
                    <a:latin typeface="+mn-lt"/>
                  </a:rPr>
                  <a:t>Correct</a:t>
                </a: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>
                        <a:latin typeface="Cambria Math"/>
                      </a:rPr>
                      <m:t>z</m:t>
                    </m:r>
                    <m:d>
                      <m:dPr>
                        <m:ctrlPr>
                          <a:rPr lang="nb-NO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nb-NO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nb-NO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nb-NO" b="0" i="0" smtClean="0">
                        <a:latin typeface="Cambria Math"/>
                        <a:ea typeface="Cambria Math"/>
                      </a:rPr>
                      <m:t>28</m:t>
                    </m:r>
                    <m:r>
                      <m:rPr>
                        <m:sty m:val="p"/>
                      </m:rPr>
                      <a:rPr lang="nb-NO" b="0" i="0" smtClean="0">
                        <a:latin typeface="Cambria Math"/>
                        <a:ea typeface="Cambria Math"/>
                      </a:rPr>
                      <m:t>m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615" y="3207955"/>
                <a:ext cx="2199448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221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13248" y="4290201"/>
                <a:ext cx="5313058" cy="746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1,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−1.48</m:t>
                          </m:r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2.48</m:t>
                          </m:r>
                        </m:den>
                      </m:f>
                      <m:f>
                        <m:fPr>
                          <m:ctrlPr>
                            <a:rPr lang="nb-NO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0.0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1376</m:t>
                              </m:r>
                              <m:r>
                                <a:rPr lang="nb-NO" i="1">
                                  <a:latin typeface="Cambria Math"/>
                                </a:rPr>
                                <m:t>−0.01592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0.01592</m:t>
                              </m:r>
                            </m:e>
                          </m:d>
                        </m:den>
                      </m:f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≈0.081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248" y="4290201"/>
                <a:ext cx="5313058" cy="7466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33035" y="5272877"/>
                <a:ext cx="7043403" cy="4104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l-GR" i="1" smtClean="0"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nb-NO" i="1"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/>
                          <a:ea typeface="Cambria Math"/>
                        </a:rPr>
                        <m:t>Δ</m:t>
                      </m:r>
                      <m:sSub>
                        <m:sSubPr>
                          <m:ctrlPr>
                            <a:rPr lang="el-GR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1,</m:t>
                              </m:r>
                            </m:sub>
                          </m:sSub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4146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m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s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+336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m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s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4482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m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s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035" y="5272877"/>
                <a:ext cx="7043403" cy="410497"/>
              </a:xfrm>
              <a:prstGeom prst="rect">
                <a:avLst/>
              </a:prstGeom>
              <a:blipFill rotWithShape="1">
                <a:blip r:embed="rId6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80262" y="5777100"/>
                <a:ext cx="2952155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dirty="0" smtClean="0">
                    <a:latin typeface="+mn-lt"/>
                    <a:ea typeface="Cambria Math"/>
                  </a:rPr>
                  <a:t>Correct</a:t>
                </a:r>
                <a:r>
                  <a:rPr lang="nb-NO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𝑣</m:t>
                        </m:r>
                      </m:e>
                      <m:sub>
                        <m:r>
                          <a:rPr lang="nb-NO" i="1">
                            <a:latin typeface="Cambria Math"/>
                            <a:ea typeface="Cambria Math"/>
                          </a:rPr>
                          <m:t>𝑝</m:t>
                        </m:r>
                        <m:r>
                          <a:rPr lang="nb-NO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nb-NO" i="1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nb-NO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nb-NO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nb-NO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nb-NO" b="0" i="0" smtClean="0">
                        <a:latin typeface="Cambria Math"/>
                        <a:ea typeface="Cambria Math"/>
                      </a:rPr>
                      <m:t>4069</m:t>
                    </m:r>
                    <m:r>
                      <m:rPr>
                        <m:sty m:val="p"/>
                      </m:rPr>
                      <a:rPr lang="nb-NO" b="0" i="0" smtClean="0">
                        <a:latin typeface="Cambria Math"/>
                        <a:ea typeface="Cambria Math"/>
                      </a:rPr>
                      <m:t>m</m:t>
                    </m:r>
                    <m:r>
                      <a:rPr lang="nb-NO" b="0" i="0" smtClean="0">
                        <a:latin typeface="Cambria Math"/>
                        <a:ea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nb-NO" b="0" i="0" smtClean="0">
                        <a:latin typeface="Cambria Math"/>
                        <a:ea typeface="Cambria Math"/>
                      </a:rPr>
                      <m:t>s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0262" y="5777100"/>
                <a:ext cx="2952155" cy="390748"/>
              </a:xfrm>
              <a:prstGeom prst="rect">
                <a:avLst/>
              </a:prstGeom>
              <a:blipFill rotWithShape="1">
                <a:blip r:embed="rId7"/>
                <a:stretch>
                  <a:fillRect l="-1860" t="-6250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59602" y="1246578"/>
            <a:ext cx="5950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b="1" dirty="0" smtClean="0"/>
              <a:t>Layer thickness and porosity estimate at x</a:t>
            </a:r>
            <a:r>
              <a:rPr lang="en-GB" altLang="en-US" b="1" baseline="-25000" dirty="0"/>
              <a:t>1</a:t>
            </a:r>
            <a:r>
              <a:rPr lang="en-GB" altLang="en-US" b="1" dirty="0" smtClean="0"/>
              <a:t> location: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59602" y="3948411"/>
            <a:ext cx="36295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75B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b="1" dirty="0" smtClean="0"/>
              <a:t>Velocity estimate at x</a:t>
            </a:r>
            <a:r>
              <a:rPr lang="en-GB" altLang="en-US" b="1" baseline="-25000" dirty="0"/>
              <a:t>1</a:t>
            </a:r>
            <a:r>
              <a:rPr lang="en-GB" altLang="en-US" b="1" dirty="0" smtClean="0"/>
              <a:t> location:</a:t>
            </a:r>
          </a:p>
        </p:txBody>
      </p:sp>
    </p:spTree>
    <p:extLst>
      <p:ext uri="{BB962C8B-B14F-4D97-AF65-F5344CB8AC3E}">
        <p14:creationId xmlns:p14="http://schemas.microsoft.com/office/powerpoint/2010/main" val="143271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dirty="0" smtClean="0"/>
              <a:t>Conclusions</a:t>
            </a:r>
            <a:endParaRPr lang="en-US" sz="3200" b="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New approach tested by estimating relative changes in layer thickness and velocity using the dilation factor (</a:t>
            </a:r>
            <a:r>
              <a:rPr lang="en-US" dirty="0" smtClean="0">
                <a:latin typeface="Symbol" panose="05050102010706020507" pitchFamily="18" charset="2"/>
              </a:rPr>
              <a:t>a</a:t>
            </a:r>
            <a:r>
              <a:rPr lang="en-US" dirty="0" smtClean="0"/>
              <a:t>) and spatially </a:t>
            </a:r>
            <a:r>
              <a:rPr lang="en-US" dirty="0" err="1" smtClean="0"/>
              <a:t>traveltimes</a:t>
            </a:r>
            <a:r>
              <a:rPr lang="en-US" dirty="0" smtClean="0"/>
              <a:t> differences of a unit</a:t>
            </a:r>
          </a:p>
          <a:p>
            <a:pPr lvl="1"/>
            <a:r>
              <a:rPr lang="en-US" dirty="0" smtClean="0"/>
              <a:t>A few numerical examples are shown. </a:t>
            </a:r>
          </a:p>
          <a:p>
            <a:pPr lvl="2"/>
            <a:r>
              <a:rPr lang="en-US" dirty="0" smtClean="0"/>
              <a:t>Only the ‘’differential compaction’’ case gave good estimates of laterally variable layer thickness (porosity) and velocity 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Method depends on </a:t>
            </a:r>
            <a:endParaRPr lang="en-US" dirty="0" smtClean="0"/>
          </a:p>
          <a:p>
            <a:pPr lvl="1"/>
            <a:r>
              <a:rPr lang="en-US" dirty="0"/>
              <a:t>r</a:t>
            </a:r>
            <a:r>
              <a:rPr lang="en-US" dirty="0" smtClean="0"/>
              <a:t>eference location</a:t>
            </a:r>
          </a:p>
          <a:p>
            <a:pPr lvl="1"/>
            <a:r>
              <a:rPr lang="en-US" dirty="0" smtClean="0"/>
              <a:t>porosity-strain </a:t>
            </a:r>
            <a:r>
              <a:rPr lang="en-US" dirty="0" smtClean="0"/>
              <a:t>relation of the unit</a:t>
            </a:r>
          </a:p>
          <a:p>
            <a:endParaRPr lang="en-US" dirty="0" smtClean="0"/>
          </a:p>
          <a:p>
            <a:r>
              <a:rPr lang="en-US" dirty="0" smtClean="0">
                <a:latin typeface="Symbol" panose="05050102010706020507" pitchFamily="18" charset="2"/>
              </a:rPr>
              <a:t>a</a:t>
            </a:r>
            <a:r>
              <a:rPr lang="en-US" dirty="0" smtClean="0"/>
              <a:t> is not constant when assuming </a:t>
            </a:r>
            <a:r>
              <a:rPr lang="en-US" dirty="0" smtClean="0"/>
              <a:t>Han’s </a:t>
            </a:r>
            <a:r>
              <a:rPr lang="en-US" dirty="0" smtClean="0"/>
              <a:t>model. It decreases as </a:t>
            </a:r>
          </a:p>
          <a:p>
            <a:pPr lvl="1"/>
            <a:r>
              <a:rPr lang="en-US" dirty="0" smtClean="0">
                <a:latin typeface="+mn-lt"/>
              </a:rPr>
              <a:t>Porosity decreases (clean and </a:t>
            </a:r>
            <a:r>
              <a:rPr lang="en-US" dirty="0" err="1" smtClean="0">
                <a:latin typeface="+mn-lt"/>
              </a:rPr>
              <a:t>shaly</a:t>
            </a:r>
            <a:r>
              <a:rPr lang="en-US" dirty="0" smtClean="0">
                <a:latin typeface="+mn-lt"/>
              </a:rPr>
              <a:t> sandstones)</a:t>
            </a:r>
          </a:p>
          <a:p>
            <a:pPr lvl="1"/>
            <a:r>
              <a:rPr lang="en-US" dirty="0" smtClean="0">
                <a:latin typeface="+mn-lt"/>
              </a:rPr>
              <a:t>Clay content decreases </a:t>
            </a:r>
          </a:p>
          <a:p>
            <a:pPr lvl="1"/>
            <a:r>
              <a:rPr lang="en-US" dirty="0" smtClean="0">
                <a:latin typeface="+mn-lt"/>
              </a:rPr>
              <a:t>Net stress increases (</a:t>
            </a:r>
            <a:r>
              <a:rPr lang="en-US" dirty="0" err="1" smtClean="0">
                <a:latin typeface="+mn-lt"/>
              </a:rPr>
              <a:t>shaly</a:t>
            </a:r>
            <a:r>
              <a:rPr lang="en-US" dirty="0" smtClean="0">
                <a:latin typeface="+mn-lt"/>
              </a:rPr>
              <a:t> sandstone)</a:t>
            </a:r>
            <a:r>
              <a:rPr lang="nb-NO" dirty="0" smtClean="0">
                <a:latin typeface="+mn-lt"/>
              </a:rPr>
              <a:t>  </a:t>
            </a:r>
          </a:p>
          <a:p>
            <a:endParaRPr lang="nb-NO" dirty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1401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b="0" dirty="0" err="1" smtClean="0"/>
              <a:t>Acknowledge</a:t>
            </a:r>
            <a:endParaRPr lang="en-US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Thomas </a:t>
            </a:r>
            <a:r>
              <a:rPr lang="en-US" dirty="0" err="1" smtClean="0"/>
              <a:t>Røste</a:t>
            </a:r>
            <a:r>
              <a:rPr lang="en-US" dirty="0" smtClean="0"/>
              <a:t> for discussions</a:t>
            </a:r>
          </a:p>
          <a:p>
            <a:endParaRPr lang="en-US" dirty="0" smtClean="0"/>
          </a:p>
          <a:p>
            <a:r>
              <a:rPr lang="en-US" dirty="0" err="1" smtClean="0"/>
              <a:t>RoSe</a:t>
            </a:r>
            <a:r>
              <a:rPr lang="en-US" dirty="0" smtClean="0"/>
              <a:t> for giving me the opportunity to present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271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b="0" dirty="0" err="1" smtClean="0"/>
              <a:t>Outline</a:t>
            </a:r>
            <a:endParaRPr lang="nb-NO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89818" cy="4525963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Spatial </a:t>
            </a:r>
            <a:r>
              <a:rPr lang="en-US" dirty="0" err="1" smtClean="0"/>
              <a:t>traveltime</a:t>
            </a:r>
            <a:r>
              <a:rPr lang="en-US" dirty="0" smtClean="0"/>
              <a:t> analysis - a new application?</a:t>
            </a:r>
          </a:p>
          <a:p>
            <a:endParaRPr lang="en-US" dirty="0" smtClean="0"/>
          </a:p>
          <a:p>
            <a:r>
              <a:rPr lang="en-US" dirty="0" smtClean="0"/>
              <a:t>Geological scenarios and numerical examples</a:t>
            </a:r>
          </a:p>
          <a:p>
            <a:endParaRPr lang="en-US" dirty="0" smtClean="0"/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7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7182" y="3255819"/>
            <a:ext cx="5929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nb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nb-NO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nb-NO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nb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48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b="0" dirty="0" err="1" smtClean="0"/>
              <a:t>Introduction</a:t>
            </a:r>
            <a:r>
              <a:rPr lang="nb-NO" sz="3200" b="0" dirty="0" smtClean="0"/>
              <a:t> </a:t>
            </a:r>
            <a:br>
              <a:rPr lang="nb-NO" sz="3200" b="0" dirty="0" smtClean="0"/>
            </a:br>
            <a:r>
              <a:rPr lang="nb-NO" sz="3200" b="0" dirty="0" smtClean="0"/>
              <a:t>4D or time-lapse traveltime </a:t>
            </a:r>
            <a:r>
              <a:rPr lang="nb-NO" sz="3200" b="0" dirty="0" err="1" smtClean="0"/>
              <a:t>analysis</a:t>
            </a:r>
            <a:r>
              <a:rPr lang="nb-NO" sz="3200" b="0" dirty="0" smtClean="0"/>
              <a:t> </a:t>
            </a:r>
            <a:endParaRPr lang="en-US" sz="32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52972" y="1626676"/>
                <a:ext cx="1910395" cy="7071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nb-NO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2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972" y="1626676"/>
                <a:ext cx="1910395" cy="70711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42413" y="2617069"/>
                <a:ext cx="2731512" cy="5949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b-NO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nb-NO" i="1">
                            <a:latin typeface="Cambria Math"/>
                            <a:ea typeface="Cambria Math"/>
                          </a:rPr>
                          <m:t>Δ</m:t>
                        </m:r>
                        <m:sSub>
                          <m:sSubPr>
                            <m:ctrlPr>
                              <a:rPr lang="nb-NO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ctrlPr>
                              <a:rPr lang="nb-NO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nb-NO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nb-NO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ctrlPr>
                              <a:rPr lang="nb-NO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nb-NO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a:rPr lang="nb-NO" i="1">
                        <a:latin typeface="Cambria Math"/>
                      </a:rPr>
                      <m:t> </m:t>
                    </m:r>
                    <m:r>
                      <a:rPr lang="nb-NO">
                        <a:latin typeface="Cambria Math"/>
                        <a:ea typeface="Cambria Math"/>
                      </a:rPr>
                      <m:t>≈</m:t>
                    </m:r>
                    <m:f>
                      <m:fPr>
                        <m:ctrlPr>
                          <a:rPr lang="nb-NO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nb-NO" i="1">
                            <a:latin typeface="Cambria Math"/>
                            <a:ea typeface="Cambria Math"/>
                          </a:rPr>
                          <m:t>Δ</m:t>
                        </m:r>
                        <m:r>
                          <a:rPr lang="nb-NO" b="0" i="1" smtClean="0">
                            <a:latin typeface="Cambria Math"/>
                          </a:rPr>
                          <m:t>𝑧</m:t>
                        </m:r>
                        <m:d>
                          <m:dPr>
                            <m:ctrlPr>
                              <a:rPr lang="nb-NO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nb-NO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nb-NO" b="0" i="1" smtClean="0">
                            <a:latin typeface="Cambria Math"/>
                          </a:rPr>
                          <m:t>𝑧</m:t>
                        </m:r>
                        <m:d>
                          <m:dPr>
                            <m:ctrlPr>
                              <a:rPr lang="nb-NO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nb-NO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en-US" dirty="0" smtClean="0"/>
                  <a:t> -</a:t>
                </a: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b-NO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nb-NO" i="1">
                            <a:latin typeface="Cambria Math"/>
                            <a:ea typeface="Cambria Math"/>
                          </a:rPr>
                          <m:t>Δ</m:t>
                        </m:r>
                        <m:sSub>
                          <m:sSubPr>
                            <m:ctrlPr>
                              <a:rPr lang="nb-NO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b-NO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nb-NO" i="1">
                                <a:latin typeface="Cambria Math"/>
                              </a:rPr>
                              <m:t>𝑝</m:t>
                            </m:r>
                            <m:r>
                              <a:rPr lang="nb-NO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ctrlPr>
                              <a:rPr lang="nb-NO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nb-NO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nb-NO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b-NO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nb-NO" i="1">
                                <a:latin typeface="Cambria Math"/>
                              </a:rPr>
                              <m:t>𝑝</m:t>
                            </m:r>
                            <m:r>
                              <a:rPr lang="nb-NO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ctrlPr>
                              <a:rPr lang="nb-NO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nb-NO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413" y="2617069"/>
                <a:ext cx="2731512" cy="59490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10400" y="3640180"/>
                <a:ext cx="2395539" cy="7141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b-NO" i="1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α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b-NO" i="1">
                              <a:latin typeface="Cambria Math"/>
                              <a:ea typeface="Cambria Math"/>
                            </a:rPr>
                            <m:t>Δ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400" y="3640180"/>
                <a:ext cx="2395539" cy="7141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546273" y="2746779"/>
            <a:ext cx="2399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(Landrø and </a:t>
            </a:r>
            <a:r>
              <a:rPr lang="nb-NO" sz="1400" dirty="0" err="1" smtClean="0"/>
              <a:t>Stammeijer</a:t>
            </a:r>
            <a:r>
              <a:rPr lang="nb-NO" sz="1400" dirty="0" smtClean="0"/>
              <a:t> 2004)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949557" y="3843376"/>
            <a:ext cx="1593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(Røste  et al., 2005)</a:t>
            </a: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373557" y="5159412"/>
                <a:ext cx="2869224" cy="7141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r>
                        <a:rPr lang="nb-NO" b="0" i="1" smtClean="0">
                          <a:latin typeface="Cambria Math"/>
                        </a:rPr>
                        <m:t>−</m:t>
                      </m:r>
                      <m:r>
                        <a:rPr lang="nb-NO" b="0" i="1" smtClean="0">
                          <a:latin typeface="Cambria Math"/>
                        </a:rPr>
                        <m:t>𝑅</m:t>
                      </m:r>
                      <m:f>
                        <m:fPr>
                          <m:ctrlPr>
                            <a:rPr lang="nb-N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/>
                              <a:ea typeface="Cambria Math"/>
                            </a:rPr>
                            <m:t>Δ</m:t>
                          </m:r>
                          <m:r>
                            <a:rPr lang="nb-NO" i="1">
                              <a:latin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nb-NO" i="1">
                              <a:latin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557" y="5159412"/>
                <a:ext cx="2869224" cy="7141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873158" y="5392531"/>
            <a:ext cx="1745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(</a:t>
            </a:r>
            <a:r>
              <a:rPr lang="nb-NO" sz="1400" dirty="0" err="1" smtClean="0"/>
              <a:t>Hatchell</a:t>
            </a:r>
            <a:r>
              <a:rPr lang="nb-NO" sz="1400" dirty="0" smtClean="0"/>
              <a:t> et al., 2005)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59328" y="2100448"/>
            <a:ext cx="3297121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/>
              <a:t>t</a:t>
            </a:r>
            <a:r>
              <a:rPr lang="nb-NO" sz="1400" baseline="-25000" dirty="0" smtClean="0"/>
              <a:t>0</a:t>
            </a:r>
            <a:r>
              <a:rPr lang="nb-NO" sz="1400" dirty="0" smtClean="0"/>
              <a:t> = </a:t>
            </a:r>
            <a:r>
              <a:rPr lang="nb-NO" sz="1400" dirty="0" err="1"/>
              <a:t>t</a:t>
            </a:r>
            <a:r>
              <a:rPr lang="nb-NO" sz="1400" dirty="0" err="1" smtClean="0"/>
              <a:t>wo-way</a:t>
            </a:r>
            <a:r>
              <a:rPr lang="nb-NO" sz="1400" dirty="0" smtClean="0"/>
              <a:t> </a:t>
            </a:r>
            <a:r>
              <a:rPr lang="nb-NO" sz="1400" dirty="0" err="1" smtClean="0"/>
              <a:t>vertical</a:t>
            </a:r>
            <a:r>
              <a:rPr lang="nb-NO" sz="1400" dirty="0" smtClean="0"/>
              <a:t> time </a:t>
            </a:r>
            <a:r>
              <a:rPr lang="nb-NO" sz="1400" dirty="0" err="1" smtClean="0"/>
              <a:t>thickness</a:t>
            </a:r>
            <a:r>
              <a:rPr lang="nb-NO" sz="1400" dirty="0" smtClean="0"/>
              <a:t> </a:t>
            </a:r>
            <a:r>
              <a:rPr lang="nb-NO" sz="1400" dirty="0" err="1" smtClean="0"/>
              <a:t>of</a:t>
            </a:r>
            <a:r>
              <a:rPr lang="nb-NO" sz="1400" dirty="0" smtClean="0"/>
              <a:t> unit</a:t>
            </a:r>
          </a:p>
          <a:p>
            <a:r>
              <a:rPr lang="nb-NO" sz="1400" dirty="0" smtClean="0"/>
              <a:t>x</a:t>
            </a:r>
            <a:r>
              <a:rPr lang="nb-NO" sz="1400" baseline="-25000" dirty="0" smtClean="0"/>
              <a:t>0</a:t>
            </a:r>
            <a:r>
              <a:rPr lang="nb-NO" sz="1400" dirty="0" smtClean="0"/>
              <a:t> = </a:t>
            </a:r>
            <a:r>
              <a:rPr lang="nb-NO" sz="1400" dirty="0" err="1" smtClean="0"/>
              <a:t>coordinate</a:t>
            </a:r>
            <a:r>
              <a:rPr lang="nb-NO" sz="1400" dirty="0"/>
              <a:t> </a:t>
            </a:r>
            <a:r>
              <a:rPr lang="nb-NO" sz="1400" dirty="0" err="1" smtClean="0"/>
              <a:t>position</a:t>
            </a:r>
            <a:r>
              <a:rPr lang="nb-NO" sz="1400" dirty="0" smtClean="0"/>
              <a:t> </a:t>
            </a:r>
            <a:r>
              <a:rPr lang="nb-NO" sz="1400" dirty="0" err="1" smtClean="0"/>
              <a:t>along</a:t>
            </a:r>
            <a:r>
              <a:rPr lang="nb-NO" sz="1400" dirty="0"/>
              <a:t> </a:t>
            </a:r>
            <a:r>
              <a:rPr lang="nb-NO" sz="1400" dirty="0" smtClean="0"/>
              <a:t>a line</a:t>
            </a:r>
          </a:p>
          <a:p>
            <a:r>
              <a:rPr lang="nb-NO" sz="1400" dirty="0"/>
              <a:t>z</a:t>
            </a:r>
            <a:r>
              <a:rPr lang="nb-NO" sz="1400" dirty="0" smtClean="0"/>
              <a:t> = </a:t>
            </a:r>
            <a:r>
              <a:rPr lang="nb-NO" sz="1400" dirty="0" err="1" smtClean="0"/>
              <a:t>thickness</a:t>
            </a:r>
            <a:r>
              <a:rPr lang="nb-NO" sz="1400" dirty="0" smtClean="0"/>
              <a:t> </a:t>
            </a:r>
            <a:r>
              <a:rPr lang="nb-NO" sz="1400" dirty="0" err="1" smtClean="0"/>
              <a:t>of</a:t>
            </a:r>
            <a:r>
              <a:rPr lang="nb-NO" sz="1400" dirty="0" smtClean="0"/>
              <a:t> </a:t>
            </a:r>
            <a:r>
              <a:rPr lang="nb-NO" sz="1400" dirty="0" err="1" smtClean="0"/>
              <a:t>formation</a:t>
            </a:r>
            <a:r>
              <a:rPr lang="nb-NO" sz="1400" dirty="0" smtClean="0"/>
              <a:t> unit</a:t>
            </a:r>
          </a:p>
          <a:p>
            <a:r>
              <a:rPr lang="nb-NO" sz="1400" dirty="0" smtClean="0"/>
              <a:t>v</a:t>
            </a:r>
            <a:r>
              <a:rPr lang="nb-NO" sz="1400" baseline="-25000" dirty="0" smtClean="0"/>
              <a:t>p0</a:t>
            </a:r>
            <a:r>
              <a:rPr lang="nb-NO" sz="1400" dirty="0" smtClean="0"/>
              <a:t> = </a:t>
            </a:r>
            <a:r>
              <a:rPr lang="nb-NO" sz="1400" dirty="0" err="1" smtClean="0"/>
              <a:t>vertical</a:t>
            </a:r>
            <a:r>
              <a:rPr lang="nb-NO" sz="1400" dirty="0" smtClean="0"/>
              <a:t> P-</a:t>
            </a:r>
            <a:r>
              <a:rPr lang="nb-NO" sz="1400" dirty="0" err="1" smtClean="0"/>
              <a:t>wave</a:t>
            </a:r>
            <a:r>
              <a:rPr lang="nb-NO" sz="1400" dirty="0" smtClean="0"/>
              <a:t> </a:t>
            </a:r>
            <a:r>
              <a:rPr lang="nb-NO" sz="1400" dirty="0" err="1" smtClean="0"/>
              <a:t>velocity</a:t>
            </a:r>
            <a:r>
              <a:rPr lang="nb-NO" sz="1400" dirty="0" smtClean="0"/>
              <a:t> </a:t>
            </a:r>
            <a:r>
              <a:rPr lang="nb-NO" sz="1400" dirty="0" err="1" smtClean="0"/>
              <a:t>of</a:t>
            </a:r>
            <a:r>
              <a:rPr lang="nb-NO" sz="1400" dirty="0" smtClean="0"/>
              <a:t> unit</a:t>
            </a:r>
          </a:p>
          <a:p>
            <a:r>
              <a:rPr lang="nb-NO" sz="1400" dirty="0" smtClean="0">
                <a:latin typeface="Symbol" panose="05050102010706020507" pitchFamily="18" charset="2"/>
              </a:rPr>
              <a:t>D</a:t>
            </a:r>
            <a:r>
              <a:rPr lang="nb-NO" sz="1400" dirty="0" smtClean="0"/>
              <a:t> = </a:t>
            </a:r>
            <a:r>
              <a:rPr lang="nb-NO" sz="1400" dirty="0" err="1" smtClean="0"/>
              <a:t>changes</a:t>
            </a:r>
            <a:r>
              <a:rPr lang="nb-NO" sz="1400" dirty="0" smtClean="0"/>
              <a:t> in </a:t>
            </a:r>
            <a:r>
              <a:rPr lang="nb-NO" sz="1400" dirty="0" err="1" smtClean="0"/>
              <a:t>physical</a:t>
            </a:r>
            <a:r>
              <a:rPr lang="nb-NO" sz="1400" dirty="0" smtClean="0"/>
              <a:t> parameters</a:t>
            </a:r>
            <a:endParaRPr lang="en-US" sz="1400" dirty="0"/>
          </a:p>
          <a:p>
            <a:r>
              <a:rPr lang="nb-NO" sz="1400" dirty="0" smtClean="0">
                <a:latin typeface="Symbol" panose="05050102010706020507" pitchFamily="18" charset="2"/>
              </a:rPr>
              <a:t>a</a:t>
            </a:r>
            <a:r>
              <a:rPr lang="nb-NO" sz="1400" dirty="0" smtClean="0"/>
              <a:t> and R = ratio </a:t>
            </a:r>
            <a:r>
              <a:rPr lang="nb-NO" sz="1400" dirty="0" err="1" smtClean="0"/>
              <a:t>between</a:t>
            </a:r>
            <a:r>
              <a:rPr lang="nb-NO" sz="1400" dirty="0" smtClean="0"/>
              <a:t> relative </a:t>
            </a:r>
            <a:r>
              <a:rPr lang="nb-NO" sz="1400" dirty="0" err="1" smtClean="0"/>
              <a:t>velocity</a:t>
            </a:r>
            <a:r>
              <a:rPr lang="nb-NO" sz="1400" dirty="0" smtClean="0"/>
              <a:t> </a:t>
            </a:r>
          </a:p>
          <a:p>
            <a:r>
              <a:rPr lang="nb-NO" sz="1400" dirty="0" smtClean="0"/>
              <a:t>and </a:t>
            </a:r>
            <a:r>
              <a:rPr lang="nb-NO" sz="1400" dirty="0" err="1" smtClean="0"/>
              <a:t>thickness</a:t>
            </a:r>
            <a:r>
              <a:rPr lang="nb-NO" sz="1400" dirty="0" smtClean="0"/>
              <a:t> </a:t>
            </a:r>
            <a:r>
              <a:rPr lang="nb-NO" sz="1400" dirty="0" err="1" smtClean="0"/>
              <a:t>changes</a:t>
            </a:r>
            <a:r>
              <a:rPr lang="nb-NO" sz="1400" dirty="0" smtClean="0"/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0328" y="4099713"/>
            <a:ext cx="2417618" cy="114734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/>
          <p:cNvCxnSpPr>
            <a:stCxn id="12" idx="0"/>
            <a:endCxn id="12" idx="2"/>
          </p:cNvCxnSpPr>
          <p:nvPr/>
        </p:nvCxnSpPr>
        <p:spPr>
          <a:xfrm>
            <a:off x="1749137" y="4099713"/>
            <a:ext cx="0" cy="1147346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25156" y="382136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x</a:t>
            </a:r>
            <a:r>
              <a:rPr lang="nb-NO" sz="1400" baseline="-25000" dirty="0" smtClean="0"/>
              <a:t>0</a:t>
            </a:r>
            <a:endParaRPr lang="nb-NO" sz="14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443346" y="4014095"/>
            <a:ext cx="1112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Layer</a:t>
            </a:r>
            <a:r>
              <a:rPr lang="nb-NO" dirty="0" smtClean="0"/>
              <a:t> unit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738561" y="4432867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z(x</a:t>
            </a:r>
            <a:r>
              <a:rPr lang="nb-NO" sz="1400" baseline="-25000" dirty="0" smtClean="0"/>
              <a:t>0</a:t>
            </a:r>
            <a:r>
              <a:rPr lang="nb-NO" sz="1400" dirty="0" smtClean="0"/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21026" y="4432867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v</a:t>
            </a:r>
            <a:r>
              <a:rPr lang="nb-NO" sz="1400" baseline="-25000" dirty="0" smtClean="0"/>
              <a:t>p0</a:t>
            </a:r>
            <a:r>
              <a:rPr lang="nb-NO" sz="1400" dirty="0" smtClean="0"/>
              <a:t>(x</a:t>
            </a:r>
            <a:r>
              <a:rPr lang="nb-NO" sz="1400" baseline="-25000" dirty="0" smtClean="0"/>
              <a:t>0</a:t>
            </a:r>
            <a:r>
              <a:rPr lang="nb-NO" sz="1400" dirty="0" smtClean="0"/>
              <a:t>)</a:t>
            </a:r>
            <a:endParaRPr lang="nb-NO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2552727" y="6370909"/>
            <a:ext cx="4687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err="1" smtClean="0">
                <a:solidFill>
                  <a:srgbClr val="FFFF00"/>
                </a:solidFill>
              </a:rPr>
              <a:t>Assuming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uniaxial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deformation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13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200" b="0" dirty="0" err="1"/>
              <a:t>Introduction</a:t>
            </a:r>
            <a:r>
              <a:rPr lang="nb-NO" sz="3200" b="0" dirty="0"/>
              <a:t> </a:t>
            </a:r>
            <a:br>
              <a:rPr lang="nb-NO" sz="3200" b="0" dirty="0"/>
            </a:br>
            <a:r>
              <a:rPr lang="nb-NO" sz="2800" b="0" dirty="0"/>
              <a:t>R</a:t>
            </a:r>
            <a:r>
              <a:rPr lang="nb-NO" sz="2800" b="0" dirty="0" smtClean="0"/>
              <a:t>elative </a:t>
            </a:r>
            <a:r>
              <a:rPr lang="nb-NO" sz="2800" b="0" dirty="0" err="1" smtClean="0"/>
              <a:t>changes</a:t>
            </a:r>
            <a:r>
              <a:rPr lang="nb-NO" sz="2800" b="0" dirty="0" smtClean="0"/>
              <a:t> in </a:t>
            </a:r>
            <a:r>
              <a:rPr lang="nb-NO" sz="2800" b="0" dirty="0" err="1" smtClean="0"/>
              <a:t>layer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thickness</a:t>
            </a:r>
            <a:r>
              <a:rPr lang="nb-NO" sz="2800" b="0" dirty="0" smtClean="0"/>
              <a:t> and </a:t>
            </a:r>
            <a:r>
              <a:rPr lang="nb-NO" sz="2800" b="0" dirty="0" err="1" smtClean="0"/>
              <a:t>velocity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9036" y="2630143"/>
                <a:ext cx="2835648" cy="683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  <a:ea typeface="Cambria Math"/>
                            </a:rPr>
                            <m:t>Δ</m:t>
                          </m:r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</m:d>
                        </m:den>
                      </m:f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b-NO" i="1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nb-NO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36" y="2630143"/>
                <a:ext cx="2835648" cy="68364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4401" y="4254268"/>
                <a:ext cx="2964979" cy="7141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el-GR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</m:d>
                        </m:den>
                      </m:f>
                      <m:f>
                        <m:fPr>
                          <m:ctrlPr>
                            <a:rPr lang="nb-N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b-NO" i="1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01" y="4254268"/>
                <a:ext cx="2964979" cy="7141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995"/>
          <a:stretch/>
        </p:blipFill>
        <p:spPr bwMode="auto">
          <a:xfrm>
            <a:off x="3188538" y="2192188"/>
            <a:ext cx="4454714" cy="3444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42678" y="6107333"/>
            <a:ext cx="2771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(</a:t>
            </a:r>
            <a:r>
              <a:rPr lang="nb-NO" sz="1400" dirty="0" err="1" smtClean="0"/>
              <a:t>Figure</a:t>
            </a:r>
            <a:r>
              <a:rPr lang="nb-NO" sz="1400" dirty="0" smtClean="0"/>
              <a:t> </a:t>
            </a:r>
            <a:r>
              <a:rPr lang="nb-NO" sz="1400" dirty="0" err="1" smtClean="0"/>
              <a:t>courtesy</a:t>
            </a:r>
            <a:r>
              <a:rPr lang="nb-NO" sz="1400" dirty="0" smtClean="0"/>
              <a:t>: Røste  et al., 2006)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5075426" y="4344982"/>
            <a:ext cx="121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Symbol" panose="05050102010706020507" pitchFamily="18" charset="2"/>
              </a:rPr>
              <a:t>a</a:t>
            </a:r>
            <a:r>
              <a:rPr lang="nb-NO" dirty="0" smtClean="0"/>
              <a:t> = -0.6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08146" y="1865926"/>
            <a:ext cx="3873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Optimal</a:t>
            </a:r>
            <a:r>
              <a:rPr lang="nb-NO" dirty="0" smtClean="0">
                <a:latin typeface="Symbol" panose="05050102010706020507" pitchFamily="18" charset="2"/>
              </a:rPr>
              <a:t> a</a:t>
            </a:r>
            <a:r>
              <a:rPr lang="nb-NO" dirty="0" smtClean="0"/>
              <a:t> = -0.6 for all lateral </a:t>
            </a:r>
            <a:r>
              <a:rPr lang="nb-NO" dirty="0" err="1" smtClean="0"/>
              <a:t>positions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69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b="0" dirty="0" smtClean="0"/>
              <a:t>Spatial zero offset traveltime </a:t>
            </a:r>
            <a:r>
              <a:rPr lang="nb-NO" sz="3200" b="0" dirty="0" err="1" smtClean="0"/>
              <a:t>analysis</a:t>
            </a:r>
            <a:r>
              <a:rPr lang="nb-NO" sz="3200" b="0" dirty="0" smtClean="0"/>
              <a:t> </a:t>
            </a:r>
            <a:endParaRPr lang="en-US" sz="32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45350" y="1668238"/>
                <a:ext cx="1910395" cy="7071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nb-NO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2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350" y="1668238"/>
                <a:ext cx="1910395" cy="70711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44708" y="2727901"/>
                <a:ext cx="3311678" cy="582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b-NO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nb-NO" i="1">
                            <a:latin typeface="Cambria Math"/>
                            <a:ea typeface="Cambria Math"/>
                          </a:rPr>
                          <m:t>Δ</m:t>
                        </m:r>
                        <m:sSub>
                          <m:sSubPr>
                            <m:ctrlPr>
                              <a:rPr lang="nb-NO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ctrlPr>
                              <a:rPr lang="nb-NO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nb-NO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nb-NO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nb-NO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nb-NO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nb-NO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ctrlPr>
                              <a:rPr lang="nb-NO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nb-NO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a:rPr lang="nb-NO" i="1">
                        <a:latin typeface="Cambria Math"/>
                      </a:rPr>
                      <m:t> </m:t>
                    </m:r>
                    <m:r>
                      <a:rPr lang="nb-NO">
                        <a:latin typeface="Cambria Math"/>
                        <a:ea typeface="Cambria Math"/>
                      </a:rPr>
                      <m:t>≈</m:t>
                    </m:r>
                    <m:f>
                      <m:fPr>
                        <m:ctrlPr>
                          <a:rPr lang="nb-NO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nb-NO" i="1">
                            <a:latin typeface="Cambria Math"/>
                            <a:ea typeface="Cambria Math"/>
                          </a:rPr>
                          <m:t>Δ</m:t>
                        </m:r>
                        <m:r>
                          <a:rPr lang="nb-NO" b="0" i="1" smtClean="0">
                            <a:latin typeface="Cambria Math"/>
                          </a:rPr>
                          <m:t>𝑧</m:t>
                        </m:r>
                        <m:d>
                          <m:dPr>
                            <m:ctrlPr>
                              <a:rPr lang="nb-NO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nb-NO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nb-NO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nb-NO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nb-NO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nb-NO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nb-NO" b="0" i="1" smtClean="0">
                            <a:latin typeface="Cambria Math"/>
                          </a:rPr>
                          <m:t>𝑧</m:t>
                        </m:r>
                        <m:d>
                          <m:dPr>
                            <m:ctrlPr>
                              <a:rPr lang="nb-NO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nb-NO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en-US" dirty="0" smtClean="0"/>
                  <a:t> -</a:t>
                </a: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b-NO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nb-NO" i="1">
                            <a:latin typeface="Cambria Math"/>
                            <a:ea typeface="Cambria Math"/>
                          </a:rPr>
                          <m:t>Δ</m:t>
                        </m:r>
                        <m:sSub>
                          <m:sSubPr>
                            <m:ctrlPr>
                              <a:rPr lang="nb-NO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b-NO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nb-NO" i="1">
                                <a:latin typeface="Cambria Math"/>
                              </a:rPr>
                              <m:t>𝑝</m:t>
                            </m:r>
                            <m:r>
                              <a:rPr lang="nb-NO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ctrlPr>
                              <a:rPr lang="nb-NO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nb-NO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nb-NO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nb-NO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nb-NO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nb-NO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nb-NO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b-NO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nb-NO" i="1">
                                <a:latin typeface="Cambria Math"/>
                              </a:rPr>
                              <m:t>𝑝</m:t>
                            </m:r>
                            <m:r>
                              <a:rPr lang="nb-NO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ctrlPr>
                              <a:rPr lang="nb-NO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nb-NO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708" y="2727901"/>
                <a:ext cx="3311678" cy="58272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9765" y="3681742"/>
                <a:ext cx="3441564" cy="7141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b-NO" i="1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nb-NO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nb-NO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nb-NO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𝛼</m:t>
                      </m:r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b-NO" i="1">
                              <a:latin typeface="Cambria Math"/>
                              <a:ea typeface="Cambria Math"/>
                            </a:rPr>
                            <m:t>Δ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nb-NO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nb-NO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nb-NO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765" y="3681742"/>
                <a:ext cx="3441564" cy="71417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59328" y="2100448"/>
            <a:ext cx="3662541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/>
              <a:t>t</a:t>
            </a:r>
            <a:r>
              <a:rPr lang="nb-NO" sz="1400" baseline="-25000" dirty="0" smtClean="0"/>
              <a:t>0</a:t>
            </a:r>
            <a:r>
              <a:rPr lang="nb-NO" sz="1400" dirty="0" smtClean="0"/>
              <a:t> = </a:t>
            </a:r>
            <a:r>
              <a:rPr lang="nb-NO" sz="1400" dirty="0" err="1"/>
              <a:t>t</a:t>
            </a:r>
            <a:r>
              <a:rPr lang="nb-NO" sz="1400" dirty="0" err="1" smtClean="0"/>
              <a:t>wo-way</a:t>
            </a:r>
            <a:r>
              <a:rPr lang="nb-NO" sz="1400" dirty="0" smtClean="0"/>
              <a:t> </a:t>
            </a:r>
            <a:r>
              <a:rPr lang="nb-NO" sz="1400" dirty="0" err="1" smtClean="0"/>
              <a:t>vertical</a:t>
            </a:r>
            <a:r>
              <a:rPr lang="nb-NO" sz="1400" dirty="0" smtClean="0"/>
              <a:t> time </a:t>
            </a:r>
            <a:r>
              <a:rPr lang="nb-NO" sz="1400" dirty="0" err="1" smtClean="0"/>
              <a:t>thickness</a:t>
            </a:r>
            <a:r>
              <a:rPr lang="nb-NO" sz="1400" dirty="0" smtClean="0"/>
              <a:t> </a:t>
            </a:r>
            <a:r>
              <a:rPr lang="nb-NO" sz="1400" dirty="0" err="1" smtClean="0"/>
              <a:t>of</a:t>
            </a:r>
            <a:r>
              <a:rPr lang="nb-NO" sz="1400" dirty="0" smtClean="0"/>
              <a:t> </a:t>
            </a:r>
            <a:r>
              <a:rPr lang="nb-NO" sz="1400" dirty="0"/>
              <a:t>unit at x</a:t>
            </a:r>
            <a:r>
              <a:rPr lang="nb-NO" sz="1400" baseline="-25000" dirty="0"/>
              <a:t>0</a:t>
            </a:r>
            <a:endParaRPr lang="nb-NO" sz="1400" dirty="0" smtClean="0"/>
          </a:p>
          <a:p>
            <a:r>
              <a:rPr lang="nb-NO" sz="1400" dirty="0" smtClean="0"/>
              <a:t>x</a:t>
            </a:r>
            <a:r>
              <a:rPr lang="nb-NO" sz="1400" baseline="-25000" dirty="0" smtClean="0"/>
              <a:t>0</a:t>
            </a:r>
            <a:r>
              <a:rPr lang="nb-NO" sz="1400" dirty="0" smtClean="0"/>
              <a:t> = </a:t>
            </a:r>
            <a:r>
              <a:rPr lang="nb-NO" sz="1400" dirty="0" err="1" smtClean="0"/>
              <a:t>coordinate</a:t>
            </a:r>
            <a:r>
              <a:rPr lang="nb-NO" sz="1400" dirty="0"/>
              <a:t> </a:t>
            </a:r>
            <a:r>
              <a:rPr lang="nb-NO" sz="1400" dirty="0" err="1" smtClean="0"/>
              <a:t>reference</a:t>
            </a:r>
            <a:r>
              <a:rPr lang="nb-NO" sz="1400" dirty="0" smtClean="0"/>
              <a:t> </a:t>
            </a:r>
            <a:r>
              <a:rPr lang="nb-NO" sz="1400" dirty="0" err="1" smtClean="0"/>
              <a:t>position</a:t>
            </a:r>
            <a:r>
              <a:rPr lang="nb-NO" sz="1400" dirty="0" smtClean="0"/>
              <a:t> </a:t>
            </a:r>
            <a:r>
              <a:rPr lang="nb-NO" sz="1400" dirty="0" err="1" smtClean="0"/>
              <a:t>along</a:t>
            </a:r>
            <a:r>
              <a:rPr lang="nb-NO" sz="1400" dirty="0"/>
              <a:t> </a:t>
            </a:r>
            <a:r>
              <a:rPr lang="nb-NO" sz="1400" dirty="0" smtClean="0"/>
              <a:t>a line</a:t>
            </a:r>
          </a:p>
          <a:p>
            <a:r>
              <a:rPr lang="nb-NO" sz="1400" dirty="0" smtClean="0"/>
              <a:t>x</a:t>
            </a:r>
            <a:r>
              <a:rPr lang="nb-NO" sz="1400" baseline="-25000" dirty="0" smtClean="0"/>
              <a:t>1</a:t>
            </a:r>
            <a:r>
              <a:rPr lang="nb-NO" sz="1400" dirty="0" smtClean="0"/>
              <a:t> </a:t>
            </a:r>
            <a:r>
              <a:rPr lang="nb-NO" sz="1400" dirty="0"/>
              <a:t>= </a:t>
            </a:r>
            <a:r>
              <a:rPr lang="nb-NO" sz="1400" dirty="0" smtClean="0"/>
              <a:t>a </a:t>
            </a:r>
            <a:r>
              <a:rPr lang="nb-NO" sz="1400" dirty="0" err="1" smtClean="0"/>
              <a:t>new</a:t>
            </a:r>
            <a:r>
              <a:rPr lang="nb-NO" sz="1400" dirty="0" smtClean="0"/>
              <a:t> </a:t>
            </a:r>
            <a:r>
              <a:rPr lang="nb-NO" sz="1400" dirty="0" err="1" smtClean="0"/>
              <a:t>coordinate</a:t>
            </a:r>
            <a:r>
              <a:rPr lang="nb-NO" sz="1400" dirty="0" smtClean="0"/>
              <a:t> </a:t>
            </a:r>
            <a:r>
              <a:rPr lang="nb-NO" sz="1400" dirty="0" err="1"/>
              <a:t>position</a:t>
            </a:r>
            <a:r>
              <a:rPr lang="nb-NO" sz="1400" dirty="0"/>
              <a:t> </a:t>
            </a:r>
            <a:r>
              <a:rPr lang="nb-NO" sz="1400" dirty="0" err="1"/>
              <a:t>along</a:t>
            </a:r>
            <a:r>
              <a:rPr lang="nb-NO" sz="1400" dirty="0"/>
              <a:t> </a:t>
            </a:r>
            <a:r>
              <a:rPr lang="nb-NO" sz="1400" dirty="0" err="1" smtClean="0"/>
              <a:t>the</a:t>
            </a:r>
            <a:r>
              <a:rPr lang="nb-NO" sz="1400" dirty="0" smtClean="0"/>
              <a:t> line</a:t>
            </a:r>
          </a:p>
          <a:p>
            <a:r>
              <a:rPr lang="nb-NO" sz="1400" dirty="0"/>
              <a:t>z</a:t>
            </a:r>
            <a:r>
              <a:rPr lang="nb-NO" sz="1400" dirty="0" smtClean="0"/>
              <a:t> = </a:t>
            </a:r>
            <a:r>
              <a:rPr lang="nb-NO" sz="1400" dirty="0" err="1" smtClean="0"/>
              <a:t>thickness</a:t>
            </a:r>
            <a:r>
              <a:rPr lang="nb-NO" sz="1400" dirty="0" smtClean="0"/>
              <a:t> </a:t>
            </a:r>
            <a:r>
              <a:rPr lang="nb-NO" sz="1400" dirty="0" err="1" smtClean="0"/>
              <a:t>of</a:t>
            </a:r>
            <a:r>
              <a:rPr lang="nb-NO" sz="1400" dirty="0" smtClean="0"/>
              <a:t> </a:t>
            </a:r>
            <a:r>
              <a:rPr lang="nb-NO" sz="1400" dirty="0" err="1" smtClean="0"/>
              <a:t>formation</a:t>
            </a:r>
            <a:r>
              <a:rPr lang="nb-NO" sz="1400" dirty="0" smtClean="0"/>
              <a:t> unit</a:t>
            </a:r>
          </a:p>
          <a:p>
            <a:r>
              <a:rPr lang="nb-NO" sz="1400" dirty="0" smtClean="0"/>
              <a:t>v</a:t>
            </a:r>
            <a:r>
              <a:rPr lang="nb-NO" sz="1400" baseline="-25000" dirty="0" smtClean="0"/>
              <a:t>p0</a:t>
            </a:r>
            <a:r>
              <a:rPr lang="nb-NO" sz="1400" dirty="0" smtClean="0"/>
              <a:t> = </a:t>
            </a:r>
            <a:r>
              <a:rPr lang="nb-NO" sz="1400" dirty="0" err="1" smtClean="0"/>
              <a:t>vertical</a:t>
            </a:r>
            <a:r>
              <a:rPr lang="nb-NO" sz="1400" dirty="0" smtClean="0"/>
              <a:t> P-</a:t>
            </a:r>
            <a:r>
              <a:rPr lang="nb-NO" sz="1400" dirty="0" err="1" smtClean="0"/>
              <a:t>wave</a:t>
            </a:r>
            <a:r>
              <a:rPr lang="nb-NO" sz="1400" dirty="0" smtClean="0"/>
              <a:t> </a:t>
            </a:r>
            <a:r>
              <a:rPr lang="nb-NO" sz="1400" dirty="0" err="1" smtClean="0"/>
              <a:t>velocity</a:t>
            </a:r>
            <a:r>
              <a:rPr lang="nb-NO" sz="1400" dirty="0" smtClean="0"/>
              <a:t> </a:t>
            </a:r>
            <a:r>
              <a:rPr lang="nb-NO" sz="1400" dirty="0" err="1" smtClean="0"/>
              <a:t>of</a:t>
            </a:r>
            <a:r>
              <a:rPr lang="nb-NO" sz="1400" dirty="0" smtClean="0"/>
              <a:t> unit</a:t>
            </a:r>
          </a:p>
          <a:p>
            <a:r>
              <a:rPr lang="nb-NO" sz="1400" dirty="0" smtClean="0">
                <a:latin typeface="Symbol" panose="05050102010706020507" pitchFamily="18" charset="2"/>
              </a:rPr>
              <a:t>D</a:t>
            </a:r>
            <a:r>
              <a:rPr lang="nb-NO" sz="1400" dirty="0" smtClean="0"/>
              <a:t> = spatial </a:t>
            </a:r>
            <a:r>
              <a:rPr lang="nb-NO" sz="1400" dirty="0" err="1" smtClean="0"/>
              <a:t>difference</a:t>
            </a:r>
            <a:r>
              <a:rPr lang="nb-NO" sz="1400" dirty="0" smtClean="0"/>
              <a:t> in </a:t>
            </a:r>
            <a:r>
              <a:rPr lang="nb-NO" sz="1400" dirty="0" err="1" smtClean="0"/>
              <a:t>physical</a:t>
            </a:r>
            <a:r>
              <a:rPr lang="nb-NO" sz="1400" dirty="0" smtClean="0"/>
              <a:t> parameters</a:t>
            </a:r>
            <a:endParaRPr lang="en-US" sz="1400" dirty="0"/>
          </a:p>
          <a:p>
            <a:r>
              <a:rPr lang="nb-NO" sz="1400" dirty="0" smtClean="0">
                <a:latin typeface="Symbol" panose="05050102010706020507" pitchFamily="18" charset="2"/>
              </a:rPr>
              <a:t>a</a:t>
            </a:r>
            <a:r>
              <a:rPr lang="nb-NO" sz="1400" dirty="0" smtClean="0"/>
              <a:t> = </a:t>
            </a:r>
            <a:r>
              <a:rPr lang="nb-NO" sz="1400" dirty="0" err="1" smtClean="0"/>
              <a:t>Dilation</a:t>
            </a:r>
            <a:r>
              <a:rPr lang="nb-NO" sz="1400" dirty="0" smtClean="0"/>
              <a:t> </a:t>
            </a:r>
            <a:r>
              <a:rPr lang="nb-NO" sz="1400" dirty="0" err="1" smtClean="0"/>
              <a:t>factor</a:t>
            </a:r>
            <a:r>
              <a:rPr lang="nb-NO" sz="1400" dirty="0" smtClean="0"/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5539" y="4099713"/>
            <a:ext cx="3206874" cy="1147346"/>
          </a:xfrm>
          <a:prstGeom prst="rect">
            <a:avLst/>
          </a:prstGeom>
          <a:gradFill flip="none" rotWithShape="1">
            <a:gsLst>
              <a:gs pos="21000">
                <a:srgbClr val="FFFF00"/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44349" y="4099713"/>
            <a:ext cx="0" cy="1147346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20368" y="382136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x</a:t>
            </a:r>
            <a:r>
              <a:rPr lang="nb-NO" sz="1400" baseline="-25000" dirty="0" smtClean="0"/>
              <a:t>0</a:t>
            </a:r>
            <a:endParaRPr lang="nb-NO" sz="14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1406065" y="4432867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z(x</a:t>
            </a:r>
            <a:r>
              <a:rPr lang="nb-NO" sz="1400" baseline="-25000" dirty="0" smtClean="0"/>
              <a:t>0</a:t>
            </a:r>
            <a:r>
              <a:rPr lang="nb-NO" sz="1400" dirty="0" smtClean="0"/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8530" y="4432867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v</a:t>
            </a:r>
            <a:r>
              <a:rPr lang="nb-NO" sz="1400" baseline="-25000" dirty="0" smtClean="0"/>
              <a:t>p0</a:t>
            </a:r>
            <a:r>
              <a:rPr lang="nb-NO" sz="1400" dirty="0" smtClean="0"/>
              <a:t>(x</a:t>
            </a:r>
            <a:r>
              <a:rPr lang="nb-NO" sz="1400" baseline="-25000" dirty="0" smtClean="0"/>
              <a:t>0</a:t>
            </a:r>
            <a:r>
              <a:rPr lang="nb-NO" sz="1400" dirty="0" smtClean="0"/>
              <a:t>)</a:t>
            </a:r>
            <a:endParaRPr lang="nb-NO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38558" y="4014095"/>
            <a:ext cx="1112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Layer</a:t>
            </a:r>
            <a:r>
              <a:rPr lang="nb-NO" dirty="0" smtClean="0"/>
              <a:t> unit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781266" y="4099713"/>
            <a:ext cx="0" cy="1147346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15723" y="382136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x</a:t>
            </a:r>
            <a:r>
              <a:rPr lang="nb-NO" sz="1400" baseline="-25000" dirty="0" smtClean="0"/>
              <a:t>1</a:t>
            </a:r>
            <a:endParaRPr lang="nb-NO" sz="14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2742976" y="4432867"/>
            <a:ext cx="6767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z(x</a:t>
            </a:r>
            <a:r>
              <a:rPr lang="nb-NO" sz="1400" baseline="-25000" dirty="0" smtClean="0"/>
              <a:t>1</a:t>
            </a:r>
            <a:r>
              <a:rPr lang="nb-NO" sz="1400" dirty="0" smtClean="0"/>
              <a:t>)=?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00755" y="4432867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v</a:t>
            </a:r>
            <a:r>
              <a:rPr lang="nb-NO" sz="1400" baseline="-25000" dirty="0" smtClean="0"/>
              <a:t>p0</a:t>
            </a:r>
            <a:r>
              <a:rPr lang="nb-NO" sz="1400" dirty="0" smtClean="0"/>
              <a:t>(x</a:t>
            </a:r>
            <a:r>
              <a:rPr lang="nb-NO" sz="1400" baseline="-25000" dirty="0" smtClean="0"/>
              <a:t>1</a:t>
            </a:r>
            <a:r>
              <a:rPr lang="nb-NO" sz="1400" dirty="0" smtClean="0"/>
              <a:t>)=?</a:t>
            </a:r>
            <a:endParaRPr lang="nb-NO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552727" y="6370909"/>
            <a:ext cx="4687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err="1" smtClean="0">
                <a:solidFill>
                  <a:srgbClr val="FFFF00"/>
                </a:solidFill>
              </a:rPr>
              <a:t>Assuming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uniaxial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deformation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88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nb-NO" sz="3200" b="0" dirty="0" smtClean="0"/>
              <a:t>Porosity-strain relation</a:t>
            </a:r>
            <a:br>
              <a:rPr lang="nb-NO" sz="3200" b="0" dirty="0" smtClean="0"/>
            </a:br>
            <a:r>
              <a:rPr lang="nb-NO" sz="3200" b="0" dirty="0" smtClean="0"/>
              <a:t>Assume only </a:t>
            </a:r>
            <a:r>
              <a:rPr lang="nb-NO" sz="3200" b="0" dirty="0" err="1" smtClean="0"/>
              <a:t>changes</a:t>
            </a:r>
            <a:r>
              <a:rPr lang="nb-NO" sz="3200" b="0" dirty="0" smtClean="0"/>
              <a:t> in pore volume </a:t>
            </a:r>
            <a:endParaRPr lang="en-US" sz="3200" b="0" dirty="0"/>
          </a:p>
        </p:txBody>
      </p:sp>
      <p:pic>
        <p:nvPicPr>
          <p:cNvPr id="1986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32856"/>
            <a:ext cx="6372225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040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>
            <a:normAutofit fontScale="90000"/>
          </a:bodyPr>
          <a:lstStyle/>
          <a:p>
            <a:r>
              <a:rPr lang="en-US" b="0" dirty="0" smtClean="0"/>
              <a:t>Spatial varying layer thickness and velocity </a:t>
            </a: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700" b="0" dirty="0" smtClean="0"/>
              <a:t>Relative changes in layer thickness and velocity</a:t>
            </a:r>
            <a:endParaRPr lang="en-US" sz="27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54575" y="1920582"/>
                <a:ext cx="3729611" cy="757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  <a:ea typeface="Cambria Math"/>
                            </a:rPr>
                            <m:t>Δ</m:t>
                          </m:r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1,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  <m:d>
                                <m:d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nb-NO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nb-NO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den>
                      </m:f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b-NO" i="1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nb-NO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1,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1,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4575" y="1920582"/>
                <a:ext cx="3729611" cy="75745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44705" y="3264460"/>
                <a:ext cx="3949351" cy="76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el-GR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1,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i="1">
                              <a:latin typeface="Cambria Math"/>
                              <a:ea typeface="Cambria Math"/>
                            </a:rPr>
                            <m:t>𝛼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  <m:d>
                                <m:d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nb-NO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nb-NO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den>
                      </m:f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b-NO" i="1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nb-NO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1,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1,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705" y="3264460"/>
                <a:ext cx="3949351" cy="76296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767832" y="4855854"/>
                <a:ext cx="3788831" cy="7304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b-NO" i="1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nb-NO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nb-NO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nb-NO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r>
                        <a:rPr lang="nb-NO" b="0" i="1" smtClean="0">
                          <a:latin typeface="Cambria Math"/>
                          <a:ea typeface="Cambria Math"/>
                        </a:rPr>
                        <m:t>𝛼</m:t>
                      </m:r>
                      <m:d>
                        <m:dPr>
                          <m:ctrlPr>
                            <a:rPr lang="nb-NO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b-NO" i="1">
                              <a:latin typeface="Cambria Math"/>
                              <a:ea typeface="Cambria Math"/>
                            </a:rPr>
                            <m:t>Δ</m:t>
                          </m:r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  <m:d>
                            <m:d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nb-NO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nb-NO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nb-NO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nb-NO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b-NO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nb-NO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1−</m:t>
                              </m:r>
                              <m:r>
                                <a:rPr lang="nb-NO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  <m:d>
                                <m:dPr>
                                  <m:ctrlPr>
                                    <a:rPr lang="nb-NO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nb-NO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nb-NO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832" y="4855854"/>
                <a:ext cx="3788831" cy="7304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838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b="0" dirty="0" err="1" smtClean="0"/>
              <a:t>Dilation</a:t>
            </a:r>
            <a:r>
              <a:rPr lang="nb-NO" b="0" dirty="0" smtClean="0"/>
              <a:t> </a:t>
            </a:r>
            <a:r>
              <a:rPr lang="nb-NO" b="0" dirty="0" err="1" smtClean="0"/>
              <a:t>factor</a:t>
            </a:r>
            <a:r>
              <a:rPr lang="nb-NO" b="0" dirty="0" smtClean="0"/>
              <a:t> in </a:t>
            </a:r>
            <a:r>
              <a:rPr lang="nb-NO" b="0" dirty="0" err="1" smtClean="0"/>
              <a:t>clean</a:t>
            </a:r>
            <a:r>
              <a:rPr lang="nb-NO" b="0" dirty="0" smtClean="0"/>
              <a:t> and </a:t>
            </a:r>
            <a:r>
              <a:rPr lang="nb-NO" b="0" dirty="0" err="1" smtClean="0"/>
              <a:t>shaly</a:t>
            </a:r>
            <a:r>
              <a:rPr lang="nb-NO" b="0" dirty="0" smtClean="0"/>
              <a:t> </a:t>
            </a:r>
            <a:r>
              <a:rPr lang="nb-NO" b="0" dirty="0" err="1" smtClean="0"/>
              <a:t>sandstone</a:t>
            </a:r>
            <a:r>
              <a:rPr lang="nb-NO" b="0" dirty="0" smtClean="0"/>
              <a:t> </a:t>
            </a:r>
            <a:r>
              <a:rPr lang="nb-NO" b="0" dirty="0" err="1" smtClean="0"/>
              <a:t>Uniaxial</a:t>
            </a:r>
            <a:r>
              <a:rPr lang="nb-NO" b="0" dirty="0" smtClean="0"/>
              <a:t> </a:t>
            </a:r>
            <a:r>
              <a:rPr lang="nb-NO" b="0" dirty="0" err="1" smtClean="0"/>
              <a:t>deformation</a:t>
            </a:r>
            <a:endParaRPr lang="en-US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85850" y="1919176"/>
                <a:ext cx="1554528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nb-NO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</a:rPr>
                        <m:t>a</m:t>
                      </m:r>
                      <m:r>
                        <a:rPr lang="nb-NO" b="0" i="0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</a:rPr>
                        <m:t>b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850" y="1919176"/>
                <a:ext cx="1554528" cy="390748"/>
              </a:xfrm>
              <a:prstGeom prst="rect">
                <a:avLst/>
              </a:prstGeom>
              <a:blipFill rotWithShape="1">
                <a:blip r:embed="rId2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77001" y="2457450"/>
                <a:ext cx="1563377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num>
                        <m:den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𝑑𝑧</m:t>
                          </m:r>
                        </m:num>
                        <m:den>
                          <m:r>
                            <a:rPr lang="nb-NO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01" y="2457450"/>
                <a:ext cx="1563377" cy="66511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55915" y="3438525"/>
                <a:ext cx="1953612" cy="6970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/>
                              <a:ea typeface="Cambria Math"/>
                            </a:rPr>
                            <m:t>Δ</m:t>
                          </m:r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num>
                        <m:den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nb-NO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nb-NO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</m:d>
                        </m:den>
                      </m:f>
                      <m:r>
                        <a:rPr lang="nb-NO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f>
                        <m:fPr>
                          <m:ctrlPr>
                            <a:rPr lang="nb-N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b-NO" i="1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nb-N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nb-NO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nb-NO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915" y="3438525"/>
                <a:ext cx="1953612" cy="69705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22655" y="4731299"/>
                <a:ext cx="1564852" cy="5665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nb-NO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nb-NO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nb-NO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nb-NO" b="0" i="1" smtClean="0">
                        <a:latin typeface="Cambria Math"/>
                        <a:ea typeface="Cambria Math"/>
                      </a:rPr>
                      <m:t>−1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655" y="4731299"/>
                <a:ext cx="1564852" cy="566502"/>
              </a:xfrm>
              <a:prstGeom prst="rect">
                <a:avLst/>
              </a:prstGeom>
              <a:blipFill rotWithShape="1">
                <a:blip r:embed="rId5"/>
                <a:stretch>
                  <a:fillRect b="-2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999736" y="1436688"/>
            <a:ext cx="1726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Clean</a:t>
            </a:r>
            <a:r>
              <a:rPr lang="nb-NO" dirty="0" smtClean="0"/>
              <a:t> </a:t>
            </a:r>
            <a:r>
              <a:rPr lang="nb-NO" dirty="0" err="1" smtClean="0"/>
              <a:t>sandstone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24111" y="1433957"/>
            <a:ext cx="2012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Clay-rich</a:t>
            </a:r>
            <a:r>
              <a:rPr lang="nb-NO" dirty="0" smtClean="0"/>
              <a:t> </a:t>
            </a:r>
            <a:r>
              <a:rPr lang="nb-NO" dirty="0" err="1" smtClean="0"/>
              <a:t>sandstone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524111" y="1820196"/>
                <a:ext cx="2213619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nb-NO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nb-NO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</a:rPr>
                        <m:t>a</m:t>
                      </m:r>
                      <m:r>
                        <a:rPr lang="nb-NO" b="0" i="0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</a:rPr>
                        <m:t>b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φ</m:t>
                      </m:r>
                      <m:r>
                        <a:rPr lang="nb-NO" b="0" i="0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nb-NO" b="0" i="0" smtClean="0">
                          <a:latin typeface="Cambria Math"/>
                          <a:ea typeface="Cambria Math"/>
                        </a:rPr>
                        <m:t>c</m:t>
                      </m:r>
                      <m:sSub>
                        <m:sSubPr>
                          <m:ctrlPr>
                            <a:rPr lang="nb-NO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nb-NO" b="0" i="1" smtClean="0">
                              <a:latin typeface="Cambria Math"/>
                              <a:ea typeface="Cambria Math"/>
                            </a:rPr>
                            <m:t>𝑐𝑙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111" y="1820196"/>
                <a:ext cx="2213619" cy="390748"/>
              </a:xfrm>
              <a:prstGeom prst="rect">
                <a:avLst/>
              </a:prstGeom>
              <a:blipFill rotWithShape="1">
                <a:blip r:embed="rId6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991418" y="2506002"/>
                <a:ext cx="1279004" cy="5665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nb-NO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nb-NO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𝜑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</m:num>
                      <m:den>
                        <m:sSub>
                          <m:sSubPr>
                            <m:ctrlPr>
                              <a:rPr lang="nb-NO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  <m:r>
                              <a:rPr lang="nb-NO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418" y="2506002"/>
                <a:ext cx="1279004" cy="566502"/>
              </a:xfrm>
              <a:prstGeom prst="rect">
                <a:avLst/>
              </a:prstGeom>
              <a:blipFill rotWithShape="1">
                <a:blip r:embed="rId7"/>
                <a:stretch>
                  <a:fillRect b="-2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779348" y="4860661"/>
            <a:ext cx="1593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(Røste  et al., 2006)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372121" y="2635364"/>
            <a:ext cx="1785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(</a:t>
            </a:r>
            <a:r>
              <a:rPr lang="nb-NO" sz="1400" dirty="0" err="1" smtClean="0"/>
              <a:t>Carcione</a:t>
            </a:r>
            <a:r>
              <a:rPr lang="nb-NO" sz="1400" dirty="0" smtClean="0"/>
              <a:t> et al., 2007)</a:t>
            </a:r>
            <a:endParaRPr lang="en-US" sz="14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263" y="3178978"/>
            <a:ext cx="4484487" cy="33633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57624" y="5850493"/>
            <a:ext cx="2942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(</a:t>
            </a:r>
            <a:r>
              <a:rPr lang="nb-NO" dirty="0" err="1" smtClean="0"/>
              <a:t>Coefficients</a:t>
            </a:r>
            <a:r>
              <a:rPr lang="nb-NO" dirty="0" smtClean="0"/>
              <a:t> from Han, 1986)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09725" y="6377467"/>
            <a:ext cx="5595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smtClean="0">
                <a:solidFill>
                  <a:srgbClr val="FFFF00"/>
                </a:solidFill>
                <a:latin typeface="Symbol" panose="05050102010706020507" pitchFamily="18" charset="2"/>
              </a:rPr>
              <a:t>a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decreases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with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decreasing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porosity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7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949" y="1593056"/>
            <a:ext cx="6105600" cy="457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b="0" dirty="0" err="1" smtClean="0"/>
              <a:t>Dilation</a:t>
            </a:r>
            <a:r>
              <a:rPr lang="nb-NO" sz="3200" b="0" dirty="0" smtClean="0"/>
              <a:t> </a:t>
            </a:r>
            <a:r>
              <a:rPr lang="nb-NO" sz="3200" b="0" dirty="0" err="1" smtClean="0"/>
              <a:t>factor</a:t>
            </a:r>
            <a:r>
              <a:rPr lang="nb-NO" sz="3200" b="0" dirty="0"/>
              <a:t> </a:t>
            </a:r>
            <a:r>
              <a:rPr lang="nb-NO" sz="3200" b="0" dirty="0" smtClean="0"/>
              <a:t>vs. stress </a:t>
            </a:r>
            <a:br>
              <a:rPr lang="nb-NO" sz="3200" b="0" dirty="0" smtClean="0"/>
            </a:br>
            <a:r>
              <a:rPr lang="nb-NO" sz="3200" b="0" dirty="0" err="1" smtClean="0"/>
              <a:t>Clean</a:t>
            </a:r>
            <a:r>
              <a:rPr lang="nb-NO" sz="3200" b="0" dirty="0" smtClean="0"/>
              <a:t> and </a:t>
            </a:r>
            <a:r>
              <a:rPr lang="nb-NO" sz="3200" b="0" dirty="0" err="1"/>
              <a:t>c</a:t>
            </a:r>
            <a:r>
              <a:rPr lang="nb-NO" sz="3200" b="0" dirty="0" err="1" smtClean="0"/>
              <a:t>lay-rich</a:t>
            </a:r>
            <a:r>
              <a:rPr lang="nb-NO" sz="3200" b="0" dirty="0" smtClean="0"/>
              <a:t> </a:t>
            </a:r>
            <a:r>
              <a:rPr lang="nb-NO" sz="3200" b="0" dirty="0" err="1" smtClean="0"/>
              <a:t>sandstone</a:t>
            </a:r>
            <a:endParaRPr lang="en-US" sz="3200" b="0" dirty="0"/>
          </a:p>
        </p:txBody>
      </p:sp>
      <p:sp>
        <p:nvSpPr>
          <p:cNvPr id="5" name="TextBox 4"/>
          <p:cNvSpPr txBox="1"/>
          <p:nvPr/>
        </p:nvSpPr>
        <p:spPr>
          <a:xfrm>
            <a:off x="4143224" y="5269468"/>
            <a:ext cx="2942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(</a:t>
            </a:r>
            <a:r>
              <a:rPr lang="nb-NO" dirty="0" err="1" smtClean="0"/>
              <a:t>Coefficients</a:t>
            </a:r>
            <a:r>
              <a:rPr lang="nb-NO" dirty="0" smtClean="0"/>
              <a:t> from Han, 1986)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14500" y="6373184"/>
            <a:ext cx="5867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smtClean="0">
                <a:solidFill>
                  <a:srgbClr val="FFFF00"/>
                </a:solidFill>
                <a:latin typeface="Symbol" panose="05050102010706020507" pitchFamily="18" charset="2"/>
              </a:rPr>
              <a:t>a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decreases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with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increasing</a:t>
            </a:r>
            <a:r>
              <a:rPr lang="nb-NO" sz="2800" dirty="0" smtClean="0">
                <a:solidFill>
                  <a:srgbClr val="FFFF00"/>
                </a:solidFill>
              </a:rPr>
              <a:t> </a:t>
            </a:r>
            <a:r>
              <a:rPr lang="nb-NO" sz="2800" dirty="0" err="1" smtClean="0">
                <a:solidFill>
                  <a:srgbClr val="FFFF00"/>
                </a:solidFill>
              </a:rPr>
              <a:t>net</a:t>
            </a:r>
            <a:r>
              <a:rPr lang="nb-NO" sz="2800" dirty="0" smtClean="0">
                <a:solidFill>
                  <a:srgbClr val="FFFF00"/>
                </a:solidFill>
              </a:rPr>
              <a:t> stress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89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2803</TotalTime>
  <Words>2143</Words>
  <Application>Microsoft Office PowerPoint</Application>
  <PresentationFormat>On-screen Show (4:3)</PresentationFormat>
  <Paragraphs>181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Office-tema</vt:lpstr>
      <vt:lpstr>Spatial reservoir characterization  using the dilation factor a</vt:lpstr>
      <vt:lpstr>Outline</vt:lpstr>
      <vt:lpstr>Introduction  4D or time-lapse traveltime analysis </vt:lpstr>
      <vt:lpstr>Introduction  Relative changes in layer thickness and velocity</vt:lpstr>
      <vt:lpstr>Spatial zero offset traveltime analysis </vt:lpstr>
      <vt:lpstr>Porosity-strain relation Assume only changes in pore volume </vt:lpstr>
      <vt:lpstr>Spatial varying layer thickness and velocity  Relative changes in layer thickness and velocity</vt:lpstr>
      <vt:lpstr>Dilation factor in clean and shaly sandstone Uniaxial deformation</vt:lpstr>
      <vt:lpstr>Dilation factor vs. stress  Clean and clay-rich sandstone</vt:lpstr>
      <vt:lpstr>Dilation factor vs. volume of clay </vt:lpstr>
      <vt:lpstr>Geological scenarios - numerical examples</vt:lpstr>
      <vt:lpstr>Spatial porosity and thickness change within unit Differential compaction of clean sandstone</vt:lpstr>
      <vt:lpstr>Estimates of layer thickness and velocity at new location Case: Differential compaction</vt:lpstr>
      <vt:lpstr>Spatially varying layer thickness Erosion of a clean sandstone unit</vt:lpstr>
      <vt:lpstr>Estimates of layer thickness and velocity at new location Case: Erosion</vt:lpstr>
      <vt:lpstr>Spatial varying lithology clean vs. shaly sandstone unit</vt:lpstr>
      <vt:lpstr>Estimates of layer thickness and velocity at new location Case: Lithological change</vt:lpstr>
      <vt:lpstr>Conclusions</vt:lpstr>
      <vt:lpstr>Acknowledge</vt:lpstr>
      <vt:lpstr>PowerPoint Presentation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Kenneth Duffaut</cp:lastModifiedBy>
  <cp:revision>210</cp:revision>
  <dcterms:created xsi:type="dcterms:W3CDTF">2013-06-10T16:56:09Z</dcterms:created>
  <dcterms:modified xsi:type="dcterms:W3CDTF">2015-04-28T06:46:54Z</dcterms:modified>
</cp:coreProperties>
</file>