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79" r:id="rId3"/>
    <p:sldId id="289" r:id="rId4"/>
    <p:sldId id="285" r:id="rId5"/>
    <p:sldId id="301" r:id="rId6"/>
    <p:sldId id="302" r:id="rId7"/>
    <p:sldId id="303" r:id="rId8"/>
    <p:sldId id="304" r:id="rId9"/>
    <p:sldId id="300" r:id="rId10"/>
    <p:sldId id="290" r:id="rId11"/>
    <p:sldId id="316" r:id="rId12"/>
    <p:sldId id="321" r:id="rId13"/>
    <p:sldId id="322" r:id="rId14"/>
    <p:sldId id="323" r:id="rId15"/>
    <p:sldId id="310" r:id="rId16"/>
    <p:sldId id="311" r:id="rId17"/>
    <p:sldId id="312" r:id="rId18"/>
    <p:sldId id="313" r:id="rId19"/>
    <p:sldId id="317" r:id="rId20"/>
    <p:sldId id="314" r:id="rId21"/>
    <p:sldId id="308" r:id="rId22"/>
    <p:sldId id="319" r:id="rId23"/>
    <p:sldId id="318" r:id="rId24"/>
    <p:sldId id="320" r:id="rId25"/>
    <p:sldId id="274" r:id="rId26"/>
    <p:sldId id="324" r:id="rId27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%20Work\AVO%20work\Report8-Amplitude%20Vs%20Off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%20Work\AVO%20work\Report8-Amplitude%20Vs%20Offs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hD%20Work\AVO%20work\Report\Report7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plotArea>
      <c:layout>
        <c:manualLayout>
          <c:layoutTarget val="inner"/>
          <c:xMode val="edge"/>
          <c:yMode val="edge"/>
          <c:x val="8.8309017778752233E-2"/>
          <c:y val="4.0336129645919733E-2"/>
          <c:w val="0.65958108882690458"/>
          <c:h val="0.86445936764716402"/>
        </c:manualLayout>
      </c:layout>
      <c:scatterChart>
        <c:scatterStyle val="smoothMarker"/>
        <c:ser>
          <c:idx val="0"/>
          <c:order val="0"/>
          <c:tx>
            <c:v>Reflection Coef. For Vp of 1600</c:v>
          </c:tx>
          <c:marker>
            <c:symbol val="diamond"/>
            <c:size val="4"/>
          </c:marker>
          <c:xVal>
            <c:numRef>
              <c:f>'Sea Bottom'!$A$232:$A$247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</c:numCache>
            </c:numRef>
          </c:xVal>
          <c:yVal>
            <c:numRef>
              <c:f>'Sea Bottom'!$B$232:$B$247</c:f>
              <c:numCache>
                <c:formatCode>General</c:formatCode>
                <c:ptCount val="16"/>
                <c:pt idx="0">
                  <c:v>0.26300000000000001</c:v>
                </c:pt>
                <c:pt idx="1">
                  <c:v>0.26229999999999998</c:v>
                </c:pt>
                <c:pt idx="2">
                  <c:v>0.2601</c:v>
                </c:pt>
                <c:pt idx="3">
                  <c:v>0.25660000000000005</c:v>
                </c:pt>
                <c:pt idx="4">
                  <c:v>0.252</c:v>
                </c:pt>
                <c:pt idx="5">
                  <c:v>0.24670000000000061</c:v>
                </c:pt>
                <c:pt idx="6">
                  <c:v>0.24110000000000001</c:v>
                </c:pt>
                <c:pt idx="7">
                  <c:v>0.23590000000000041</c:v>
                </c:pt>
                <c:pt idx="8">
                  <c:v>0.23180000000000001</c:v>
                </c:pt>
                <c:pt idx="9">
                  <c:v>0.23</c:v>
                </c:pt>
                <c:pt idx="10">
                  <c:v>0.23219999999999999</c:v>
                </c:pt>
                <c:pt idx="11">
                  <c:v>0.24120000000000041</c:v>
                </c:pt>
                <c:pt idx="12">
                  <c:v>0.26190000000000002</c:v>
                </c:pt>
                <c:pt idx="13">
                  <c:v>0.30410000000000031</c:v>
                </c:pt>
                <c:pt idx="14">
                  <c:v>0.39120000000000038</c:v>
                </c:pt>
                <c:pt idx="15">
                  <c:v>0.59049999999999958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'Sea Bottom'!$K$177</c:f>
              <c:strCache>
                <c:ptCount val="1"/>
                <c:pt idx="0">
                  <c:v>Normalized Sea Bottom Amplitude</c:v>
                </c:pt>
              </c:strCache>
            </c:strRef>
          </c:tx>
          <c:marker>
            <c:symbol val="square"/>
            <c:size val="3"/>
          </c:marker>
          <c:xVal>
            <c:numRef>
              <c:f>'Sea Bottom'!$I$178:$I$225</c:f>
              <c:numCache>
                <c:formatCode>General</c:formatCode>
                <c:ptCount val="48"/>
                <c:pt idx="0">
                  <c:v>4.5506831935594434</c:v>
                </c:pt>
                <c:pt idx="1">
                  <c:v>5.9998756410659455</c:v>
                </c:pt>
                <c:pt idx="2">
                  <c:v>7.4414054897437438</c:v>
                </c:pt>
                <c:pt idx="3">
                  <c:v>8.8735250457150201</c:v>
                </c:pt>
                <c:pt idx="4">
                  <c:v>10.294556278590557</c:v>
                </c:pt>
                <c:pt idx="5">
                  <c:v>11.702901480221348</c:v>
                </c:pt>
                <c:pt idx="6">
                  <c:v>13.097052522190898</c:v>
                </c:pt>
                <c:pt idx="7">
                  <c:v>14.475598609942754</c:v>
                </c:pt>
                <c:pt idx="8">
                  <c:v>15.837232475857052</c:v>
                </c:pt>
                <c:pt idx="9">
                  <c:v>17.180754996703559</c:v>
                </c:pt>
                <c:pt idx="10">
                  <c:v>18.505078260988736</c:v>
                </c:pt>
                <c:pt idx="11">
                  <c:v>19.809227147401643</c:v>
                </c:pt>
                <c:pt idx="12">
                  <c:v>21.092339505827354</c:v>
                </c:pt>
                <c:pt idx="13">
                  <c:v>22.35366505663433</c:v>
                </c:pt>
                <c:pt idx="14">
                  <c:v>23.592563141904506</c:v>
                </c:pt>
                <c:pt idx="15">
                  <c:v>24.808499474081682</c:v>
                </c:pt>
                <c:pt idx="16">
                  <c:v>26.001042033514889</c:v>
                </c:pt>
                <c:pt idx="17">
                  <c:v>27.169856267200576</c:v>
                </c:pt>
                <c:pt idx="18">
                  <c:v>28.314699737381876</c:v>
                </c:pt>
                <c:pt idx="19">
                  <c:v>29.435416361392626</c:v>
                </c:pt>
                <c:pt idx="20">
                  <c:v>30.531930374037628</c:v>
                </c:pt>
                <c:pt idx="21">
                  <c:v>31.604240131727629</c:v>
                </c:pt>
                <c:pt idx="22">
                  <c:v>32.652411864241515</c:v>
                </c:pt>
                <c:pt idx="23">
                  <c:v>33.676573466051963</c:v>
                </c:pt>
                <c:pt idx="24">
                  <c:v>34.676908405161441</c:v>
                </c:pt>
                <c:pt idx="25">
                  <c:v>35.653649813815974</c:v>
                </c:pt>
                <c:pt idx="26">
                  <c:v>36.607074812607394</c:v>
                </c:pt>
                <c:pt idx="27">
                  <c:v>37.537499107624974</c:v>
                </c:pt>
                <c:pt idx="28">
                  <c:v>38.445271889591993</c:v>
                </c:pt>
                <c:pt idx="29">
                  <c:v>39.330771054440284</c:v>
                </c:pt>
                <c:pt idx="30">
                  <c:v>40.194398756531172</c:v>
                </c:pt>
                <c:pt idx="31">
                  <c:v>41.036577298722065</c:v>
                </c:pt>
                <c:pt idx="32">
                  <c:v>41.857745357646088</c:v>
                </c:pt>
                <c:pt idx="33">
                  <c:v>42.658354537800861</c:v>
                </c:pt>
                <c:pt idx="34">
                  <c:v>43.438866244282444</c:v>
                </c:pt>
                <c:pt idx="35">
                  <c:v>44.199748861121563</c:v>
                </c:pt>
                <c:pt idx="36">
                  <c:v>44.941475220034356</c:v>
                </c:pt>
                <c:pt idx="37">
                  <c:v>45.664520342968018</c:v>
                </c:pt>
                <c:pt idx="38">
                  <c:v>46.369359440907189</c:v>
                </c:pt>
                <c:pt idx="39">
                  <c:v>47.056466150989074</c:v>
                </c:pt>
                <c:pt idx="40">
                  <c:v>47.726310993906473</c:v>
                </c:pt>
                <c:pt idx="41">
                  <c:v>48.379360033845749</c:v>
                </c:pt>
                <c:pt idx="42">
                  <c:v>49.016073723684379</c:v>
                </c:pt>
                <c:pt idx="43">
                  <c:v>49.636905918833683</c:v>
                </c:pt>
                <c:pt idx="44">
                  <c:v>50.242303043914013</c:v>
                </c:pt>
                <c:pt idx="45">
                  <c:v>50.832703397326</c:v>
                </c:pt>
                <c:pt idx="46">
                  <c:v>51.408536579712944</c:v>
                </c:pt>
                <c:pt idx="47">
                  <c:v>51.97022303327207</c:v>
                </c:pt>
              </c:numCache>
            </c:numRef>
          </c:xVal>
          <c:yVal>
            <c:numRef>
              <c:f>'Sea Bottom'!$K$178:$K$225</c:f>
              <c:numCache>
                <c:formatCode>0.00E+00</c:formatCode>
                <c:ptCount val="48"/>
                <c:pt idx="0">
                  <c:v>0.26240000000000002</c:v>
                </c:pt>
                <c:pt idx="1">
                  <c:v>0.21467680614411164</c:v>
                </c:pt>
                <c:pt idx="2">
                  <c:v>0.16030844436001623</c:v>
                </c:pt>
                <c:pt idx="3">
                  <c:v>0.12851241536120542</c:v>
                </c:pt>
                <c:pt idx="4">
                  <c:v>9.7639429635487704E-2</c:v>
                </c:pt>
                <c:pt idx="5">
                  <c:v>8.0693750585367527E-2</c:v>
                </c:pt>
                <c:pt idx="6">
                  <c:v>7.1774116985018899E-2</c:v>
                </c:pt>
                <c:pt idx="7">
                  <c:v>6.0635228722455886E-2</c:v>
                </c:pt>
                <c:pt idx="8">
                  <c:v>5.3308141010583461E-2</c:v>
                </c:pt>
                <c:pt idx="9">
                  <c:v>4.6143905830559315E-2</c:v>
                </c:pt>
                <c:pt idx="10">
                  <c:v>4.280710942886895E-2</c:v>
                </c:pt>
                <c:pt idx="11">
                  <c:v>4.0507433276959472E-2</c:v>
                </c:pt>
                <c:pt idx="12">
                  <c:v>4.1374514290338803E-2</c:v>
                </c:pt>
                <c:pt idx="13">
                  <c:v>4.099389024600391E-2</c:v>
                </c:pt>
                <c:pt idx="14">
                  <c:v>3.7494502391387768E-2</c:v>
                </c:pt>
                <c:pt idx="15">
                  <c:v>3.2639289144611401E-2</c:v>
                </c:pt>
                <c:pt idx="16">
                  <c:v>2.7773421952639071E-2</c:v>
                </c:pt>
                <c:pt idx="17">
                  <c:v>1.9724052825518402E-2</c:v>
                </c:pt>
                <c:pt idx="18">
                  <c:v>1.0972955739864055E-2</c:v>
                </c:pt>
                <c:pt idx="19">
                  <c:v>9.4328540911279412E-3</c:v>
                </c:pt>
                <c:pt idx="20">
                  <c:v>1.2705074168762362E-2</c:v>
                </c:pt>
                <c:pt idx="21">
                  <c:v>1.8161701699257699E-2</c:v>
                </c:pt>
                <c:pt idx="22">
                  <c:v>2.519828251024071E-2</c:v>
                </c:pt>
                <c:pt idx="23">
                  <c:v>1.3862832428513093E-2</c:v>
                </c:pt>
                <c:pt idx="24">
                  <c:v>9.9064613123983607E-3</c:v>
                </c:pt>
                <c:pt idx="25">
                  <c:v>9.447773174434581E-3</c:v>
                </c:pt>
                <c:pt idx="26">
                  <c:v>7.9793463235520914E-3</c:v>
                </c:pt>
                <c:pt idx="27">
                  <c:v>5.6503555845184711E-3</c:v>
                </c:pt>
                <c:pt idx="28">
                  <c:v>5.1217918127157876E-3</c:v>
                </c:pt>
                <c:pt idx="29">
                  <c:v>6.8833570119749962E-3</c:v>
                </c:pt>
                <c:pt idx="30">
                  <c:v>8.1445614863733199E-3</c:v>
                </c:pt>
                <c:pt idx="31">
                  <c:v>5.5125690430989334E-3</c:v>
                </c:pt>
                <c:pt idx="32">
                  <c:v>7.3495515110544906E-3</c:v>
                </c:pt>
                <c:pt idx="33">
                  <c:v>6.5949986988064714E-3</c:v>
                </c:pt>
                <c:pt idx="34">
                  <c:v>7.053846765751254E-3</c:v>
                </c:pt>
                <c:pt idx="35">
                  <c:v>5.1004094193143959E-3</c:v>
                </c:pt>
                <c:pt idx="36">
                  <c:v>6.2231167007962898E-3</c:v>
                </c:pt>
                <c:pt idx="37">
                  <c:v>3.9161618254900639E-3</c:v>
                </c:pt>
                <c:pt idx="38">
                  <c:v>4.3275665046944222E-3</c:v>
                </c:pt>
                <c:pt idx="39">
                  <c:v>7.1781720705027113E-3</c:v>
                </c:pt>
                <c:pt idx="40">
                  <c:v>8.5552954904025546E-3</c:v>
                </c:pt>
                <c:pt idx="41">
                  <c:v>5.8184137694543914E-3</c:v>
                </c:pt>
                <c:pt idx="42">
                  <c:v>1.1440978671045689E-2</c:v>
                </c:pt>
                <c:pt idx="43">
                  <c:v>1.05072910044235E-2</c:v>
                </c:pt>
                <c:pt idx="44">
                  <c:v>8.1765684369319268E-3</c:v>
                </c:pt>
                <c:pt idx="45">
                  <c:v>6.0149936316457415E-3</c:v>
                </c:pt>
                <c:pt idx="46">
                  <c:v>6.6272234969947308E-3</c:v>
                </c:pt>
                <c:pt idx="47">
                  <c:v>6.3391351791200123E-3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'Sea Bottom'!$N$177</c:f>
              <c:strCache>
                <c:ptCount val="1"/>
                <c:pt idx="0">
                  <c:v>Sea Bottom Amplitude after spreading correction</c:v>
                </c:pt>
              </c:strCache>
            </c:strRef>
          </c:tx>
          <c:marker>
            <c:symbol val="triangle"/>
            <c:size val="4"/>
          </c:marker>
          <c:xVal>
            <c:numRef>
              <c:f>'Sea Bottom'!$I$178:$I$225</c:f>
              <c:numCache>
                <c:formatCode>General</c:formatCode>
                <c:ptCount val="48"/>
                <c:pt idx="0">
                  <c:v>4.5506831935594434</c:v>
                </c:pt>
                <c:pt idx="1">
                  <c:v>5.9998756410659455</c:v>
                </c:pt>
                <c:pt idx="2">
                  <c:v>7.4414054897437438</c:v>
                </c:pt>
                <c:pt idx="3">
                  <c:v>8.8735250457150201</c:v>
                </c:pt>
                <c:pt idx="4">
                  <c:v>10.294556278590557</c:v>
                </c:pt>
                <c:pt idx="5">
                  <c:v>11.702901480221348</c:v>
                </c:pt>
                <c:pt idx="6">
                  <c:v>13.097052522190898</c:v>
                </c:pt>
                <c:pt idx="7">
                  <c:v>14.475598609942754</c:v>
                </c:pt>
                <c:pt idx="8">
                  <c:v>15.837232475857052</c:v>
                </c:pt>
                <c:pt idx="9">
                  <c:v>17.180754996703559</c:v>
                </c:pt>
                <c:pt idx="10">
                  <c:v>18.505078260988736</c:v>
                </c:pt>
                <c:pt idx="11">
                  <c:v>19.809227147401643</c:v>
                </c:pt>
                <c:pt idx="12">
                  <c:v>21.092339505827354</c:v>
                </c:pt>
                <c:pt idx="13">
                  <c:v>22.35366505663433</c:v>
                </c:pt>
                <c:pt idx="14">
                  <c:v>23.592563141904506</c:v>
                </c:pt>
                <c:pt idx="15">
                  <c:v>24.808499474081682</c:v>
                </c:pt>
                <c:pt idx="16">
                  <c:v>26.001042033514889</c:v>
                </c:pt>
                <c:pt idx="17">
                  <c:v>27.169856267200576</c:v>
                </c:pt>
                <c:pt idx="18">
                  <c:v>28.314699737381876</c:v>
                </c:pt>
                <c:pt idx="19">
                  <c:v>29.435416361392626</c:v>
                </c:pt>
                <c:pt idx="20">
                  <c:v>30.531930374037628</c:v>
                </c:pt>
                <c:pt idx="21">
                  <c:v>31.604240131727629</c:v>
                </c:pt>
                <c:pt idx="22">
                  <c:v>32.652411864241515</c:v>
                </c:pt>
                <c:pt idx="23">
                  <c:v>33.676573466051963</c:v>
                </c:pt>
                <c:pt idx="24">
                  <c:v>34.676908405161441</c:v>
                </c:pt>
                <c:pt idx="25">
                  <c:v>35.653649813815974</c:v>
                </c:pt>
                <c:pt idx="26">
                  <c:v>36.607074812607394</c:v>
                </c:pt>
                <c:pt idx="27">
                  <c:v>37.537499107624974</c:v>
                </c:pt>
                <c:pt idx="28">
                  <c:v>38.445271889591993</c:v>
                </c:pt>
                <c:pt idx="29">
                  <c:v>39.330771054440284</c:v>
                </c:pt>
                <c:pt idx="30">
                  <c:v>40.194398756531172</c:v>
                </c:pt>
                <c:pt idx="31">
                  <c:v>41.036577298722065</c:v>
                </c:pt>
                <c:pt idx="32">
                  <c:v>41.857745357646088</c:v>
                </c:pt>
                <c:pt idx="33">
                  <c:v>42.658354537800861</c:v>
                </c:pt>
                <c:pt idx="34">
                  <c:v>43.438866244282444</c:v>
                </c:pt>
                <c:pt idx="35">
                  <c:v>44.199748861121563</c:v>
                </c:pt>
                <c:pt idx="36">
                  <c:v>44.941475220034356</c:v>
                </c:pt>
                <c:pt idx="37">
                  <c:v>45.664520342968018</c:v>
                </c:pt>
                <c:pt idx="38">
                  <c:v>46.369359440907189</c:v>
                </c:pt>
                <c:pt idx="39">
                  <c:v>47.056466150989074</c:v>
                </c:pt>
                <c:pt idx="40">
                  <c:v>47.726310993906473</c:v>
                </c:pt>
                <c:pt idx="41">
                  <c:v>48.379360033845749</c:v>
                </c:pt>
                <c:pt idx="42">
                  <c:v>49.016073723684379</c:v>
                </c:pt>
                <c:pt idx="43">
                  <c:v>49.636905918833683</c:v>
                </c:pt>
                <c:pt idx="44">
                  <c:v>50.242303043914013</c:v>
                </c:pt>
                <c:pt idx="45">
                  <c:v>50.832703397326</c:v>
                </c:pt>
                <c:pt idx="46">
                  <c:v>51.408536579712944</c:v>
                </c:pt>
                <c:pt idx="47">
                  <c:v>51.97022303327207</c:v>
                </c:pt>
              </c:numCache>
            </c:numRef>
          </c:xVal>
          <c:yVal>
            <c:numRef>
              <c:f>'Sea Bottom'!$N$178:$N$225</c:f>
              <c:numCache>
                <c:formatCode>0.00E+00</c:formatCode>
                <c:ptCount val="48"/>
                <c:pt idx="0">
                  <c:v>0.26239997547386967</c:v>
                </c:pt>
                <c:pt idx="1">
                  <c:v>0.23282088128851539</c:v>
                </c:pt>
                <c:pt idx="2">
                  <c:v>0.18974910999951194</c:v>
                </c:pt>
                <c:pt idx="3">
                  <c:v>0.16630043582148163</c:v>
                </c:pt>
                <c:pt idx="4">
                  <c:v>0.13797004576382271</c:v>
                </c:pt>
                <c:pt idx="5">
                  <c:v>0.12416307541825582</c:v>
                </c:pt>
                <c:pt idx="6">
                  <c:v>0.11982418070689078</c:v>
                </c:pt>
                <c:pt idx="7">
                  <c:v>0.10940071577350385</c:v>
                </c:pt>
                <c:pt idx="8">
                  <c:v>0.10353524061402022</c:v>
                </c:pt>
                <c:pt idx="9">
                  <c:v>9.6104366264736771E-2</c:v>
                </c:pt>
                <c:pt idx="10">
                  <c:v>9.5257849201394726E-2</c:v>
                </c:pt>
                <c:pt idx="11">
                  <c:v>9.5984152973481215E-2</c:v>
                </c:pt>
                <c:pt idx="12">
                  <c:v>0.10406551509901046</c:v>
                </c:pt>
                <c:pt idx="13">
                  <c:v>0.10912749711602487</c:v>
                </c:pt>
                <c:pt idx="14">
                  <c:v>0.10535449403384545</c:v>
                </c:pt>
                <c:pt idx="15">
                  <c:v>9.6564204543750046E-2</c:v>
                </c:pt>
                <c:pt idx="16">
                  <c:v>8.6317210906664679E-2</c:v>
                </c:pt>
                <c:pt idx="17">
                  <c:v>6.4259135807390191E-2</c:v>
                </c:pt>
                <c:pt idx="18">
                  <c:v>3.740072509544981E-2</c:v>
                </c:pt>
                <c:pt idx="19">
                  <c:v>3.3575812092402596E-2</c:v>
                </c:pt>
                <c:pt idx="20">
                  <c:v>4.7146943202356732E-2</c:v>
                </c:pt>
                <c:pt idx="21">
                  <c:v>7.0152478150878592E-2</c:v>
                </c:pt>
                <c:pt idx="22">
                  <c:v>0.10116524735291936</c:v>
                </c:pt>
                <c:pt idx="23">
                  <c:v>5.7768675936678816E-2</c:v>
                </c:pt>
                <c:pt idx="24">
                  <c:v>4.2794074871908644E-2</c:v>
                </c:pt>
                <c:pt idx="25">
                  <c:v>4.2257027144466934E-2</c:v>
                </c:pt>
                <c:pt idx="26">
                  <c:v>3.6910759707518004E-2</c:v>
                </c:pt>
                <c:pt idx="27">
                  <c:v>2.7003419863532236E-2</c:v>
                </c:pt>
                <c:pt idx="28">
                  <c:v>2.5263310088920819E-2</c:v>
                </c:pt>
                <c:pt idx="29">
                  <c:v>3.5009561998945782E-2</c:v>
                </c:pt>
                <c:pt idx="30">
                  <c:v>4.2676378678293207E-2</c:v>
                </c:pt>
                <c:pt idx="31">
                  <c:v>2.9733341422956094E-2</c:v>
                </c:pt>
                <c:pt idx="32">
                  <c:v>4.0773313726135713E-2</c:v>
                </c:pt>
                <c:pt idx="33">
                  <c:v>3.7603556438485682E-2</c:v>
                </c:pt>
                <c:pt idx="34">
                  <c:v>4.1307542486470845E-2</c:v>
                </c:pt>
                <c:pt idx="35">
                  <c:v>3.0655115614771092E-2</c:v>
                </c:pt>
                <c:pt idx="36">
                  <c:v>3.8363672157765982E-2</c:v>
                </c:pt>
                <c:pt idx="37">
                  <c:v>2.4746863910511289E-2</c:v>
                </c:pt>
                <c:pt idx="38">
                  <c:v>2.8015346368761011E-2</c:v>
                </c:pt>
                <c:pt idx="39">
                  <c:v>4.7579049768036945E-2</c:v>
                </c:pt>
                <c:pt idx="40">
                  <c:v>5.803023383594072E-2</c:v>
                </c:pt>
                <c:pt idx="41">
                  <c:v>4.0366322132715335E-2</c:v>
                </c:pt>
                <c:pt idx="42">
                  <c:v>8.1144739885345499E-2</c:v>
                </c:pt>
                <c:pt idx="43">
                  <c:v>7.6149457333231224E-2</c:v>
                </c:pt>
                <c:pt idx="44">
                  <c:v>6.0524412134165782E-2</c:v>
                </c:pt>
                <c:pt idx="45">
                  <c:v>4.5455933776403473E-2</c:v>
                </c:pt>
                <c:pt idx="46">
                  <c:v>5.1109636977808903E-2</c:v>
                </c:pt>
                <c:pt idx="47">
                  <c:v>4.9870508705778478E-2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'Sea Bottom'!$P$177</c:f>
              <c:strCache>
                <c:ptCount val="1"/>
                <c:pt idx="0">
                  <c:v>Sea Bottom Amplitude after Absorption Correction</c:v>
                </c:pt>
              </c:strCache>
            </c:strRef>
          </c:tx>
          <c:xVal>
            <c:numRef>
              <c:f>'Sea Bottom'!$I$178:$I$225</c:f>
              <c:numCache>
                <c:formatCode>General</c:formatCode>
                <c:ptCount val="48"/>
                <c:pt idx="0">
                  <c:v>4.5506831935594434</c:v>
                </c:pt>
                <c:pt idx="1">
                  <c:v>5.9998756410659455</c:v>
                </c:pt>
                <c:pt idx="2">
                  <c:v>7.4414054897437438</c:v>
                </c:pt>
                <c:pt idx="3">
                  <c:v>8.8735250457150201</c:v>
                </c:pt>
                <c:pt idx="4">
                  <c:v>10.294556278590557</c:v>
                </c:pt>
                <c:pt idx="5">
                  <c:v>11.702901480221348</c:v>
                </c:pt>
                <c:pt idx="6">
                  <c:v>13.097052522190898</c:v>
                </c:pt>
                <c:pt idx="7">
                  <c:v>14.475598609942754</c:v>
                </c:pt>
                <c:pt idx="8">
                  <c:v>15.837232475857052</c:v>
                </c:pt>
                <c:pt idx="9">
                  <c:v>17.180754996703559</c:v>
                </c:pt>
                <c:pt idx="10">
                  <c:v>18.505078260988736</c:v>
                </c:pt>
                <c:pt idx="11">
                  <c:v>19.809227147401643</c:v>
                </c:pt>
                <c:pt idx="12">
                  <c:v>21.092339505827354</c:v>
                </c:pt>
                <c:pt idx="13">
                  <c:v>22.35366505663433</c:v>
                </c:pt>
                <c:pt idx="14">
                  <c:v>23.592563141904506</c:v>
                </c:pt>
                <c:pt idx="15">
                  <c:v>24.808499474081682</c:v>
                </c:pt>
                <c:pt idx="16">
                  <c:v>26.001042033514889</c:v>
                </c:pt>
                <c:pt idx="17">
                  <c:v>27.169856267200576</c:v>
                </c:pt>
                <c:pt idx="18">
                  <c:v>28.314699737381876</c:v>
                </c:pt>
                <c:pt idx="19">
                  <c:v>29.435416361392626</c:v>
                </c:pt>
                <c:pt idx="20">
                  <c:v>30.531930374037628</c:v>
                </c:pt>
                <c:pt idx="21">
                  <c:v>31.604240131727629</c:v>
                </c:pt>
                <c:pt idx="22">
                  <c:v>32.652411864241515</c:v>
                </c:pt>
                <c:pt idx="23">
                  <c:v>33.676573466051963</c:v>
                </c:pt>
                <c:pt idx="24">
                  <c:v>34.676908405161441</c:v>
                </c:pt>
                <c:pt idx="25">
                  <c:v>35.653649813815974</c:v>
                </c:pt>
                <c:pt idx="26">
                  <c:v>36.607074812607394</c:v>
                </c:pt>
                <c:pt idx="27">
                  <c:v>37.537499107624974</c:v>
                </c:pt>
                <c:pt idx="28">
                  <c:v>38.445271889591993</c:v>
                </c:pt>
                <c:pt idx="29">
                  <c:v>39.330771054440284</c:v>
                </c:pt>
                <c:pt idx="30">
                  <c:v>40.194398756531172</c:v>
                </c:pt>
                <c:pt idx="31">
                  <c:v>41.036577298722065</c:v>
                </c:pt>
                <c:pt idx="32">
                  <c:v>41.857745357646088</c:v>
                </c:pt>
                <c:pt idx="33">
                  <c:v>42.658354537800861</c:v>
                </c:pt>
                <c:pt idx="34">
                  <c:v>43.438866244282444</c:v>
                </c:pt>
                <c:pt idx="35">
                  <c:v>44.199748861121563</c:v>
                </c:pt>
                <c:pt idx="36">
                  <c:v>44.941475220034356</c:v>
                </c:pt>
                <c:pt idx="37">
                  <c:v>45.664520342968018</c:v>
                </c:pt>
                <c:pt idx="38">
                  <c:v>46.369359440907189</c:v>
                </c:pt>
                <c:pt idx="39">
                  <c:v>47.056466150989074</c:v>
                </c:pt>
                <c:pt idx="40">
                  <c:v>47.726310993906473</c:v>
                </c:pt>
                <c:pt idx="41">
                  <c:v>48.379360033845749</c:v>
                </c:pt>
                <c:pt idx="42">
                  <c:v>49.016073723684379</c:v>
                </c:pt>
                <c:pt idx="43">
                  <c:v>49.636905918833683</c:v>
                </c:pt>
                <c:pt idx="44">
                  <c:v>50.242303043914013</c:v>
                </c:pt>
                <c:pt idx="45">
                  <c:v>50.832703397326</c:v>
                </c:pt>
                <c:pt idx="46">
                  <c:v>51.408536579712944</c:v>
                </c:pt>
                <c:pt idx="47">
                  <c:v>51.97022303327207</c:v>
                </c:pt>
              </c:numCache>
            </c:numRef>
          </c:xVal>
          <c:yVal>
            <c:numRef>
              <c:f>'Sea Bottom'!$P$178:$P$225</c:f>
              <c:numCache>
                <c:formatCode>0.00E+00</c:formatCode>
                <c:ptCount val="48"/>
                <c:pt idx="0">
                  <c:v>0.26239996897387585</c:v>
                </c:pt>
                <c:pt idx="1">
                  <c:v>0.23809474140753809</c:v>
                </c:pt>
                <c:pt idx="2">
                  <c:v>0.19921293460235759</c:v>
                </c:pt>
                <c:pt idx="3">
                  <c:v>0.17977820792229618</c:v>
                </c:pt>
                <c:pt idx="4">
                  <c:v>0.15393127132264406</c:v>
                </c:pt>
                <c:pt idx="5">
                  <c:v>0.14321722498487024</c:v>
                </c:pt>
                <c:pt idx="6">
                  <c:v>0.14308638886143724</c:v>
                </c:pt>
                <c:pt idx="7">
                  <c:v>0.13539015402995047</c:v>
                </c:pt>
                <c:pt idx="8">
                  <c:v>0.13290276581405808</c:v>
                </c:pt>
                <c:pt idx="9">
                  <c:v>0.12804451940402936</c:v>
                </c:pt>
                <c:pt idx="10">
                  <c:v>0.13180391995369667</c:v>
                </c:pt>
                <c:pt idx="11">
                  <c:v>0.13798488292337371</c:v>
                </c:pt>
                <c:pt idx="12">
                  <c:v>0.15549071457798883</c:v>
                </c:pt>
                <c:pt idx="13">
                  <c:v>0.16952440524803933</c:v>
                </c:pt>
                <c:pt idx="14">
                  <c:v>0.17020219345293097</c:v>
                </c:pt>
                <c:pt idx="15">
                  <c:v>0.16227025237056986</c:v>
                </c:pt>
                <c:pt idx="16">
                  <c:v>0.15090844470351841</c:v>
                </c:pt>
                <c:pt idx="17">
                  <c:v>0.11690034315716881</c:v>
                </c:pt>
                <c:pt idx="18">
                  <c:v>7.0808864224459381E-2</c:v>
                </c:pt>
                <c:pt idx="19">
                  <c:v>6.6162958099496863E-2</c:v>
                </c:pt>
                <c:pt idx="20">
                  <c:v>9.6709734154492064E-2</c:v>
                </c:pt>
                <c:pt idx="21">
                  <c:v>0.14980621196768781</c:v>
                </c:pt>
                <c:pt idx="22">
                  <c:v>0.22491864199265121</c:v>
                </c:pt>
                <c:pt idx="23">
                  <c:v>0.13372939945533063</c:v>
                </c:pt>
                <c:pt idx="24">
                  <c:v>0.10315447527434952</c:v>
                </c:pt>
                <c:pt idx="25">
                  <c:v>0.10607178349868397</c:v>
                </c:pt>
                <c:pt idx="26">
                  <c:v>9.6488227557777612E-2</c:v>
                </c:pt>
                <c:pt idx="27">
                  <c:v>7.3516046631076803E-2</c:v>
                </c:pt>
                <c:pt idx="28">
                  <c:v>7.1633349816693712E-2</c:v>
                </c:pt>
                <c:pt idx="29">
                  <c:v>0.10339300204499002</c:v>
                </c:pt>
                <c:pt idx="30">
                  <c:v>0.13127672927137132</c:v>
                </c:pt>
                <c:pt idx="31">
                  <c:v>9.5269633534857928E-2</c:v>
                </c:pt>
                <c:pt idx="32">
                  <c:v>0.13608523475698941</c:v>
                </c:pt>
                <c:pt idx="33">
                  <c:v>0.13073764807608471</c:v>
                </c:pt>
                <c:pt idx="34">
                  <c:v>0.14960613116194094</c:v>
                </c:pt>
                <c:pt idx="35">
                  <c:v>0.11565966499720028</c:v>
                </c:pt>
                <c:pt idx="36">
                  <c:v>0.15078839936876509</c:v>
                </c:pt>
                <c:pt idx="37">
                  <c:v>0.10133182104372881</c:v>
                </c:pt>
                <c:pt idx="38">
                  <c:v>0.11951105118492387</c:v>
                </c:pt>
                <c:pt idx="39">
                  <c:v>0.21145702097862229</c:v>
                </c:pt>
                <c:pt idx="40">
                  <c:v>0.26869667034386757</c:v>
                </c:pt>
                <c:pt idx="41">
                  <c:v>0.19473123451234647</c:v>
                </c:pt>
                <c:pt idx="42">
                  <c:v>0.40784175141847545</c:v>
                </c:pt>
                <c:pt idx="43">
                  <c:v>0.39876679925124509</c:v>
                </c:pt>
                <c:pt idx="44">
                  <c:v>0.33022446561871266</c:v>
                </c:pt>
                <c:pt idx="45">
                  <c:v>0.25840505697550575</c:v>
                </c:pt>
                <c:pt idx="46">
                  <c:v>0.30272614761235056</c:v>
                </c:pt>
                <c:pt idx="47">
                  <c:v>0.30777427082437447</c:v>
                </c:pt>
              </c:numCache>
            </c:numRef>
          </c:yVal>
          <c:smooth val="1"/>
        </c:ser>
        <c:ser>
          <c:idx val="4"/>
          <c:order val="4"/>
          <c:tx>
            <c:v>Reflection Coef. For Vp with 1800</c:v>
          </c:tx>
          <c:xVal>
            <c:numRef>
              <c:f>'Sea Bottom'!$A$232:$A$247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</c:numCache>
            </c:numRef>
          </c:xVal>
          <c:yVal>
            <c:numRef>
              <c:f>'Sea Bottom'!$C$232:$C$247</c:f>
              <c:numCache>
                <c:formatCode>General</c:formatCode>
                <c:ptCount val="16"/>
                <c:pt idx="0">
                  <c:v>0.32170000000000032</c:v>
                </c:pt>
                <c:pt idx="1">
                  <c:v>0.32150000000000134</c:v>
                </c:pt>
                <c:pt idx="2">
                  <c:v>0.32100000000000134</c:v>
                </c:pt>
                <c:pt idx="3">
                  <c:v>0.32050000000000134</c:v>
                </c:pt>
                <c:pt idx="4">
                  <c:v>0.32020000000000032</c:v>
                </c:pt>
                <c:pt idx="5">
                  <c:v>0.32090000000000152</c:v>
                </c:pt>
                <c:pt idx="6">
                  <c:v>0.32320000000000032</c:v>
                </c:pt>
                <c:pt idx="7">
                  <c:v>0.32830000000000176</c:v>
                </c:pt>
                <c:pt idx="8">
                  <c:v>0.33810000000000134</c:v>
                </c:pt>
                <c:pt idx="9">
                  <c:v>0.35500000000000032</c:v>
                </c:pt>
                <c:pt idx="10">
                  <c:v>0.38320000000000032</c:v>
                </c:pt>
                <c:pt idx="11">
                  <c:v>0.42980000000000151</c:v>
                </c:pt>
                <c:pt idx="12">
                  <c:v>0.50800000000000001</c:v>
                </c:pt>
                <c:pt idx="13">
                  <c:v>0.64510000000000256</c:v>
                </c:pt>
                <c:pt idx="14">
                  <c:v>0.90620000000000001</c:v>
                </c:pt>
                <c:pt idx="15">
                  <c:v>1.4803999999999953</c:v>
                </c:pt>
              </c:numCache>
            </c:numRef>
          </c:yVal>
          <c:smooth val="1"/>
        </c:ser>
        <c:axId val="103864192"/>
        <c:axId val="103870464"/>
      </c:scatterChart>
      <c:valAx>
        <c:axId val="103864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Angle (Degree)</a:t>
                </a:r>
              </a:p>
            </c:rich>
          </c:tx>
          <c:layout/>
        </c:title>
        <c:numFmt formatCode="General" sourceLinked="1"/>
        <c:tickLblPos val="nextTo"/>
        <c:crossAx val="103870464"/>
        <c:crosses val="autoZero"/>
        <c:crossBetween val="midCat"/>
      </c:valAx>
      <c:valAx>
        <c:axId val="103870464"/>
        <c:scaling>
          <c:orientation val="minMax"/>
          <c:max val="0.60000000000000064"/>
          <c:min val="-0.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 dirty="0" err="1" smtClean="0"/>
                  <a:t>Reflection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Coefficients</a:t>
                </a:r>
                <a:endParaRPr lang="nb-NO" dirty="0"/>
              </a:p>
            </c:rich>
          </c:tx>
          <c:layout/>
        </c:title>
        <c:numFmt formatCode="General" sourceLinked="1"/>
        <c:tickLblPos val="nextTo"/>
        <c:crossAx val="103864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412133142448679"/>
          <c:y val="6.0471579546717044E-2"/>
          <c:w val="0.22482891911238373"/>
          <c:h val="0.84371745153316513"/>
        </c:manualLayout>
      </c:layout>
    </c:legend>
    <c:plotVisOnly val="1"/>
    <c:dispBlanksAs val="gap"/>
  </c:chart>
  <c:spPr>
    <a:ln>
      <a:solidFill>
        <a:srgbClr val="4F81BD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title>
      <c:tx>
        <c:rich>
          <a:bodyPr/>
          <a:lstStyle/>
          <a:p>
            <a:pPr>
              <a:defRPr/>
            </a:pPr>
            <a:r>
              <a:rPr lang="en-US"/>
              <a:t>Different  Scaling Factor for AVO Analysis</a:t>
            </a:r>
          </a:p>
        </c:rich>
      </c:tx>
      <c:layout>
        <c:manualLayout>
          <c:xMode val="edge"/>
          <c:yMode val="edge"/>
          <c:x val="0.23192425680931211"/>
          <c:y val="2.8103037586767989E-2"/>
        </c:manualLayout>
      </c:layout>
      <c:overlay val="1"/>
    </c:title>
    <c:plotArea>
      <c:layout>
        <c:manualLayout>
          <c:layoutTarget val="inner"/>
          <c:xMode val="edge"/>
          <c:yMode val="edge"/>
          <c:x val="2.7906062876815862E-2"/>
          <c:y val="0.16581578962897106"/>
          <c:w val="0.69042381498949523"/>
          <c:h val="0.68974492375053365"/>
        </c:manualLayout>
      </c:layout>
      <c:scatterChart>
        <c:scatterStyle val="smoothMarker"/>
        <c:ser>
          <c:idx val="0"/>
          <c:order val="0"/>
          <c:tx>
            <c:strRef>
              <c:f>'Sea Bottom'!$M$177</c:f>
              <c:strCache>
                <c:ptCount val="1"/>
                <c:pt idx="0">
                  <c:v>Geometrical Spreading  Scalling Factor</c:v>
                </c:pt>
              </c:strCache>
            </c:strRef>
          </c:tx>
          <c:marker>
            <c:symbol val="none"/>
          </c:marker>
          <c:xVal>
            <c:numRef>
              <c:f>'Sea Bottom'!$G$178:$G$225</c:f>
              <c:numCache>
                <c:formatCode>General</c:formatCode>
                <c:ptCount val="4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</c:numCache>
            </c:numRef>
          </c:xVal>
          <c:yVal>
            <c:numRef>
              <c:f>'Sea Bottom'!$M$178:$M$225</c:f>
              <c:numCache>
                <c:formatCode>General</c:formatCode>
                <c:ptCount val="48"/>
                <c:pt idx="0">
                  <c:v>0.99999990653151416</c:v>
                </c:pt>
                <c:pt idx="1">
                  <c:v>1.0845180970888133</c:v>
                </c:pt>
                <c:pt idx="2">
                  <c:v>1.1836501237163783</c:v>
                </c:pt>
                <c:pt idx="3">
                  <c:v>1.2940417885234399</c:v>
                </c:pt>
                <c:pt idx="4">
                  <c:v>1.4130566542522756</c:v>
                </c:pt>
                <c:pt idx="5">
                  <c:v>1.53869506024386</c:v>
                </c:pt>
                <c:pt idx="6">
                  <c:v>1.6694622761001818</c:v>
                </c:pt>
                <c:pt idx="7">
                  <c:v>1.8042434749320539</c:v>
                </c:pt>
                <c:pt idx="8">
                  <c:v>1.942203172934974</c:v>
                </c:pt>
                <c:pt idx="9">
                  <c:v>2.0827098299314306</c:v>
                </c:pt>
                <c:pt idx="10">
                  <c:v>2.225281044955429</c:v>
                </c:pt>
                <c:pt idx="11">
                  <c:v>2.369544185068766</c:v>
                </c:pt>
                <c:pt idx="12">
                  <c:v>2.5152081392121541</c:v>
                </c:pt>
                <c:pt idx="13">
                  <c:v>2.6620429644796366</c:v>
                </c:pt>
                <c:pt idx="14">
                  <c:v>2.8098651085990771</c:v>
                </c:pt>
                <c:pt idx="15">
                  <c:v>2.9585265817497848</c:v>
                </c:pt>
                <c:pt idx="16">
                  <c:v>3.1079069426107604</c:v>
                </c:pt>
                <c:pt idx="17">
                  <c:v>3.2579073061624602</c:v>
                </c:pt>
                <c:pt idx="18">
                  <c:v>3.4084458173448557</c:v>
                </c:pt>
                <c:pt idx="19">
                  <c:v>3.5594541978532663</c:v>
                </c:pt>
                <c:pt idx="20">
                  <c:v>3.7108750862923792</c:v>
                </c:pt>
                <c:pt idx="21">
                  <c:v>3.8626599705547471</c:v>
                </c:pt>
                <c:pt idx="22">
                  <c:v>4.0147675664722016</c:v>
                </c:pt>
                <c:pt idx="23">
                  <c:v>4.1671625358364421</c:v>
                </c:pt>
                <c:pt idx="24">
                  <c:v>4.3198144647624845</c:v>
                </c:pt>
                <c:pt idx="25">
                  <c:v>4.472697043448651</c:v>
                </c:pt>
                <c:pt idx="26">
                  <c:v>4.6257874029820405</c:v>
                </c:pt>
                <c:pt idx="27">
                  <c:v>4.7790655755399714</c:v>
                </c:pt>
                <c:pt idx="28">
                  <c:v>4.9325140522501805</c:v>
                </c:pt>
                <c:pt idx="29">
                  <c:v>5.0861174188756575</c:v>
                </c:pt>
                <c:pt idx="30">
                  <c:v>5.2398620539233853</c:v>
                </c:pt>
                <c:pt idx="31">
                  <c:v>5.3937358771366748</c:v>
                </c:pt>
                <c:pt idx="32">
                  <c:v>5.5477281388950725</c:v>
                </c:pt>
                <c:pt idx="33">
                  <c:v>5.7018292430127424</c:v>
                </c:pt>
                <c:pt idx="34">
                  <c:v>5.8560305969549615</c:v>
                </c:pt>
                <c:pt idx="35">
                  <c:v>6.0103244846747534</c:v>
                </c:pt>
                <c:pt idx="36">
                  <c:v>6.1647039582042646</c:v>
                </c:pt>
                <c:pt idx="37">
                  <c:v>6.3191627448680592</c:v>
                </c:pt>
                <c:pt idx="38">
                  <c:v>6.4736951675660519</c:v>
                </c:pt>
                <c:pt idx="39">
                  <c:v>6.6282960760377803</c:v>
                </c:pt>
                <c:pt idx="40">
                  <c:v>6.7829607873906479</c:v>
                </c:pt>
                <c:pt idx="41">
                  <c:v>6.9376850344729624</c:v>
                </c:pt>
                <c:pt idx="42">
                  <c:v>7.0924649209165445</c:v>
                </c:pt>
                <c:pt idx="43">
                  <c:v>7.2472968818673422</c:v>
                </c:pt>
                <c:pt idx="44">
                  <c:v>7.4021776495857345</c:v>
                </c:pt>
                <c:pt idx="45">
                  <c:v>7.5571042232286345</c:v>
                </c:pt>
                <c:pt idx="46">
                  <c:v>7.7120738422336323</c:v>
                </c:pt>
                <c:pt idx="47">
                  <c:v>7.8670839628160838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'Sea Bottom'!$Q$177</c:f>
              <c:strCache>
                <c:ptCount val="1"/>
                <c:pt idx="0">
                  <c:v>Abosrption Scalling Factor</c:v>
                </c:pt>
              </c:strCache>
            </c:strRef>
          </c:tx>
          <c:marker>
            <c:symbol val="none"/>
          </c:marker>
          <c:xVal>
            <c:numRef>
              <c:f>'Sea Bottom'!$G$178:$G$225</c:f>
              <c:numCache>
                <c:formatCode>General</c:formatCode>
                <c:ptCount val="4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</c:numCache>
            </c:numRef>
          </c:xVal>
          <c:yVal>
            <c:numRef>
              <c:f>'Sea Bottom'!$Q$178:$Q$225</c:f>
              <c:numCache>
                <c:formatCode>General</c:formatCode>
                <c:ptCount val="48"/>
                <c:pt idx="0">
                  <c:v>0.99999997522868156</c:v>
                </c:pt>
                <c:pt idx="1">
                  <c:v>1.0226520065117697</c:v>
                </c:pt>
                <c:pt idx="2">
                  <c:v>1.0498754624085946</c:v>
                </c:pt>
                <c:pt idx="3">
                  <c:v>1.0810447190606438</c:v>
                </c:pt>
                <c:pt idx="4">
                  <c:v>1.1156861655764281</c:v>
                </c:pt>
                <c:pt idx="5">
                  <c:v>1.1534606766337681</c:v>
                </c:pt>
                <c:pt idx="6">
                  <c:v>1.1941361753304922</c:v>
                </c:pt>
                <c:pt idx="7">
                  <c:v>1.2375618666906518</c:v>
                </c:pt>
                <c:pt idx="8">
                  <c:v>1.2836476259278728</c:v>
                </c:pt>
                <c:pt idx="9">
                  <c:v>1.3323486162044758</c:v>
                </c:pt>
                <c:pt idx="10">
                  <c:v>1.3836541666507414</c:v>
                </c:pt>
                <c:pt idx="11">
                  <c:v>1.4375798363454522</c:v>
                </c:pt>
                <c:pt idx="12">
                  <c:v>1.4941617732833992</c:v>
                </c:pt>
                <c:pt idx="13">
                  <c:v>1.55345270191435</c:v>
                </c:pt>
                <c:pt idx="14">
                  <c:v>1.6155190627013181</c:v>
                </c:pt>
                <c:pt idx="15">
                  <c:v>1.6804389694635937</c:v>
                </c:pt>
                <c:pt idx="16">
                  <c:v>1.7483007515928213</c:v>
                </c:pt>
                <c:pt idx="17">
                  <c:v>1.8192019187367381</c:v>
                </c:pt>
                <c:pt idx="18">
                  <c:v>1.89324843418809</c:v>
                </c:pt>
                <c:pt idx="19">
                  <c:v>1.9705542167502181</c:v>
                </c:pt>
                <c:pt idx="20">
                  <c:v>2.0512408140525578</c:v>
                </c:pt>
                <c:pt idx="21">
                  <c:v>2.1354372064447404</c:v>
                </c:pt>
                <c:pt idx="22">
                  <c:v>2.2232797119352092</c:v>
                </c:pt>
                <c:pt idx="23">
                  <c:v>2.3149119706657908</c:v>
                </c:pt>
                <c:pt idx="24">
                  <c:v>2.4104849931471177</c:v>
                </c:pt>
                <c:pt idx="25">
                  <c:v>2.5101572606148808</c:v>
                </c:pt>
                <c:pt idx="26">
                  <c:v>2.6140948688770926</c:v>
                </c:pt>
                <c:pt idx="27">
                  <c:v>2.722471709235585</c:v>
                </c:pt>
                <c:pt idx="28">
                  <c:v>2.835469681706861</c:v>
                </c:pt>
                <c:pt idx="29">
                  <c:v>2.9532789369973589</c:v>
                </c:pt>
                <c:pt idx="30">
                  <c:v>3.0760981446193667</c:v>
                </c:pt>
                <c:pt idx="31">
                  <c:v>3.2041347852449831</c:v>
                </c:pt>
                <c:pt idx="32">
                  <c:v>3.3376054659437164</c:v>
                </c:pt>
                <c:pt idx="33">
                  <c:v>3.4767362573791059</c:v>
                </c:pt>
                <c:pt idx="34">
                  <c:v>3.6217630523757012</c:v>
                </c:pt>
                <c:pt idx="35">
                  <c:v>3.7729319455403139</c:v>
                </c:pt>
                <c:pt idx="36">
                  <c:v>3.9304996338375808</c:v>
                </c:pt>
                <c:pt idx="37">
                  <c:v>4.0947338382011251</c:v>
                </c:pt>
                <c:pt idx="38">
                  <c:v>4.2659137464095807</c:v>
                </c:pt>
                <c:pt idx="39">
                  <c:v>4.4443304775850248</c:v>
                </c:pt>
                <c:pt idx="40">
                  <c:v>4.6302875687785345</c:v>
                </c:pt>
                <c:pt idx="41">
                  <c:v>4.8241014842054275</c:v>
                </c:pt>
                <c:pt idx="42">
                  <c:v>5.0261021477761805</c:v>
                </c:pt>
                <c:pt idx="43">
                  <c:v>5.2366334996483976</c:v>
                </c:pt>
                <c:pt idx="44">
                  <c:v>5.4560540775958861</c:v>
                </c:pt>
                <c:pt idx="45">
                  <c:v>5.6847376240601175</c:v>
                </c:pt>
                <c:pt idx="46">
                  <c:v>5.9230737198111933</c:v>
                </c:pt>
                <c:pt idx="47">
                  <c:v>6.171468445211846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'Sea Bottom'!$S$177</c:f>
              <c:strCache>
                <c:ptCount val="1"/>
                <c:pt idx="0">
                  <c:v>AVO_Scalling Factor</c:v>
                </c:pt>
              </c:strCache>
            </c:strRef>
          </c:tx>
          <c:marker>
            <c:symbol val="none"/>
          </c:marker>
          <c:xVal>
            <c:numRef>
              <c:f>'Sea Bottom'!$G$178:$G$225</c:f>
              <c:numCache>
                <c:formatCode>General</c:formatCode>
                <c:ptCount val="4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</c:numCache>
            </c:numRef>
          </c:xVal>
          <c:yVal>
            <c:numRef>
              <c:f>'Sea Bottom'!$S$178:$S$198</c:f>
              <c:numCache>
                <c:formatCode>0.00E+00</c:formatCode>
                <c:ptCount val="21"/>
                <c:pt idx="0">
                  <c:v>1.0000370469552047</c:v>
                </c:pt>
                <c:pt idx="1">
                  <c:v>1.100221791605716</c:v>
                </c:pt>
                <c:pt idx="2">
                  <c:v>1.3121007802776918</c:v>
                </c:pt>
                <c:pt idx="3">
                  <c:v>1.4501572442399073</c:v>
                </c:pt>
                <c:pt idx="4">
                  <c:v>1.6885549698838864</c:v>
                </c:pt>
                <c:pt idx="5">
                  <c:v>1.8087159952320828</c:v>
                </c:pt>
                <c:pt idx="6">
                  <c:v>1.8035863626248978</c:v>
                </c:pt>
                <c:pt idx="7">
                  <c:v>1.898354665440892</c:v>
                </c:pt>
                <c:pt idx="8">
                  <c:v>1.925455613823104</c:v>
                </c:pt>
                <c:pt idx="9">
                  <c:v>1.989292626088994</c:v>
                </c:pt>
                <c:pt idx="10">
                  <c:v>1.9232165698506669</c:v>
                </c:pt>
                <c:pt idx="11">
                  <c:v>1.8278587405414257</c:v>
                </c:pt>
                <c:pt idx="12">
                  <c:v>1.613705709446924</c:v>
                </c:pt>
                <c:pt idx="13">
                  <c:v>1.4723280143617545</c:v>
                </c:pt>
                <c:pt idx="14">
                  <c:v>1.458643758167429</c:v>
                </c:pt>
                <c:pt idx="15">
                  <c:v>1.5217335862790922</c:v>
                </c:pt>
                <c:pt idx="16">
                  <c:v>1.6275274734952641</c:v>
                </c:pt>
                <c:pt idx="17">
                  <c:v>2.0898097955385198</c:v>
                </c:pt>
                <c:pt idx="18">
                  <c:v>3.4319940033229006</c:v>
                </c:pt>
                <c:pt idx="19">
                  <c:v>3.65406021981901</c:v>
                </c:pt>
                <c:pt idx="20">
                  <c:v>2.4873389596453195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'Sea Bottom'!$T$177</c:f>
              <c:strCache>
                <c:ptCount val="1"/>
                <c:pt idx="0">
                  <c:v>Linear Trend of AVO Scalling Factor</c:v>
                </c:pt>
              </c:strCache>
            </c:strRef>
          </c:tx>
          <c:marker>
            <c:symbol val="none"/>
          </c:marker>
          <c:xVal>
            <c:numRef>
              <c:f>'Sea Bottom'!$G$178:$G$225</c:f>
              <c:numCache>
                <c:formatCode>General</c:formatCode>
                <c:ptCount val="4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17</c:v>
                </c:pt>
                <c:pt idx="9">
                  <c:v>19</c:v>
                </c:pt>
                <c:pt idx="10">
                  <c:v>21</c:v>
                </c:pt>
                <c:pt idx="11">
                  <c:v>23</c:v>
                </c:pt>
                <c:pt idx="12">
                  <c:v>25</c:v>
                </c:pt>
                <c:pt idx="13">
                  <c:v>27</c:v>
                </c:pt>
                <c:pt idx="14">
                  <c:v>29</c:v>
                </c:pt>
                <c:pt idx="15">
                  <c:v>31</c:v>
                </c:pt>
                <c:pt idx="16">
                  <c:v>33</c:v>
                </c:pt>
                <c:pt idx="17">
                  <c:v>35</c:v>
                </c:pt>
                <c:pt idx="18">
                  <c:v>37</c:v>
                </c:pt>
                <c:pt idx="19">
                  <c:v>39</c:v>
                </c:pt>
                <c:pt idx="20">
                  <c:v>41</c:v>
                </c:pt>
                <c:pt idx="21">
                  <c:v>43</c:v>
                </c:pt>
                <c:pt idx="22">
                  <c:v>45</c:v>
                </c:pt>
                <c:pt idx="23">
                  <c:v>47</c:v>
                </c:pt>
                <c:pt idx="24">
                  <c:v>49</c:v>
                </c:pt>
                <c:pt idx="25">
                  <c:v>51</c:v>
                </c:pt>
                <c:pt idx="26">
                  <c:v>53</c:v>
                </c:pt>
                <c:pt idx="27">
                  <c:v>55</c:v>
                </c:pt>
                <c:pt idx="28">
                  <c:v>57</c:v>
                </c:pt>
                <c:pt idx="29">
                  <c:v>59</c:v>
                </c:pt>
                <c:pt idx="30">
                  <c:v>61</c:v>
                </c:pt>
                <c:pt idx="31">
                  <c:v>63</c:v>
                </c:pt>
                <c:pt idx="32">
                  <c:v>65</c:v>
                </c:pt>
                <c:pt idx="33">
                  <c:v>67</c:v>
                </c:pt>
                <c:pt idx="34">
                  <c:v>69</c:v>
                </c:pt>
                <c:pt idx="35">
                  <c:v>71</c:v>
                </c:pt>
                <c:pt idx="36">
                  <c:v>73</c:v>
                </c:pt>
                <c:pt idx="37">
                  <c:v>75</c:v>
                </c:pt>
                <c:pt idx="38">
                  <c:v>77</c:v>
                </c:pt>
                <c:pt idx="39">
                  <c:v>79</c:v>
                </c:pt>
                <c:pt idx="40">
                  <c:v>81</c:v>
                </c:pt>
                <c:pt idx="41">
                  <c:v>83</c:v>
                </c:pt>
                <c:pt idx="42">
                  <c:v>85</c:v>
                </c:pt>
                <c:pt idx="43">
                  <c:v>87</c:v>
                </c:pt>
                <c:pt idx="44">
                  <c:v>89</c:v>
                </c:pt>
                <c:pt idx="45">
                  <c:v>91</c:v>
                </c:pt>
                <c:pt idx="46">
                  <c:v>93</c:v>
                </c:pt>
                <c:pt idx="47">
                  <c:v>95</c:v>
                </c:pt>
              </c:numCache>
            </c:numRef>
          </c:xVal>
          <c:yVal>
            <c:numRef>
              <c:f>'Sea Bottom'!$T$178:$T$225</c:f>
              <c:numCache>
                <c:formatCode>General</c:formatCode>
                <c:ptCount val="48"/>
                <c:pt idx="0">
                  <c:v>1.1592224268000051</c:v>
                </c:pt>
                <c:pt idx="1">
                  <c:v>1.2294177742000001</c:v>
                </c:pt>
                <c:pt idx="2">
                  <c:v>1.2996131216000051</c:v>
                </c:pt>
                <c:pt idx="3">
                  <c:v>1.3698084690000001</c:v>
                </c:pt>
                <c:pt idx="4">
                  <c:v>1.4400038164</c:v>
                </c:pt>
                <c:pt idx="5">
                  <c:v>1.5101991638000001</c:v>
                </c:pt>
                <c:pt idx="6">
                  <c:v>1.5803945112</c:v>
                </c:pt>
                <c:pt idx="7">
                  <c:v>1.6505898586000001</c:v>
                </c:pt>
                <c:pt idx="8">
                  <c:v>1.720785206</c:v>
                </c:pt>
                <c:pt idx="9">
                  <c:v>1.7909805534000001</c:v>
                </c:pt>
                <c:pt idx="10">
                  <c:v>1.8611759007999999</c:v>
                </c:pt>
                <c:pt idx="11">
                  <c:v>1.9313712481999934</c:v>
                </c:pt>
                <c:pt idx="12">
                  <c:v>2.0015665955999999</c:v>
                </c:pt>
                <c:pt idx="13">
                  <c:v>2.0717619430000003</c:v>
                </c:pt>
                <c:pt idx="14">
                  <c:v>2.1419572904000002</c:v>
                </c:pt>
                <c:pt idx="15">
                  <c:v>2.2121526377999987</c:v>
                </c:pt>
                <c:pt idx="16">
                  <c:v>2.2823479851999999</c:v>
                </c:pt>
                <c:pt idx="17">
                  <c:v>2.3525433325999967</c:v>
                </c:pt>
                <c:pt idx="18">
                  <c:v>2.4227386799999997</c:v>
                </c:pt>
                <c:pt idx="19">
                  <c:v>2.4929340274</c:v>
                </c:pt>
                <c:pt idx="20">
                  <c:v>2.5631293748000012</c:v>
                </c:pt>
                <c:pt idx="21">
                  <c:v>2.633324722200018</c:v>
                </c:pt>
                <c:pt idx="22">
                  <c:v>2.7035200696000117</c:v>
                </c:pt>
                <c:pt idx="23">
                  <c:v>2.773715417</c:v>
                </c:pt>
                <c:pt idx="24">
                  <c:v>2.8439107644000012</c:v>
                </c:pt>
                <c:pt idx="25">
                  <c:v>2.9141061117999998</c:v>
                </c:pt>
                <c:pt idx="26">
                  <c:v>2.9843014592000001</c:v>
                </c:pt>
                <c:pt idx="27">
                  <c:v>3.0544968066</c:v>
                </c:pt>
                <c:pt idx="28">
                  <c:v>3.1246921539999999</c:v>
                </c:pt>
                <c:pt idx="29">
                  <c:v>3.1948875014000002</c:v>
                </c:pt>
                <c:pt idx="30">
                  <c:v>3.2650828488000117</c:v>
                </c:pt>
                <c:pt idx="31">
                  <c:v>3.3352781961999862</c:v>
                </c:pt>
                <c:pt idx="32">
                  <c:v>3.4054735436000003</c:v>
                </c:pt>
                <c:pt idx="33">
                  <c:v>3.4756688909999967</c:v>
                </c:pt>
                <c:pt idx="34">
                  <c:v>3.5458642384000001</c:v>
                </c:pt>
                <c:pt idx="35">
                  <c:v>3.6160595857999978</c:v>
                </c:pt>
                <c:pt idx="36">
                  <c:v>3.6862549331999968</c:v>
                </c:pt>
                <c:pt idx="37">
                  <c:v>3.7564502805999997</c:v>
                </c:pt>
                <c:pt idx="38">
                  <c:v>3.8266456279999881</c:v>
                </c:pt>
                <c:pt idx="39">
                  <c:v>3.8968409753999853</c:v>
                </c:pt>
                <c:pt idx="40">
                  <c:v>3.9670363228000012</c:v>
                </c:pt>
                <c:pt idx="41">
                  <c:v>4.0372316701999855</c:v>
                </c:pt>
                <c:pt idx="42">
                  <c:v>4.1074270175999752</c:v>
                </c:pt>
                <c:pt idx="43">
                  <c:v>4.1776223649999995</c:v>
                </c:pt>
                <c:pt idx="44">
                  <c:v>4.2478177123999945</c:v>
                </c:pt>
                <c:pt idx="45">
                  <c:v>4.3180130597999771</c:v>
                </c:pt>
                <c:pt idx="46">
                  <c:v>4.3882084071999996</c:v>
                </c:pt>
                <c:pt idx="47">
                  <c:v>4.4584037545999999</c:v>
                </c:pt>
              </c:numCache>
            </c:numRef>
          </c:yVal>
          <c:smooth val="1"/>
        </c:ser>
        <c:axId val="104082048"/>
        <c:axId val="104096512"/>
      </c:scatterChart>
      <c:valAx>
        <c:axId val="104082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 No.</a:t>
                </a:r>
              </a:p>
            </c:rich>
          </c:tx>
          <c:layout/>
        </c:title>
        <c:numFmt formatCode="General" sourceLinked="1"/>
        <c:tickLblPos val="nextTo"/>
        <c:crossAx val="104096512"/>
        <c:crosses val="autoZero"/>
        <c:crossBetween val="midCat"/>
      </c:valAx>
      <c:valAx>
        <c:axId val="104096512"/>
        <c:scaling>
          <c:orientation val="minMax"/>
        </c:scaling>
        <c:axPos val="l"/>
        <c:majorGridlines/>
        <c:numFmt formatCode="General" sourceLinked="1"/>
        <c:tickLblPos val="nextTo"/>
        <c:crossAx val="104082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601949297974682"/>
          <c:y val="0.15093947894678394"/>
          <c:w val="0.21370656766292473"/>
          <c:h val="0.62316409287857155"/>
        </c:manualLayout>
      </c:layout>
    </c:legend>
    <c:plotVisOnly val="1"/>
    <c:dispBlanksAs val="gap"/>
  </c:chart>
  <c:spPr>
    <a:ln>
      <a:solidFill>
        <a:srgbClr val="4F81BD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title>
      <c:tx>
        <c:rich>
          <a:bodyPr/>
          <a:lstStyle/>
          <a:p>
            <a:pPr>
              <a:defRPr/>
            </a:pPr>
            <a:r>
              <a:rPr lang="en-US" dirty="0"/>
              <a:t>Amplitude </a:t>
            </a:r>
            <a:r>
              <a:rPr lang="en-US" dirty="0" smtClean="0"/>
              <a:t>Ratio 1988/1990</a:t>
            </a:r>
            <a:endParaRPr lang="en-US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v>Amplitude Ratio</c:v>
          </c:tx>
          <c:marker>
            <c:symbol val="none"/>
          </c:marker>
          <c:xVal>
            <c:numRef>
              <c:f>Sheet7!$AU$7:$AU$53</c:f>
              <c:numCache>
                <c:formatCode>General</c:formatCode>
                <c:ptCount val="4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28</c:v>
                </c:pt>
                <c:pt idx="14">
                  <c:v>30</c:v>
                </c:pt>
                <c:pt idx="15">
                  <c:v>32</c:v>
                </c:pt>
                <c:pt idx="16">
                  <c:v>34</c:v>
                </c:pt>
                <c:pt idx="17">
                  <c:v>36</c:v>
                </c:pt>
                <c:pt idx="18">
                  <c:v>38</c:v>
                </c:pt>
                <c:pt idx="19">
                  <c:v>40</c:v>
                </c:pt>
                <c:pt idx="20">
                  <c:v>42</c:v>
                </c:pt>
                <c:pt idx="21">
                  <c:v>44</c:v>
                </c:pt>
                <c:pt idx="22">
                  <c:v>46</c:v>
                </c:pt>
                <c:pt idx="23">
                  <c:v>48</c:v>
                </c:pt>
                <c:pt idx="24">
                  <c:v>50</c:v>
                </c:pt>
                <c:pt idx="25">
                  <c:v>52</c:v>
                </c:pt>
                <c:pt idx="26">
                  <c:v>54</c:v>
                </c:pt>
                <c:pt idx="27">
                  <c:v>56</c:v>
                </c:pt>
                <c:pt idx="28">
                  <c:v>58</c:v>
                </c:pt>
                <c:pt idx="29">
                  <c:v>60</c:v>
                </c:pt>
                <c:pt idx="30">
                  <c:v>62</c:v>
                </c:pt>
                <c:pt idx="31">
                  <c:v>64</c:v>
                </c:pt>
                <c:pt idx="32">
                  <c:v>66</c:v>
                </c:pt>
                <c:pt idx="33">
                  <c:v>68</c:v>
                </c:pt>
                <c:pt idx="34">
                  <c:v>70</c:v>
                </c:pt>
                <c:pt idx="35">
                  <c:v>72</c:v>
                </c:pt>
                <c:pt idx="36">
                  <c:v>74</c:v>
                </c:pt>
                <c:pt idx="37">
                  <c:v>76</c:v>
                </c:pt>
                <c:pt idx="38">
                  <c:v>78</c:v>
                </c:pt>
                <c:pt idx="39">
                  <c:v>80</c:v>
                </c:pt>
                <c:pt idx="40">
                  <c:v>82</c:v>
                </c:pt>
                <c:pt idx="41">
                  <c:v>84</c:v>
                </c:pt>
                <c:pt idx="42">
                  <c:v>86</c:v>
                </c:pt>
                <c:pt idx="43">
                  <c:v>88</c:v>
                </c:pt>
                <c:pt idx="44">
                  <c:v>90</c:v>
                </c:pt>
                <c:pt idx="45">
                  <c:v>92</c:v>
                </c:pt>
                <c:pt idx="46">
                  <c:v>94</c:v>
                </c:pt>
              </c:numCache>
            </c:numRef>
          </c:xVal>
          <c:yVal>
            <c:numRef>
              <c:f>Sheet7!$AV$7:$AV$53</c:f>
              <c:numCache>
                <c:formatCode>General</c:formatCode>
                <c:ptCount val="47"/>
                <c:pt idx="0">
                  <c:v>365.28961721245565</c:v>
                </c:pt>
                <c:pt idx="1">
                  <c:v>372.89299141721199</c:v>
                </c:pt>
                <c:pt idx="2">
                  <c:v>337.67928738946239</c:v>
                </c:pt>
                <c:pt idx="3">
                  <c:v>358.13486092389439</c:v>
                </c:pt>
                <c:pt idx="4">
                  <c:v>283.40578913900708</c:v>
                </c:pt>
                <c:pt idx="5">
                  <c:v>364.88532355778193</c:v>
                </c:pt>
                <c:pt idx="6">
                  <c:v>358.92942662054702</c:v>
                </c:pt>
                <c:pt idx="7">
                  <c:v>381.3281646852613</c:v>
                </c:pt>
                <c:pt idx="8">
                  <c:v>349.69105827908351</c:v>
                </c:pt>
                <c:pt idx="9">
                  <c:v>368.00952321620326</c:v>
                </c:pt>
                <c:pt idx="10">
                  <c:v>414.15206230512752</c:v>
                </c:pt>
                <c:pt idx="11">
                  <c:v>394.65770216679732</c:v>
                </c:pt>
                <c:pt idx="12">
                  <c:v>395.95356225681923</c:v>
                </c:pt>
                <c:pt idx="13">
                  <c:v>400.16641998699163</c:v>
                </c:pt>
                <c:pt idx="14">
                  <c:v>375.36070459343625</c:v>
                </c:pt>
                <c:pt idx="15">
                  <c:v>329.25031399142864</c:v>
                </c:pt>
                <c:pt idx="16">
                  <c:v>382.60595924001223</c:v>
                </c:pt>
                <c:pt idx="17">
                  <c:v>388.22667070621344</c:v>
                </c:pt>
                <c:pt idx="18">
                  <c:v>397.09114299836199</c:v>
                </c:pt>
                <c:pt idx="19">
                  <c:v>404.38557954552175</c:v>
                </c:pt>
                <c:pt idx="20">
                  <c:v>404.71554898235399</c:v>
                </c:pt>
                <c:pt idx="21">
                  <c:v>411.28751479533929</c:v>
                </c:pt>
                <c:pt idx="22">
                  <c:v>420.48510713188125</c:v>
                </c:pt>
                <c:pt idx="23">
                  <c:v>427.0047945594373</c:v>
                </c:pt>
                <c:pt idx="24">
                  <c:v>444.67778001303066</c:v>
                </c:pt>
                <c:pt idx="25">
                  <c:v>483.87916274901801</c:v>
                </c:pt>
                <c:pt idx="26">
                  <c:v>461.70260417866768</c:v>
                </c:pt>
                <c:pt idx="27">
                  <c:v>426.05252389690838</c:v>
                </c:pt>
                <c:pt idx="28">
                  <c:v>416.1706163479501</c:v>
                </c:pt>
                <c:pt idx="29">
                  <c:v>423.8181231918187</c:v>
                </c:pt>
                <c:pt idx="30">
                  <c:v>417.43448805758823</c:v>
                </c:pt>
                <c:pt idx="31">
                  <c:v>442.89548419457702</c:v>
                </c:pt>
                <c:pt idx="32">
                  <c:v>437.1846427758893</c:v>
                </c:pt>
                <c:pt idx="33">
                  <c:v>430.73333331301723</c:v>
                </c:pt>
                <c:pt idx="34">
                  <c:v>443.91663312443268</c:v>
                </c:pt>
                <c:pt idx="35">
                  <c:v>421.30260151261257</c:v>
                </c:pt>
                <c:pt idx="36">
                  <c:v>419.94072750742134</c:v>
                </c:pt>
                <c:pt idx="37">
                  <c:v>369.79903691899318</c:v>
                </c:pt>
                <c:pt idx="38">
                  <c:v>407.45519917567316</c:v>
                </c:pt>
                <c:pt idx="39">
                  <c:v>433.79338849079699</c:v>
                </c:pt>
                <c:pt idx="40">
                  <c:v>464.17892081215371</c:v>
                </c:pt>
                <c:pt idx="41">
                  <c:v>508.80575700158721</c:v>
                </c:pt>
                <c:pt idx="42">
                  <c:v>540.84541305167681</c:v>
                </c:pt>
                <c:pt idx="43">
                  <c:v>524.65640533857902</c:v>
                </c:pt>
                <c:pt idx="44">
                  <c:v>571.74006757835355</c:v>
                </c:pt>
                <c:pt idx="45">
                  <c:v>267.80650664189125</c:v>
                </c:pt>
                <c:pt idx="46">
                  <c:v>894.97696705138878</c:v>
                </c:pt>
              </c:numCache>
            </c:numRef>
          </c:yVal>
          <c:smooth val="1"/>
        </c:ser>
        <c:axId val="104101376"/>
        <c:axId val="104103296"/>
      </c:scatterChart>
      <c:valAx>
        <c:axId val="104101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CHAN No.</a:t>
                </a:r>
              </a:p>
            </c:rich>
          </c:tx>
          <c:layout/>
        </c:title>
        <c:numFmt formatCode="General" sourceLinked="1"/>
        <c:tickLblPos val="nextTo"/>
        <c:crossAx val="104103296"/>
        <c:crosses val="autoZero"/>
        <c:crossBetween val="midCat"/>
      </c:valAx>
      <c:valAx>
        <c:axId val="104103296"/>
        <c:scaling>
          <c:orientation val="minMax"/>
        </c:scaling>
        <c:axPos val="l"/>
        <c:majorGridlines/>
        <c:numFmt formatCode="General" sourceLinked="1"/>
        <c:tickLblPos val="nextTo"/>
        <c:crossAx val="104101376"/>
        <c:crosses val="autoZero"/>
        <c:crossBetween val="midCat"/>
      </c:valAx>
    </c:plotArea>
    <c:legend>
      <c:legendPos val="r"/>
      <c:layout/>
    </c:legend>
    <c:plotVisOnly val="1"/>
    <c:dispBlanksAs val="gap"/>
  </c:chart>
  <c:spPr>
    <a:ln>
      <a:solidFill>
        <a:srgbClr val="4F81BD"/>
      </a:solidFill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41.wmf"/><Relationship Id="rId2" Type="http://schemas.openxmlformats.org/officeDocument/2006/relationships/image" Target="../media/image33.wmf"/><Relationship Id="rId1" Type="http://schemas.openxmlformats.org/officeDocument/2006/relationships/image" Target="../media/image23.wmf"/><Relationship Id="rId6" Type="http://schemas.openxmlformats.org/officeDocument/2006/relationships/image" Target="../media/image40.wmf"/><Relationship Id="rId5" Type="http://schemas.openxmlformats.org/officeDocument/2006/relationships/image" Target="../media/image35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41.wmf"/><Relationship Id="rId2" Type="http://schemas.openxmlformats.org/officeDocument/2006/relationships/image" Target="../media/image33.wmf"/><Relationship Id="rId1" Type="http://schemas.openxmlformats.org/officeDocument/2006/relationships/image" Target="../media/image23.wmf"/><Relationship Id="rId6" Type="http://schemas.openxmlformats.org/officeDocument/2006/relationships/image" Target="../media/image44.wmf"/><Relationship Id="rId5" Type="http://schemas.openxmlformats.org/officeDocument/2006/relationships/image" Target="../media/image35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4.wmf"/><Relationship Id="rId6" Type="http://schemas.openxmlformats.org/officeDocument/2006/relationships/image" Target="../media/image25.wmf"/><Relationship Id="rId5" Type="http://schemas.openxmlformats.org/officeDocument/2006/relationships/image" Target="../media/image35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4.wmf"/><Relationship Id="rId6" Type="http://schemas.openxmlformats.org/officeDocument/2006/relationships/image" Target="../media/image25.wmf"/><Relationship Id="rId5" Type="http://schemas.openxmlformats.org/officeDocument/2006/relationships/image" Target="../media/image35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6344-3BA8-47CF-8E19-156EE8FE6382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C56B7-FC7C-4903-95C7-E57144429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20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C56B7-FC7C-4903-95C7-E571444292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CDA7E-82A8-4B6D-BF01-E178A2F5BCDB}" type="datetimeFigureOut">
              <a:rPr lang="en-US" smtClean="0"/>
              <a:pPr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8FC7-A977-437E-8A8A-28E724298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8.e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2.e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6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5.e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e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8.emf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2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1.e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oleObject" Target="../embeddings/oleObject60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4.bin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6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Pressure-saturation discrimination for the underground blowout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3284984"/>
            <a:ext cx="5266928" cy="27649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Tuhin BHAKTA (NTNU)</a:t>
            </a:r>
          </a:p>
          <a:p>
            <a:pPr>
              <a:buNone/>
            </a:pPr>
            <a:r>
              <a:rPr lang="en-US" sz="2800" dirty="0" smtClean="0"/>
              <a:t>Martin Landrø (NTNU)</a:t>
            </a:r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pPr>
              <a:buNone/>
            </a:pPr>
            <a:r>
              <a:rPr lang="en-US" sz="2000" dirty="0" smtClean="0"/>
              <a:t>Rose Meeting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April,2012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100" name="Picture 4" descr="NTNU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31" y="5733256"/>
            <a:ext cx="2205453" cy="90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AVO Analysis-- calibration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827584" y="908720"/>
          <a:ext cx="74168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9591" y="3588256"/>
          <a:ext cx="734481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579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Scaling  Factor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Near Stack Data</a:t>
                      </a:r>
                    </a:p>
                    <a:p>
                      <a:r>
                        <a:rPr lang="en-US" dirty="0" smtClean="0"/>
                        <a:t>(1-17)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 Stack Data</a:t>
                      </a:r>
                    </a:p>
                    <a:p>
                      <a:r>
                        <a:rPr lang="en-US" dirty="0" smtClean="0"/>
                        <a:t>(31-47)</a:t>
                      </a:r>
                      <a:endParaRPr lang="en-US" dirty="0"/>
                    </a:p>
                  </a:txBody>
                  <a:tcPr/>
                </a:tc>
              </a:tr>
              <a:tr h="579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Global Scaling (1988)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1.41*10^-11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1.41*10^-11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579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Global Scaling (1990)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5.30*10^-9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5.30*10^-9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35620">
                <a:tc>
                  <a:txBody>
                    <a:bodyPr/>
                    <a:lstStyle/>
                    <a:p>
                      <a:r>
                        <a:rPr lang="en-US" dirty="0" smtClean="0"/>
                        <a:t>Geometrical Spreading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1.145</a:t>
                      </a:r>
                    </a:p>
                  </a:txBody>
                  <a:tcPr/>
                </a:tc>
              </a:tr>
              <a:tr h="335620">
                <a:tc>
                  <a:txBody>
                    <a:bodyPr/>
                    <a:lstStyle/>
                    <a:p>
                      <a:r>
                        <a:rPr lang="en-US" dirty="0" smtClean="0"/>
                        <a:t>Absorption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1.265</a:t>
                      </a:r>
                    </a:p>
                  </a:txBody>
                  <a:tcPr/>
                </a:tc>
              </a:tr>
              <a:tr h="335620">
                <a:tc>
                  <a:txBody>
                    <a:bodyPr/>
                    <a:lstStyle/>
                    <a:p>
                      <a:r>
                        <a:rPr lang="en-US" dirty="0" smtClean="0"/>
                        <a:t>AVO Scaling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General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4221088"/>
            <a:ext cx="83529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5536" y="2132856"/>
            <a:ext cx="8064896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3528" y="98072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83968" y="980728"/>
            <a:ext cx="72008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99792" y="980728"/>
            <a:ext cx="1656184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55976" y="980728"/>
            <a:ext cx="1368152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355976" y="980728"/>
            <a:ext cx="3384376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71600" y="980728"/>
            <a:ext cx="3456384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164288" y="3861048"/>
            <a:ext cx="14537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Top Reservoir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164288" y="2204864"/>
            <a:ext cx="127079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Sea Bottom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27584" y="980728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7544" y="980728"/>
            <a:ext cx="72008" cy="3240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79512" y="1412776"/>
            <a:ext cx="6559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70 m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23528" y="2996952"/>
            <a:ext cx="7729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490 m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995936" y="3501008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79912" y="2996952"/>
            <a:ext cx="5934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10.3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355976" y="3789040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716016" y="3717032"/>
            <a:ext cx="5934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29.4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860032" y="1268760"/>
            <a:ext cx="11853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Near Stack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732240" y="1196752"/>
            <a:ext cx="102040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Far Stack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699792" y="836712"/>
            <a:ext cx="158417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987824" y="836712"/>
            <a:ext cx="7729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178 m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971600" y="1124744"/>
            <a:ext cx="33123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619672" y="1124744"/>
            <a:ext cx="7729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553 m</a:t>
            </a:r>
            <a:endParaRPr lang="en-US" dirty="0"/>
          </a:p>
        </p:txBody>
      </p:sp>
      <p:sp>
        <p:nvSpPr>
          <p:cNvPr id="6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1560" y="5085184"/>
            <a:ext cx="8352928" cy="13681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dirty="0" smtClean="0"/>
              <a:t>Trace interval is =12.5 m</a:t>
            </a:r>
          </a:p>
          <a:p>
            <a:pPr algn="ctr">
              <a:buNone/>
            </a:pPr>
            <a:r>
              <a:rPr lang="en-US" sz="1800" dirty="0" smtClean="0"/>
              <a:t>Near offset =78 m</a:t>
            </a:r>
          </a:p>
          <a:p>
            <a:pPr algn="ctr">
              <a:buNone/>
            </a:pPr>
            <a:r>
              <a:rPr lang="en-US" sz="1800" dirty="0" smtClean="0"/>
              <a:t>No. of channels= 95 </a:t>
            </a:r>
          </a:p>
          <a:p>
            <a:pPr algn="ctr">
              <a:buNone/>
            </a:pPr>
            <a:r>
              <a:rPr lang="en-US" sz="1800" dirty="0" smtClean="0"/>
              <a:t>Initial Effective Stress is around 3.5 </a:t>
            </a:r>
            <a:r>
              <a:rPr lang="en-US" sz="1800" dirty="0" err="1" smtClean="0"/>
              <a:t>MPa</a:t>
            </a:r>
            <a:r>
              <a:rPr lang="en-US" sz="1800" dirty="0" smtClean="0"/>
              <a:t> (Assuming hydrostatic  trend)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7488832" cy="26642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2987824" y="3789040"/>
            <a:ext cx="0" cy="216024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39952" y="3789040"/>
            <a:ext cx="0" cy="216024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89040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89040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971600" y="422108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Stack Data 1990</a:t>
            </a:r>
            <a:endParaRPr lang="en-US" sz="1200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836712"/>
            <a:ext cx="7488832" cy="26988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115616" y="1484784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Stack Data 1988</a:t>
            </a:r>
            <a:endParaRPr lang="en-US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987824" y="1052736"/>
            <a:ext cx="0" cy="216024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052736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968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4139952" y="1052736"/>
            <a:ext cx="0" cy="216024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732240" y="764704"/>
            <a:ext cx="2232248" cy="5976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  Here,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Gamma=1/10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Hill Avg.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236296" y="1196752"/>
          <a:ext cx="1300144" cy="360040"/>
        </p:xfrm>
        <a:graphic>
          <a:graphicData uri="http://schemas.openxmlformats.org/presentationml/2006/ole">
            <p:oleObj spid="_x0000_s71682" name="Formel" r:id="rId4" imgW="825500" imgH="2286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308304" y="1628800"/>
          <a:ext cx="1296144" cy="449429"/>
        </p:xfrm>
        <a:graphic>
          <a:graphicData uri="http://schemas.openxmlformats.org/presentationml/2006/ole">
            <p:oleObj spid="_x0000_s71683" name="Formel" r:id="rId5" imgW="736600" imgH="2413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380312" y="2060848"/>
          <a:ext cx="1224136" cy="301326"/>
        </p:xfrm>
        <a:graphic>
          <a:graphicData uri="http://schemas.openxmlformats.org/presentationml/2006/ole">
            <p:oleObj spid="_x0000_s71684" name="Formel" r:id="rId6" imgW="825500" imgH="203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732240" y="2348880"/>
          <a:ext cx="2205245" cy="360040"/>
        </p:xfrm>
        <a:graphic>
          <a:graphicData uri="http://schemas.openxmlformats.org/presentationml/2006/ole">
            <p:oleObj spid="_x0000_s71685" name="Formel" r:id="rId7" imgW="1016000" imgH="2413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452320" y="2780928"/>
          <a:ext cx="864096" cy="687349"/>
        </p:xfrm>
        <a:graphic>
          <a:graphicData uri="http://schemas.openxmlformats.org/presentationml/2006/ole">
            <p:oleObj spid="_x0000_s71686" name="Formel" r:id="rId8" imgW="558558" imgH="444307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04248" y="3933056"/>
          <a:ext cx="2069283" cy="432048"/>
        </p:xfrm>
        <a:graphic>
          <a:graphicData uri="http://schemas.openxmlformats.org/presentationml/2006/ole">
            <p:oleObj spid="_x0000_s71687" name="Equation" r:id="rId9" imgW="1155700" imgH="241300" progId="Equation.DSMT4">
              <p:embed/>
            </p:oleObj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6732240" y="3573016"/>
          <a:ext cx="2195736" cy="365956"/>
        </p:xfrm>
        <a:graphic>
          <a:graphicData uri="http://schemas.openxmlformats.org/presentationml/2006/ole">
            <p:oleObj spid="_x0000_s71688" name="Equation" r:id="rId10" imgW="1066337" imgH="177723" progId="Equation.DSMT4">
              <p:embed/>
            </p:oleObj>
          </a:graphicData>
        </a:graphic>
      </p:graphicFrame>
      <p:pic>
        <p:nvPicPr>
          <p:cNvPr id="716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764704"/>
            <a:ext cx="6264696" cy="297574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/>
          <p:nvPr/>
        </p:nvCxnSpPr>
        <p:spPr>
          <a:xfrm>
            <a:off x="2267744" y="980728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75856" y="980728"/>
            <a:ext cx="0" cy="2448272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98072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980728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539552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pic>
        <p:nvPicPr>
          <p:cNvPr id="7169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3789040"/>
            <a:ext cx="6264696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45" name="Straight Connector 44"/>
          <p:cNvCxnSpPr/>
          <p:nvPr/>
        </p:nvCxnSpPr>
        <p:spPr>
          <a:xfrm>
            <a:off x="2267744" y="4005064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75856" y="4005064"/>
            <a:ext cx="0" cy="2448272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400506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4005064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683568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24" name="Oval 23"/>
          <p:cNvSpPr/>
          <p:nvPr/>
        </p:nvSpPr>
        <p:spPr>
          <a:xfrm>
            <a:off x="4788024" y="4725144"/>
            <a:ext cx="1584176" cy="1512168"/>
          </a:xfrm>
          <a:prstGeom prst="ellipse">
            <a:avLst/>
          </a:prstGeom>
          <a:noFill/>
          <a:ln>
            <a:solidFill>
              <a:srgbClr val="7030A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88024" y="1844824"/>
            <a:ext cx="1584176" cy="1512168"/>
          </a:xfrm>
          <a:prstGeom prst="ellipse">
            <a:avLst/>
          </a:prstGeom>
          <a:noFill/>
          <a:ln>
            <a:solidFill>
              <a:srgbClr val="7030A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804248" y="764704"/>
            <a:ext cx="2160240" cy="5976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Here,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Gamma=1/10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Brie with e=3 linear Trend</a:t>
            </a:r>
          </a:p>
          <a:p>
            <a:pPr>
              <a:buNone/>
            </a:pPr>
            <a:endParaRPr lang="en-US" sz="1800" dirty="0" smtClean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308304" y="1268760"/>
          <a:ext cx="1279525" cy="360362"/>
        </p:xfrm>
        <a:graphic>
          <a:graphicData uri="http://schemas.openxmlformats.org/presentationml/2006/ole">
            <p:oleObj spid="_x0000_s72706" name="Formel" r:id="rId4" imgW="812447" imgH="228501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308304" y="1700808"/>
          <a:ext cx="1152128" cy="377421"/>
        </p:xfrm>
        <a:graphic>
          <a:graphicData uri="http://schemas.openxmlformats.org/presentationml/2006/ole">
            <p:oleObj spid="_x0000_s72707" name="Formel" r:id="rId5" imgW="736600" imgH="2413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380312" y="2060848"/>
          <a:ext cx="1224136" cy="301326"/>
        </p:xfrm>
        <a:graphic>
          <a:graphicData uri="http://schemas.openxmlformats.org/presentationml/2006/ole">
            <p:oleObj spid="_x0000_s72708" name="Formel" r:id="rId6" imgW="825500" imgH="203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804248" y="2420888"/>
          <a:ext cx="2205245" cy="360040"/>
        </p:xfrm>
        <a:graphic>
          <a:graphicData uri="http://schemas.openxmlformats.org/presentationml/2006/ole">
            <p:oleObj spid="_x0000_s72709" name="Formel" r:id="rId7" imgW="1016000" imgH="2413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452320" y="2852936"/>
          <a:ext cx="864096" cy="687349"/>
        </p:xfrm>
        <a:graphic>
          <a:graphicData uri="http://schemas.openxmlformats.org/presentationml/2006/ole">
            <p:oleObj spid="_x0000_s72710" name="Formel" r:id="rId8" imgW="558558" imgH="444307" progId="Equation.3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804248" y="3573016"/>
          <a:ext cx="2160240" cy="360040"/>
        </p:xfrm>
        <a:graphic>
          <a:graphicData uri="http://schemas.openxmlformats.org/presentationml/2006/ole">
            <p:oleObj spid="_x0000_s72711" name="Equation" r:id="rId9" imgW="1066337" imgH="177723" progId="Equation.DSMT4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876256" y="3933056"/>
          <a:ext cx="1978025" cy="431800"/>
        </p:xfrm>
        <a:graphic>
          <a:graphicData uri="http://schemas.openxmlformats.org/presentationml/2006/ole">
            <p:oleObj spid="_x0000_s72712" name="Equation" r:id="rId10" imgW="1104900" imgH="241300" progId="Equation.DSMT4">
              <p:embed/>
            </p:oleObj>
          </a:graphicData>
        </a:graphic>
      </p:graphicFrame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764704"/>
            <a:ext cx="6264696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3789040"/>
            <a:ext cx="6264696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11560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55576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339752" y="980728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39752" y="4005064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47864" y="980728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347864" y="4077072"/>
            <a:ext cx="0" cy="230425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98072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4005064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980728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400506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876256" y="764704"/>
            <a:ext cx="2088232" cy="5976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dirty="0" smtClean="0"/>
              <a:t>Here,</a:t>
            </a:r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Gamma=1/6</a:t>
            </a:r>
          </a:p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Brie with e=3 linear Trend</a:t>
            </a:r>
          </a:p>
          <a:p>
            <a:pPr>
              <a:buNone/>
            </a:pPr>
            <a:endParaRPr lang="en-US" sz="55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236296" y="1196752"/>
          <a:ext cx="1279525" cy="360362"/>
        </p:xfrm>
        <a:graphic>
          <a:graphicData uri="http://schemas.openxmlformats.org/presentationml/2006/ole">
            <p:oleObj spid="_x0000_s40976" name="Formel" r:id="rId4" imgW="812447" imgH="228501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308304" y="1556792"/>
          <a:ext cx="1152128" cy="377421"/>
        </p:xfrm>
        <a:graphic>
          <a:graphicData uri="http://schemas.openxmlformats.org/presentationml/2006/ole">
            <p:oleObj spid="_x0000_s40977" name="Formel" r:id="rId5" imgW="736600" imgH="2413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308304" y="1988840"/>
          <a:ext cx="1224136" cy="301326"/>
        </p:xfrm>
        <a:graphic>
          <a:graphicData uri="http://schemas.openxmlformats.org/presentationml/2006/ole">
            <p:oleObj spid="_x0000_s40978" name="Formel" r:id="rId6" imgW="825500" imgH="203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911975" y="2492896"/>
          <a:ext cx="2232025" cy="358775"/>
        </p:xfrm>
        <a:graphic>
          <a:graphicData uri="http://schemas.openxmlformats.org/presentationml/2006/ole">
            <p:oleObj spid="_x0000_s40979" name="Formel" r:id="rId7" imgW="1028254" imgH="241195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452320" y="2996952"/>
          <a:ext cx="864096" cy="687349"/>
        </p:xfrm>
        <a:graphic>
          <a:graphicData uri="http://schemas.openxmlformats.org/presentationml/2006/ole">
            <p:oleObj spid="_x0000_s40980" name="Formel" r:id="rId8" imgW="558558" imgH="444307" progId="Equation.3">
              <p:embed/>
            </p:oleObj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876256" y="3717032"/>
          <a:ext cx="2083089" cy="360040"/>
        </p:xfrm>
        <a:graphic>
          <a:graphicData uri="http://schemas.openxmlformats.org/presentationml/2006/ole">
            <p:oleObj spid="_x0000_s40981" name="Equation" r:id="rId9" imgW="1028254" imgH="177723" progId="Equation.DSMT4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6948264" y="4077072"/>
          <a:ext cx="1978025" cy="431800"/>
        </p:xfrm>
        <a:graphic>
          <a:graphicData uri="http://schemas.openxmlformats.org/presentationml/2006/ole">
            <p:oleObj spid="_x0000_s40982" name="Equation" r:id="rId10" imgW="1104900" imgH="241300" progId="Equation.DSMT4">
              <p:embed/>
            </p:oleObj>
          </a:graphicData>
        </a:graphic>
      </p:graphicFrame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764704"/>
            <a:ext cx="6264696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84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560" y="3789040"/>
            <a:ext cx="6264696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29" name="Straight Connector 28"/>
          <p:cNvCxnSpPr/>
          <p:nvPr/>
        </p:nvCxnSpPr>
        <p:spPr>
          <a:xfrm>
            <a:off x="2411760" y="980728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1760" y="4005064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19872" y="4005064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9872" y="980728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5576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827584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98072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736" y="6309320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980728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400506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876256" y="764704"/>
            <a:ext cx="2088232" cy="5976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Here,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Gamma=1/10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Brie with e=3 quadratic trend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236296" y="1052736"/>
          <a:ext cx="1279525" cy="360362"/>
        </p:xfrm>
        <a:graphic>
          <a:graphicData uri="http://schemas.openxmlformats.org/presentationml/2006/ole">
            <p:oleObj spid="_x0000_s41998" name="Formel" r:id="rId4" imgW="812447" imgH="228501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380312" y="1772816"/>
          <a:ext cx="1152128" cy="377421"/>
        </p:xfrm>
        <a:graphic>
          <a:graphicData uri="http://schemas.openxmlformats.org/presentationml/2006/ole">
            <p:oleObj spid="_x0000_s41999" name="Formel" r:id="rId5" imgW="736600" imgH="2413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380312" y="2204864"/>
          <a:ext cx="1224136" cy="301326"/>
        </p:xfrm>
        <a:graphic>
          <a:graphicData uri="http://schemas.openxmlformats.org/presentationml/2006/ole">
            <p:oleObj spid="_x0000_s42000" name="Formel" r:id="rId6" imgW="825500" imgH="203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938962" y="2636912"/>
          <a:ext cx="2205038" cy="358775"/>
        </p:xfrm>
        <a:graphic>
          <a:graphicData uri="http://schemas.openxmlformats.org/presentationml/2006/ole">
            <p:oleObj spid="_x0000_s42001" name="Formel" r:id="rId7" imgW="1016000" imgH="2413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452320" y="3068960"/>
          <a:ext cx="864096" cy="687349"/>
        </p:xfrm>
        <a:graphic>
          <a:graphicData uri="http://schemas.openxmlformats.org/presentationml/2006/ole">
            <p:oleObj spid="_x0000_s42002" name="Formel" r:id="rId8" imgW="558558" imgH="444307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7380312" y="1412776"/>
          <a:ext cx="1160462" cy="360363"/>
        </p:xfrm>
        <a:graphic>
          <a:graphicData uri="http://schemas.openxmlformats.org/presentationml/2006/ole">
            <p:oleObj spid="_x0000_s42003" name="Formel" r:id="rId9" imgW="736600" imgH="228600" progId="Equation.3">
              <p:embed/>
            </p:oleObj>
          </a:graphicData>
        </a:graphic>
      </p:graphicFrame>
      <p:pic>
        <p:nvPicPr>
          <p:cNvPr id="26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764705"/>
            <a:ext cx="6336704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2004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3789040"/>
            <a:ext cx="6336704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39552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55576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411760" y="980728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1760" y="4005064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19872" y="980728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9872" y="4005064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98072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67744" y="638132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400506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328498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876256" y="764704"/>
            <a:ext cx="2088232" cy="5976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Here,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Gamma=1/6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Brie with e=3 quadratic trend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092280" y="1124744"/>
          <a:ext cx="1279525" cy="360362"/>
        </p:xfrm>
        <a:graphic>
          <a:graphicData uri="http://schemas.openxmlformats.org/presentationml/2006/ole">
            <p:oleObj spid="_x0000_s43022" name="Formel" r:id="rId4" imgW="812447" imgH="228501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7236296" y="1916832"/>
          <a:ext cx="1152128" cy="377421"/>
        </p:xfrm>
        <a:graphic>
          <a:graphicData uri="http://schemas.openxmlformats.org/presentationml/2006/ole">
            <p:oleObj spid="_x0000_s43023" name="Formel" r:id="rId5" imgW="736600" imgH="2413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7236296" y="2348880"/>
          <a:ext cx="1224136" cy="301326"/>
        </p:xfrm>
        <a:graphic>
          <a:graphicData uri="http://schemas.openxmlformats.org/presentationml/2006/ole">
            <p:oleObj spid="_x0000_s43024" name="Formel" r:id="rId6" imgW="825500" imgH="203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6911975" y="2780928"/>
          <a:ext cx="2232025" cy="358775"/>
        </p:xfrm>
        <a:graphic>
          <a:graphicData uri="http://schemas.openxmlformats.org/presentationml/2006/ole">
            <p:oleObj spid="_x0000_s43025" name="Formel" r:id="rId7" imgW="1028254" imgH="241195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7380312" y="3140968"/>
          <a:ext cx="864096" cy="687349"/>
        </p:xfrm>
        <a:graphic>
          <a:graphicData uri="http://schemas.openxmlformats.org/presentationml/2006/ole">
            <p:oleObj spid="_x0000_s43026" name="Formel" r:id="rId8" imgW="558558" imgH="444307" progId="Equation.3">
              <p:embed/>
            </p:oleObj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7164288" y="1484784"/>
          <a:ext cx="1160462" cy="360363"/>
        </p:xfrm>
        <a:graphic>
          <a:graphicData uri="http://schemas.openxmlformats.org/presentationml/2006/ole">
            <p:oleObj spid="_x0000_s43027" name="Formel" r:id="rId9" imgW="736600" imgH="228600" progId="Equation.3">
              <p:embed/>
            </p:oleObj>
          </a:graphicData>
        </a:graphic>
      </p:graphicFrame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764705"/>
            <a:ext cx="6408712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3789040"/>
            <a:ext cx="6408712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11560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83568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39752" y="980728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39752" y="4005064"/>
            <a:ext cx="0" cy="24482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19872" y="980728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19872" y="4005064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98072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6309320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400506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5856" y="328498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7"/>
            <a:ext cx="7128792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7128792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971600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915816" y="908720"/>
            <a:ext cx="0" cy="19442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15816" y="3861048"/>
            <a:ext cx="0" cy="23762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67944" y="3861048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908720"/>
            <a:ext cx="0" cy="1944216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861048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908720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908720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861048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Calibration of channel sensitivities,  1988 and 1990 data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="" xmlns:p14="http://schemas.microsoft.com/office/powerpoint/2010/main" val="429673377"/>
              </p:ext>
            </p:extLst>
          </p:nvPr>
        </p:nvGraphicFramePr>
        <p:xfrm>
          <a:off x="395536" y="1052736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979712" y="5733256"/>
            <a:ext cx="5040560" cy="7920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RMS window: 400-1000 </a:t>
            </a:r>
            <a:r>
              <a:rPr lang="en-US" sz="2400" b="1" dirty="0" err="1" smtClean="0"/>
              <a:t>ms</a:t>
            </a:r>
            <a:r>
              <a:rPr lang="en-US" sz="2400" b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Outline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en-US" sz="2400" dirty="0" smtClean="0"/>
              <a:t>Blowout history</a:t>
            </a:r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Observed Time-lapse effects</a:t>
            </a:r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Objectives and Challenges</a:t>
            </a:r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Methodology</a:t>
            </a:r>
          </a:p>
          <a:p>
            <a:pPr algn="just"/>
            <a:r>
              <a:rPr lang="en-US" sz="2400" dirty="0" smtClean="0"/>
              <a:t>Results</a:t>
            </a:r>
          </a:p>
          <a:p>
            <a:pPr algn="just"/>
            <a:r>
              <a:rPr lang="en-US" sz="2400" dirty="0" smtClean="0"/>
              <a:t>Uncertainties</a:t>
            </a:r>
          </a:p>
          <a:p>
            <a:pPr algn="just"/>
            <a:r>
              <a:rPr lang="en-US" sz="2400" dirty="0" smtClean="0"/>
              <a:t>Conclusions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pPr algn="just">
              <a:buFont typeface="Arial" charset="0"/>
              <a:buChar char="•"/>
            </a:pPr>
            <a:endParaRPr lang="en-US" sz="2400" dirty="0" smtClean="0"/>
          </a:p>
          <a:p>
            <a:pPr algn="just">
              <a:buFont typeface="Arial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Results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92696"/>
            <a:ext cx="6336704" cy="2952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717032"/>
            <a:ext cx="6336704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>
            <a:off x="3203848" y="3933056"/>
            <a:ext cx="0" cy="23762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3848" y="908720"/>
            <a:ext cx="0" cy="23762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11960" y="4221088"/>
            <a:ext cx="0" cy="2088232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1960" y="908720"/>
            <a:ext cx="0" cy="216024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6237312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908720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92494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6237312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475656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5656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Uncertainty Analysis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1556" y="1196752"/>
          <a:ext cx="799289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</a:tblGrid>
              <a:tr h="468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dirty="0" smtClean="0"/>
                        <a:t>-0.394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99592" y="1268760"/>
          <a:ext cx="228600" cy="282625"/>
        </p:xfrm>
        <a:graphic>
          <a:graphicData uri="http://schemas.openxmlformats.org/presentationml/2006/ole">
            <p:oleObj spid="_x0000_s53271" name="Equation" r:id="rId4" imgW="228600" imgH="228600" progId="Equation.DSMT4">
              <p:embed/>
            </p:oleObj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555776" y="1268760"/>
          <a:ext cx="190500" cy="282575"/>
        </p:xfrm>
        <a:graphic>
          <a:graphicData uri="http://schemas.openxmlformats.org/presentationml/2006/ole">
            <p:oleObj spid="_x0000_s53272" name="Equation" r:id="rId5" imgW="190500" imgH="228600" progId="Equation.DSMT4">
              <p:embed/>
            </p:oleObj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652120" y="1268760"/>
          <a:ext cx="279400" cy="282575"/>
        </p:xfrm>
        <a:graphic>
          <a:graphicData uri="http://schemas.openxmlformats.org/presentationml/2006/ole">
            <p:oleObj spid="_x0000_s53273" name="Equation" r:id="rId6" imgW="279400" imgH="228600" progId="Equation.DSMT4">
              <p:embed/>
            </p:oleObj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4067944" y="1340768"/>
          <a:ext cx="228600" cy="241300"/>
        </p:xfrm>
        <a:graphic>
          <a:graphicData uri="http://schemas.openxmlformats.org/presentationml/2006/ole">
            <p:oleObj spid="_x0000_s53274" name="Equation" r:id="rId7" imgW="228600" imgH="241300" progId="Equation.DSMT4">
              <p:embed/>
            </p:oleObj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8028384" y="1340768"/>
          <a:ext cx="317500" cy="220662"/>
        </p:xfrm>
        <a:graphic>
          <a:graphicData uri="http://schemas.openxmlformats.org/presentationml/2006/ole">
            <p:oleObj spid="_x0000_s53275" name="Equation" r:id="rId8" imgW="317087" imgH="177569" progId="Equation.DSMT4">
              <p:embed/>
            </p:oleObj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763688" y="1268760"/>
          <a:ext cx="317500" cy="354012"/>
        </p:xfrm>
        <a:graphic>
          <a:graphicData uri="http://schemas.openxmlformats.org/presentationml/2006/ole">
            <p:oleObj spid="_x0000_s53276" name="Equation" r:id="rId9" imgW="317362" imgH="228501" progId="Equation.DSMT4">
              <p:embed/>
            </p:oleObj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347864" y="1268760"/>
          <a:ext cx="279400" cy="354012"/>
        </p:xfrm>
        <a:graphic>
          <a:graphicData uri="http://schemas.openxmlformats.org/presentationml/2006/ole">
            <p:oleObj spid="_x0000_s53277" name="Equation" r:id="rId10" imgW="279400" imgH="228600" progId="Equation.DSMT4">
              <p:embed/>
            </p:oleObj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4672013" y="1341438"/>
          <a:ext cx="317500" cy="241300"/>
        </p:xfrm>
        <a:graphic>
          <a:graphicData uri="http://schemas.openxmlformats.org/presentationml/2006/ole">
            <p:oleObj spid="_x0000_s53278" name="Equation" r:id="rId11" imgW="317225" imgH="241091" progId="Equation.DSMT4">
              <p:embed/>
            </p:oleObj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6372200" y="1268760"/>
          <a:ext cx="342900" cy="282575"/>
        </p:xfrm>
        <a:graphic>
          <a:graphicData uri="http://schemas.openxmlformats.org/presentationml/2006/ole">
            <p:oleObj spid="_x0000_s53279" name="Equation" r:id="rId12" imgW="342751" imgH="228501" progId="Equation.DSMT4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7092280" y="1340768"/>
          <a:ext cx="254000" cy="220662"/>
        </p:xfrm>
        <a:graphic>
          <a:graphicData uri="http://schemas.openxmlformats.org/presentationml/2006/ole">
            <p:oleObj spid="_x0000_s53280" name="Equation" r:id="rId13" imgW="253670" imgH="177569" progId="Equation.DSMT4">
              <p:embed/>
            </p:oleObj>
          </a:graphicData>
        </a:graphic>
      </p:graphicFrame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7" y="2420888"/>
            <a:ext cx="7535893" cy="30963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Uncertainty Analysis-Real Data Example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20"/>
            <a:ext cx="6192688" cy="279211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789040"/>
            <a:ext cx="6192688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619672" y="1556792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4581128"/>
            <a:ext cx="369332" cy="138964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Delta  P (</a:t>
            </a:r>
            <a:r>
              <a:rPr lang="en-US" sz="1200" dirty="0" err="1" smtClean="0"/>
              <a:t>MPa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275856" y="1124744"/>
            <a:ext cx="0" cy="230425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75856" y="4005064"/>
            <a:ext cx="0" cy="230425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83968" y="4005064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3968" y="1124744"/>
            <a:ext cx="0" cy="2376264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84984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237312"/>
            <a:ext cx="383985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00506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124744"/>
            <a:ext cx="432048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Discussions &amp;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Analysis highly dependent on </a:t>
            </a:r>
            <a:r>
              <a:rPr lang="en-US" sz="2000" dirty="0"/>
              <a:t>r</a:t>
            </a:r>
            <a:r>
              <a:rPr lang="en-US" sz="2000" dirty="0" smtClean="0"/>
              <a:t>ock </a:t>
            </a:r>
            <a:r>
              <a:rPr lang="en-US" sz="2000" dirty="0"/>
              <a:t>p</a:t>
            </a:r>
            <a:r>
              <a:rPr lang="en-US" sz="2000" dirty="0" smtClean="0"/>
              <a:t>hysics parameters</a:t>
            </a:r>
          </a:p>
          <a:p>
            <a:r>
              <a:rPr lang="en-US" sz="2000" dirty="0" smtClean="0"/>
              <a:t>We have used Vs/</a:t>
            </a:r>
            <a:r>
              <a:rPr lang="en-US" sz="2000" dirty="0" err="1" smtClean="0"/>
              <a:t>Vp</a:t>
            </a:r>
            <a:r>
              <a:rPr lang="en-US" sz="2000" dirty="0" smtClean="0"/>
              <a:t> ratio of 0.5, however, in real case it should be lower. But it makes the pressure fluid discrimination highly unstable</a:t>
            </a:r>
          </a:p>
          <a:p>
            <a:r>
              <a:rPr lang="en-US" sz="2000" dirty="0" smtClean="0"/>
              <a:t>Estimated saturation and pressure values are reasonable, however, the algorithm gives high pressure and saturation changes outside the area between the wells </a:t>
            </a:r>
          </a:p>
          <a:p>
            <a:r>
              <a:rPr lang="en-US" sz="2000" dirty="0" smtClean="0"/>
              <a:t>Uncertainty in pressure-saturation estimation increases as reservoir depth decreases</a:t>
            </a:r>
          </a:p>
          <a:p>
            <a:r>
              <a:rPr lang="en-US" sz="2000" dirty="0" smtClean="0"/>
              <a:t>AVO-calibration and sensitivity calibration is a challenge for time lapse site survey data</a:t>
            </a:r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Acknowledgements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Total E&amp;P Norge for sponsoring my research </a:t>
            </a:r>
          </a:p>
          <a:p>
            <a:r>
              <a:rPr lang="en-US" sz="2000" dirty="0" smtClean="0"/>
              <a:t>Statoil , Total and their partners for providing the data</a:t>
            </a:r>
          </a:p>
          <a:p>
            <a:r>
              <a:rPr lang="en-US" sz="2000" dirty="0" smtClean="0"/>
              <a:t>The sponsors of the Rose Consortium </a:t>
            </a:r>
          </a:p>
          <a:p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Rock Physics Analysis</a:t>
            </a:r>
            <a:endParaRPr lang="en-US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6480720" cy="27236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03648" y="1196752"/>
            <a:ext cx="353943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100" dirty="0" smtClean="0"/>
              <a:t>Relative Change in Vp</a:t>
            </a:r>
            <a:endParaRPr lang="en-US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73016"/>
            <a:ext cx="6480720" cy="27363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03648" y="4005064"/>
            <a:ext cx="353943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100" dirty="0" smtClean="0"/>
              <a:t>Relative Change in Vp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Blow out history</a:t>
            </a:r>
            <a:br>
              <a:rPr lang="en-US" sz="2800" dirty="0" smtClean="0"/>
            </a:b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176464" cy="51845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4104456" cy="22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491880" y="1988840"/>
            <a:ext cx="21602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Observed Time-lapse effects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20272" y="1340768"/>
            <a:ext cx="65274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pic>
        <p:nvPicPr>
          <p:cNvPr id="7169" name="Picture 1" descr="F:\PhD Work\AVO work\Picture_AVO\New folder\1988.jpg"/>
          <p:cNvPicPr>
            <a:picLocks noChangeAspect="1" noChangeArrowheads="1"/>
          </p:cNvPicPr>
          <p:nvPr/>
        </p:nvPicPr>
        <p:blipFill>
          <a:blip r:embed="rId3" cstate="print"/>
          <a:srcRect r="53733" b="18126"/>
          <a:stretch>
            <a:fillRect/>
          </a:stretch>
        </p:blipFill>
        <p:spPr bwMode="auto">
          <a:xfrm>
            <a:off x="539552" y="980728"/>
            <a:ext cx="7848872" cy="2736304"/>
          </a:xfrm>
          <a:prstGeom prst="rect">
            <a:avLst/>
          </a:prstGeom>
          <a:noFill/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771800" y="2348880"/>
            <a:ext cx="2088232" cy="5760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68344" y="3284984"/>
            <a:ext cx="65274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1988</a:t>
            </a:r>
            <a:endParaRPr lang="en-US" dirty="0"/>
          </a:p>
        </p:txBody>
      </p:sp>
      <p:pic>
        <p:nvPicPr>
          <p:cNvPr id="7170" name="Picture 2" descr="F:\PhD Work\AVO work\Picture_AVO\New folder\19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7848872" cy="281734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7668344" y="6093296"/>
            <a:ext cx="65274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1990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555776" y="5229200"/>
            <a:ext cx="2304256" cy="5760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980728"/>
            <a:ext cx="77152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3779912" y="1124744"/>
            <a:ext cx="0" cy="5472608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63688" y="1124744"/>
            <a:ext cx="0" cy="54726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77152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980728"/>
            <a:ext cx="864096" cy="1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789040"/>
            <a:ext cx="792088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Main Objectives</a:t>
            </a:r>
          </a:p>
          <a:p>
            <a:pPr algn="just"/>
            <a:r>
              <a:rPr lang="en-US" sz="2800" dirty="0" smtClean="0"/>
              <a:t>Discriminate pressure-saturation for gas blow out</a:t>
            </a:r>
          </a:p>
          <a:p>
            <a:pPr algn="just"/>
            <a:r>
              <a:rPr lang="en-US" sz="2800" dirty="0" smtClean="0"/>
              <a:t>Explore feasibility</a:t>
            </a:r>
            <a:r>
              <a:rPr lang="en-US" sz="2800" dirty="0"/>
              <a:t> </a:t>
            </a:r>
            <a:r>
              <a:rPr lang="en-US" sz="2800" dirty="0" smtClean="0"/>
              <a:t>unconsolidated rocks</a:t>
            </a:r>
          </a:p>
          <a:p>
            <a:pPr algn="just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Some challenges</a:t>
            </a:r>
            <a:endParaRPr lang="en-US" sz="2800" dirty="0" smtClean="0"/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Don’t have good well logs (Vp, </a:t>
            </a:r>
            <a:r>
              <a:rPr lang="en-US" sz="2400" dirty="0" err="1" smtClean="0"/>
              <a:t>Vs,Density</a:t>
            </a:r>
            <a:r>
              <a:rPr lang="en-US" sz="2400" dirty="0" smtClean="0"/>
              <a:t>) for AVO Calibration</a:t>
            </a:r>
          </a:p>
          <a:p>
            <a:pPr algn="just">
              <a:buFont typeface="Arial" charset="0"/>
              <a:buChar char="•"/>
            </a:pPr>
            <a:r>
              <a:rPr lang="en-US" sz="2400" dirty="0" smtClean="0"/>
              <a:t>No core data is available </a:t>
            </a:r>
          </a:p>
          <a:p>
            <a:pPr algn="just">
              <a:buFont typeface="Arial" charset="0"/>
              <a:buChar char="•"/>
            </a:pPr>
            <a:r>
              <a:rPr lang="nb-NO" sz="2400" dirty="0" smtClean="0"/>
              <a:t>Site survey data from 1988 and 1990 have </a:t>
            </a:r>
            <a:r>
              <a:rPr lang="nb-NO" sz="2400" dirty="0" err="1" smtClean="0"/>
              <a:t>significant</a:t>
            </a:r>
            <a:r>
              <a:rPr lang="nb-NO" sz="2400" dirty="0" smtClean="0"/>
              <a:t> </a:t>
            </a:r>
            <a:r>
              <a:rPr lang="nb-NO" sz="2400" dirty="0" err="1" smtClean="0"/>
              <a:t>variation</a:t>
            </a:r>
            <a:r>
              <a:rPr lang="nb-NO" sz="2400" dirty="0" smtClean="0"/>
              <a:t> in </a:t>
            </a:r>
            <a:r>
              <a:rPr lang="nb-NO" sz="2400" dirty="0" err="1" smtClean="0"/>
              <a:t>hydrophone</a:t>
            </a:r>
            <a:r>
              <a:rPr lang="nb-NO" sz="2400" dirty="0" smtClean="0"/>
              <a:t> </a:t>
            </a:r>
            <a:r>
              <a:rPr lang="nb-NO" sz="2400" dirty="0" err="1" smtClean="0"/>
              <a:t>sensitivies</a:t>
            </a:r>
            <a:r>
              <a:rPr lang="nb-NO" sz="2400" dirty="0" smtClean="0"/>
              <a:t> versus offset</a:t>
            </a:r>
            <a:endParaRPr lang="en-US" sz="2400" dirty="0" smtClean="0"/>
          </a:p>
          <a:p>
            <a:pPr algn="just">
              <a:buFont typeface="Arial" charset="0"/>
              <a:buChar char="•"/>
            </a:pPr>
            <a:endParaRPr lang="en-US" sz="2400" dirty="0" smtClean="0"/>
          </a:p>
          <a:p>
            <a:pPr algn="just">
              <a:buFont typeface="Arial" charset="0"/>
              <a:buChar char="•"/>
            </a:pPr>
            <a:endParaRPr lang="nb-NO" dirty="0" smtClean="0"/>
          </a:p>
          <a:p>
            <a:endParaRPr lang="nb-NO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Reflection Coefficients can be written (Smith and </a:t>
            </a:r>
            <a:r>
              <a:rPr lang="en-US" sz="1800" dirty="0" err="1" smtClean="0"/>
              <a:t>Gidlow</a:t>
            </a:r>
            <a:r>
              <a:rPr lang="en-US" sz="1800" dirty="0" smtClean="0"/>
              <a:t> ,1987)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                where,                      etc</a:t>
            </a:r>
          </a:p>
          <a:p>
            <a:r>
              <a:rPr lang="en-US" sz="1800" dirty="0" smtClean="0"/>
              <a:t>After fluid and pressure changes ,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From Rock Physics analysis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        (Landrø,2001) </a:t>
            </a:r>
          </a:p>
          <a:p>
            <a:endParaRPr lang="en-US" sz="18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8416049"/>
              </p:ext>
            </p:extLst>
          </p:nvPr>
        </p:nvGraphicFramePr>
        <p:xfrm>
          <a:off x="833438" y="1765300"/>
          <a:ext cx="5443537" cy="647700"/>
        </p:xfrm>
        <a:graphic>
          <a:graphicData uri="http://schemas.openxmlformats.org/presentationml/2006/ole">
            <p:oleObj spid="_x0000_s3088" name="Equation" r:id="rId3" imgW="3733560" imgH="44424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4457197"/>
              </p:ext>
            </p:extLst>
          </p:nvPr>
        </p:nvGraphicFramePr>
        <p:xfrm>
          <a:off x="899592" y="3212976"/>
          <a:ext cx="5740066" cy="648072"/>
        </p:xfrm>
        <a:graphic>
          <a:graphicData uri="http://schemas.openxmlformats.org/presentationml/2006/ole">
            <p:oleObj spid="_x0000_s3089" name="Formel" r:id="rId4" imgW="3937000" imgH="4445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572000" y="2420888"/>
          <a:ext cx="1003300" cy="215900"/>
        </p:xfrm>
        <a:graphic>
          <a:graphicData uri="http://schemas.openxmlformats.org/presentationml/2006/ole">
            <p:oleObj spid="_x0000_s3090" name="Formel" r:id="rId5" imgW="1002865" imgH="215806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67544" y="4509120"/>
          <a:ext cx="4086226" cy="576263"/>
        </p:xfrm>
        <a:graphic>
          <a:graphicData uri="http://schemas.openxmlformats.org/presentationml/2006/ole">
            <p:oleObj spid="_x0000_s3091" name="Equation" r:id="rId6" imgW="2425700" imgH="393700" progId="Equation.DSMT4">
              <p:embed/>
            </p:oleObj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67544" y="5157192"/>
          <a:ext cx="3733801" cy="504825"/>
        </p:xfrm>
        <a:graphic>
          <a:graphicData uri="http://schemas.openxmlformats.org/presentationml/2006/ole">
            <p:oleObj spid="_x0000_s3092" name="Equation" r:id="rId7" imgW="2438400" imgH="419100" progId="Equation.DSMT4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67544" y="5805264"/>
          <a:ext cx="1512168" cy="504056"/>
        </p:xfrm>
        <a:graphic>
          <a:graphicData uri="http://schemas.openxmlformats.org/presentationml/2006/ole">
            <p:oleObj spid="_x0000_s3093" name="Formel" r:id="rId8" imgW="787400" imgH="4191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we consider conventional AVO intercept and gradient formula, 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                                                               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                                                                                                                 (Landrø,2001)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Note: If                the discrimination power is reduced as last term in       is of less importance =&gt; expect more uncertainty as          decreases. </a:t>
            </a:r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827584" y="2060848"/>
          <a:ext cx="4684713" cy="576263"/>
        </p:xfrm>
        <a:graphic>
          <a:graphicData uri="http://schemas.openxmlformats.org/presentationml/2006/ole">
            <p:oleObj spid="_x0000_s4108" name="Formel" r:id="rId3" imgW="3200400" imgH="39370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755576" y="2852936"/>
          <a:ext cx="5710238" cy="574675"/>
        </p:xfrm>
        <a:graphic>
          <a:graphicData uri="http://schemas.openxmlformats.org/presentationml/2006/ole">
            <p:oleObj spid="_x0000_s4109" name="Formel" r:id="rId4" imgW="4152900" imgH="4191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1640" y="4509120"/>
          <a:ext cx="685800" cy="203200"/>
        </p:xfrm>
        <a:graphic>
          <a:graphicData uri="http://schemas.openxmlformats.org/presentationml/2006/ole">
            <p:oleObj spid="_x0000_s4110" name="Equation" r:id="rId5" imgW="685800" imgH="20304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804248" y="4509120"/>
          <a:ext cx="308606" cy="216024"/>
        </p:xfrm>
        <a:graphic>
          <a:graphicData uri="http://schemas.openxmlformats.org/presentationml/2006/ole">
            <p:oleObj spid="_x0000_s4112" name="Equation" r:id="rId6" imgW="253800" imgH="177480" progId="Equation.DSMT4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4932040" y="4797152"/>
          <a:ext cx="355600" cy="203200"/>
        </p:xfrm>
        <a:graphic>
          <a:graphicData uri="http://schemas.openxmlformats.org/presentationml/2006/ole">
            <p:oleObj spid="_x0000_s4113" name="Equation" r:id="rId7" imgW="35532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Rock Physics Analysis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6408712" cy="28814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51520" y="1268760"/>
            <a:ext cx="353943" cy="187220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100" dirty="0" smtClean="0"/>
              <a:t>Relative Change in Vp</a:t>
            </a:r>
            <a:endParaRPr lang="en-US" sz="1100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6408712" cy="29523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9512" y="4149080"/>
            <a:ext cx="353943" cy="1944216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1100" dirty="0" smtClean="0"/>
              <a:t>Relative Change in Vp</a:t>
            </a:r>
            <a:endParaRPr lang="en-US" sz="1100" dirty="0"/>
          </a:p>
        </p:txBody>
      </p:sp>
      <p:sp>
        <p:nvSpPr>
          <p:cNvPr id="1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588224" y="836712"/>
            <a:ext cx="2555776" cy="28803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 For gamma=1/10,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For gamma=1/6,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6732240" y="1268760"/>
          <a:ext cx="2205037" cy="358775"/>
        </p:xfrm>
        <a:graphic>
          <a:graphicData uri="http://schemas.openxmlformats.org/presentationml/2006/ole">
            <p:oleObj spid="_x0000_s52229" name="Formel" r:id="rId6" imgW="1016000" imgH="241300" progId="Equation.3">
              <p:embed/>
            </p:oleObj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6732240" y="2276872"/>
          <a:ext cx="2232025" cy="358775"/>
        </p:xfrm>
        <a:graphic>
          <a:graphicData uri="http://schemas.openxmlformats.org/presentationml/2006/ole">
            <p:oleObj spid="_x0000_s52230" name="Formel" r:id="rId7" imgW="1028254" imgH="241195" progId="Equation.3">
              <p:embed/>
            </p:oleObj>
          </a:graphicData>
        </a:graphic>
      </p:graphicFrame>
      <p:sp>
        <p:nvSpPr>
          <p:cNvPr id="1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588224" y="3789040"/>
            <a:ext cx="2555776" cy="29523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Linear fit Hill Avg. 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Linear fit of Brie e=3,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Quadratic fit of Brie e=3,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7164288" y="4077072"/>
          <a:ext cx="1279525" cy="360363"/>
        </p:xfrm>
        <a:graphic>
          <a:graphicData uri="http://schemas.openxmlformats.org/presentationml/2006/ole">
            <p:oleObj spid="_x0000_s52231" name="Equation" r:id="rId8" imgW="812520" imgH="228600" progId="Equation.DSMT4">
              <p:embed/>
            </p:oleObj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7092280" y="4797152"/>
          <a:ext cx="1279525" cy="360362"/>
        </p:xfrm>
        <a:graphic>
          <a:graphicData uri="http://schemas.openxmlformats.org/presentationml/2006/ole">
            <p:oleObj spid="_x0000_s52232" name="Formel" r:id="rId9" imgW="812447" imgH="228501" progId="Equation.3">
              <p:embed/>
            </p:oleObj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7020272" y="5445224"/>
          <a:ext cx="1279525" cy="360362"/>
        </p:xfrm>
        <a:graphic>
          <a:graphicData uri="http://schemas.openxmlformats.org/presentationml/2006/ole">
            <p:oleObj spid="_x0000_s52233" name="Formel" r:id="rId10" imgW="812447" imgH="228501" progId="Equation.3">
              <p:embed/>
            </p:oleObj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092280" y="5805264"/>
          <a:ext cx="1160462" cy="360363"/>
        </p:xfrm>
        <a:graphic>
          <a:graphicData uri="http://schemas.openxmlformats.org/presentationml/2006/ole">
            <p:oleObj spid="_x0000_s52235" name="Formel" r:id="rId11" imgW="7366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:\PhD Work\AVO work\Picture_AVO\New folder\SeaBotto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680520" cy="295232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8" name="Picture 4" descr="F:\PhD Work\AVO work\Picture_AVO\New folder\SeaBot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836712"/>
            <a:ext cx="2664296" cy="129965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AVO Analysis-- calibration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23528" y="4005064"/>
          <a:ext cx="81369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491880" y="1844824"/>
            <a:ext cx="72008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20072" y="980729"/>
          <a:ext cx="3600400" cy="269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64096"/>
                <a:gridCol w="900100"/>
                <a:gridCol w="900100"/>
              </a:tblGrid>
              <a:tr h="8880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Vp</a:t>
                      </a:r>
                      <a:r>
                        <a:rPr lang="en-US" baseline="0" dirty="0" smtClean="0"/>
                        <a:t> (m/s)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Vs</a:t>
                      </a:r>
                      <a:r>
                        <a:rPr lang="en-US" baseline="0" dirty="0" smtClean="0"/>
                        <a:t> (m/s)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r>
                        <a:rPr lang="nb-NO" dirty="0" smtClean="0"/>
                        <a:t> (</a:t>
                      </a:r>
                      <a:r>
                        <a:rPr lang="nb-NO" dirty="0" err="1" smtClean="0"/>
                        <a:t>g/cc</a:t>
                      </a:r>
                      <a:r>
                        <a:rPr lang="nb-NO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888098">
                <a:tc>
                  <a:txBody>
                    <a:bodyPr/>
                    <a:lstStyle/>
                    <a:p>
                      <a:r>
                        <a:rPr lang="en-US" dirty="0" smtClean="0"/>
                        <a:t>Sea-Water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888098">
                <a:tc>
                  <a:txBody>
                    <a:bodyPr/>
                    <a:lstStyle/>
                    <a:p>
                      <a:r>
                        <a:rPr lang="en-US" dirty="0" smtClean="0"/>
                        <a:t>Sea</a:t>
                      </a:r>
                      <a:r>
                        <a:rPr lang="en-US" baseline="0" dirty="0" smtClean="0"/>
                        <a:t>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771800" y="5013176"/>
            <a:ext cx="2520280" cy="1080120"/>
          </a:xfrm>
          <a:prstGeom prst="ellipse">
            <a:avLst/>
          </a:prstGeom>
          <a:noFill/>
          <a:ln>
            <a:solidFill>
              <a:srgbClr val="FF0000">
                <a:alpha val="9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31640" y="836712"/>
            <a:ext cx="0" cy="280831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7584" y="3356992"/>
            <a:ext cx="101983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Chan- 41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633</Words>
  <Application>Microsoft Office PowerPoint</Application>
  <PresentationFormat>On-screen Show (4:3)</PresentationFormat>
  <Paragraphs>340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Equation</vt:lpstr>
      <vt:lpstr>Formel</vt:lpstr>
      <vt:lpstr>Pressure-saturation discrimination for the underground blowout data</vt:lpstr>
      <vt:lpstr>  Outline </vt:lpstr>
      <vt:lpstr> Blow out history </vt:lpstr>
      <vt:lpstr>Observed Time-lapse effects </vt:lpstr>
      <vt:lpstr>Slide 5</vt:lpstr>
      <vt:lpstr>Theory</vt:lpstr>
      <vt:lpstr>Theory</vt:lpstr>
      <vt:lpstr>Rock Physics Analysis</vt:lpstr>
      <vt:lpstr>AVO Analysis-- calibration</vt:lpstr>
      <vt:lpstr>AVO Analysis-- calibration</vt:lpstr>
      <vt:lpstr>General Information</vt:lpstr>
      <vt:lpstr>Results</vt:lpstr>
      <vt:lpstr>Results</vt:lpstr>
      <vt:lpstr>Results</vt:lpstr>
      <vt:lpstr>Results</vt:lpstr>
      <vt:lpstr>Results</vt:lpstr>
      <vt:lpstr>Results</vt:lpstr>
      <vt:lpstr>Results</vt:lpstr>
      <vt:lpstr>Calibration of channel sensitivities,  1988 and 1990 data</vt:lpstr>
      <vt:lpstr>Results</vt:lpstr>
      <vt:lpstr>Uncertainty Analysis</vt:lpstr>
      <vt:lpstr>Uncertainty Analysis-Real Data Example</vt:lpstr>
      <vt:lpstr>Discussions &amp; Conclusions</vt:lpstr>
      <vt:lpstr>Acknowledgements</vt:lpstr>
      <vt:lpstr>Thank You</vt:lpstr>
      <vt:lpstr>Rock Physics Analysis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bhakta</dc:creator>
  <cp:lastModifiedBy>bhakta</cp:lastModifiedBy>
  <cp:revision>349</cp:revision>
  <dcterms:created xsi:type="dcterms:W3CDTF">2011-11-17T15:44:43Z</dcterms:created>
  <dcterms:modified xsi:type="dcterms:W3CDTF">2012-04-24T05:33:59Z</dcterms:modified>
</cp:coreProperties>
</file>