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257" r:id="rId3"/>
    <p:sldId id="258" r:id="rId4"/>
    <p:sldId id="259" r:id="rId5"/>
    <p:sldId id="260" r:id="rId6"/>
    <p:sldId id="283" r:id="rId7"/>
    <p:sldId id="262" r:id="rId8"/>
    <p:sldId id="263" r:id="rId9"/>
    <p:sldId id="264" r:id="rId10"/>
    <p:sldId id="265" r:id="rId11"/>
    <p:sldId id="276" r:id="rId12"/>
    <p:sldId id="267" r:id="rId13"/>
    <p:sldId id="268" r:id="rId14"/>
    <p:sldId id="269" r:id="rId15"/>
    <p:sldId id="270" r:id="rId16"/>
    <p:sldId id="275" r:id="rId17"/>
    <p:sldId id="272" r:id="rId18"/>
    <p:sldId id="273" r:id="rId19"/>
    <p:sldId id="274" r:id="rId20"/>
  </p:sldIdLst>
  <p:sldSz cx="9144000" cy="6858000" type="screen4x3"/>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86317" autoAdjust="0"/>
  </p:normalViewPr>
  <p:slideViewPr>
    <p:cSldViewPr>
      <p:cViewPr varScale="1">
        <p:scale>
          <a:sx n="85" d="100"/>
          <a:sy n="85" d="100"/>
        </p:scale>
        <p:origin x="1856"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0" d="100"/>
          <a:sy n="50" d="100"/>
        </p:scale>
        <p:origin x="-277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defRPr>
            </a:lvl1pPr>
          </a:lstStyle>
          <a:p>
            <a:pPr>
              <a:defRPr/>
            </a:pPr>
            <a:endParaRPr lang="en-GB" altLang="en-U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defRPr>
            </a:lvl1pPr>
          </a:lstStyle>
          <a:p>
            <a:pPr>
              <a:defRPr/>
            </a:pPr>
            <a:endParaRPr lang="en-GB" altLang="en-U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defRPr>
            </a:lvl1pPr>
          </a:lstStyle>
          <a:p>
            <a:pPr>
              <a:defRPr/>
            </a:pPr>
            <a:endParaRPr lang="en-GB" alt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defRPr>
            </a:lvl1pPr>
          </a:lstStyle>
          <a:p>
            <a:pPr>
              <a:defRPr/>
            </a:pPr>
            <a:fld id="{023E8CE0-C259-4518-A2C8-65B3040BAAE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2CB4947-2CE2-43B0-97DC-81BBC690D8C1}" type="slidenum">
              <a:rPr lang="en-GB" altLang="en-US">
                <a:solidFill>
                  <a:srgbClr val="000000"/>
                </a:solidFill>
                <a:latin typeface="Times New Roman" panose="02020603050405020304" pitchFamily="18" charset="0"/>
              </a:rPr>
              <a:pPr>
                <a:lnSpc>
                  <a:spcPct val="95000"/>
                </a:lnSpc>
              </a:pPr>
              <a:t>1</a:t>
            </a:fld>
            <a:endParaRPr lang="en-GB" altLang="en-US">
              <a:solidFill>
                <a:srgbClr val="000000"/>
              </a:solidFill>
              <a:latin typeface="Times New Roman" panose="02020603050405020304" pitchFamily="18" charset="0"/>
            </a:endParaRPr>
          </a:p>
        </p:txBody>
      </p:sp>
      <p:sp>
        <p:nvSpPr>
          <p:cNvPr id="4099"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I'm going to show you some work we've done using publicly available well data to look at what we think are systematic variations in checkshot drift at wells in the Northern North Sea and the Barents Sea, and trying to understand them under some assumptions that might relate checkshot drift to seismic attenuation.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200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This is not a new approach, but we've made some observations which we think are interesting.</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200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Some of you may disagree strongly with some of our assumptions or method. If you want to debunk what we've done, please wait until the end, so that everyone else can at least see what we've done.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942B208A-CEBA-41BA-BA77-AFD760346FEE}" type="slidenum">
              <a:rPr lang="en-GB" altLang="en-US">
                <a:solidFill>
                  <a:srgbClr val="000000"/>
                </a:solidFill>
                <a:latin typeface="Times New Roman" panose="02020603050405020304" pitchFamily="18" charset="0"/>
              </a:rPr>
              <a:pPr>
                <a:lnSpc>
                  <a:spcPct val="95000"/>
                </a:lnSpc>
              </a:pPr>
              <a:t>10</a:t>
            </a:fld>
            <a:endParaRPr lang="en-GB" altLang="en-US">
              <a:solidFill>
                <a:srgbClr val="000000"/>
              </a:solidFill>
              <a:latin typeface="Times New Roman" panose="02020603050405020304" pitchFamily="18" charset="0"/>
            </a:endParaRPr>
          </a:p>
        </p:txBody>
      </p:sp>
      <p:sp>
        <p:nvSpPr>
          <p:cNvPr id="2253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txBox="1">
            <a:spLocks noGrp="1" noChangeArrowheads="1"/>
          </p:cNvSpPr>
          <p:nvPr>
            <p:ph type="body" idx="1"/>
          </p:nvPr>
        </p:nvSpPr>
        <p:spPr>
          <a:xfrm>
            <a:off x="755650" y="5078413"/>
            <a:ext cx="6048375" cy="54689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4112"/>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The left panel shows the </a:t>
            </a:r>
            <a:r>
              <a:rPr lang="en-GB" altLang="en-US" sz="1600" dirty="0" err="1">
                <a:latin typeface="Arial" panose="020B0604020202020204" pitchFamily="34" charset="0"/>
                <a:ea typeface="Microsoft YaHei" panose="020B0503020204020204" pitchFamily="34" charset="-122"/>
              </a:rPr>
              <a:t>Vp</a:t>
            </a:r>
            <a:r>
              <a:rPr lang="en-GB" altLang="en-US" sz="1600" dirty="0">
                <a:latin typeface="Arial" panose="020B0604020202020204" pitchFamily="34" charset="0"/>
                <a:ea typeface="Microsoft YaHei" panose="020B0503020204020204" pitchFamily="34" charset="-122"/>
              </a:rPr>
              <a:t> from the sonic log (in red)</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The 2nd panel shows drift values for each time-depth pair in the time-depth curve within the depth range of the sonic log. A least-squares line fit to these points gives an average drift gradient for the whole interval covered, which when converted to Q using Stewart et al.'s relation from a few slides ago gives a Q value of 74.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Reflectivity modelling of a synthetic VSP over this same depth interval with no attenuation in the model gave a Q value </a:t>
            </a:r>
            <a:r>
              <a:rPr lang="en-GB" altLang="en-US" sz="1600">
                <a:latin typeface="Arial" panose="020B0604020202020204" pitchFamily="34" charset="0"/>
                <a:ea typeface="Microsoft YaHei" panose="020B0503020204020204" pitchFamily="34" charset="-122"/>
              </a:rPr>
              <a:t>of 1590 </a:t>
            </a:r>
            <a:r>
              <a:rPr lang="en-GB" altLang="en-US" sz="1600" dirty="0">
                <a:latin typeface="Arial" panose="020B0604020202020204" pitchFamily="34" charset="0"/>
                <a:ea typeface="Microsoft YaHei" panose="020B0503020204020204" pitchFamily="34" charset="-122"/>
              </a:rPr>
              <a:t>thus we concluded that at this well scattering was not responsible for much of this drift.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The 3</a:t>
            </a:r>
            <a:r>
              <a:rPr lang="en-GB" altLang="en-US" sz="1600" baseline="33000" dirty="0">
                <a:latin typeface="Arial" panose="020B0604020202020204" pitchFamily="34" charset="0"/>
                <a:ea typeface="Microsoft YaHei" panose="020B0503020204020204" pitchFamily="34" charset="-122"/>
              </a:rPr>
              <a:t>rd</a:t>
            </a:r>
            <a:r>
              <a:rPr lang="en-GB" altLang="en-US" sz="1600" dirty="0">
                <a:latin typeface="Arial" panose="020B0604020202020204" pitchFamily="34" charset="0"/>
                <a:ea typeface="Microsoft YaHei" panose="020B0503020204020204" pitchFamily="34" charset="-122"/>
              </a:rPr>
              <a:t> panel shows the same drift values as in the 2</a:t>
            </a:r>
            <a:r>
              <a:rPr lang="en-GB" altLang="en-US" sz="1600" baseline="33000" dirty="0">
                <a:latin typeface="Arial" panose="020B0604020202020204" pitchFamily="34" charset="0"/>
                <a:ea typeface="Microsoft YaHei" panose="020B0503020204020204" pitchFamily="34" charset="-122"/>
              </a:rPr>
              <a:t>nd</a:t>
            </a:r>
            <a:r>
              <a:rPr lang="en-GB" altLang="en-US" sz="1600" dirty="0">
                <a:latin typeface="Arial" panose="020B0604020202020204" pitchFamily="34" charset="0"/>
                <a:ea typeface="Microsoft YaHei" panose="020B0503020204020204" pitchFamily="34" charset="-122"/>
              </a:rPr>
              <a:t> panel, but split by interval into fairly thick groups. A linear regression is then used to calculate a drift gradient to give a 1/Q estimate for each interval. These values are plotted in the 4</a:t>
            </a:r>
            <a:r>
              <a:rPr lang="en-GB" altLang="en-US" sz="1600" baseline="33000" dirty="0">
                <a:latin typeface="Arial" panose="020B0604020202020204" pitchFamily="34" charset="0"/>
                <a:ea typeface="Microsoft YaHei" panose="020B0503020204020204" pitchFamily="34" charset="-122"/>
              </a:rPr>
              <a:t>th</a:t>
            </a:r>
            <a:r>
              <a:rPr lang="en-GB" altLang="en-US" sz="1600" dirty="0">
                <a:latin typeface="Arial" panose="020B0604020202020204" pitchFamily="34" charset="0"/>
                <a:ea typeface="Microsoft YaHei" panose="020B0503020204020204" pitchFamily="34" charset="-122"/>
              </a:rPr>
              <a:t> panel.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Errors in 1/Q come from the spread in the drift values around the regression, but are likely underestimates as there is no way to include the uncertainty in the accuracy of the attenuation-dispersion pair at this stage.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One of the most interesting features of this well is the relatively low attenuation in the Hordaland Group. We think this may be due to  the combination of a high porosity and a high proportion of smectite clay leading to a very high water content which is not free to move and thus has a high Q.</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txBox="1">
            <a:spLocks noGrp="1"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a:lnSpc>
                <a:spcPct val="95000"/>
              </a:lnSpc>
              <a:spcBef>
                <a:spcPct val="0"/>
              </a:spcBef>
            </a:pPr>
            <a:fld id="{5CDC48B9-C37C-4191-8E76-4DCCD4C23948}" type="slidenum">
              <a:rPr lang="en-GB" altLang="en-US" sz="1400"/>
              <a:pPr algn="r" eaLnBrk="1">
                <a:lnSpc>
                  <a:spcPct val="95000"/>
                </a:lnSpc>
                <a:spcBef>
                  <a:spcPct val="0"/>
                </a:spcBef>
              </a:pPr>
              <a:t>11</a:t>
            </a:fld>
            <a:endParaRPr lang="en-GB" altLang="en-US" sz="1400"/>
          </a:p>
        </p:txBody>
      </p:sp>
      <p:sp>
        <p:nvSpPr>
          <p:cNvPr id="450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Text Box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2347"/>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400">
                <a:latin typeface="Arial" panose="020B0604020202020204" pitchFamily="34" charset="0"/>
                <a:ea typeface="Microsoft YaHei" panose="020B0503020204020204" pitchFamily="34" charset="-122"/>
              </a:rPr>
              <a:t>This 2</a:t>
            </a:r>
            <a:r>
              <a:rPr lang="en-GB" altLang="en-US" sz="1400" baseline="33000">
                <a:latin typeface="Arial" panose="020B0604020202020204" pitchFamily="34" charset="0"/>
                <a:ea typeface="Microsoft YaHei" panose="020B0503020204020204" pitchFamily="34" charset="-122"/>
              </a:rPr>
              <a:t>nd</a:t>
            </a:r>
            <a:r>
              <a:rPr lang="en-GB" altLang="en-US" sz="1400">
                <a:latin typeface="Arial" panose="020B0604020202020204" pitchFamily="34" charset="0"/>
                <a:ea typeface="Microsoft YaHei" panose="020B0503020204020204" pitchFamily="34" charset="-122"/>
              </a:rPr>
              <a:t> example is from the Johan Castberg discovery well in the Barents Sea. Here the seabed is much harder as the rocks there have been uplifted from depth and retain some properties acquired during burial, compaction, and cementation. The panels are the same as for the previous example.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400">
                <a:latin typeface="Arial" panose="020B0604020202020204" pitchFamily="34" charset="0"/>
                <a:ea typeface="Microsoft YaHei" panose="020B0503020204020204" pitchFamily="34" charset="-122"/>
              </a:rPr>
              <a:t>Here we see much less attenuation at almost all levels. We attribute this to hard rocks with relatively low permeability. We note also that some of the intervals we have grouped together here contain tantalising variations in drift gradient, for example the high positive drift gradient above the GOC and the lower gradient below it.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400">
                <a:latin typeface="Arial" panose="020B0604020202020204" pitchFamily="34" charset="0"/>
                <a:ea typeface="Microsoft YaHei" panose="020B0503020204020204" pitchFamily="34" charset="-122"/>
              </a:rPr>
              <a:t>Modelling followed by Q estimation suggests a negligible contribution from stratigraphic attenuation at this well.</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400">
                <a:latin typeface="Arial" panose="020B0604020202020204" pitchFamily="34" charset="0"/>
                <a:ea typeface="Microsoft YaHei" panose="020B0503020204020204" pitchFamily="34" charset="-122"/>
              </a:rPr>
              <a:t>This well also has a ZOVSP, which has been analysed for attenuation. The Q values from drift agree well with spectral ratios over lower frequencies 10-40Hz, but then we see some possible frequency-dependence of Q above 40Hz, leading to significant differences</a:t>
            </a:r>
            <a:r>
              <a:rPr lang="en-GB" altLang="en-US" sz="2000">
                <a:latin typeface="Arial" panose="020B0604020202020204" pitchFamily="34" charset="0"/>
                <a:ea typeface="Microsoft YaHei" panose="020B0503020204020204" pitchFamily="34" charset="-122"/>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029CE7B6-6F08-4948-BEE0-C2A7A364E745}" type="slidenum">
              <a:rPr lang="en-GB" altLang="en-US">
                <a:solidFill>
                  <a:srgbClr val="000000"/>
                </a:solidFill>
                <a:latin typeface="Times New Roman" panose="02020603050405020304" pitchFamily="18" charset="0"/>
              </a:rPr>
              <a:pPr>
                <a:lnSpc>
                  <a:spcPct val="95000"/>
                </a:lnSpc>
              </a:pPr>
              <a:t>12</a:t>
            </a:fld>
            <a:endParaRPr lang="en-GB" altLang="en-US">
              <a:solidFill>
                <a:srgbClr val="000000"/>
              </a:solidFill>
              <a:latin typeface="Times New Roman" panose="02020603050405020304" pitchFamily="18" charset="0"/>
            </a:endParaRPr>
          </a:p>
        </p:txBody>
      </p:sp>
      <p:sp>
        <p:nvSpPr>
          <p:cNvPr id="2662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Whilst you digest those example results, I will quickly run through some of the assumptions inherent in our methodology.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3051870C-D46A-4BD7-9D12-1C61BDA60BEB}" type="slidenum">
              <a:rPr lang="en-GB" altLang="en-US">
                <a:solidFill>
                  <a:srgbClr val="000000"/>
                </a:solidFill>
                <a:latin typeface="Times New Roman" panose="02020603050405020304" pitchFamily="18" charset="0"/>
              </a:rPr>
              <a:pPr>
                <a:lnSpc>
                  <a:spcPct val="95000"/>
                </a:lnSpc>
              </a:pPr>
              <a:t>13</a:t>
            </a:fld>
            <a:endParaRPr lang="en-GB" altLang="en-US">
              <a:solidFill>
                <a:srgbClr val="000000"/>
              </a:solidFill>
              <a:latin typeface="Times New Roman" panose="02020603050405020304" pitchFamily="18" charset="0"/>
            </a:endParaRPr>
          </a:p>
        </p:txBody>
      </p:sp>
      <p:sp>
        <p:nvSpPr>
          <p:cNvPr id="2867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2347"/>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400">
                <a:latin typeface="Arial" panose="020B0604020202020204" pitchFamily="34" charset="0"/>
                <a:ea typeface="Microsoft YaHei" panose="020B0503020204020204" pitchFamily="34" charset="-122"/>
              </a:rPr>
              <a:t>In interpreting drift as velocity dispersion due to anelasticity, we are assuming that other contributions to drift are small. There are quite a few other effects that can contribute to both positive or negative drift and a list of these can be found in Stewart et al.'s original paper. Some well log editing may often be necessary to correct for such effects.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400">
                <a:latin typeface="Arial" panose="020B0604020202020204" pitchFamily="34" charset="0"/>
                <a:ea typeface="Microsoft YaHei" panose="020B0503020204020204" pitchFamily="34" charset="-122"/>
              </a:rPr>
              <a:t>As we used only released data, apart from one well we had no way to assess that traveltime differences in the VSPs are consistently and accurately picked. Also that a consistent (trough-trough or first break) approach has been used. We have had to assume these are ok.</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400">
                <a:latin typeface="Arial" panose="020B0604020202020204" pitchFamily="34" charset="0"/>
                <a:ea typeface="Microsoft YaHei" panose="020B0503020204020204" pitchFamily="34" charset="-122"/>
              </a:rPr>
              <a:t>We have tried to assess the contribution to dispersion on some of the wells via reflectivity modelling after minimal upscaling, and spectral ratio analysis over the whole extent of the VSP. So far, we have found negligible contribution from stratigraphic attenuation, but we cannot rule out contributions from other types of scattering.</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400">
                <a:latin typeface="Arial" panose="020B0604020202020204" pitchFamily="34" charset="0"/>
                <a:ea typeface="Microsoft YaHei" panose="020B0503020204020204" pitchFamily="34" charset="-122"/>
              </a:rPr>
              <a:t>We are assuming that the Kolsky-Futterman attenuation-dispersion pair applied between seismic and sonic frequencies predicts the attenuation in the seismic frequency band. The approach we have used could be used with other attenuation-dispersion pairs with a suitable adjustment of the equation relating attenuation and drift. As I previously commented, the VSP from Johan Castberg, suggests so far that we can predict the Q from 10-40Hz, but not over the full signal bandwidth at depth. We need to look at more VSPs to assess the extent to which this is well-specific.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BF68E3CA-E4E2-4D7D-97E0-AD8ADA3442C2}" type="slidenum">
              <a:rPr lang="en-GB" altLang="en-US">
                <a:solidFill>
                  <a:srgbClr val="000000"/>
                </a:solidFill>
                <a:latin typeface="Times New Roman" panose="02020603050405020304" pitchFamily="18" charset="0"/>
              </a:rPr>
              <a:pPr>
                <a:lnSpc>
                  <a:spcPct val="95000"/>
                </a:lnSpc>
              </a:pPr>
              <a:t>14</a:t>
            </a:fld>
            <a:endParaRPr lang="en-GB" altLang="en-US">
              <a:solidFill>
                <a:srgbClr val="000000"/>
              </a:solidFill>
              <a:latin typeface="Times New Roman" panose="02020603050405020304" pitchFamily="18" charset="0"/>
            </a:endParaRPr>
          </a:p>
        </p:txBody>
      </p:sp>
      <p:sp>
        <p:nvSpPr>
          <p:cNvPr id="3072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Next a look at how our attenuation estimates vary with velocity, geological interval, and space, and the rough predictive model we have arrived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FF8DA9B6-19CF-479E-AB10-C8DEA149BF8B}" type="slidenum">
              <a:rPr lang="en-GB" altLang="en-US">
                <a:solidFill>
                  <a:srgbClr val="000000"/>
                </a:solidFill>
                <a:latin typeface="Times New Roman" panose="02020603050405020304" pitchFamily="18" charset="0"/>
              </a:rPr>
              <a:pPr>
                <a:lnSpc>
                  <a:spcPct val="95000"/>
                </a:lnSpc>
              </a:pPr>
              <a:t>15</a:t>
            </a:fld>
            <a:endParaRPr lang="en-GB" altLang="en-US">
              <a:solidFill>
                <a:srgbClr val="000000"/>
              </a:solidFill>
              <a:latin typeface="Times New Roman" panose="02020603050405020304" pitchFamily="18" charset="0"/>
            </a:endParaRPr>
          </a:p>
        </p:txBody>
      </p:sp>
      <p:sp>
        <p:nvSpPr>
          <p:cNvPr id="3277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Text Box 2"/>
          <p:cNvSpPr txBox="1">
            <a:spLocks noGrp="1" noChangeArrowheads="1"/>
          </p:cNvSpPr>
          <p:nvPr>
            <p:ph type="body" idx="1"/>
          </p:nvPr>
        </p:nvSpPr>
        <p:spPr>
          <a:xfrm>
            <a:off x="755650" y="5078413"/>
            <a:ext cx="6048375" cy="54181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What I will highlight here is the general trends, the position of the Hordaland group and the lower attenuation in the shallow, which is an unusual feature, as empirical models usually have Q increasing monotonically with depth and velocity. We may have higher attenuation again in the shallowest unconsolidated sediments, but our data do not sample them, though site survey data may allow a similar experiment there.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The attenuation decreases with depth again as the propagating waves generate less fluid flow. In the middle where our model is least well constrained we see variation that we think may be due to overpressure and presence of gas. We would like to investigate this part of the model further. The Barents Sea wells are shifted to the right compared to North Sea wells due to uplift and higher velocity, leading to a reduced attenuation for a given velocity.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lgn="r" eaLnBrk="1">
              <a:lnSpc>
                <a:spcPct val="95000"/>
              </a:lnSpc>
              <a:spcBef>
                <a:spcPct val="0"/>
              </a:spcBef>
            </a:pPr>
            <a:fld id="{424BCC65-D0B3-4608-8325-CCB98198EEEE}" type="slidenum">
              <a:rPr lang="en-GB" altLang="en-US" sz="1400"/>
              <a:pPr algn="r" eaLnBrk="1">
                <a:lnSpc>
                  <a:spcPct val="95000"/>
                </a:lnSpc>
                <a:spcBef>
                  <a:spcPct val="0"/>
                </a:spcBef>
              </a:pPr>
              <a:t>16</a:t>
            </a:fld>
            <a:endParaRPr lang="en-GB" altLang="en-US" sz="1400"/>
          </a:p>
        </p:txBody>
      </p:sp>
      <p:sp>
        <p:nvSpPr>
          <p:cNvPr id="430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022EA442-CB4A-4C48-93D8-2673B2EC00EB}" type="slidenum">
              <a:rPr lang="en-GB" altLang="en-US">
                <a:solidFill>
                  <a:srgbClr val="000000"/>
                </a:solidFill>
                <a:latin typeface="Times New Roman" panose="02020603050405020304" pitchFamily="18" charset="0"/>
              </a:rPr>
              <a:pPr>
                <a:lnSpc>
                  <a:spcPct val="95000"/>
                </a:lnSpc>
              </a:pPr>
              <a:t>17</a:t>
            </a:fld>
            <a:endParaRPr lang="en-GB" altLang="en-US">
              <a:solidFill>
                <a:srgbClr val="000000"/>
              </a:solidFill>
              <a:latin typeface="Times New Roman" panose="02020603050405020304" pitchFamily="18" charset="0"/>
            </a:endParaRPr>
          </a:p>
        </p:txBody>
      </p:sp>
      <p:sp>
        <p:nvSpPr>
          <p:cNvPr id="3686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Finally a few words on what we want to do next to continue evaluating our results and improving our model.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A9CEF999-27DF-4F09-966A-98678EF6078D}" type="slidenum">
              <a:rPr lang="en-GB" altLang="en-US">
                <a:solidFill>
                  <a:srgbClr val="000000"/>
                </a:solidFill>
                <a:latin typeface="Times New Roman" panose="02020603050405020304" pitchFamily="18" charset="0"/>
              </a:rPr>
              <a:pPr>
                <a:lnSpc>
                  <a:spcPct val="95000"/>
                </a:lnSpc>
              </a:pPr>
              <a:t>18</a:t>
            </a:fld>
            <a:endParaRPr lang="en-GB" altLang="en-US">
              <a:solidFill>
                <a:srgbClr val="000000"/>
              </a:solidFill>
              <a:latin typeface="Times New Roman" panose="02020603050405020304" pitchFamily="18" charset="0"/>
            </a:endParaRPr>
          </a:p>
        </p:txBody>
      </p:sp>
      <p:sp>
        <p:nvSpPr>
          <p:cNvPr id="3891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Text Box 2"/>
          <p:cNvSpPr txBox="1">
            <a:spLocks noGrp="1" noChangeArrowheads="1"/>
          </p:cNvSpPr>
          <p:nvPr>
            <p:ph type="body" idx="1"/>
          </p:nvPr>
        </p:nvSpPr>
        <p:spPr>
          <a:xfrm>
            <a:off x="755650" y="5078413"/>
            <a:ext cx="6048375" cy="54181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dirty="0">
                <a:latin typeface="Arial" panose="020B0604020202020204" pitchFamily="34" charset="0"/>
                <a:ea typeface="Microsoft YaHei" panose="020B0503020204020204" pitchFamily="34" charset="-122"/>
              </a:rPr>
              <a:t>The largest uncertainty in our attenuation estimates comes from the validity of the link between attenuation and drift. We can assess whether or not this works in practice (not what is happening over the whole bandwidth) by analysing more VSPs over their entire depth range and individual (thick) intervals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20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dirty="0">
                <a:latin typeface="Arial" panose="020B0604020202020204" pitchFamily="34" charset="0"/>
                <a:ea typeface="Microsoft YaHei" panose="020B0503020204020204" pitchFamily="34" charset="-122"/>
              </a:rPr>
              <a:t>We would like to apply our Q model prediction in processing (preferably Q migration) and test it on well-ties.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20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dirty="0">
                <a:latin typeface="Arial" panose="020B0604020202020204" pitchFamily="34" charset="0"/>
                <a:ea typeface="Microsoft YaHei" panose="020B0503020204020204" pitchFamily="34" charset="-122"/>
              </a:rPr>
              <a:t>We would also like to look at more wells, especially high quality wells with good logs and VSPs, and spend some time working on our interpretation and looking at published ideas on attenuation at seismic frequencies and full-band dispersion.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dirty="0">
                <a:latin typeface="Arial" panose="020B0604020202020204" pitchFamily="34" charset="0"/>
                <a:ea typeface="Microsoft YaHei" panose="020B0503020204020204" pitchFamily="34" charset="-122"/>
              </a:rPr>
              <a:t>This work would benefit greatly from access to </a:t>
            </a:r>
            <a:r>
              <a:rPr lang="en-GB" altLang="en-US" sz="2000" dirty="0" err="1">
                <a:latin typeface="Arial" panose="020B0604020202020204" pitchFamily="34" charset="0"/>
                <a:ea typeface="Microsoft YaHei" panose="020B0503020204020204" pitchFamily="34" charset="-122"/>
              </a:rPr>
              <a:t>propietary</a:t>
            </a:r>
            <a:r>
              <a:rPr lang="en-GB" altLang="en-US" sz="2000" dirty="0">
                <a:latin typeface="Arial" panose="020B0604020202020204" pitchFamily="34" charset="0"/>
                <a:ea typeface="Microsoft YaHei" panose="020B0503020204020204" pitchFamily="34" charset="-122"/>
              </a:rPr>
              <a:t> data.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76B7683A-88D6-4EC8-9A25-163CFAD36CA7}" type="slidenum">
              <a:rPr lang="en-GB" altLang="en-US">
                <a:solidFill>
                  <a:srgbClr val="000000"/>
                </a:solidFill>
                <a:latin typeface="Times New Roman" panose="02020603050405020304" pitchFamily="18" charset="0"/>
              </a:rPr>
              <a:pPr>
                <a:lnSpc>
                  <a:spcPct val="95000"/>
                </a:lnSpc>
              </a:pPr>
              <a:t>19</a:t>
            </a:fld>
            <a:endParaRPr lang="en-GB" altLang="en-US">
              <a:solidFill>
                <a:srgbClr val="000000"/>
              </a:solidFill>
              <a:latin typeface="Times New Roman" panose="02020603050405020304" pitchFamily="18" charset="0"/>
            </a:endParaRPr>
          </a:p>
        </p:txBody>
      </p:sp>
      <p:sp>
        <p:nvSpPr>
          <p:cNvPr id="4096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dirty="0">
                <a:latin typeface="Arial" panose="020B0604020202020204" pitchFamily="34" charset="0"/>
                <a:ea typeface="Microsoft YaHei" panose="020B0503020204020204" pitchFamily="34" charset="-122"/>
              </a:rPr>
              <a:t>We acknowledge funding from NTNU, data from the Petrel-ready database that is a collaboration between NPD, Schlumberger, and NTNU, and use of a reflectivity modelling code by Michel Dietrich from the University of Grenoble. Seismic Un*x and Octave have also been used a lot by myself during this project.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20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dirty="0">
                <a:latin typeface="Arial" panose="020B0604020202020204" pitchFamily="34" charset="0"/>
                <a:ea typeface="Microsoft YaHei" panose="020B0503020204020204" pitchFamily="34" charset="-122"/>
              </a:rPr>
              <a:t>Veronica will be presenting this work, hopefully with some updated results at EAGE, please go along to see more.</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20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dirty="0">
                <a:latin typeface="Arial" panose="020B0604020202020204" pitchFamily="34" charset="0"/>
                <a:ea typeface="Microsoft YaHei" panose="020B0503020204020204" pitchFamily="34" charset="-122"/>
              </a:rPr>
              <a:t>As I said, further work would benefit from collaboration with wealthy data owners, and Veronica and I are both seeking work.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07EE62EB-1EAE-44F3-8E45-889FA7150EDE}" type="slidenum">
              <a:rPr lang="en-GB" altLang="en-US">
                <a:solidFill>
                  <a:srgbClr val="000000"/>
                </a:solidFill>
                <a:latin typeface="Times New Roman" panose="02020603050405020304" pitchFamily="18" charset="0"/>
              </a:rPr>
              <a:pPr>
                <a:lnSpc>
                  <a:spcPct val="95000"/>
                </a:lnSpc>
              </a:pPr>
              <a:t>2</a:t>
            </a:fld>
            <a:endParaRPr lang="en-GB" altLang="en-US">
              <a:solidFill>
                <a:srgbClr val="000000"/>
              </a:solidFill>
              <a:latin typeface="Times New Roman" panose="02020603050405020304" pitchFamily="18" charset="0"/>
            </a:endParaRPr>
          </a:p>
        </p:txBody>
      </p:sp>
      <p:sp>
        <p:nvSpPr>
          <p:cNvPr id="614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First, I'll say what I mean by checkshot drift and seismic attenuation and why we want to map variations in seismic attenuation and better understand it.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Then, I'll give an overview of our study.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Then, I'll show you the standardised method we used on all our wells using two example wells.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Then go through some of the assumptions implied by the use of this approach;</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Finally we'll take a look at our results, say a bit about our initial interpretation, and about what we want to do next.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61801425-4431-4CA8-B9AE-B8F1FC3F5E09}" type="slidenum">
              <a:rPr lang="en-GB" altLang="en-US">
                <a:solidFill>
                  <a:srgbClr val="000000"/>
                </a:solidFill>
                <a:latin typeface="Times New Roman" panose="02020603050405020304" pitchFamily="18" charset="0"/>
              </a:rPr>
              <a:pPr>
                <a:lnSpc>
                  <a:spcPct val="95000"/>
                </a:lnSpc>
              </a:pPr>
              <a:t>3</a:t>
            </a:fld>
            <a:endParaRPr lang="en-GB" altLang="en-US">
              <a:solidFill>
                <a:srgbClr val="000000"/>
              </a:solidFill>
              <a:latin typeface="Times New Roman" panose="02020603050405020304" pitchFamily="18" charset="0"/>
            </a:endParaRPr>
          </a:p>
        </p:txBody>
      </p:sp>
      <p:sp>
        <p:nvSpPr>
          <p:cNvPr id="819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Just a placemarker to help people see where we are in the presentation – there is one of these slides at each main point in the introduction.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A412B6BC-4E30-4D7B-9A86-162E964CB73B}" type="slidenum">
              <a:rPr lang="en-GB" altLang="en-US">
                <a:solidFill>
                  <a:srgbClr val="000000"/>
                </a:solidFill>
                <a:latin typeface="Times New Roman" panose="02020603050405020304" pitchFamily="18" charset="0"/>
              </a:rPr>
              <a:pPr>
                <a:lnSpc>
                  <a:spcPct val="95000"/>
                </a:lnSpc>
              </a:pPr>
              <a:t>4</a:t>
            </a:fld>
            <a:endParaRPr lang="en-GB" altLang="en-US">
              <a:solidFill>
                <a:srgbClr val="000000"/>
              </a:solidFill>
              <a:latin typeface="Times New Roman" panose="02020603050405020304" pitchFamily="18" charset="0"/>
            </a:endParaRPr>
          </a:p>
        </p:txBody>
      </p:sp>
      <p:sp>
        <p:nvSpPr>
          <p:cNvPr id="102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Text Box 2"/>
          <p:cNvSpPr txBox="1">
            <a:spLocks noGrp="1" noChangeArrowheads="1"/>
          </p:cNvSpPr>
          <p:nvPr>
            <p:ph type="body" idx="1"/>
          </p:nvPr>
        </p:nvSpPr>
        <p:spPr>
          <a:xfrm>
            <a:off x="755650" y="5078413"/>
            <a:ext cx="6048375" cy="5638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5876"/>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800">
                <a:latin typeface="Arial" panose="020B0604020202020204" pitchFamily="34" charset="0"/>
                <a:ea typeface="Microsoft YaHei" panose="020B0503020204020204" pitchFamily="34" charset="-122"/>
              </a:rPr>
              <a:t>I don't have time to go into much detail here, but basically, seismic attenuation affects every single seismic survey acquired, some more obviously than others.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800">
                <a:latin typeface="Arial" panose="020B0604020202020204" pitchFamily="34" charset="0"/>
                <a:ea typeface="Microsoft YaHei" panose="020B0503020204020204" pitchFamily="34" charset="-122"/>
              </a:rPr>
              <a:t>Both elastic factors such as scattering and anelastic attenuation can preferentially remove high frequencies, and this reduces the interpretability, accuracy, and resolution of seismic images.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800">
                <a:latin typeface="Arial" panose="020B0604020202020204" pitchFamily="34" charset="0"/>
                <a:ea typeface="Microsoft YaHei" panose="020B0503020204020204" pitchFamily="34" charset="-122"/>
              </a:rPr>
              <a:t>If we assume for the moment that we can estimate the elastic part of the attenuation via modelling, then better attenuation models give us the potential to improve images and improve AVO analysis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800">
                <a:latin typeface="Arial" panose="020B0604020202020204" pitchFamily="34" charset="0"/>
                <a:ea typeface="Microsoft YaHei" panose="020B0503020204020204" pitchFamily="34" charset="-122"/>
              </a:rPr>
              <a:t>It's important that we link work on understanding the causes of attenuation to what we observe on seismic data. This may allow prediction of attenuation from quantities that are easier to measure, as all attenuation measurements suffer from a trade-off between resolution and accuracy.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800">
                <a:latin typeface="Arial" panose="020B0604020202020204" pitchFamily="34" charset="0"/>
                <a:ea typeface="Microsoft YaHei" panose="020B0503020204020204" pitchFamily="34" charset="-122"/>
              </a:rPr>
              <a:t>Attenuation at seismic frequencies and scales is likely sensitive to overpressure, presence of gas, permeability, fracturing, clay content and other subsurface properties and conditions. It's almost sensitive to too much! We need better understanding to use these sensitivities.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241E23AD-667A-47F3-91C6-7BF528E089CC}" type="slidenum">
              <a:rPr lang="en-GB" altLang="en-US">
                <a:solidFill>
                  <a:srgbClr val="000000"/>
                </a:solidFill>
                <a:latin typeface="Times New Roman" panose="02020603050405020304" pitchFamily="18" charset="0"/>
              </a:rPr>
              <a:pPr>
                <a:lnSpc>
                  <a:spcPct val="95000"/>
                </a:lnSpc>
              </a:pPr>
              <a:t>5</a:t>
            </a:fld>
            <a:endParaRPr lang="en-GB" altLang="en-US">
              <a:solidFill>
                <a:srgbClr val="000000"/>
              </a:solidFill>
              <a:latin typeface="Times New Roman" panose="02020603050405020304" pitchFamily="18" charset="0"/>
            </a:endParaRPr>
          </a:p>
        </p:txBody>
      </p:sp>
      <p:sp>
        <p:nvSpPr>
          <p:cNvPr id="12291"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Text Box 2"/>
          <p:cNvSpPr txBox="1">
            <a:spLocks noGrp="1" noChangeArrowheads="1"/>
          </p:cNvSpPr>
          <p:nvPr>
            <p:ph type="body" idx="1"/>
          </p:nvPr>
        </p:nvSpPr>
        <p:spPr>
          <a:xfrm>
            <a:off x="755650" y="5078413"/>
            <a:ext cx="6048375" cy="51323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A common way to quantify anelastic attenuation is using 1/Q. 1/Q is proportional to the fractional energy loss per cycle. All of my formulae here, BTW, are approximations for Q&gt;10 or so.</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If Q is independent of frequency over the seismic bandwidth, then this kind of model results in an exponential attenuation of high frequencies.</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It can be shown that, assuming linear and causal wave propagation, anelastic attenuation results in frequency-dependence of velocity. The lower equation shows approximately how the phase velocity varies as a function of frequency if Q is nearly independent of frequency.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CLICK</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The graph shows an example the form of the variation of the velocity with frequency, which I will just call seismic dispersion from here on.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2000">
              <a:latin typeface="Arial" panose="020B0604020202020204" pitchFamily="34" charset="0"/>
              <a:ea typeface="Microsoft YaHei"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txBox="1">
            <a:spLocks noGrp="1" noChangeArrowheads="1"/>
          </p:cNvSpPr>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gn="r" eaLnBrk="1">
              <a:lnSpc>
                <a:spcPct val="95000"/>
              </a:lnSpc>
            </a:pPr>
            <a:fld id="{6E4AE071-9785-4BFA-96FC-5A2682150F17}" type="slidenum">
              <a:rPr lang="en-GB" altLang="en-US" sz="1400">
                <a:solidFill>
                  <a:srgbClr val="000000"/>
                </a:solidFill>
                <a:latin typeface="Times New Roman" panose="02020603050405020304" pitchFamily="18" charset="0"/>
              </a:rPr>
              <a:pPr algn="r" eaLnBrk="1">
                <a:lnSpc>
                  <a:spcPct val="95000"/>
                </a:lnSpc>
              </a:pPr>
              <a:t>6</a:t>
            </a:fld>
            <a:endParaRPr lang="en-GB" altLang="en-US" sz="1400">
              <a:solidFill>
                <a:srgbClr val="000000"/>
              </a:solidFill>
              <a:latin typeface="Times New Roman" panose="02020603050405020304" pitchFamily="18" charset="0"/>
            </a:endParaRPr>
          </a:p>
        </p:txBody>
      </p:sp>
      <p:sp>
        <p:nvSpPr>
          <p:cNvPr id="6144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0584"/>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a:latin typeface="Arial" panose="020B0604020202020204" pitchFamily="34" charset="0"/>
                <a:ea typeface="Microsoft YaHei" panose="020B0503020204020204" pitchFamily="34" charset="-122"/>
              </a:rPr>
              <a:t>Given the assumptions on the previous slide, Stewart et al. (1984) published a recipe for estimating Q from checkshot drift. One which has been used with small variations in quite a few published studies since then.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a:latin typeface="Arial" panose="020B0604020202020204" pitchFamily="34" charset="0"/>
                <a:ea typeface="Microsoft YaHei" panose="020B0503020204020204" pitchFamily="34" charset="-122"/>
              </a:rPr>
              <a:t>To be clear, what I mean by checkshot drift here is the difference between the traveltime obtained by integrating the sonic transit times and the VSP or checkshot first arrival picks over the same depth interval. Drift is typically defined as positive when the checkshot traveltime is larger than the integrated sonic traveltime, as is expected for drift due to dispersion.</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a:latin typeface="Arial" panose="020B0604020202020204" pitchFamily="34" charset="0"/>
                <a:ea typeface="Microsoft YaHei" panose="020B0503020204020204" pitchFamily="34" charset="-122"/>
              </a:rPr>
              <a:t>As you can see from the equation in the top left, the attenuation (1/Q) for any given depth interval is proportional to the gradient of the drift.</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a:latin typeface="Arial" panose="020B0604020202020204" pitchFamily="34" charset="0"/>
                <a:ea typeface="Microsoft YaHei" panose="020B0503020204020204" pitchFamily="34" charset="-122"/>
              </a:rPr>
              <a:t>The example figures at the bottom give you a rough idea of the magnitude of the effect. Accuracy of traveltime differences in the checkshot and accuracy of the sonic transit times, as well as the required resolution, and the attenuation level itself, control the the resolution obtainable. These are slightly different to amplitude based Q estimation methods which are sensitive to interference effects. This difference in the resolution-accuracy trade-off may sometimes give an opportunity for higher resolution than more conventional methods.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06B140FB-1EAC-41E3-BE71-E7460B426435}" type="slidenum">
              <a:rPr lang="en-GB" altLang="en-US">
                <a:solidFill>
                  <a:srgbClr val="000000"/>
                </a:solidFill>
                <a:latin typeface="Times New Roman" panose="02020603050405020304" pitchFamily="18" charset="0"/>
              </a:rPr>
              <a:pPr>
                <a:lnSpc>
                  <a:spcPct val="95000"/>
                </a:lnSpc>
              </a:pPr>
              <a:t>7</a:t>
            </a:fld>
            <a:endParaRPr lang="en-GB" altLang="en-US">
              <a:solidFill>
                <a:srgbClr val="000000"/>
              </a:solidFill>
              <a:latin typeface="Times New Roman" panose="02020603050405020304" pitchFamily="18" charset="0"/>
            </a:endParaRPr>
          </a:p>
        </p:txBody>
      </p:sp>
      <p:sp>
        <p:nvSpPr>
          <p:cNvPr id="16387"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Just a few quick words about our study, and what's new or different about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1EF2A0E5-9C5D-43A3-9E1C-4F5AE9BD82F0}" type="slidenum">
              <a:rPr lang="en-GB" altLang="en-US">
                <a:solidFill>
                  <a:srgbClr val="000000"/>
                </a:solidFill>
                <a:latin typeface="Times New Roman" panose="02020603050405020304" pitchFamily="18" charset="0"/>
              </a:rPr>
              <a:pPr>
                <a:lnSpc>
                  <a:spcPct val="95000"/>
                </a:lnSpc>
              </a:pPr>
              <a:t>8</a:t>
            </a:fld>
            <a:endParaRPr lang="en-GB" altLang="en-US">
              <a:solidFill>
                <a:srgbClr val="000000"/>
              </a:solidFill>
              <a:latin typeface="Times New Roman" panose="02020603050405020304" pitchFamily="18" charset="0"/>
            </a:endParaRPr>
          </a:p>
        </p:txBody>
      </p:sp>
      <p:sp>
        <p:nvSpPr>
          <p:cNvPr id="18435"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4112"/>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Most previous studies linking </a:t>
            </a:r>
            <a:r>
              <a:rPr lang="en-GB" altLang="en-US" sz="1600" dirty="0" err="1">
                <a:latin typeface="Arial" panose="020B0604020202020204" pitchFamily="34" charset="0"/>
                <a:ea typeface="Microsoft YaHei" panose="020B0503020204020204" pitchFamily="34" charset="-122"/>
              </a:rPr>
              <a:t>checkshot</a:t>
            </a:r>
            <a:r>
              <a:rPr lang="en-GB" altLang="en-US" sz="1600" dirty="0">
                <a:latin typeface="Arial" panose="020B0604020202020204" pitchFamily="34" charset="0"/>
                <a:ea typeface="Microsoft YaHei" panose="020B0503020204020204" pitchFamily="34" charset="-122"/>
              </a:rPr>
              <a:t> drift to seismic attenuation used only one or two wells. We've used 8 wells from the North Sea and the Barents Sea.</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16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Our aim in using multiple wells is to try to look for systematic variations that we can try to understand in terms of what we know about the geology.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16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Once we started to see a trend in the results we produced a model to allow the approximate prediction of attenuation from seismic velocity in the region. This has an unusual feature, and we hope it may be useful in improving Q compensation regionally.</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endParaRPr lang="en-GB" altLang="en-US" sz="1600" dirty="0">
              <a:latin typeface="Arial" panose="020B0604020202020204" pitchFamily="34" charset="0"/>
              <a:ea typeface="Microsoft YaHei" panose="020B0503020204020204" pitchFamily="34" charset="-122"/>
            </a:endParaRP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We have only used data released to the NPD by data owners. These include well logs, time-depth curves, formation tops, some well reports, and for one well from the Barents Sea, a zero offset VSP dataset, which we're using for quality control. </a:t>
            </a:r>
          </a:p>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1600" dirty="0">
                <a:latin typeface="Arial" panose="020B0604020202020204" pitchFamily="34" charset="0"/>
                <a:ea typeface="Microsoft YaHei" panose="020B0503020204020204" pitchFamily="34" charset="-122"/>
              </a:rPr>
              <a:t>Using only released data means we likely have more uncertainty in our drift and attenuation observations than the data owners might have had, but we still saw patterns that we believe can be linked to geological properties.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a:lnSpc>
                <a:spcPct val="95000"/>
              </a:lnSpc>
            </a:pPr>
            <a:fld id="{6AE6BBC7-32F0-4DDA-9D2F-173B41716DAB}" type="slidenum">
              <a:rPr lang="en-GB" altLang="en-US">
                <a:solidFill>
                  <a:srgbClr val="000000"/>
                </a:solidFill>
                <a:latin typeface="Times New Roman" panose="02020603050405020304" pitchFamily="18" charset="0"/>
              </a:rPr>
              <a:pPr>
                <a:lnSpc>
                  <a:spcPct val="95000"/>
                </a:lnSpc>
              </a:pPr>
              <a:t>9</a:t>
            </a:fld>
            <a:endParaRPr lang="en-GB" altLang="en-US">
              <a:solidFill>
                <a:srgbClr val="000000"/>
              </a:solidFill>
              <a:latin typeface="Times New Roman" panose="02020603050405020304" pitchFamily="18" charset="0"/>
            </a:endParaRPr>
          </a:p>
        </p:txBody>
      </p:sp>
      <p:sp>
        <p:nvSpPr>
          <p:cNvPr id="20483"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Text Box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17640"/>
          <a:lstStyle/>
          <a:p>
            <a:pPr marL="215900" indent="-214313"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GB" altLang="en-US" sz="2000">
                <a:latin typeface="Arial" panose="020B0604020202020204" pitchFamily="34" charset="0"/>
                <a:ea typeface="Microsoft YaHei" panose="020B0503020204020204" pitchFamily="34" charset="-122"/>
              </a:rPr>
              <a:t>OK, so now to show you an example of how this procedure is carried out using 2 wells.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6642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284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54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4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34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half" idx="1"/>
          </p:nvPr>
        </p:nvSpPr>
        <p:spPr>
          <a:xfrm>
            <a:off x="457200" y="1604963"/>
            <a:ext cx="8228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3350"/>
            <a:ext cx="8228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28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10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30286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4963"/>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74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89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487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56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064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7239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497638"/>
            <a:ext cx="9144000" cy="358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n-US"/>
              <a:t>Click to edit the title text formatKlikk for å redigere tittelstil</a:t>
            </a:r>
          </a:p>
        </p:txBody>
      </p:sp>
      <p:sp>
        <p:nvSpPr>
          <p:cNvPr id="1028" name="Rectangle 3"/>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16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600200"/>
            <a:ext cx="8229600" cy="2159000"/>
          </a:xfrm>
        </p:spPr>
        <p:txBody>
          <a:bodyPr tIns="31752"/>
          <a:lstStyle/>
          <a:p>
            <a:pPr marL="457200" indent="-455613"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3600" b="1"/>
              <a:t>Drift and attenuation on the NCS: </a:t>
            </a:r>
          </a:p>
          <a:p>
            <a:pPr marL="457200" indent="-455613"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3600" b="1"/>
              <a:t>A new look at an old approach</a:t>
            </a:r>
          </a:p>
        </p:txBody>
      </p:sp>
      <p:sp>
        <p:nvSpPr>
          <p:cNvPr id="3075" name="Text Box 3"/>
          <p:cNvSpPr txBox="1">
            <a:spLocks noChangeArrowheads="1"/>
          </p:cNvSpPr>
          <p:nvPr/>
        </p:nvSpPr>
        <p:spPr bwMode="auto">
          <a:xfrm>
            <a:off x="457200" y="3352800"/>
            <a:ext cx="5975350"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7640" rIns="0" bIns="0"/>
          <a:lstStyle>
            <a:lvl1pPr marL="431800" indent="-32385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ea typeface="Microsoft YaHei" panose="020B0503020204020204" pitchFamily="34" charset="-122"/>
              </a:defRPr>
            </a:lvl9pPr>
          </a:lstStyle>
          <a:p>
            <a:pPr eaLnBrk="1" hangingPunct="1">
              <a:spcAft>
                <a:spcPts val="1425"/>
              </a:spcAft>
              <a:buSzPct val="45000"/>
              <a:buFont typeface="Wingdings" panose="05000000000000000000" pitchFamily="2" charset="2"/>
              <a:buNone/>
            </a:pPr>
            <a:r>
              <a:rPr lang="nb-NO" altLang="en-US" sz="2000" dirty="0">
                <a:solidFill>
                  <a:srgbClr val="000000"/>
                </a:solidFill>
              </a:rPr>
              <a:t>Andrew J. Carter</a:t>
            </a:r>
            <a:r>
              <a:rPr lang="nb-NO" altLang="en-US" sz="2000" baseline="33000" dirty="0">
                <a:solidFill>
                  <a:srgbClr val="000000"/>
                </a:solidFill>
              </a:rPr>
              <a:t>2</a:t>
            </a:r>
            <a:r>
              <a:rPr lang="nb-NO" altLang="en-US" sz="2000" dirty="0">
                <a:solidFill>
                  <a:srgbClr val="000000"/>
                </a:solidFill>
              </a:rPr>
              <a:t>, Veronica Torres Caceres</a:t>
            </a:r>
            <a:r>
              <a:rPr lang="nb-NO" altLang="en-US" sz="2000" baseline="33000" dirty="0">
                <a:solidFill>
                  <a:srgbClr val="000000"/>
                </a:solidFill>
              </a:rPr>
              <a:t>1</a:t>
            </a:r>
            <a:r>
              <a:rPr lang="nb-NO" altLang="en-US" sz="2000" dirty="0">
                <a:solidFill>
                  <a:srgbClr val="000000"/>
                </a:solidFill>
              </a:rPr>
              <a:t>,</a:t>
            </a:r>
            <a:r>
              <a:rPr lang="en-US" altLang="en-US" sz="2000" dirty="0">
                <a:solidFill>
                  <a:srgbClr val="000000"/>
                </a:solidFill>
              </a:rPr>
              <a:t> </a:t>
            </a:r>
          </a:p>
          <a:p>
            <a:pPr eaLnBrk="1" hangingPunct="1">
              <a:spcAft>
                <a:spcPts val="1425"/>
              </a:spcAft>
              <a:buSzPct val="45000"/>
              <a:buFont typeface="Wingdings" panose="05000000000000000000" pitchFamily="2" charset="2"/>
              <a:buNone/>
            </a:pPr>
            <a:r>
              <a:rPr lang="nb-NO" altLang="en-US" sz="2000" dirty="0">
                <a:solidFill>
                  <a:srgbClr val="000000"/>
                </a:solidFill>
              </a:rPr>
              <a:t>Kenneth Duffaut</a:t>
            </a:r>
            <a:r>
              <a:rPr lang="nb-NO" altLang="en-US" sz="2000" baseline="33000" dirty="0">
                <a:solidFill>
                  <a:srgbClr val="000000"/>
                </a:solidFill>
              </a:rPr>
              <a:t>1</a:t>
            </a:r>
            <a:r>
              <a:rPr lang="nb-NO" altLang="en-US" sz="2000" dirty="0">
                <a:solidFill>
                  <a:srgbClr val="000000"/>
                </a:solidFill>
              </a:rPr>
              <a:t>, </a:t>
            </a:r>
            <a:r>
              <a:rPr lang="nb-NO" altLang="en-US" sz="2000" dirty="0" err="1">
                <a:solidFill>
                  <a:srgbClr val="000000"/>
                </a:solidFill>
              </a:rPr>
              <a:t>Alexey</a:t>
            </a:r>
            <a:r>
              <a:rPr lang="nb-NO" altLang="en-US" sz="2000" dirty="0">
                <a:solidFill>
                  <a:srgbClr val="000000"/>
                </a:solidFill>
              </a:rPr>
              <a:t> Stovas</a:t>
            </a:r>
            <a:r>
              <a:rPr lang="nb-NO" altLang="en-US" sz="2000" baseline="33000" dirty="0">
                <a:solidFill>
                  <a:srgbClr val="000000"/>
                </a:solidFill>
              </a:rPr>
              <a:t>1</a:t>
            </a:r>
            <a:r>
              <a:rPr lang="nb-NO" altLang="en-US" sz="2000" dirty="0">
                <a:solidFill>
                  <a:srgbClr val="000000"/>
                </a:solidFill>
              </a:rPr>
              <a:t>.</a:t>
            </a:r>
          </a:p>
          <a:p>
            <a:pPr eaLnBrk="1" hangingPunct="1">
              <a:spcAft>
                <a:spcPts val="1425"/>
              </a:spcAft>
              <a:buSzPct val="45000"/>
              <a:buFont typeface="Wingdings" panose="05000000000000000000" pitchFamily="2" charset="2"/>
              <a:buNone/>
            </a:pPr>
            <a:r>
              <a:rPr lang="nb-NO" altLang="en-US" sz="1600" i="1" baseline="33000" dirty="0">
                <a:solidFill>
                  <a:srgbClr val="000000"/>
                </a:solidFill>
              </a:rPr>
              <a:t>1</a:t>
            </a:r>
            <a:r>
              <a:rPr lang="nb-NO" altLang="en-US" sz="1600" i="1" dirty="0">
                <a:solidFill>
                  <a:srgbClr val="000000"/>
                </a:solidFill>
              </a:rPr>
              <a:t>NTNU, </a:t>
            </a:r>
            <a:r>
              <a:rPr lang="nb-NO" altLang="en-US" sz="1600" i="1" baseline="33000" dirty="0">
                <a:solidFill>
                  <a:srgbClr val="000000"/>
                </a:solidFill>
              </a:rPr>
              <a:t>2</a:t>
            </a:r>
            <a:r>
              <a:rPr lang="nb-NO" altLang="en-US" sz="1600" i="1" dirty="0">
                <a:solidFill>
                  <a:srgbClr val="000000"/>
                </a:solidFill>
              </a:rPr>
              <a:t>Unemployed</a:t>
            </a:r>
            <a:r>
              <a:rPr lang="nb-NO" altLang="en-US" i="1" dirty="0">
                <a:solidFill>
                  <a:srgbClr val="000000"/>
                </a:solidFill>
              </a:rPr>
              <a:t>.</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663" y="315913"/>
            <a:ext cx="282575" cy="4922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457200" y="304800"/>
            <a:ext cx="8229600" cy="1143000"/>
          </a:xfrm>
        </p:spPr>
        <p:txBody>
          <a:bodyPr lIns="0" tIns="0" rIns="0" bIns="0" anchor="ct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2800" b="1"/>
              <a:t>Example drift analysis from well 34/7-1 (Snorre)</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001000" cy="48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p:cNvSpPr txBox="1">
            <a:spLocks noChangeArrowheads="1"/>
          </p:cNvSpPr>
          <p:nvPr/>
        </p:nvSpPr>
        <p:spPr bwMode="auto">
          <a:xfrm>
            <a:off x="2971800" y="2819400"/>
            <a:ext cx="1066800" cy="6397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ctr" defTabSz="914400">
              <a:lnSpc>
                <a:spcPct val="100000"/>
              </a:lnSpc>
              <a:spcBef>
                <a:spcPct val="50000"/>
              </a:spcBef>
              <a:buClrTx/>
              <a:buSzTx/>
              <a:buFontTx/>
              <a:buNone/>
            </a:pPr>
            <a:r>
              <a:rPr lang="en-GB" altLang="en-US" sz="1200" b="1"/>
              <a:t>Whole Checkshot Q=74</a:t>
            </a:r>
          </a:p>
        </p:txBody>
      </p:sp>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943600"/>
            <a:ext cx="2619375"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5"/>
          <p:cNvPicPr>
            <a:picLocks/>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0" y="10668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2"/>
          <p:cNvSpPr txBox="1">
            <a:spLocks noChangeArrowheads="1"/>
          </p:cNvSpPr>
          <p:nvPr/>
        </p:nvSpPr>
        <p:spPr bwMode="auto">
          <a:xfrm>
            <a:off x="533400"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lnSpc>
                <a:spcPct val="102000"/>
              </a:lnSpc>
              <a:spcAft>
                <a:spcPct val="0"/>
              </a:spcAft>
            </a:pPr>
            <a:r>
              <a:rPr lang="nb-NO" altLang="en-US" sz="2800" b="1">
                <a:latin typeface="Calibri" panose="020F0502020204030204" pitchFamily="34" charset="0"/>
              </a:rPr>
              <a:t>Second example well 7220/8-1 (Johan Castberg)</a:t>
            </a:r>
          </a:p>
        </p:txBody>
      </p:sp>
      <p:grpSp>
        <p:nvGrpSpPr>
          <p:cNvPr id="44248" name="Group 216"/>
          <p:cNvGrpSpPr>
            <a:grpSpLocks/>
          </p:cNvGrpSpPr>
          <p:nvPr/>
        </p:nvGrpSpPr>
        <p:grpSpPr bwMode="auto">
          <a:xfrm>
            <a:off x="8385175" y="2667000"/>
            <a:ext cx="758825" cy="808038"/>
            <a:chOff x="5291" y="1680"/>
            <a:chExt cx="478" cy="509"/>
          </a:xfrm>
        </p:grpSpPr>
        <p:sp>
          <p:nvSpPr>
            <p:cNvPr id="44205" name="Text Box 173"/>
            <p:cNvSpPr txBox="1">
              <a:spLocks noChangeArrowheads="1"/>
            </p:cNvSpPr>
            <p:nvPr/>
          </p:nvSpPr>
          <p:spPr bwMode="auto">
            <a:xfrm>
              <a:off x="5301" y="1776"/>
              <a:ext cx="459"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buClrTx/>
                <a:buSzTx/>
                <a:buFontTx/>
                <a:buNone/>
              </a:pPr>
              <a:r>
                <a:rPr lang="en-GB" altLang="en-US" sz="1200">
                  <a:solidFill>
                    <a:schemeClr val="accent2"/>
                  </a:solidFill>
                </a:rPr>
                <a:t>Q=797?</a:t>
              </a:r>
            </a:p>
          </p:txBody>
        </p:sp>
        <p:sp>
          <p:nvSpPr>
            <p:cNvPr id="44206" name="Text Box 174"/>
            <p:cNvSpPr txBox="1">
              <a:spLocks noChangeArrowheads="1"/>
            </p:cNvSpPr>
            <p:nvPr/>
          </p:nvSpPr>
          <p:spPr bwMode="auto">
            <a:xfrm>
              <a:off x="5291" y="1680"/>
              <a:ext cx="406"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buClrTx/>
                <a:buSzTx/>
                <a:buFontTx/>
                <a:buNone/>
              </a:pPr>
              <a:r>
                <a:rPr lang="en-GB" altLang="en-US" sz="1200">
                  <a:solidFill>
                    <a:schemeClr val="accent2"/>
                  </a:solidFill>
                </a:rPr>
                <a:t>Q=18?</a:t>
              </a:r>
            </a:p>
          </p:txBody>
        </p:sp>
        <p:sp>
          <p:nvSpPr>
            <p:cNvPr id="44207" name="Text Box 175"/>
            <p:cNvSpPr txBox="1">
              <a:spLocks noChangeArrowheads="1"/>
            </p:cNvSpPr>
            <p:nvPr/>
          </p:nvSpPr>
          <p:spPr bwMode="auto">
            <a:xfrm>
              <a:off x="5310" y="2016"/>
              <a:ext cx="459"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buClrTx/>
                <a:buSzTx/>
                <a:buFontTx/>
                <a:buNone/>
              </a:pPr>
              <a:r>
                <a:rPr lang="en-GB" altLang="en-US" sz="1200">
                  <a:solidFill>
                    <a:schemeClr val="accent2"/>
                  </a:solidFill>
                </a:rPr>
                <a:t>Q=187?</a:t>
              </a:r>
            </a:p>
          </p:txBody>
        </p:sp>
      </p:grpSp>
      <p:grpSp>
        <p:nvGrpSpPr>
          <p:cNvPr id="44245" name="Group 213"/>
          <p:cNvGrpSpPr>
            <a:grpSpLocks/>
          </p:cNvGrpSpPr>
          <p:nvPr/>
        </p:nvGrpSpPr>
        <p:grpSpPr bwMode="auto">
          <a:xfrm>
            <a:off x="5410200" y="1752600"/>
            <a:ext cx="1524000" cy="3956050"/>
            <a:chOff x="3408" y="1118"/>
            <a:chExt cx="960" cy="2492"/>
          </a:xfrm>
        </p:grpSpPr>
        <p:sp>
          <p:nvSpPr>
            <p:cNvPr id="44041" name="Text Box 9"/>
            <p:cNvSpPr txBox="1">
              <a:spLocks noChangeArrowheads="1"/>
            </p:cNvSpPr>
            <p:nvPr/>
          </p:nvSpPr>
          <p:spPr bwMode="auto">
            <a:xfrm>
              <a:off x="4032" y="3456"/>
              <a:ext cx="240"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sz="1000"/>
                <a:t>TD</a:t>
              </a:r>
            </a:p>
          </p:txBody>
        </p:sp>
        <p:sp>
          <p:nvSpPr>
            <p:cNvPr id="44044" name="Text Box 12"/>
            <p:cNvSpPr txBox="1">
              <a:spLocks noChangeArrowheads="1"/>
            </p:cNvSpPr>
            <p:nvPr/>
          </p:nvSpPr>
          <p:spPr bwMode="auto">
            <a:xfrm>
              <a:off x="3936" y="1723"/>
              <a:ext cx="384"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r" defTabSz="914400">
                <a:lnSpc>
                  <a:spcPct val="100000"/>
                </a:lnSpc>
                <a:spcBef>
                  <a:spcPct val="50000"/>
                </a:spcBef>
                <a:buClrTx/>
                <a:buSzTx/>
                <a:buFontTx/>
                <a:buNone/>
              </a:pPr>
              <a:r>
                <a:rPr lang="en-GB" altLang="en-US" sz="1000"/>
                <a:t>GOC</a:t>
              </a:r>
            </a:p>
          </p:txBody>
        </p:sp>
        <p:sp>
          <p:nvSpPr>
            <p:cNvPr id="44045" name="Text Box 13"/>
            <p:cNvSpPr txBox="1">
              <a:spLocks noChangeArrowheads="1"/>
            </p:cNvSpPr>
            <p:nvPr/>
          </p:nvSpPr>
          <p:spPr bwMode="auto">
            <a:xfrm>
              <a:off x="3936" y="1886"/>
              <a:ext cx="384"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r" defTabSz="914400">
                <a:lnSpc>
                  <a:spcPct val="100000"/>
                </a:lnSpc>
                <a:spcBef>
                  <a:spcPct val="50000"/>
                </a:spcBef>
                <a:buClrTx/>
                <a:buSzTx/>
                <a:buFontTx/>
                <a:buNone/>
              </a:pPr>
              <a:r>
                <a:rPr lang="en-GB" altLang="en-US" sz="1000"/>
                <a:t>OWC</a:t>
              </a:r>
            </a:p>
          </p:txBody>
        </p:sp>
        <p:sp>
          <p:nvSpPr>
            <p:cNvPr id="44036" name="Text Box 4"/>
            <p:cNvSpPr txBox="1">
              <a:spLocks noChangeArrowheads="1"/>
            </p:cNvSpPr>
            <p:nvPr/>
          </p:nvSpPr>
          <p:spPr bwMode="auto">
            <a:xfrm>
              <a:off x="3600" y="1361"/>
              <a:ext cx="768"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sz="1000"/>
                <a:t>KOLMULE</a:t>
              </a:r>
            </a:p>
          </p:txBody>
        </p:sp>
        <p:sp>
          <p:nvSpPr>
            <p:cNvPr id="44038" name="Text Box 6"/>
            <p:cNvSpPr txBox="1">
              <a:spLocks noChangeArrowheads="1"/>
            </p:cNvSpPr>
            <p:nvPr/>
          </p:nvSpPr>
          <p:spPr bwMode="auto">
            <a:xfrm>
              <a:off x="3696" y="1616"/>
              <a:ext cx="432"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r" defTabSz="914400">
                <a:lnSpc>
                  <a:spcPct val="100000"/>
                </a:lnSpc>
                <a:spcBef>
                  <a:spcPct val="50000"/>
                </a:spcBef>
                <a:buClrTx/>
                <a:buSzTx/>
                <a:buFontTx/>
                <a:buNone/>
              </a:pPr>
              <a:r>
                <a:rPr lang="en-GB" altLang="en-US" sz="1000"/>
                <a:t>KOLJE</a:t>
              </a:r>
            </a:p>
          </p:txBody>
        </p:sp>
        <p:sp>
          <p:nvSpPr>
            <p:cNvPr id="44039" name="Text Box 7"/>
            <p:cNvSpPr txBox="1">
              <a:spLocks noChangeArrowheads="1"/>
            </p:cNvSpPr>
            <p:nvPr/>
          </p:nvSpPr>
          <p:spPr bwMode="auto">
            <a:xfrm>
              <a:off x="3552" y="2276"/>
              <a:ext cx="528"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r" defTabSz="914400">
                <a:lnSpc>
                  <a:spcPct val="100000"/>
                </a:lnSpc>
                <a:spcBef>
                  <a:spcPct val="50000"/>
                </a:spcBef>
                <a:buClrTx/>
                <a:buSzTx/>
                <a:buFontTx/>
                <a:buNone/>
              </a:pPr>
              <a:r>
                <a:rPr lang="en-GB" altLang="en-US" sz="1000"/>
                <a:t>TUBÅEN</a:t>
              </a:r>
            </a:p>
          </p:txBody>
        </p:sp>
        <p:sp>
          <p:nvSpPr>
            <p:cNvPr id="44040" name="Text Box 8"/>
            <p:cNvSpPr txBox="1">
              <a:spLocks noChangeArrowheads="1"/>
            </p:cNvSpPr>
            <p:nvPr/>
          </p:nvSpPr>
          <p:spPr bwMode="auto">
            <a:xfrm>
              <a:off x="3696" y="3360"/>
              <a:ext cx="480"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sz="1000"/>
                <a:t>SNADD</a:t>
              </a:r>
            </a:p>
          </p:txBody>
        </p:sp>
        <p:sp>
          <p:nvSpPr>
            <p:cNvPr id="44042" name="Text Box 10"/>
            <p:cNvSpPr txBox="1">
              <a:spLocks noChangeArrowheads="1"/>
            </p:cNvSpPr>
            <p:nvPr/>
          </p:nvSpPr>
          <p:spPr bwMode="auto">
            <a:xfrm>
              <a:off x="3408" y="2880"/>
              <a:ext cx="720"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r" defTabSz="914400">
                <a:lnSpc>
                  <a:spcPct val="100000"/>
                </a:lnSpc>
                <a:spcBef>
                  <a:spcPct val="50000"/>
                </a:spcBef>
                <a:buClrTx/>
                <a:buSzTx/>
                <a:buFontTx/>
                <a:buNone/>
              </a:pPr>
              <a:r>
                <a:rPr lang="en-GB" altLang="en-US" sz="1000"/>
                <a:t>FRUHOLMEN</a:t>
              </a:r>
            </a:p>
          </p:txBody>
        </p:sp>
        <p:sp>
          <p:nvSpPr>
            <p:cNvPr id="44043" name="Text Box 11"/>
            <p:cNvSpPr txBox="1">
              <a:spLocks noChangeArrowheads="1"/>
            </p:cNvSpPr>
            <p:nvPr/>
          </p:nvSpPr>
          <p:spPr bwMode="auto">
            <a:xfrm>
              <a:off x="3600" y="1118"/>
              <a:ext cx="480" cy="1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r" defTabSz="914400">
                <a:lnSpc>
                  <a:spcPct val="100000"/>
                </a:lnSpc>
                <a:spcBef>
                  <a:spcPct val="50000"/>
                </a:spcBef>
                <a:buClrTx/>
                <a:buSzTx/>
                <a:buFontTx/>
                <a:buNone/>
              </a:pPr>
              <a:r>
                <a:rPr lang="en-GB" altLang="en-US" sz="1000"/>
                <a:t>TORSK</a:t>
              </a:r>
            </a:p>
          </p:txBody>
        </p:sp>
        <p:sp>
          <p:nvSpPr>
            <p:cNvPr id="44046" name="AutoShape 14"/>
            <p:cNvSpPr>
              <a:spLocks/>
            </p:cNvSpPr>
            <p:nvPr/>
          </p:nvSpPr>
          <p:spPr bwMode="auto">
            <a:xfrm rot="10800000">
              <a:off x="3408" y="1789"/>
              <a:ext cx="192" cy="432"/>
            </a:xfrm>
            <a:prstGeom prst="rightBrace">
              <a:avLst>
                <a:gd name="adj1" fmla="val 18750"/>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7" name="Text Box 15"/>
            <p:cNvSpPr txBox="1">
              <a:spLocks noChangeArrowheads="1"/>
            </p:cNvSpPr>
            <p:nvPr/>
          </p:nvSpPr>
          <p:spPr bwMode="auto">
            <a:xfrm>
              <a:off x="3456" y="1851"/>
              <a:ext cx="624" cy="2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ctr" defTabSz="914400">
                <a:lnSpc>
                  <a:spcPct val="100000"/>
                </a:lnSpc>
                <a:spcBef>
                  <a:spcPct val="50000"/>
                </a:spcBef>
                <a:buClrTx/>
                <a:buSzTx/>
                <a:buFontTx/>
                <a:buNone/>
              </a:pPr>
              <a:r>
                <a:rPr lang="en-GB" altLang="en-US" sz="1000"/>
                <a:t>STØ &amp;</a:t>
              </a:r>
            </a:p>
            <a:p>
              <a:pPr algn="ctr" defTabSz="914400">
                <a:lnSpc>
                  <a:spcPct val="100000"/>
                </a:lnSpc>
                <a:spcBef>
                  <a:spcPct val="50000"/>
                </a:spcBef>
                <a:buClrTx/>
                <a:buSzTx/>
                <a:buFontTx/>
                <a:buNone/>
              </a:pPr>
              <a:r>
                <a:rPr lang="en-GB" altLang="en-US" sz="1000"/>
                <a:t>NORDMELA</a:t>
              </a:r>
            </a:p>
          </p:txBody>
        </p:sp>
      </p:grpSp>
      <p:grpSp>
        <p:nvGrpSpPr>
          <p:cNvPr id="44249" name="Group 217"/>
          <p:cNvGrpSpPr>
            <a:grpSpLocks/>
          </p:cNvGrpSpPr>
          <p:nvPr/>
        </p:nvGrpSpPr>
        <p:grpSpPr bwMode="auto">
          <a:xfrm>
            <a:off x="7696200" y="1857375"/>
            <a:ext cx="914400" cy="3735388"/>
            <a:chOff x="4848" y="1152"/>
            <a:chExt cx="576" cy="2353"/>
          </a:xfrm>
        </p:grpSpPr>
        <p:sp>
          <p:nvSpPr>
            <p:cNvPr id="44054" name="AutoShape 22"/>
            <p:cNvSpPr>
              <a:spLocks/>
            </p:cNvSpPr>
            <p:nvPr/>
          </p:nvSpPr>
          <p:spPr bwMode="auto">
            <a:xfrm rot="10800000">
              <a:off x="4848" y="1723"/>
              <a:ext cx="192" cy="432"/>
            </a:xfrm>
            <a:prstGeom prst="rightBrace">
              <a:avLst>
                <a:gd name="adj1" fmla="val 18750"/>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0" name="Text Box 18"/>
            <p:cNvSpPr txBox="1">
              <a:spLocks noChangeArrowheads="1"/>
            </p:cNvSpPr>
            <p:nvPr/>
          </p:nvSpPr>
          <p:spPr bwMode="auto">
            <a:xfrm>
              <a:off x="4896" y="1152"/>
              <a:ext cx="480"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r" defTabSz="914400">
                <a:lnSpc>
                  <a:spcPct val="100000"/>
                </a:lnSpc>
                <a:spcBef>
                  <a:spcPct val="50000"/>
                </a:spcBef>
                <a:buClrTx/>
                <a:buSzTx/>
                <a:buFontTx/>
                <a:buNone/>
              </a:pPr>
              <a:r>
                <a:rPr lang="en-GB" altLang="en-US" sz="1200"/>
                <a:t>Q=181</a:t>
              </a:r>
            </a:p>
          </p:txBody>
        </p:sp>
        <p:sp>
          <p:nvSpPr>
            <p:cNvPr id="44051" name="Text Box 19"/>
            <p:cNvSpPr txBox="1">
              <a:spLocks noChangeArrowheads="1"/>
            </p:cNvSpPr>
            <p:nvPr/>
          </p:nvSpPr>
          <p:spPr bwMode="auto">
            <a:xfrm>
              <a:off x="4896" y="1338"/>
              <a:ext cx="480"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r" defTabSz="914400">
                <a:lnSpc>
                  <a:spcPct val="100000"/>
                </a:lnSpc>
                <a:spcBef>
                  <a:spcPct val="50000"/>
                </a:spcBef>
                <a:buClrTx/>
                <a:buSzTx/>
                <a:buFontTx/>
                <a:buNone/>
              </a:pPr>
              <a:r>
                <a:rPr lang="en-GB" altLang="en-US" sz="1200"/>
                <a:t>Q=124</a:t>
              </a:r>
            </a:p>
          </p:txBody>
        </p:sp>
        <p:sp>
          <p:nvSpPr>
            <p:cNvPr id="44052" name="Text Box 20"/>
            <p:cNvSpPr txBox="1">
              <a:spLocks noChangeArrowheads="1"/>
            </p:cNvSpPr>
            <p:nvPr/>
          </p:nvSpPr>
          <p:spPr bwMode="auto">
            <a:xfrm>
              <a:off x="4944" y="1572"/>
              <a:ext cx="480"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ctr" defTabSz="914400">
                <a:lnSpc>
                  <a:spcPct val="100000"/>
                </a:lnSpc>
                <a:spcBef>
                  <a:spcPct val="50000"/>
                </a:spcBef>
                <a:buClrTx/>
                <a:buSzTx/>
                <a:buFontTx/>
                <a:buNone/>
              </a:pPr>
              <a:r>
                <a:rPr lang="en-GB" altLang="en-US" sz="1200"/>
                <a:t>Q=122?</a:t>
              </a:r>
            </a:p>
          </p:txBody>
        </p:sp>
        <p:sp>
          <p:nvSpPr>
            <p:cNvPr id="44053" name="Text Box 21"/>
            <p:cNvSpPr txBox="1">
              <a:spLocks noChangeArrowheads="1"/>
            </p:cNvSpPr>
            <p:nvPr/>
          </p:nvSpPr>
          <p:spPr bwMode="auto">
            <a:xfrm>
              <a:off x="4944" y="1854"/>
              <a:ext cx="480"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ctr" defTabSz="914400">
                <a:lnSpc>
                  <a:spcPct val="100000"/>
                </a:lnSpc>
                <a:spcBef>
                  <a:spcPct val="50000"/>
                </a:spcBef>
                <a:buClrTx/>
                <a:buSzTx/>
                <a:buFontTx/>
                <a:buNone/>
              </a:pPr>
              <a:r>
                <a:rPr lang="en-GB" altLang="en-US" sz="1200"/>
                <a:t>Q=170</a:t>
              </a:r>
            </a:p>
          </p:txBody>
        </p:sp>
        <p:sp>
          <p:nvSpPr>
            <p:cNvPr id="44055" name="Text Box 23"/>
            <p:cNvSpPr txBox="1">
              <a:spLocks noChangeArrowheads="1"/>
            </p:cNvSpPr>
            <p:nvPr/>
          </p:nvSpPr>
          <p:spPr bwMode="auto">
            <a:xfrm>
              <a:off x="4944" y="2138"/>
              <a:ext cx="480"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ctr" defTabSz="914400">
                <a:lnSpc>
                  <a:spcPct val="100000"/>
                </a:lnSpc>
                <a:spcBef>
                  <a:spcPct val="50000"/>
                </a:spcBef>
                <a:buClrTx/>
                <a:buSzTx/>
                <a:buFontTx/>
                <a:buNone/>
              </a:pPr>
              <a:r>
                <a:rPr lang="en-GB" altLang="en-US" sz="1200"/>
                <a:t>Q=244</a:t>
              </a:r>
            </a:p>
          </p:txBody>
        </p:sp>
        <p:sp>
          <p:nvSpPr>
            <p:cNvPr id="44056" name="Text Box 24"/>
            <p:cNvSpPr txBox="1">
              <a:spLocks noChangeArrowheads="1"/>
            </p:cNvSpPr>
            <p:nvPr/>
          </p:nvSpPr>
          <p:spPr bwMode="auto">
            <a:xfrm>
              <a:off x="4944" y="2668"/>
              <a:ext cx="480"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ctr" defTabSz="914400">
                <a:lnSpc>
                  <a:spcPct val="100000"/>
                </a:lnSpc>
                <a:spcBef>
                  <a:spcPct val="50000"/>
                </a:spcBef>
                <a:buClrTx/>
                <a:buSzTx/>
                <a:buFontTx/>
                <a:buNone/>
              </a:pPr>
              <a:r>
                <a:rPr lang="en-GB" altLang="en-US" sz="1200"/>
                <a:t>Q=235</a:t>
              </a:r>
            </a:p>
          </p:txBody>
        </p:sp>
        <p:sp>
          <p:nvSpPr>
            <p:cNvPr id="44057" name="Text Box 25"/>
            <p:cNvSpPr txBox="1">
              <a:spLocks noChangeArrowheads="1"/>
            </p:cNvSpPr>
            <p:nvPr/>
          </p:nvSpPr>
          <p:spPr bwMode="auto">
            <a:xfrm>
              <a:off x="4944" y="3332"/>
              <a:ext cx="480" cy="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ctr" defTabSz="914400">
                <a:lnSpc>
                  <a:spcPct val="100000"/>
                </a:lnSpc>
                <a:spcBef>
                  <a:spcPct val="50000"/>
                </a:spcBef>
                <a:buClrTx/>
                <a:buSzTx/>
                <a:buFontTx/>
                <a:buNone/>
              </a:pPr>
              <a:r>
                <a:rPr lang="en-GB" altLang="en-US" sz="1200"/>
                <a:t>Q=131</a:t>
              </a:r>
            </a:p>
          </p:txBody>
        </p:sp>
      </p:grpSp>
      <p:sp>
        <p:nvSpPr>
          <p:cNvPr id="44250" name="Rectangle 218"/>
          <p:cNvSpPr>
            <a:spLocks noChangeArrowheads="1"/>
          </p:cNvSpPr>
          <p:nvPr/>
        </p:nvSpPr>
        <p:spPr bwMode="auto">
          <a:xfrm>
            <a:off x="8153400" y="1219200"/>
            <a:ext cx="838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9" name="Text Box 17"/>
          <p:cNvSpPr txBox="1">
            <a:spLocks noChangeArrowheads="1"/>
          </p:cNvSpPr>
          <p:nvPr/>
        </p:nvSpPr>
        <p:spPr bwMode="auto">
          <a:xfrm>
            <a:off x="3276600" y="4038600"/>
            <a:ext cx="1066800" cy="730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algn="ctr" defTabSz="914400">
              <a:lnSpc>
                <a:spcPct val="100000"/>
              </a:lnSpc>
              <a:spcBef>
                <a:spcPct val="50000"/>
              </a:spcBef>
              <a:buClrTx/>
              <a:buSzTx/>
              <a:buFontTx/>
              <a:buNone/>
            </a:pPr>
            <a:r>
              <a:rPr lang="en-GB" altLang="en-US" sz="1400"/>
              <a:t>Whole Checkshot Q=155</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2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2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4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503238" y="1584325"/>
            <a:ext cx="8135937"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400">
                <a:solidFill>
                  <a:srgbClr val="000000"/>
                </a:solidFill>
              </a:rPr>
              <a:t>Introduction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About our study</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Method: Example well(s)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b="1">
                <a:solidFill>
                  <a:srgbClr val="000000"/>
                </a:solidFill>
              </a:rPr>
              <a:t>Assumptions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Results and interpretation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Next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431800" y="61913"/>
            <a:ext cx="8229600" cy="1017587"/>
          </a:xfrm>
        </p:spPr>
        <p:txBody>
          <a:bodyPr lIns="0" tIns="0" rIns="0" bIns="0" anchor="ct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4000" b="1"/>
              <a:t>Key assumptions</a:t>
            </a:r>
          </a:p>
        </p:txBody>
      </p:sp>
      <p:sp>
        <p:nvSpPr>
          <p:cNvPr id="27651" name="Text Box 2"/>
          <p:cNvSpPr txBox="1">
            <a:spLocks noChangeArrowheads="1"/>
          </p:cNvSpPr>
          <p:nvPr/>
        </p:nvSpPr>
        <p:spPr bwMode="auto">
          <a:xfrm>
            <a:off x="576263" y="1295400"/>
            <a:ext cx="806450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endParaRPr lang="en-GB" altLang="en-US">
              <a:solidFill>
                <a:srgbClr val="000000"/>
              </a:solidFill>
            </a:endParaRPr>
          </a:p>
          <a:p>
            <a:pPr eaLnBrk="1">
              <a:buSzPct val="45000"/>
              <a:buFont typeface="Wingdings" panose="05000000000000000000" pitchFamily="2" charset="2"/>
              <a:buChar char=""/>
            </a:pPr>
            <a:r>
              <a:rPr lang="en-GB" altLang="en-US" sz="2400">
                <a:solidFill>
                  <a:srgbClr val="000000"/>
                </a:solidFill>
              </a:rPr>
              <a:t>Dispersion from absorption is main cause of drift</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Consistent picking of time-depth</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US" altLang="en-US" sz="2400">
                <a:solidFill>
                  <a:srgbClr val="000000"/>
                </a:solidFill>
              </a:rPr>
              <a:t>I</a:t>
            </a:r>
            <a:r>
              <a:rPr lang="en-GB" altLang="en-US" sz="2400">
                <a:solidFill>
                  <a:srgbClr val="000000"/>
                </a:solidFill>
              </a:rPr>
              <a:t>mpact of scattering and scale is small</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K</a:t>
            </a:r>
            <a:r>
              <a:rPr lang="en-US" altLang="en-US" sz="2400">
                <a:solidFill>
                  <a:srgbClr val="000000"/>
                </a:solidFill>
              </a:rPr>
              <a:t>olsky-Futterman (NCQ) dispersion/attenuation applies</a:t>
            </a:r>
          </a:p>
          <a:p>
            <a:pPr eaLnBrk="1">
              <a:buSzPct val="45000"/>
              <a:buFont typeface="Wingdings" panose="05000000000000000000" pitchFamily="2" charset="2"/>
              <a:buChar char=""/>
            </a:pPr>
            <a:endParaRPr lang="en-US" altLang="en-US" sz="2400">
              <a:solidFill>
                <a:srgbClr val="000000"/>
              </a:solidFill>
            </a:endParaRPr>
          </a:p>
          <a:p>
            <a:pPr eaLnBrk="1">
              <a:buSzPct val="45000"/>
              <a:buFont typeface="Wingdings" panose="05000000000000000000" pitchFamily="2" charset="2"/>
              <a:buNone/>
            </a:pPr>
            <a:endParaRPr lang="en-US" altLang="en-US" sz="2400">
              <a:solidFill>
                <a:srgbClr val="000000"/>
              </a:solidFill>
            </a:endParaRPr>
          </a:p>
          <a:p>
            <a:pPr eaLnBrk="1">
              <a:buSzPct val="45000"/>
              <a:buFont typeface="Wingdings" panose="05000000000000000000" pitchFamily="2" charset="2"/>
              <a:buNone/>
            </a:pPr>
            <a:r>
              <a:rPr lang="en-US" altLang="en-US" sz="2400" i="1">
                <a:solidFill>
                  <a:srgbClr val="000000"/>
                </a:solidFill>
              </a:rPr>
              <a:t>N. B. Our Q</a:t>
            </a:r>
            <a:r>
              <a:rPr lang="en-US" altLang="en-US" sz="2400" i="1" baseline="30000">
                <a:solidFill>
                  <a:srgbClr val="000000"/>
                </a:solidFill>
              </a:rPr>
              <a:t>-1</a:t>
            </a:r>
            <a:r>
              <a:rPr lang="en-US" altLang="en-US" sz="2400" i="1">
                <a:solidFill>
                  <a:srgbClr val="000000"/>
                </a:solidFill>
              </a:rPr>
              <a:t> is measured vertically</a:t>
            </a:r>
            <a:endParaRPr lang="en-GB" altLang="en-US" sz="2400" i="1">
              <a:solidFill>
                <a:srgbClr val="000000"/>
              </a:solidFill>
            </a:endParaRPr>
          </a:p>
          <a:p>
            <a:pPr eaLnBrk="1">
              <a:buSzPct val="45000"/>
              <a:buFont typeface="Wingdings" panose="05000000000000000000" pitchFamily="2" charset="2"/>
              <a:buNone/>
            </a:pPr>
            <a:endParaRPr lang="en-GB" altLang="en-US" i="1">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503238" y="1584325"/>
            <a:ext cx="8135937"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400">
                <a:solidFill>
                  <a:srgbClr val="000000"/>
                </a:solidFill>
              </a:rPr>
              <a:t>Introduction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About our study</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Method: Example wells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Assumptions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b="1">
                <a:solidFill>
                  <a:srgbClr val="000000"/>
                </a:solidFill>
              </a:rPr>
              <a:t>Results and interpretation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Next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344488" y="196850"/>
            <a:ext cx="7427912"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228600" y="0"/>
            <a:ext cx="7523163"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7696200" y="5715000"/>
            <a:ext cx="6096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sz="2400">
                <a:cs typeface="Arial" panose="020B0604020202020204" pitchFamily="34" charset="0"/>
              </a:rPr>
              <a:t>∞</a:t>
            </a:r>
          </a:p>
        </p:txBody>
      </p:sp>
      <p:sp>
        <p:nvSpPr>
          <p:cNvPr id="41989" name="Text Box 5"/>
          <p:cNvSpPr txBox="1">
            <a:spLocks noChangeArrowheads="1"/>
          </p:cNvSpPr>
          <p:nvPr/>
        </p:nvSpPr>
        <p:spPr bwMode="auto">
          <a:xfrm>
            <a:off x="7543800" y="4343400"/>
            <a:ext cx="6096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a:t>100</a:t>
            </a:r>
          </a:p>
        </p:txBody>
      </p:sp>
      <p:sp>
        <p:nvSpPr>
          <p:cNvPr id="41990" name="Text Box 6"/>
          <p:cNvSpPr txBox="1">
            <a:spLocks noChangeArrowheads="1"/>
          </p:cNvSpPr>
          <p:nvPr/>
        </p:nvSpPr>
        <p:spPr bwMode="auto">
          <a:xfrm>
            <a:off x="7543800" y="2895600"/>
            <a:ext cx="6096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a:t>50</a:t>
            </a:r>
          </a:p>
        </p:txBody>
      </p:sp>
      <p:sp>
        <p:nvSpPr>
          <p:cNvPr id="41991" name="Text Box 7"/>
          <p:cNvSpPr txBox="1">
            <a:spLocks noChangeArrowheads="1"/>
          </p:cNvSpPr>
          <p:nvPr/>
        </p:nvSpPr>
        <p:spPr bwMode="auto">
          <a:xfrm>
            <a:off x="7543800" y="1524000"/>
            <a:ext cx="6858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a:t>33.3</a:t>
            </a:r>
          </a:p>
        </p:txBody>
      </p:sp>
      <p:sp>
        <p:nvSpPr>
          <p:cNvPr id="41992" name="Text Box 8"/>
          <p:cNvSpPr txBox="1">
            <a:spLocks noChangeArrowheads="1"/>
          </p:cNvSpPr>
          <p:nvPr/>
        </p:nvSpPr>
        <p:spPr bwMode="auto">
          <a:xfrm>
            <a:off x="7620000" y="152400"/>
            <a:ext cx="6096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a:t>25</a:t>
            </a:r>
          </a:p>
        </p:txBody>
      </p:sp>
      <p:sp>
        <p:nvSpPr>
          <p:cNvPr id="41993" name="Text Box 9"/>
          <p:cNvSpPr txBox="1">
            <a:spLocks noChangeArrowheads="1"/>
          </p:cNvSpPr>
          <p:nvPr/>
        </p:nvSpPr>
        <p:spPr bwMode="auto">
          <a:xfrm>
            <a:off x="8077200" y="2895600"/>
            <a:ext cx="4572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a:t>Q</a:t>
            </a:r>
          </a:p>
        </p:txBody>
      </p:sp>
      <p:sp>
        <p:nvSpPr>
          <p:cNvPr id="41994" name="Text Box 10"/>
          <p:cNvSpPr txBox="1">
            <a:spLocks noChangeArrowheads="1"/>
          </p:cNvSpPr>
          <p:nvPr/>
        </p:nvSpPr>
        <p:spPr bwMode="auto">
          <a:xfrm>
            <a:off x="990600" y="1295400"/>
            <a:ext cx="2209800" cy="1069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sz="1600"/>
              <a:t>a</a:t>
            </a:r>
            <a:r>
              <a:rPr lang="en-GB" altLang="en-US" sz="1600" baseline="-25000"/>
              <a:t>0</a:t>
            </a:r>
            <a:r>
              <a:rPr lang="en-GB" altLang="en-US" sz="1600"/>
              <a:t>=1.133x10</a:t>
            </a:r>
            <a:r>
              <a:rPr lang="en-GB" altLang="en-US" sz="1600" baseline="30000"/>
              <a:t>-8 </a:t>
            </a:r>
            <a:r>
              <a:rPr lang="en-GB" altLang="en-US" sz="1600"/>
              <a:t>s</a:t>
            </a:r>
            <a:r>
              <a:rPr lang="en-GB" altLang="en-US" sz="1600" baseline="30000"/>
              <a:t>2</a:t>
            </a:r>
            <a:r>
              <a:rPr lang="en-GB" altLang="en-US" sz="1600"/>
              <a:t>/m</a:t>
            </a:r>
            <a:r>
              <a:rPr lang="en-GB" altLang="en-US" sz="1600" baseline="30000"/>
              <a:t>2</a:t>
            </a:r>
          </a:p>
          <a:p>
            <a:pPr defTabSz="914400">
              <a:lnSpc>
                <a:spcPct val="100000"/>
              </a:lnSpc>
              <a:spcBef>
                <a:spcPct val="50000"/>
              </a:spcBef>
              <a:buClrTx/>
              <a:buSzTx/>
              <a:buFontTx/>
              <a:buNone/>
            </a:pPr>
            <a:r>
              <a:rPr lang="en-GB" altLang="en-US" sz="1600"/>
              <a:t>V</a:t>
            </a:r>
            <a:r>
              <a:rPr lang="en-GB" altLang="en-US" sz="1600" baseline="-25000"/>
              <a:t>P1</a:t>
            </a:r>
            <a:r>
              <a:rPr lang="en-GB" altLang="en-US" sz="1600"/>
              <a:t>= 1648m/s</a:t>
            </a:r>
          </a:p>
          <a:p>
            <a:pPr defTabSz="914400">
              <a:lnSpc>
                <a:spcPct val="100000"/>
              </a:lnSpc>
              <a:spcBef>
                <a:spcPct val="50000"/>
              </a:spcBef>
              <a:buClrTx/>
              <a:buSzTx/>
              <a:buFontTx/>
              <a:buNone/>
            </a:pPr>
            <a:r>
              <a:rPr lang="en-GB" altLang="en-US" sz="1600"/>
              <a:t>V</a:t>
            </a:r>
            <a:r>
              <a:rPr lang="en-GB" altLang="en-US" sz="1600" baseline="-25000"/>
              <a:t>P2</a:t>
            </a:r>
            <a:r>
              <a:rPr lang="en-GB" altLang="en-US" sz="1600"/>
              <a:t>= 4294m/s</a:t>
            </a:r>
          </a:p>
        </p:txBody>
      </p:sp>
      <p:pic>
        <p:nvPicPr>
          <p:cNvPr id="4199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81000"/>
            <a:ext cx="2962275"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6" name="Line 12"/>
          <p:cNvSpPr>
            <a:spLocks noChangeShapeType="1"/>
          </p:cNvSpPr>
          <p:nvPr/>
        </p:nvSpPr>
        <p:spPr bwMode="auto">
          <a:xfrm>
            <a:off x="1066800" y="762000"/>
            <a:ext cx="457200" cy="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201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81000"/>
            <a:ext cx="2962275"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12" name="Line 28"/>
          <p:cNvSpPr>
            <a:spLocks noChangeShapeType="1"/>
          </p:cNvSpPr>
          <p:nvPr/>
        </p:nvSpPr>
        <p:spPr bwMode="auto">
          <a:xfrm>
            <a:off x="1066800" y="762000"/>
            <a:ext cx="457200" cy="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016" name="Group 32"/>
          <p:cNvGrpSpPr>
            <a:grpSpLocks/>
          </p:cNvGrpSpPr>
          <p:nvPr/>
        </p:nvGrpSpPr>
        <p:grpSpPr bwMode="auto">
          <a:xfrm>
            <a:off x="990600" y="381000"/>
            <a:ext cx="3571875" cy="1984375"/>
            <a:chOff x="624" y="240"/>
            <a:chExt cx="2250" cy="1250"/>
          </a:xfrm>
        </p:grpSpPr>
        <p:sp>
          <p:nvSpPr>
            <p:cNvPr id="42013" name="Text Box 29"/>
            <p:cNvSpPr txBox="1">
              <a:spLocks noChangeArrowheads="1"/>
            </p:cNvSpPr>
            <p:nvPr/>
          </p:nvSpPr>
          <p:spPr bwMode="auto">
            <a:xfrm>
              <a:off x="624" y="816"/>
              <a:ext cx="1392" cy="6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tx1"/>
                  </a:solidFill>
                  <a:latin typeface="Arial" panose="020B0604020202020204" pitchFamily="34" charset="0"/>
                  <a:ea typeface="Microsoft YaHei" panose="020B0503020204020204" pitchFamily="34" charset="-122"/>
                </a:defRPr>
              </a:lvl9pPr>
            </a:lstStyle>
            <a:p>
              <a:pPr defTabSz="914400">
                <a:lnSpc>
                  <a:spcPct val="100000"/>
                </a:lnSpc>
                <a:spcBef>
                  <a:spcPct val="50000"/>
                </a:spcBef>
                <a:buClrTx/>
                <a:buSzTx/>
                <a:buFontTx/>
                <a:buNone/>
              </a:pPr>
              <a:r>
                <a:rPr lang="en-GB" altLang="en-US" sz="1600"/>
                <a:t>a</a:t>
              </a:r>
              <a:r>
                <a:rPr lang="en-GB" altLang="en-US" sz="1600" baseline="-25000"/>
                <a:t>0</a:t>
              </a:r>
              <a:r>
                <a:rPr lang="en-GB" altLang="en-US" sz="1600"/>
                <a:t>=1.133x10</a:t>
              </a:r>
              <a:r>
                <a:rPr lang="en-GB" altLang="en-US" sz="1600" baseline="30000"/>
                <a:t>-8 </a:t>
              </a:r>
              <a:r>
                <a:rPr lang="en-GB" altLang="en-US" sz="1600"/>
                <a:t>s</a:t>
              </a:r>
              <a:r>
                <a:rPr lang="en-GB" altLang="en-US" sz="1600" baseline="30000"/>
                <a:t>2</a:t>
              </a:r>
              <a:r>
                <a:rPr lang="en-GB" altLang="en-US" sz="1600"/>
                <a:t>/m</a:t>
              </a:r>
              <a:r>
                <a:rPr lang="en-GB" altLang="en-US" sz="1600" baseline="30000"/>
                <a:t>2</a:t>
              </a:r>
            </a:p>
            <a:p>
              <a:pPr defTabSz="914400">
                <a:lnSpc>
                  <a:spcPct val="100000"/>
                </a:lnSpc>
                <a:spcBef>
                  <a:spcPct val="50000"/>
                </a:spcBef>
                <a:buClrTx/>
                <a:buSzTx/>
                <a:buFontTx/>
                <a:buNone/>
              </a:pPr>
              <a:r>
                <a:rPr lang="en-GB" altLang="en-US" sz="1600"/>
                <a:t>V</a:t>
              </a:r>
              <a:r>
                <a:rPr lang="en-GB" altLang="en-US" sz="1600" baseline="-25000"/>
                <a:t>P1</a:t>
              </a:r>
              <a:r>
                <a:rPr lang="en-GB" altLang="en-US" sz="1600"/>
                <a:t>= 1648m/s</a:t>
              </a:r>
            </a:p>
            <a:p>
              <a:pPr defTabSz="914400">
                <a:lnSpc>
                  <a:spcPct val="100000"/>
                </a:lnSpc>
                <a:spcBef>
                  <a:spcPct val="50000"/>
                </a:spcBef>
                <a:buClrTx/>
                <a:buSzTx/>
                <a:buFontTx/>
                <a:buNone/>
              </a:pPr>
              <a:r>
                <a:rPr lang="en-GB" altLang="en-US" sz="1600"/>
                <a:t>V</a:t>
              </a:r>
              <a:r>
                <a:rPr lang="en-GB" altLang="en-US" sz="1600" baseline="-25000"/>
                <a:t>P2</a:t>
              </a:r>
              <a:r>
                <a:rPr lang="en-GB" altLang="en-US" sz="1600"/>
                <a:t>= 4294m/s</a:t>
              </a:r>
            </a:p>
          </p:txBody>
        </p:sp>
        <p:pic>
          <p:nvPicPr>
            <p:cNvPr id="42014"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240"/>
              <a:ext cx="1866"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15" name="Line 31"/>
            <p:cNvSpPr>
              <a:spLocks noChangeShapeType="1"/>
            </p:cNvSpPr>
            <p:nvPr/>
          </p:nvSpPr>
          <p:spPr bwMode="auto">
            <a:xfrm>
              <a:off x="672" y="480"/>
              <a:ext cx="288" cy="0"/>
            </a:xfrm>
            <a:prstGeom prst="line">
              <a:avLst/>
            </a:prstGeom>
            <a:noFill/>
            <a:ln w="222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20" name="Group 36"/>
          <p:cNvGrpSpPr>
            <a:grpSpLocks/>
          </p:cNvGrpSpPr>
          <p:nvPr/>
        </p:nvGrpSpPr>
        <p:grpSpPr bwMode="auto">
          <a:xfrm>
            <a:off x="1066800" y="2895600"/>
            <a:ext cx="685800" cy="3124200"/>
            <a:chOff x="672" y="1824"/>
            <a:chExt cx="432" cy="1968"/>
          </a:xfrm>
        </p:grpSpPr>
        <p:sp>
          <p:nvSpPr>
            <p:cNvPr id="42018" name="WordArt 34"/>
            <p:cNvSpPr>
              <a:spLocks noChangeArrowheads="1" noChangeShapeType="1" noTextEdit="1"/>
            </p:cNvSpPr>
            <p:nvPr/>
          </p:nvSpPr>
          <p:spPr bwMode="auto">
            <a:xfrm>
              <a:off x="672" y="2352"/>
              <a:ext cx="336" cy="4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t>
              </a:r>
            </a:p>
          </p:txBody>
        </p:sp>
        <p:sp>
          <p:nvSpPr>
            <p:cNvPr id="42019" name="Line 35"/>
            <p:cNvSpPr>
              <a:spLocks noChangeShapeType="1"/>
            </p:cNvSpPr>
            <p:nvPr/>
          </p:nvSpPr>
          <p:spPr bwMode="auto">
            <a:xfrm>
              <a:off x="1104" y="1824"/>
              <a:ext cx="0" cy="1968"/>
            </a:xfrm>
            <a:prstGeom prst="line">
              <a:avLst/>
            </a:prstGeom>
            <a:noFill/>
            <a:ln w="69850">
              <a:solidFill>
                <a:schemeClr va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503238" y="1584325"/>
            <a:ext cx="8135937"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400">
                <a:solidFill>
                  <a:srgbClr val="000000"/>
                </a:solidFill>
              </a:rPr>
              <a:t>Introduction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About our study</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Method: Example wells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Assumptions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Results and interpretation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b="1">
                <a:solidFill>
                  <a:srgbClr val="000000"/>
                </a:solidFill>
              </a:rPr>
              <a:t>Next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57200" y="274638"/>
            <a:ext cx="8229600" cy="1143000"/>
          </a:xfrm>
        </p:spPr>
        <p:txBody>
          <a:bodyPr lIns="0" tIns="0" rIns="0" bIns="0" anchor="ct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4000" b="1"/>
              <a:t>Next steps</a:t>
            </a:r>
          </a:p>
        </p:txBody>
      </p:sp>
      <p:sp>
        <p:nvSpPr>
          <p:cNvPr id="37891" name="Text Box 2"/>
          <p:cNvSpPr txBox="1">
            <a:spLocks noChangeArrowheads="1"/>
          </p:cNvSpPr>
          <p:nvPr/>
        </p:nvSpPr>
        <p:spPr bwMode="auto">
          <a:xfrm>
            <a:off x="503238" y="1584325"/>
            <a:ext cx="8135937"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marL="4318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Evaluate results i.e. </a:t>
            </a:r>
            <a:r>
              <a:rPr lang="en-US" altLang="en-US" sz="2400">
                <a:solidFill>
                  <a:srgbClr val="000000"/>
                </a:solidFill>
              </a:rPr>
              <a:t>Q/dispersion model assumed</a:t>
            </a:r>
            <a:r>
              <a:rPr lang="en-GB" altLang="en-US" sz="2400">
                <a:solidFill>
                  <a:srgbClr val="000000"/>
                </a:solidFill>
              </a:rPr>
              <a:t>:</a:t>
            </a:r>
          </a:p>
          <a:p>
            <a:pPr lvl="1" eaLnBrk="1">
              <a:buSzPct val="45000"/>
              <a:buFont typeface="Wingdings" panose="05000000000000000000" pitchFamily="2" charset="2"/>
              <a:buChar char=""/>
            </a:pPr>
            <a:r>
              <a:rPr lang="en-GB" altLang="en-US" sz="2000">
                <a:solidFill>
                  <a:srgbClr val="000000"/>
                </a:solidFill>
              </a:rPr>
              <a:t>e.g. via comparison with other Q estimates from VSP.*</a:t>
            </a:r>
          </a:p>
          <a:p>
            <a:pPr lvl="1" eaLnBrk="1">
              <a:buSzPct val="45000"/>
              <a:buFont typeface="Wingdings" panose="05000000000000000000" pitchFamily="2" charset="2"/>
              <a:buNone/>
            </a:pPr>
            <a:endParaRPr lang="en-GB" altLang="en-US" sz="2000">
              <a:solidFill>
                <a:srgbClr val="000000"/>
              </a:solidFill>
            </a:endParaRPr>
          </a:p>
          <a:p>
            <a:pPr lvl="1" eaLnBrk="1">
              <a:buSzPct val="45000"/>
              <a:buFont typeface="Wingdings" panose="05000000000000000000" pitchFamily="2" charset="2"/>
              <a:buNone/>
            </a:pPr>
            <a:endParaRPr lang="en-GB" altLang="en-US" sz="2000">
              <a:solidFill>
                <a:srgbClr val="000000"/>
              </a:solidFill>
            </a:endParaRPr>
          </a:p>
          <a:p>
            <a:pPr eaLnBrk="1">
              <a:buSzPct val="45000"/>
              <a:buFont typeface="Wingdings" panose="05000000000000000000" pitchFamily="2" charset="2"/>
              <a:buChar char=""/>
            </a:pPr>
            <a:r>
              <a:rPr lang="en-GB" altLang="en-US" sz="2400">
                <a:solidFill>
                  <a:srgbClr val="000000"/>
                </a:solidFill>
              </a:rPr>
              <a:t>Test application of the Q model predictions</a:t>
            </a:r>
            <a:r>
              <a:rPr lang="en-US" altLang="en-US" sz="2400">
                <a:solidFill>
                  <a:srgbClr val="000000"/>
                </a:solidFill>
              </a:rPr>
              <a:t>:</a:t>
            </a:r>
          </a:p>
          <a:p>
            <a:pPr lvl="1" eaLnBrk="1">
              <a:buSzPct val="45000"/>
              <a:buFont typeface="Wingdings" panose="05000000000000000000" pitchFamily="2" charset="2"/>
              <a:buChar char=""/>
            </a:pPr>
            <a:r>
              <a:rPr lang="en-US" altLang="en-US" sz="2000">
                <a:solidFill>
                  <a:srgbClr val="000000"/>
                </a:solidFill>
              </a:rPr>
              <a:t>e</a:t>
            </a:r>
            <a:r>
              <a:rPr lang="en-GB" altLang="en-US" sz="2000">
                <a:solidFill>
                  <a:srgbClr val="000000"/>
                </a:solidFill>
              </a:rPr>
              <a:t>.g. in processing via well-tie.*</a:t>
            </a:r>
          </a:p>
          <a:p>
            <a:pPr eaLnBrk="1">
              <a:buSzPct val="45000"/>
              <a:buFont typeface="Wingdings" panose="05000000000000000000" pitchFamily="2" charset="2"/>
              <a:buNone/>
            </a:pPr>
            <a:endParaRPr lang="en-GB" altLang="en-US" sz="2000">
              <a:solidFill>
                <a:srgbClr val="000000"/>
              </a:solidFill>
            </a:endParaRPr>
          </a:p>
          <a:p>
            <a:pPr eaLnBrk="1">
              <a:buSzPct val="45000"/>
              <a:buFont typeface="Wingdings" panose="05000000000000000000" pitchFamily="2" charset="2"/>
              <a:buChar char=""/>
            </a:pPr>
            <a:r>
              <a:rPr lang="en-GB" altLang="en-US" sz="2400">
                <a:solidFill>
                  <a:srgbClr val="000000"/>
                </a:solidFill>
              </a:rPr>
              <a:t>Improve model and understanding:</a:t>
            </a:r>
          </a:p>
          <a:p>
            <a:pPr lvl="2" eaLnBrk="1">
              <a:buSzPct val="45000"/>
              <a:buFont typeface="Wingdings" panose="05000000000000000000" pitchFamily="2" charset="2"/>
              <a:buChar char=""/>
            </a:pPr>
            <a:r>
              <a:rPr lang="en-GB" altLang="en-US" sz="2000">
                <a:solidFill>
                  <a:srgbClr val="000000"/>
                </a:solidFill>
              </a:rPr>
              <a:t>Analyse more wells;</a:t>
            </a:r>
          </a:p>
          <a:p>
            <a:pPr lvl="2" eaLnBrk="1">
              <a:buSzPct val="45000"/>
              <a:buFont typeface="Wingdings" panose="05000000000000000000" pitchFamily="2" charset="2"/>
              <a:buChar char=""/>
            </a:pPr>
            <a:r>
              <a:rPr lang="en-GB" altLang="en-US" sz="2000">
                <a:solidFill>
                  <a:srgbClr val="000000"/>
                </a:solidFill>
              </a:rPr>
              <a:t>Use more complete datasets*;</a:t>
            </a:r>
          </a:p>
          <a:p>
            <a:pPr lvl="2" eaLnBrk="1">
              <a:buSzPct val="45000"/>
              <a:buFont typeface="Wingdings" panose="05000000000000000000" pitchFamily="2" charset="2"/>
              <a:buChar char=""/>
            </a:pPr>
            <a:r>
              <a:rPr lang="en-GB" altLang="en-US" sz="2000">
                <a:solidFill>
                  <a:srgbClr val="000000"/>
                </a:solidFill>
              </a:rPr>
              <a:t>Link to research in rock physics and mechan</a:t>
            </a:r>
            <a:r>
              <a:rPr lang="en-US" altLang="en-US" sz="2000">
                <a:solidFill>
                  <a:srgbClr val="000000"/>
                </a:solidFill>
              </a:rPr>
              <a:t>isms.</a:t>
            </a:r>
            <a:endParaRPr lang="en-GB" altLang="en-US" sz="2000">
              <a:solidFill>
                <a:srgbClr val="000000"/>
              </a:solidFill>
            </a:endParaRPr>
          </a:p>
          <a:p>
            <a:pPr lvl="1" eaLnBrk="1">
              <a:buSzPct val="45000"/>
              <a:buFont typeface="Wingdings" panose="05000000000000000000" pitchFamily="2" charset="2"/>
              <a:buNone/>
            </a:pPr>
            <a:endParaRPr lang="en-GB" altLang="en-US" sz="2000">
              <a:solidFill>
                <a:srgbClr val="000000"/>
              </a:solidFill>
            </a:endParaRP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None/>
            </a:pPr>
            <a:endParaRPr lang="en-GB" altLang="en-US" sz="2000" i="1">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457200" y="274638"/>
            <a:ext cx="8229600" cy="1143000"/>
          </a:xfrm>
        </p:spPr>
        <p:txBody>
          <a:bodyPr lIns="0" tIns="0" rIns="0" bIns="0" anchor="ct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4000" b="1"/>
              <a:t>Acknowledgements</a:t>
            </a:r>
          </a:p>
        </p:txBody>
      </p:sp>
      <p:sp>
        <p:nvSpPr>
          <p:cNvPr id="39939" name="Text Box 2"/>
          <p:cNvSpPr txBox="1">
            <a:spLocks noChangeArrowheads="1"/>
          </p:cNvSpPr>
          <p:nvPr/>
        </p:nvSpPr>
        <p:spPr bwMode="auto">
          <a:xfrm>
            <a:off x="503238" y="1584325"/>
            <a:ext cx="8135937" cy="384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400">
                <a:solidFill>
                  <a:srgbClr val="000000"/>
                </a:solidFill>
              </a:rPr>
              <a:t>The authors gratefully acknowledge: </a:t>
            </a:r>
          </a:p>
          <a:p>
            <a:pPr lvl="1" eaLnBrk="1">
              <a:buSzPct val="45000"/>
              <a:buFont typeface="Wingdings" panose="05000000000000000000" pitchFamily="2" charset="2"/>
              <a:buNone/>
            </a:pPr>
            <a:r>
              <a:rPr lang="en-GB" altLang="en-US" sz="2000">
                <a:solidFill>
                  <a:srgbClr val="000000"/>
                </a:solidFill>
              </a:rPr>
              <a:t>NRC a</a:t>
            </a:r>
            <a:r>
              <a:rPr lang="en-US" altLang="en-US" sz="2000">
                <a:solidFill>
                  <a:srgbClr val="000000"/>
                </a:solidFill>
              </a:rPr>
              <a:t>nd </a:t>
            </a:r>
            <a:r>
              <a:rPr lang="en-GB" altLang="en-US" sz="2000">
                <a:solidFill>
                  <a:srgbClr val="000000"/>
                </a:solidFill>
              </a:rPr>
              <a:t>NTNU (for funding)</a:t>
            </a:r>
            <a:r>
              <a:rPr lang="en-US" altLang="en-US" sz="2000">
                <a:solidFill>
                  <a:srgbClr val="000000"/>
                </a:solidFill>
              </a:rPr>
              <a:t>;</a:t>
            </a:r>
            <a:r>
              <a:rPr lang="en-GB" altLang="en-US" sz="2000">
                <a:solidFill>
                  <a:srgbClr val="000000"/>
                </a:solidFill>
              </a:rPr>
              <a:t> </a:t>
            </a:r>
          </a:p>
          <a:p>
            <a:pPr lvl="1" eaLnBrk="1">
              <a:buSzPct val="45000"/>
              <a:buFont typeface="Wingdings" panose="05000000000000000000" pitchFamily="2" charset="2"/>
              <a:buNone/>
            </a:pPr>
            <a:r>
              <a:rPr lang="en-US" altLang="en-US" sz="2000">
                <a:solidFill>
                  <a:srgbClr val="000000"/>
                </a:solidFill>
              </a:rPr>
              <a:t>ROSE Consortium;</a:t>
            </a:r>
          </a:p>
          <a:p>
            <a:pPr lvl="1" eaLnBrk="1">
              <a:buSzPct val="45000"/>
              <a:buFont typeface="Wingdings" panose="05000000000000000000" pitchFamily="2" charset="2"/>
              <a:buNone/>
            </a:pPr>
            <a:r>
              <a:rPr lang="en-GB" altLang="en-US" sz="2000">
                <a:solidFill>
                  <a:srgbClr val="000000"/>
                </a:solidFill>
              </a:rPr>
              <a:t>NPD/NTNU/Schlumberger (for data access)</a:t>
            </a:r>
            <a:r>
              <a:rPr lang="en-US" altLang="en-US" sz="2000">
                <a:solidFill>
                  <a:srgbClr val="000000"/>
                </a:solidFill>
              </a:rPr>
              <a:t>;</a:t>
            </a:r>
            <a:r>
              <a:rPr lang="en-GB" altLang="en-US" sz="2000">
                <a:solidFill>
                  <a:srgbClr val="000000"/>
                </a:solidFill>
              </a:rPr>
              <a:t> </a:t>
            </a:r>
          </a:p>
          <a:p>
            <a:pPr lvl="1" eaLnBrk="1">
              <a:buSzPct val="45000"/>
              <a:buFont typeface="Wingdings" panose="05000000000000000000" pitchFamily="2" charset="2"/>
              <a:buNone/>
            </a:pPr>
            <a:r>
              <a:rPr lang="en-GB" altLang="en-US" sz="2000">
                <a:solidFill>
                  <a:srgbClr val="000000"/>
                </a:solidFill>
              </a:rPr>
              <a:t>Michel Dietrich (SKB modelling code)</a:t>
            </a:r>
            <a:r>
              <a:rPr lang="en-US" altLang="en-US" sz="2000">
                <a:solidFill>
                  <a:srgbClr val="000000"/>
                </a:solidFill>
              </a:rPr>
              <a:t>;</a:t>
            </a:r>
            <a:r>
              <a:rPr lang="en-GB" altLang="en-US" sz="2000">
                <a:solidFill>
                  <a:srgbClr val="000000"/>
                </a:solidFill>
              </a:rPr>
              <a:t> </a:t>
            </a:r>
          </a:p>
          <a:p>
            <a:pPr lvl="1" eaLnBrk="1">
              <a:buSzPct val="45000"/>
              <a:buFont typeface="Wingdings" panose="05000000000000000000" pitchFamily="2" charset="2"/>
              <a:buNone/>
            </a:pPr>
            <a:r>
              <a:rPr lang="en-GB" altLang="en-US" sz="2000">
                <a:solidFill>
                  <a:srgbClr val="000000"/>
                </a:solidFill>
              </a:rPr>
              <a:t>Colorado School of Mines (Seismic Un*x)</a:t>
            </a:r>
            <a:r>
              <a:rPr lang="en-US" altLang="en-US" sz="2000">
                <a:solidFill>
                  <a:srgbClr val="000000"/>
                </a:solidFill>
              </a:rPr>
              <a:t>;</a:t>
            </a:r>
            <a:r>
              <a:rPr lang="en-GB" altLang="en-US" sz="2000">
                <a:solidFill>
                  <a:srgbClr val="000000"/>
                </a:solidFill>
              </a:rPr>
              <a:t> </a:t>
            </a:r>
          </a:p>
          <a:p>
            <a:pPr lvl="1" eaLnBrk="1">
              <a:buSzPct val="45000"/>
              <a:buFont typeface="Wingdings" panose="05000000000000000000" pitchFamily="2" charset="2"/>
              <a:buNone/>
            </a:pPr>
            <a:r>
              <a:rPr lang="en-GB" altLang="en-US" sz="2000">
                <a:solidFill>
                  <a:srgbClr val="000000"/>
                </a:solidFill>
              </a:rPr>
              <a:t>GNU Project (Octave).</a:t>
            </a:r>
            <a:r>
              <a:rPr lang="en-GB" altLang="en-US" sz="2400">
                <a:solidFill>
                  <a:srgbClr val="000000"/>
                </a:solidFill>
              </a:rPr>
              <a:t> </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Veronica Torres Caceres' presentation at EAGE </a:t>
            </a:r>
          </a:p>
          <a:p>
            <a:pPr eaLnBrk="1">
              <a:buSzPct val="45000"/>
              <a:buFont typeface="Wingdings" panose="05000000000000000000" pitchFamily="2" charset="2"/>
              <a:buNone/>
            </a:pPr>
            <a:r>
              <a:rPr lang="en-GB" altLang="en-US" sz="2400">
                <a:solidFill>
                  <a:srgbClr val="000000"/>
                </a:solidFill>
              </a:rPr>
              <a:t>is at 1645 on Thursday 14</a:t>
            </a:r>
            <a:r>
              <a:rPr lang="en-GB" altLang="en-US" sz="2400" baseline="33000">
                <a:solidFill>
                  <a:srgbClr val="000000"/>
                </a:solidFill>
              </a:rPr>
              <a:t>th</a:t>
            </a:r>
            <a:r>
              <a:rPr lang="en-GB" altLang="en-US" sz="2400">
                <a:solidFill>
                  <a:srgbClr val="000000"/>
                </a:solidFill>
              </a:rPr>
              <a:t> June in Room B </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We are interested in collaboration with groups with access to data and funding.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57200" y="274638"/>
            <a:ext cx="8229600" cy="1143000"/>
          </a:xfrm>
        </p:spPr>
        <p:txBody>
          <a:bodyPr lIns="0" tIns="0" rIns="0" bIns="0" anchor="ct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4000" b="1"/>
              <a:t>Outline</a:t>
            </a:r>
          </a:p>
        </p:txBody>
      </p:sp>
      <p:sp>
        <p:nvSpPr>
          <p:cNvPr id="5123" name="Text Box 2"/>
          <p:cNvSpPr txBox="1">
            <a:spLocks noChangeArrowheads="1"/>
          </p:cNvSpPr>
          <p:nvPr/>
        </p:nvSpPr>
        <p:spPr bwMode="auto">
          <a:xfrm>
            <a:off x="503238" y="1584325"/>
            <a:ext cx="8135937"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400">
                <a:solidFill>
                  <a:srgbClr val="000000"/>
                </a:solidFill>
              </a:rPr>
              <a:t>Introduction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About our study</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Method: Example wells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Assumptions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Results and interpretation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Next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503238" y="1584325"/>
            <a:ext cx="8135937"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400" b="1">
                <a:solidFill>
                  <a:srgbClr val="000000"/>
                </a:solidFill>
              </a:rPr>
              <a:t>Introduction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About our study</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Method: Example wells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Assumptions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Results and interpretation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Next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457200" y="274638"/>
            <a:ext cx="8229600" cy="1143000"/>
          </a:xfrm>
        </p:spPr>
        <p:txBody>
          <a:bodyPr lIns="0" tIns="28224" rIns="0" bIns="0" anchor="ct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3200" b="1">
                <a:latin typeface="Arial" panose="020B0604020202020204" pitchFamily="34" charset="0"/>
              </a:rPr>
              <a:t>Why map seismic attenuation?</a:t>
            </a:r>
          </a:p>
        </p:txBody>
      </p:sp>
      <p:sp>
        <p:nvSpPr>
          <p:cNvPr id="9219" name="Text Box 2"/>
          <p:cNvSpPr txBox="1">
            <a:spLocks noChangeArrowheads="1"/>
          </p:cNvSpPr>
          <p:nvPr/>
        </p:nvSpPr>
        <p:spPr bwMode="auto">
          <a:xfrm>
            <a:off x="215900" y="1468438"/>
            <a:ext cx="8836025"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4404"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200">
                <a:solidFill>
                  <a:srgbClr val="000000"/>
                </a:solidFill>
              </a:rPr>
              <a:t>Bandwidth reduction and phase distortion </a:t>
            </a:r>
            <a:r>
              <a:rPr lang="en-US" altLang="en-US" sz="2200">
                <a:solidFill>
                  <a:srgbClr val="000000"/>
                </a:solidFill>
              </a:rPr>
              <a:t>vs. </a:t>
            </a:r>
            <a:r>
              <a:rPr lang="en-GB" altLang="en-US" sz="2200">
                <a:solidFill>
                  <a:srgbClr val="000000"/>
                </a:solidFill>
              </a:rPr>
              <a:t>depth</a:t>
            </a:r>
          </a:p>
          <a:p>
            <a:pPr eaLnBrk="1">
              <a:buClrTx/>
              <a:buSzTx/>
              <a:buFontTx/>
              <a:buNone/>
            </a:pPr>
            <a:endParaRPr lang="en-GB" altLang="en-US" sz="2200">
              <a:solidFill>
                <a:srgbClr val="000000"/>
              </a:solidFill>
            </a:endParaRPr>
          </a:p>
          <a:p>
            <a:pPr lvl="1" eaLnBrk="1">
              <a:buSzPct val="45000"/>
              <a:buFont typeface="Wingdings" panose="05000000000000000000" pitchFamily="2" charset="2"/>
              <a:buChar char=""/>
            </a:pPr>
            <a:r>
              <a:rPr lang="en-GB" altLang="en-US" sz="2200">
                <a:solidFill>
                  <a:srgbClr val="000000"/>
                </a:solidFill>
              </a:rPr>
              <a:t>Due to absorption and </a:t>
            </a:r>
            <a:r>
              <a:rPr lang="en-US" altLang="en-US" sz="2200">
                <a:solidFill>
                  <a:srgbClr val="000000"/>
                </a:solidFill>
              </a:rPr>
              <a:t>other effects</a:t>
            </a:r>
            <a:endParaRPr lang="en-GB" altLang="en-US" sz="2200">
              <a:solidFill>
                <a:srgbClr val="000000"/>
              </a:solidFill>
            </a:endParaRPr>
          </a:p>
          <a:p>
            <a:pPr eaLnBrk="1">
              <a:buSzPct val="45000"/>
              <a:buFont typeface="Wingdings" panose="05000000000000000000" pitchFamily="2" charset="2"/>
              <a:buNone/>
            </a:pPr>
            <a:endParaRPr lang="en-GB" altLang="en-US" sz="2200">
              <a:solidFill>
                <a:srgbClr val="000000"/>
              </a:solidFill>
            </a:endParaRPr>
          </a:p>
          <a:p>
            <a:pPr eaLnBrk="1">
              <a:buSzPct val="45000"/>
              <a:buFont typeface="Wingdings" panose="05000000000000000000" pitchFamily="2" charset="2"/>
              <a:buChar char=""/>
            </a:pPr>
            <a:r>
              <a:rPr lang="en-US" altLang="en-US" sz="2200">
                <a:solidFill>
                  <a:srgbClr val="000000"/>
                </a:solidFill>
              </a:rPr>
              <a:t>Reduced image i</a:t>
            </a:r>
            <a:r>
              <a:rPr lang="en-GB" altLang="en-US" sz="2200">
                <a:solidFill>
                  <a:srgbClr val="000000"/>
                </a:solidFill>
              </a:rPr>
              <a:t>nterpretability and resolutio</a:t>
            </a:r>
            <a:r>
              <a:rPr lang="en-US" altLang="en-US" sz="2200">
                <a:solidFill>
                  <a:srgbClr val="000000"/>
                </a:solidFill>
              </a:rPr>
              <a:t>n</a:t>
            </a:r>
          </a:p>
          <a:p>
            <a:pPr eaLnBrk="1">
              <a:buSzPct val="45000"/>
              <a:buFont typeface="Wingdings" panose="05000000000000000000" pitchFamily="2" charset="2"/>
              <a:buChar char=""/>
            </a:pPr>
            <a:endParaRPr lang="en-GB" altLang="en-US" sz="2200">
              <a:solidFill>
                <a:srgbClr val="000000"/>
              </a:solidFill>
            </a:endParaRPr>
          </a:p>
          <a:p>
            <a:pPr eaLnBrk="1">
              <a:buSzPct val="45000"/>
              <a:buFont typeface="Wingdings" panose="05000000000000000000" pitchFamily="2" charset="2"/>
              <a:buNone/>
            </a:pPr>
            <a:r>
              <a:rPr lang="en-GB" altLang="en-US" sz="2200" b="1" i="1">
                <a:solidFill>
                  <a:srgbClr val="0000CC"/>
                </a:solidFill>
              </a:rPr>
              <a:t>Potential:</a:t>
            </a:r>
          </a:p>
          <a:p>
            <a:pPr eaLnBrk="1">
              <a:buSzPct val="45000"/>
              <a:buFont typeface="Wingdings" panose="05000000000000000000" pitchFamily="2" charset="2"/>
              <a:buNone/>
            </a:pPr>
            <a:endParaRPr lang="en-GB" altLang="en-US" sz="2200" b="1" i="1">
              <a:solidFill>
                <a:srgbClr val="0000CC"/>
              </a:solidFill>
            </a:endParaRPr>
          </a:p>
          <a:p>
            <a:pPr eaLnBrk="1">
              <a:buSzPct val="45000"/>
              <a:buFont typeface="Wingdings" panose="05000000000000000000" pitchFamily="2" charset="2"/>
              <a:buChar char=""/>
            </a:pPr>
            <a:r>
              <a:rPr lang="en-GB" altLang="en-US" sz="2200">
                <a:solidFill>
                  <a:srgbClr val="000000"/>
                </a:solidFill>
              </a:rPr>
              <a:t>Better correction of images and AVO</a:t>
            </a:r>
          </a:p>
          <a:p>
            <a:pPr eaLnBrk="1">
              <a:buSzPct val="45000"/>
              <a:buFont typeface="Wingdings" panose="05000000000000000000" pitchFamily="2" charset="2"/>
              <a:buNone/>
            </a:pPr>
            <a:endParaRPr lang="en-GB" altLang="en-US" sz="2200">
              <a:solidFill>
                <a:srgbClr val="000000"/>
              </a:solidFill>
            </a:endParaRPr>
          </a:p>
          <a:p>
            <a:pPr eaLnBrk="1">
              <a:buSzPct val="45000"/>
              <a:buFont typeface="Wingdings" panose="05000000000000000000" pitchFamily="2" charset="2"/>
              <a:buChar char=""/>
            </a:pPr>
            <a:r>
              <a:rPr lang="en-GB" altLang="en-US" sz="2200">
                <a:solidFill>
                  <a:srgbClr val="000000"/>
                </a:solidFill>
              </a:rPr>
              <a:t>Better understanding =</a:t>
            </a:r>
            <a:r>
              <a:rPr lang="en-US" altLang="en-US" sz="2200">
                <a:solidFill>
                  <a:srgbClr val="000000"/>
                </a:solidFill>
              </a:rPr>
              <a:t>&gt;</a:t>
            </a:r>
            <a:r>
              <a:rPr lang="en-GB" altLang="en-US" sz="2200">
                <a:solidFill>
                  <a:srgbClr val="000000"/>
                </a:solidFill>
              </a:rPr>
              <a:t> attenuation predi</a:t>
            </a:r>
            <a:r>
              <a:rPr lang="en-US" altLang="en-US" sz="2200">
                <a:solidFill>
                  <a:srgbClr val="000000"/>
                </a:solidFill>
              </a:rPr>
              <a:t>ction</a:t>
            </a:r>
            <a:endParaRPr lang="en-GB" altLang="en-US" sz="2200">
              <a:solidFill>
                <a:srgbClr val="000000"/>
              </a:solidFill>
            </a:endParaRPr>
          </a:p>
          <a:p>
            <a:pPr eaLnBrk="1">
              <a:buSzPct val="45000"/>
              <a:buFont typeface="Wingdings" panose="05000000000000000000" pitchFamily="2" charset="2"/>
              <a:buNone/>
            </a:pPr>
            <a:endParaRPr lang="en-GB" altLang="en-US" sz="2200">
              <a:solidFill>
                <a:srgbClr val="000000"/>
              </a:solidFill>
            </a:endParaRPr>
          </a:p>
          <a:p>
            <a:pPr eaLnBrk="1">
              <a:buSzPct val="45000"/>
              <a:buFont typeface="Wingdings" panose="05000000000000000000" pitchFamily="2" charset="2"/>
              <a:buChar char=""/>
            </a:pPr>
            <a:r>
              <a:rPr lang="en-GB" altLang="en-US" sz="2200">
                <a:solidFill>
                  <a:srgbClr val="000000"/>
                </a:solidFill>
              </a:rPr>
              <a:t>Sensitivities – find anomalies</a:t>
            </a:r>
            <a:r>
              <a:rPr lang="en-US" altLang="en-US" sz="2200">
                <a:solidFill>
                  <a:srgbClr val="000000"/>
                </a:solidFill>
              </a:rPr>
              <a:t> </a:t>
            </a:r>
            <a:r>
              <a:rPr lang="en-GB" altLang="en-US" sz="2200">
                <a:solidFill>
                  <a:srgbClr val="000000"/>
                </a:solidFill>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124200"/>
            <a:ext cx="4191000" cy="318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1"/>
          <p:cNvSpPr>
            <a:spLocks noGrp="1" noChangeArrowheads="1"/>
          </p:cNvSpPr>
          <p:nvPr>
            <p:ph type="title"/>
          </p:nvPr>
        </p:nvSpPr>
        <p:spPr>
          <a:xfrm>
            <a:off x="457200" y="274638"/>
            <a:ext cx="8229600" cy="1143000"/>
          </a:xfrm>
        </p:spPr>
        <p:txBody>
          <a:bodyPr lIns="0" tIns="28224" rIns="0" bIns="0" anchor="ctr"/>
          <a:lstStyle/>
          <a:p>
            <a:pPr algn="ctr" eaLnBrk="1" hangingPunct="1">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3200" b="1">
                <a:latin typeface="Arial" panose="020B0604020202020204" pitchFamily="34" charset="0"/>
              </a:rPr>
              <a:t>Seismic attenuation and dispersion</a:t>
            </a:r>
          </a:p>
        </p:txBody>
      </p:sp>
      <p:sp>
        <p:nvSpPr>
          <p:cNvPr id="11267" name="Text Box 2"/>
          <p:cNvSpPr txBox="1">
            <a:spLocks noChangeArrowheads="1"/>
          </p:cNvSpPr>
          <p:nvPr/>
        </p:nvSpPr>
        <p:spPr bwMode="auto">
          <a:xfrm>
            <a:off x="228600" y="3048000"/>
            <a:ext cx="44958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chemeClr val="tx1"/>
                </a:solidFill>
                <a:latin typeface="Arial" panose="020B0604020202020204" pitchFamily="34" charset="0"/>
                <a:ea typeface="Microsoft YaHei" panose="020B0503020204020204" pitchFamily="34" charset="-122"/>
              </a:defRPr>
            </a:lvl9pPr>
          </a:lstStyle>
          <a:p>
            <a:pPr eaLnBrk="1"/>
            <a:r>
              <a:rPr lang="en-US" altLang="en-US">
                <a:solidFill>
                  <a:srgbClr val="000000"/>
                </a:solidFill>
              </a:rPr>
              <a:t>For c</a:t>
            </a:r>
            <a:r>
              <a:rPr lang="en-GB" altLang="en-US">
                <a:solidFill>
                  <a:srgbClr val="000000"/>
                </a:solidFill>
              </a:rPr>
              <a:t>ausal linear wave propagation absorption </a:t>
            </a:r>
          </a:p>
          <a:p>
            <a:pPr eaLnBrk="1"/>
            <a:r>
              <a:rPr lang="en-GB" altLang="en-US">
                <a:solidFill>
                  <a:srgbClr val="000000"/>
                </a:solidFill>
              </a:rPr>
              <a:t>requires frequency-dependent velocity, </a:t>
            </a:r>
          </a:p>
          <a:p>
            <a:pPr eaLnBrk="1"/>
            <a:r>
              <a:rPr lang="en-GB" altLang="en-US">
                <a:solidFill>
                  <a:srgbClr val="000000"/>
                </a:solidFill>
              </a:rPr>
              <a:t>e.g.:</a:t>
            </a:r>
          </a:p>
        </p:txBody>
      </p:sp>
      <p:sp>
        <p:nvSpPr>
          <p:cNvPr id="11268" name="Text Box 3"/>
          <p:cNvSpPr txBox="1">
            <a:spLocks noChangeArrowheads="1"/>
          </p:cNvSpPr>
          <p:nvPr/>
        </p:nvSpPr>
        <p:spPr bwMode="auto">
          <a:xfrm>
            <a:off x="228600" y="5638800"/>
            <a:ext cx="4103688"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eaLnBrk="1"/>
            <a:r>
              <a:rPr lang="en-GB" altLang="en-US">
                <a:solidFill>
                  <a:srgbClr val="000000"/>
                </a:solidFill>
              </a:rPr>
              <a:t>Kolsky-Futterman (NCQ) attenuation model </a:t>
            </a:r>
            <a:r>
              <a:rPr lang="en-GB" altLang="en-US" sz="1200">
                <a:solidFill>
                  <a:srgbClr val="000000"/>
                </a:solidFill>
              </a:rPr>
              <a:t>(Kolsky(1953); Futterman(1962))</a:t>
            </a:r>
          </a:p>
        </p:txBody>
      </p:sp>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3600450" cy="117157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752600"/>
            <a:ext cx="2346325" cy="117157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533400" y="0"/>
            <a:ext cx="8229600" cy="1143000"/>
          </a:xfrm>
        </p:spPr>
        <p:txBody>
          <a:bodyPr lIns="0" tIns="0" rIns="0" bIns="0" anchor="ctr"/>
          <a:lstStyle/>
          <a:p>
            <a:pPr algn="ctr"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nb-NO" altLang="en-US" sz="3600" b="1"/>
              <a:t>Checkshot drift and seismic attenuation</a:t>
            </a:r>
          </a:p>
        </p:txBody>
      </p:sp>
      <p:sp>
        <p:nvSpPr>
          <p:cNvPr id="60419" name="Text Box 10"/>
          <p:cNvSpPr txBox="1">
            <a:spLocks noChangeArrowheads="1"/>
          </p:cNvSpPr>
          <p:nvPr/>
        </p:nvSpPr>
        <p:spPr bwMode="auto">
          <a:xfrm>
            <a:off x="457200" y="2895600"/>
            <a:ext cx="3429000" cy="2232025"/>
          </a:xfrm>
          <a:prstGeom prst="rect">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r>
              <a:rPr lang="en-GB" altLang="en-US" i="1">
                <a:solidFill>
                  <a:srgbClr val="000000"/>
                </a:solidFill>
              </a:rPr>
              <a:t>For example values:</a:t>
            </a:r>
          </a:p>
          <a:p>
            <a:pPr eaLnBrk="1"/>
            <a:r>
              <a:rPr lang="en-GB" altLang="en-US">
                <a:solidFill>
                  <a:srgbClr val="000000"/>
                </a:solidFill>
              </a:rPr>
              <a:t> </a:t>
            </a:r>
          </a:p>
          <a:p>
            <a:pPr eaLnBrk="1"/>
            <a:r>
              <a:rPr lang="en-GB" altLang="en-US">
                <a:solidFill>
                  <a:srgbClr val="000000"/>
                </a:solidFill>
              </a:rPr>
              <a:t>Q = 100; </a:t>
            </a:r>
          </a:p>
          <a:p>
            <a:pPr eaLnBrk="1"/>
            <a:r>
              <a:rPr lang="en-GB" altLang="en-US">
                <a:solidFill>
                  <a:srgbClr val="000000"/>
                </a:solidFill>
              </a:rPr>
              <a:t>d = 500 m; </a:t>
            </a:r>
          </a:p>
          <a:p>
            <a:pPr eaLnBrk="1"/>
            <a:r>
              <a:rPr lang="en-GB" altLang="en-US">
                <a:solidFill>
                  <a:srgbClr val="000000"/>
                </a:solidFill>
              </a:rPr>
              <a:t>f</a:t>
            </a:r>
            <a:r>
              <a:rPr lang="en-GB" altLang="en-US" baseline="-33000">
                <a:solidFill>
                  <a:srgbClr val="000000"/>
                </a:solidFill>
              </a:rPr>
              <a:t>2 </a:t>
            </a:r>
            <a:r>
              <a:rPr lang="en-GB" altLang="en-US">
                <a:solidFill>
                  <a:srgbClr val="000000"/>
                </a:solidFill>
              </a:rPr>
              <a:t>= 15 kHz, </a:t>
            </a:r>
          </a:p>
          <a:p>
            <a:pPr eaLnBrk="1"/>
            <a:r>
              <a:rPr lang="en-GB" altLang="en-US">
                <a:solidFill>
                  <a:srgbClr val="000000"/>
                </a:solidFill>
              </a:rPr>
              <a:t>f</a:t>
            </a:r>
            <a:r>
              <a:rPr lang="en-GB" altLang="en-US" baseline="-33000">
                <a:solidFill>
                  <a:srgbClr val="000000"/>
                </a:solidFill>
              </a:rPr>
              <a:t>1 </a:t>
            </a:r>
            <a:r>
              <a:rPr lang="en-GB" altLang="en-US">
                <a:solidFill>
                  <a:srgbClr val="000000"/>
                </a:solidFill>
              </a:rPr>
              <a:t>= 50 Hz; and </a:t>
            </a:r>
          </a:p>
          <a:p>
            <a:pPr eaLnBrk="1"/>
            <a:r>
              <a:rPr lang="en-GB" altLang="en-US">
                <a:solidFill>
                  <a:srgbClr val="000000"/>
                </a:solidFill>
              </a:rPr>
              <a:t>V</a:t>
            </a:r>
            <a:r>
              <a:rPr lang="en-GB" altLang="en-US" baseline="-33000">
                <a:solidFill>
                  <a:srgbClr val="000000"/>
                </a:solidFill>
              </a:rPr>
              <a:t>f2 </a:t>
            </a:r>
            <a:r>
              <a:rPr lang="en-GB" altLang="en-US">
                <a:solidFill>
                  <a:srgbClr val="000000"/>
                </a:solidFill>
              </a:rPr>
              <a:t>= 2000 m/s</a:t>
            </a:r>
          </a:p>
        </p:txBody>
      </p:sp>
      <p:sp>
        <p:nvSpPr>
          <p:cNvPr id="60420" name="Text Box 11"/>
          <p:cNvSpPr txBox="1">
            <a:spLocks noChangeArrowheads="1"/>
          </p:cNvSpPr>
          <p:nvPr/>
        </p:nvSpPr>
        <p:spPr bwMode="auto">
          <a:xfrm>
            <a:off x="457200" y="4724400"/>
            <a:ext cx="1492250"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chemeClr val="tx1"/>
                </a:solidFill>
                <a:latin typeface="Arial" panose="020B0604020202020204" pitchFamily="34" charset="0"/>
                <a:ea typeface="Microsoft YaHei" panose="020B0503020204020204" pitchFamily="34" charset="-122"/>
              </a:defRPr>
            </a:lvl9pPr>
          </a:lstStyle>
          <a:p>
            <a:pPr eaLnBrk="1"/>
            <a:r>
              <a:rPr lang="el-GR" altLang="en-US" b="1">
                <a:solidFill>
                  <a:srgbClr val="000000"/>
                </a:solidFill>
                <a:cs typeface="Arial" panose="020B0604020202020204" pitchFamily="34" charset="0"/>
              </a:rPr>
              <a:t>Δ</a:t>
            </a:r>
            <a:r>
              <a:rPr lang="en-US" altLang="en-US" b="1">
                <a:solidFill>
                  <a:srgbClr val="000000"/>
                </a:solidFill>
              </a:rPr>
              <a:t>drift</a:t>
            </a:r>
            <a:r>
              <a:rPr lang="en-GB" altLang="en-US" b="1">
                <a:solidFill>
                  <a:srgbClr val="000000"/>
                </a:solidFill>
              </a:rPr>
              <a:t> </a:t>
            </a:r>
            <a:r>
              <a:rPr lang="en-GB" altLang="en-US" b="1">
                <a:solidFill>
                  <a:srgbClr val="000000"/>
                </a:solidFill>
                <a:cs typeface="Arial" panose="020B0604020202020204" pitchFamily="34" charset="0"/>
              </a:rPr>
              <a:t>≈</a:t>
            </a:r>
            <a:r>
              <a:rPr lang="en-GB" altLang="en-US" b="1">
                <a:solidFill>
                  <a:srgbClr val="000000"/>
                </a:solidFill>
              </a:rPr>
              <a:t> 4.5ms</a:t>
            </a:r>
          </a:p>
        </p:txBody>
      </p:sp>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46700"/>
            <a:ext cx="3429000" cy="598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2" name="Picture 6" descr="Delta-drift_Stew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3505200" cy="127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3" name="Text Box 3"/>
          <p:cNvSpPr txBox="1">
            <a:spLocks noChangeArrowheads="1"/>
          </p:cNvSpPr>
          <p:nvPr/>
        </p:nvSpPr>
        <p:spPr bwMode="auto">
          <a:xfrm>
            <a:off x="381000" y="2286000"/>
            <a:ext cx="35274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5584" rIns="90000" bIns="45000"/>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Microsoft YaHei" panose="020B0503020204020204" pitchFamily="34" charset="-122"/>
              </a:defRPr>
            </a:lvl9pPr>
          </a:lstStyle>
          <a:p>
            <a:pPr eaLnBrk="1"/>
            <a:r>
              <a:rPr lang="en-GB" altLang="en-US" sz="1200">
                <a:solidFill>
                  <a:srgbClr val="000000"/>
                </a:solidFill>
              </a:rPr>
              <a:t>Stewart et al. (1984)</a:t>
            </a:r>
            <a:r>
              <a:rPr lang="en-GB" altLang="en-US">
                <a:solidFill>
                  <a:srgbClr val="000000"/>
                </a:solidFill>
              </a:rPr>
              <a:t> </a:t>
            </a:r>
          </a:p>
        </p:txBody>
      </p:sp>
      <p:pic>
        <p:nvPicPr>
          <p:cNvPr id="60441" name="Picture 25" descr="Drift_p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990600"/>
            <a:ext cx="4897438" cy="5241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03238" y="1584325"/>
            <a:ext cx="8135937"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400">
                <a:solidFill>
                  <a:srgbClr val="000000"/>
                </a:solidFill>
              </a:rPr>
              <a:t>Introduction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b="1">
                <a:solidFill>
                  <a:srgbClr val="000000"/>
                </a:solidFill>
              </a:rPr>
              <a:t>About our study</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Method: Example wells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Assumptions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Results and interpretation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Next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3"/>
          <p:cNvSpPr txBox="1">
            <a:spLocks noChangeArrowheads="1"/>
          </p:cNvSpPr>
          <p:nvPr/>
        </p:nvSpPr>
        <p:spPr bwMode="auto">
          <a:xfrm>
            <a:off x="457200" y="274638"/>
            <a:ext cx="40068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102000"/>
              </a:lnSpc>
            </a:pPr>
            <a:r>
              <a:rPr lang="nb-NO" altLang="en-US" sz="4000" b="1">
                <a:solidFill>
                  <a:srgbClr val="000000"/>
                </a:solidFill>
                <a:latin typeface="Calibri" panose="020F0502020204030204" pitchFamily="34" charset="0"/>
              </a:rPr>
              <a:t>About our study</a:t>
            </a:r>
          </a:p>
        </p:txBody>
      </p:sp>
      <p:sp>
        <p:nvSpPr>
          <p:cNvPr id="17411" name="Text Box 14"/>
          <p:cNvSpPr txBox="1">
            <a:spLocks noChangeArrowheads="1"/>
          </p:cNvSpPr>
          <p:nvPr/>
        </p:nvSpPr>
        <p:spPr bwMode="auto">
          <a:xfrm>
            <a:off x="503238" y="1584325"/>
            <a:ext cx="3743325"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US" altLang="en-US" sz="2400">
                <a:solidFill>
                  <a:srgbClr val="000000"/>
                </a:solidFill>
              </a:rPr>
              <a:t>Data from 8</a:t>
            </a:r>
            <a:r>
              <a:rPr lang="en-GB" altLang="en-US" sz="2400">
                <a:solidFill>
                  <a:srgbClr val="000000"/>
                </a:solidFill>
              </a:rPr>
              <a:t> wells.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Comparing drift gradients (and Q</a:t>
            </a:r>
            <a:r>
              <a:rPr lang="en-GB" altLang="en-US" sz="2400" baseline="30000">
                <a:solidFill>
                  <a:srgbClr val="000000"/>
                </a:solidFill>
              </a:rPr>
              <a:t>-1</a:t>
            </a:r>
            <a:r>
              <a:rPr lang="en-GB" altLang="en-US" sz="2400">
                <a:solidFill>
                  <a:srgbClr val="000000"/>
                </a:solidFill>
              </a:rPr>
              <a:t>) to geology.</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Well data rel</a:t>
            </a:r>
            <a:r>
              <a:rPr lang="en-US" altLang="en-US" sz="2400">
                <a:solidFill>
                  <a:srgbClr val="000000"/>
                </a:solidFill>
              </a:rPr>
              <a:t>eased by NPD</a:t>
            </a:r>
            <a:r>
              <a:rPr lang="en-GB" altLang="en-US" sz="2400">
                <a:solidFill>
                  <a:srgbClr val="000000"/>
                </a:solidFill>
              </a:rPr>
              <a:t>. </a:t>
            </a:r>
          </a:p>
        </p:txBody>
      </p:sp>
      <p:grpSp>
        <p:nvGrpSpPr>
          <p:cNvPr id="17412" name="Group 15"/>
          <p:cNvGrpSpPr>
            <a:grpSpLocks noChangeAspect="1"/>
          </p:cNvGrpSpPr>
          <p:nvPr/>
        </p:nvGrpSpPr>
        <p:grpSpPr bwMode="auto">
          <a:xfrm>
            <a:off x="4160838" y="736600"/>
            <a:ext cx="4959350" cy="5384800"/>
            <a:chOff x="6184197" y="301866"/>
            <a:chExt cx="5833763" cy="6334680"/>
          </a:xfrm>
        </p:grpSpPr>
        <p:pic>
          <p:nvPicPr>
            <p:cNvPr id="17413"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3473" y="301866"/>
              <a:ext cx="2694487" cy="495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17"/>
            <p:cNvGrpSpPr>
              <a:grpSpLocks/>
            </p:cNvGrpSpPr>
            <p:nvPr/>
          </p:nvGrpSpPr>
          <p:grpSpPr bwMode="auto">
            <a:xfrm>
              <a:off x="6184197" y="554827"/>
              <a:ext cx="3683134" cy="6081719"/>
              <a:chOff x="6184197" y="554827"/>
              <a:chExt cx="3683134" cy="6081719"/>
            </a:xfrm>
          </p:grpSpPr>
          <p:graphicFrame>
            <p:nvGraphicFramePr>
              <p:cNvPr id="17417" name="Chart 20"/>
              <p:cNvGraphicFramePr>
                <a:graphicFrameLocks noChangeAspect="1"/>
              </p:cNvGraphicFramePr>
              <p:nvPr/>
            </p:nvGraphicFramePr>
            <p:xfrm>
              <a:off x="6124433" y="495062"/>
              <a:ext cx="2929343" cy="6201248"/>
            </p:xfrm>
            <a:graphic>
              <a:graphicData uri="http://schemas.openxmlformats.org/presentationml/2006/ole">
                <mc:AlternateContent xmlns:mc="http://schemas.openxmlformats.org/markup-compatibility/2006">
                  <mc:Choice xmlns:v="urn:schemas-microsoft-com:vml" Requires="v">
                    <p:oleObj spid="_x0000_s17430" name="Chart" r:id="rId5" imgW="2493480" imgH="5279594" progId="Excel.Chart.8">
                      <p:embed/>
                    </p:oleObj>
                  </mc:Choice>
                  <mc:Fallback>
                    <p:oleObj name="Chart" r:id="rId5" imgW="2493480" imgH="5279594" progId="Excel.Chart.8">
                      <p:embed/>
                      <p:pic>
                        <p:nvPicPr>
                          <p:cNvPr id="0" name="Char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4433" y="495062"/>
                            <a:ext cx="2929343" cy="6201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9487630" y="3898739"/>
                <a:ext cx="379083" cy="86467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endParaRPr lang="en-US"/>
              </a:p>
            </p:txBody>
          </p:sp>
          <p:sp>
            <p:nvSpPr>
              <p:cNvPr id="23" name="Rectangle 22"/>
              <p:cNvSpPr/>
              <p:nvPr/>
            </p:nvSpPr>
            <p:spPr>
              <a:xfrm>
                <a:off x="6184197" y="553984"/>
                <a:ext cx="2918748" cy="608256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endParaRPr lang="en-US"/>
              </a:p>
            </p:txBody>
          </p:sp>
          <p:cxnSp>
            <p:nvCxnSpPr>
              <p:cNvPr id="24" name="Straight Connector 23"/>
              <p:cNvCxnSpPr/>
              <p:nvPr/>
            </p:nvCxnSpPr>
            <p:spPr>
              <a:xfrm flipV="1">
                <a:off x="9102945" y="4763408"/>
                <a:ext cx="763768" cy="18731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9102945" y="553984"/>
                <a:ext cx="763768" cy="3344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3"/>
              </p:cNvCxnSpPr>
              <p:nvPr/>
            </p:nvCxnSpPr>
            <p:spPr>
              <a:xfrm flipH="1" flipV="1">
                <a:off x="9102945" y="3596198"/>
                <a:ext cx="380950" cy="3025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9102945" y="4763408"/>
                <a:ext cx="380950" cy="3025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Oval 18"/>
            <p:cNvSpPr/>
            <p:nvPr/>
          </p:nvSpPr>
          <p:spPr>
            <a:xfrm>
              <a:off x="11608998" y="488620"/>
              <a:ext cx="151260" cy="13259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a:lnSpc>
                  <a:spcPct val="93000"/>
                </a:lnSpc>
                <a:buClr>
                  <a:srgbClr val="000000"/>
                </a:buClr>
                <a:buSzPct val="100000"/>
                <a:buFont typeface="Times New Roman" panose="02020603050405020304" pitchFamily="18" charset="0"/>
                <a:buNone/>
                <a:defRPr/>
              </a:pPr>
              <a:endParaRPr lang="en-US"/>
            </a:p>
          </p:txBody>
        </p:sp>
        <p:sp>
          <p:nvSpPr>
            <p:cNvPr id="17416" name="TextBox 19"/>
            <p:cNvSpPr txBox="1">
              <a:spLocks noChangeArrowheads="1"/>
            </p:cNvSpPr>
            <p:nvPr/>
          </p:nvSpPr>
          <p:spPr bwMode="auto">
            <a:xfrm>
              <a:off x="10262809" y="400938"/>
              <a:ext cx="13596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en-US" altLang="en-US" sz="1400" b="1"/>
                <a:t>7220/8-1 (VSP) </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503238" y="1584325"/>
            <a:ext cx="8135937"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6168" rIns="90000" bIns="45000"/>
          <a:lstStyle>
            <a:lvl1pPr marL="215900" indent="-2159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en-GB" altLang="en-US" sz="2400">
                <a:solidFill>
                  <a:srgbClr val="000000"/>
                </a:solidFill>
              </a:rPr>
              <a:t>Introduction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About our study</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b="1">
                <a:solidFill>
                  <a:srgbClr val="000000"/>
                </a:solidFill>
              </a:rPr>
              <a:t>Method: Example wells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Assumptions</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Results and interpretation</a:t>
            </a:r>
          </a:p>
          <a:p>
            <a:pPr eaLnBrk="1">
              <a:buSzPct val="45000"/>
              <a:buFont typeface="Wingdings" panose="05000000000000000000" pitchFamily="2" charset="2"/>
              <a:buNone/>
            </a:pPr>
            <a:endParaRPr lang="en-GB" altLang="en-US" sz="2400">
              <a:solidFill>
                <a:srgbClr val="000000"/>
              </a:solidFill>
            </a:endParaRPr>
          </a:p>
          <a:p>
            <a:pPr eaLnBrk="1">
              <a:buSzPct val="45000"/>
              <a:buFont typeface="Wingdings" panose="05000000000000000000" pitchFamily="2" charset="2"/>
              <a:buChar char=""/>
            </a:pPr>
            <a:r>
              <a:rPr lang="en-GB" altLang="en-US" sz="2400">
                <a:solidFill>
                  <a:srgbClr val="000000"/>
                </a:solidFill>
              </a:rPr>
              <a:t>Next steps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CC0099"/>
      </a:folHlink>
    </a:clrScheme>
    <a:fontScheme name="Office Theme">
      <a:majorFont>
        <a:latin typeface="Calibri"/>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CC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2817</Words>
  <Application>Microsoft Macintosh PowerPoint</Application>
  <PresentationFormat>On-screen Show (4:3)</PresentationFormat>
  <Paragraphs>285</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Microsoft YaHei</vt:lpstr>
      <vt:lpstr>Arial</vt:lpstr>
      <vt:lpstr>Arial Black</vt:lpstr>
      <vt:lpstr>Calibri</vt:lpstr>
      <vt:lpstr>Times New Roman</vt:lpstr>
      <vt:lpstr>Wingdings</vt:lpstr>
      <vt:lpstr>Office Theme</vt:lpstr>
      <vt:lpstr>Chart</vt:lpstr>
      <vt:lpstr>PowerPoint Presentation</vt:lpstr>
      <vt:lpstr>Outline</vt:lpstr>
      <vt:lpstr>PowerPoint Presentation</vt:lpstr>
      <vt:lpstr>Why map seismic attenuation?</vt:lpstr>
      <vt:lpstr>Seismic attenuation and dispersion</vt:lpstr>
      <vt:lpstr>Checkshot drift and seismic attenuation</vt:lpstr>
      <vt:lpstr>PowerPoint Presentation</vt:lpstr>
      <vt:lpstr>PowerPoint Presentation</vt:lpstr>
      <vt:lpstr>PowerPoint Presentation</vt:lpstr>
      <vt:lpstr>Example drift analysis from well 34/7-1 (Snorre)</vt:lpstr>
      <vt:lpstr>PowerPoint Presentation</vt:lpstr>
      <vt:lpstr>PowerPoint Presentation</vt:lpstr>
      <vt:lpstr>Key assumptions</vt:lpstr>
      <vt:lpstr>PowerPoint Presentation</vt:lpstr>
      <vt:lpstr>PowerPoint Presentation</vt:lpstr>
      <vt:lpstr>PowerPoint Presentation</vt:lpstr>
      <vt:lpstr>PowerPoint Presentation</vt:lpstr>
      <vt:lpstr>Next steps</vt:lpstr>
      <vt:lpstr>Acknowledgements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Duffaut</dc:creator>
  <cp:lastModifiedBy>Microsoft Office User</cp:lastModifiedBy>
  <cp:revision>147</cp:revision>
  <cp:lastPrinted>1601-01-01T00:00:00Z</cp:lastPrinted>
  <dcterms:created xsi:type="dcterms:W3CDTF">1601-01-01T00:00:00Z</dcterms:created>
  <dcterms:modified xsi:type="dcterms:W3CDTF">2018-05-29T09:14:44Z</dcterms:modified>
</cp:coreProperties>
</file>