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5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324" r:id="rId3"/>
    <p:sldId id="262" r:id="rId4"/>
    <p:sldId id="263" r:id="rId5"/>
    <p:sldId id="327" r:id="rId6"/>
    <p:sldId id="331" r:id="rId7"/>
    <p:sldId id="332" r:id="rId8"/>
    <p:sldId id="279" r:id="rId9"/>
    <p:sldId id="333" r:id="rId10"/>
    <p:sldId id="329" r:id="rId11"/>
    <p:sldId id="280" r:id="rId12"/>
    <p:sldId id="281" r:id="rId13"/>
    <p:sldId id="328" r:id="rId14"/>
    <p:sldId id="334" r:id="rId15"/>
    <p:sldId id="335" r:id="rId16"/>
    <p:sldId id="330" r:id="rId17"/>
    <p:sldId id="337" r:id="rId18"/>
    <p:sldId id="338" r:id="rId19"/>
    <p:sldId id="277" r:id="rId20"/>
    <p:sldId id="322" r:id="rId21"/>
    <p:sldId id="323" r:id="rId22"/>
    <p:sldId id="288" r:id="rId23"/>
    <p:sldId id="289" r:id="rId24"/>
    <p:sldId id="290" r:id="rId25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D3475"/>
    <a:srgbClr val="00FFCC"/>
    <a:srgbClr val="CC00CC"/>
    <a:srgbClr val="BBA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5" autoAdjust="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68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EE254-9B54-4827-9E63-F41461D25597}" type="datetimeFigureOut">
              <a:rPr lang="de-DE" smtClean="0"/>
              <a:t>24.04.2017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C3B73-8024-493C-A908-9914AE9687B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299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5CA11-87BF-4B93-BD79-04965BEDA90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1427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5CA11-87BF-4B93-BD79-04965BEDA900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3226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68315" y="2677415"/>
            <a:ext cx="7772400" cy="901094"/>
          </a:xfrm>
        </p:spPr>
        <p:txBody>
          <a:bodyPr anchor="t" anchorCtr="0"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68315" y="3645154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52" y="6554471"/>
            <a:ext cx="252268" cy="24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5119" y="6537870"/>
            <a:ext cx="342081" cy="252102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1" i="0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nb-NO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52" y="6554471"/>
            <a:ext cx="252268" cy="24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241294" y="6421247"/>
            <a:ext cx="426966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algn="r"/>
            <a:fld id="{91853A39-49B3-554A-AE82-85611CEBD8E3}" type="slidenum">
              <a:rPr lang="nb-NO" smtClean="0">
                <a:latin typeface="Arial"/>
                <a:cs typeface="Arial"/>
              </a:rPr>
              <a:pPr algn="r"/>
              <a:t>‹#›</a:t>
            </a:fld>
            <a:endParaRPr lang="nb-NO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pic>
        <p:nvPicPr>
          <p:cNvPr id="4" name="Bilde 3" descr="hor_blaa_strip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8336"/>
            <a:ext cx="9144000" cy="35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17126" y="1335165"/>
            <a:ext cx="7772400" cy="901094"/>
          </a:xfrm>
        </p:spPr>
        <p:txBody>
          <a:bodyPr>
            <a:noAutofit/>
          </a:bodyPr>
          <a:lstStyle/>
          <a:p>
            <a:r>
              <a:rPr lang="nb-NO" dirty="0" err="1" smtClean="0">
                <a:latin typeface="+mn-lt"/>
              </a:rPr>
              <a:t>Measuring</a:t>
            </a:r>
            <a:r>
              <a:rPr lang="nb-NO" dirty="0" smtClean="0">
                <a:latin typeface="+mn-lt"/>
              </a:rPr>
              <a:t> </a:t>
            </a:r>
            <a:r>
              <a:rPr lang="nb-NO" dirty="0" err="1" smtClean="0">
                <a:latin typeface="+mn-lt"/>
              </a:rPr>
              <a:t>the</a:t>
            </a:r>
            <a:r>
              <a:rPr lang="nb-NO" dirty="0" smtClean="0">
                <a:latin typeface="+mn-lt"/>
              </a:rPr>
              <a:t> </a:t>
            </a:r>
            <a:r>
              <a:rPr lang="nb-NO" dirty="0" err="1" smtClean="0">
                <a:latin typeface="+mn-lt"/>
              </a:rPr>
              <a:t>transmission</a:t>
            </a:r>
            <a:r>
              <a:rPr lang="nb-NO" dirty="0" smtClean="0">
                <a:latin typeface="+mn-lt"/>
              </a:rPr>
              <a:t> </a:t>
            </a:r>
            <a:r>
              <a:rPr lang="nb-NO" dirty="0" err="1" smtClean="0">
                <a:latin typeface="+mn-lt"/>
              </a:rPr>
              <a:t>coefficient</a:t>
            </a:r>
            <a:r>
              <a:rPr lang="nb-NO" dirty="0" smtClean="0">
                <a:latin typeface="+mn-lt"/>
              </a:rPr>
              <a:t> </a:t>
            </a:r>
            <a:r>
              <a:rPr lang="nb-NO" dirty="0" err="1" smtClean="0">
                <a:latin typeface="+mn-lt"/>
              </a:rPr>
              <a:t>of</a:t>
            </a:r>
            <a:r>
              <a:rPr lang="nb-NO" dirty="0" smtClean="0">
                <a:latin typeface="+mn-lt"/>
              </a:rPr>
              <a:t> </a:t>
            </a:r>
            <a:r>
              <a:rPr lang="nb-NO" dirty="0" err="1" smtClean="0">
                <a:latin typeface="+mn-lt"/>
              </a:rPr>
              <a:t>the</a:t>
            </a:r>
            <a:r>
              <a:rPr lang="nb-NO" dirty="0" smtClean="0">
                <a:latin typeface="+mn-lt"/>
              </a:rPr>
              <a:t> air-water </a:t>
            </a:r>
            <a:r>
              <a:rPr lang="nb-NO" dirty="0" err="1" smtClean="0">
                <a:latin typeface="+mn-lt"/>
              </a:rPr>
              <a:t>interface</a:t>
            </a:r>
            <a:endParaRPr lang="nb-NO" dirty="0">
              <a:latin typeface="+mn-lt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17126" y="2882537"/>
            <a:ext cx="7772400" cy="1347786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nb-NO" sz="2400" dirty="0" smtClean="0">
                <a:latin typeface="+mn-lt"/>
              </a:rPr>
              <a:t>Rose Meeting 2017</a:t>
            </a:r>
          </a:p>
          <a:p>
            <a:r>
              <a:rPr lang="nb-NO" sz="2400" dirty="0" smtClean="0">
                <a:latin typeface="+mn-lt"/>
              </a:rPr>
              <a:t>Daniel </a:t>
            </a:r>
            <a:r>
              <a:rPr lang="nb-NO" sz="2400" dirty="0" smtClean="0">
                <a:latin typeface="+mn-lt"/>
              </a:rPr>
              <a:t>Wehner</a:t>
            </a:r>
          </a:p>
          <a:p>
            <a:r>
              <a:rPr lang="nb-NO" dirty="0" smtClean="0">
                <a:latin typeface="+mn-lt"/>
              </a:rPr>
              <a:t>Martin Landrø</a:t>
            </a:r>
            <a:endParaRPr lang="nb-NO" sz="2400" dirty="0">
              <a:latin typeface="+mn-lt"/>
            </a:endParaRPr>
          </a:p>
        </p:txBody>
      </p:sp>
      <p:pic>
        <p:nvPicPr>
          <p:cNvPr id="4" name="Bilde 3" descr="tekst_b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67" y="269447"/>
            <a:ext cx="234696" cy="30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0000"/>
          </a:xfrm>
        </p:spPr>
        <p:txBody>
          <a:bodyPr>
            <a:normAutofit/>
          </a:bodyPr>
          <a:lstStyle/>
          <a:p>
            <a:r>
              <a:rPr lang="nb-NO" dirty="0" smtClean="0">
                <a:latin typeface="+mn-lt"/>
              </a:rPr>
              <a:t>Experiments</a:t>
            </a:r>
            <a:endParaRPr lang="de-DE" dirty="0">
              <a:latin typeface="+mn-lt"/>
            </a:endParaRPr>
          </a:p>
        </p:txBody>
      </p:sp>
      <p:sp>
        <p:nvSpPr>
          <p:cNvPr id="4" name="Content Placeholder 9"/>
          <p:cNvSpPr>
            <a:spLocks noGrp="1"/>
          </p:cNvSpPr>
          <p:nvPr>
            <p:ph idx="1"/>
          </p:nvPr>
        </p:nvSpPr>
        <p:spPr>
          <a:xfrm>
            <a:off x="628650" y="877888"/>
            <a:ext cx="4735830" cy="54184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800" dirty="0" err="1" smtClean="0">
                <a:latin typeface="+mn-lt"/>
              </a:rPr>
              <a:t>Measuring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long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>
                <a:latin typeface="+mn-lt"/>
              </a:rPr>
              <a:t>w</a:t>
            </a:r>
            <a:r>
              <a:rPr lang="nb-NO" sz="1800" dirty="0" err="1" smtClean="0">
                <a:latin typeface="+mn-lt"/>
              </a:rPr>
              <a:t>ave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length</a:t>
            </a:r>
            <a:r>
              <a:rPr lang="nb-NO" sz="1800" dirty="0" smtClean="0">
                <a:latin typeface="+mn-lt"/>
              </a:rPr>
              <a:t> in </a:t>
            </a:r>
            <a:r>
              <a:rPr lang="nb-NO" sz="1800" dirty="0" err="1" smtClean="0">
                <a:latin typeface="+mn-lt"/>
              </a:rPr>
              <a:t>small</a:t>
            </a:r>
            <a:r>
              <a:rPr lang="nb-NO" sz="1800" dirty="0" smtClean="0">
                <a:latin typeface="+mn-lt"/>
              </a:rPr>
              <a:t> water tank</a:t>
            </a:r>
          </a:p>
          <a:p>
            <a:pPr marL="0" indent="0">
              <a:buNone/>
            </a:pPr>
            <a:endParaRPr lang="nb-NO" sz="1800" dirty="0" smtClean="0">
              <a:latin typeface="+mn-lt"/>
            </a:endParaRPr>
          </a:p>
          <a:p>
            <a:pPr marL="0" indent="0">
              <a:buNone/>
            </a:pPr>
            <a:endParaRPr lang="nb-NO" sz="1800" dirty="0">
              <a:latin typeface="+mn-lt"/>
            </a:endParaRPr>
          </a:p>
          <a:p>
            <a:pPr marL="0" indent="0">
              <a:buNone/>
            </a:pPr>
            <a:r>
              <a:rPr lang="nb-NO" sz="1800" dirty="0" err="1" smtClean="0">
                <a:latin typeface="+mn-lt"/>
              </a:rPr>
              <a:t>Previous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experiments</a:t>
            </a:r>
            <a:r>
              <a:rPr lang="nb-NO" sz="1800" dirty="0" smtClean="0">
                <a:latin typeface="+mn-lt"/>
              </a:rPr>
              <a:t> reveal:</a:t>
            </a:r>
          </a:p>
          <a:p>
            <a:pPr marL="0" indent="0">
              <a:buNone/>
            </a:pPr>
            <a:endParaRPr lang="nb-NO" sz="1800" dirty="0" smtClean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nb-NO" sz="1600" dirty="0" err="1">
                <a:latin typeface="+mn-lt"/>
              </a:rPr>
              <a:t>m</a:t>
            </a:r>
            <a:r>
              <a:rPr lang="nb-NO" sz="1600" dirty="0" err="1" smtClean="0">
                <a:latin typeface="+mn-lt"/>
              </a:rPr>
              <a:t>ain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peak</a:t>
            </a:r>
            <a:r>
              <a:rPr lang="nb-NO" sz="1600" dirty="0" smtClean="0">
                <a:latin typeface="+mn-lt"/>
              </a:rPr>
              <a:t> not </a:t>
            </a:r>
            <a:r>
              <a:rPr lang="nb-NO" sz="1600" dirty="0" err="1" smtClean="0">
                <a:latin typeface="+mn-lt"/>
              </a:rPr>
              <a:t>affected</a:t>
            </a:r>
            <a:r>
              <a:rPr lang="nb-NO" sz="1600" dirty="0" smtClean="0">
                <a:latin typeface="+mn-lt"/>
              </a:rPr>
              <a:t> by tank </a:t>
            </a:r>
            <a:r>
              <a:rPr lang="nb-NO" sz="1600" dirty="0" err="1" smtClean="0">
                <a:latin typeface="+mn-lt"/>
              </a:rPr>
              <a:t>size</a:t>
            </a:r>
            <a:endParaRPr lang="nb-NO" sz="1600" dirty="0" smtClean="0">
              <a:latin typeface="+mn-lt"/>
            </a:endParaRPr>
          </a:p>
          <a:p>
            <a:r>
              <a:rPr lang="nb-NO" sz="1600" dirty="0" err="1">
                <a:latin typeface="+mn-lt"/>
              </a:rPr>
              <a:t>b</a:t>
            </a:r>
            <a:r>
              <a:rPr lang="nb-NO" sz="1600" dirty="0" err="1" smtClean="0">
                <a:latin typeface="+mn-lt"/>
              </a:rPr>
              <a:t>ubble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oscillations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little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effected</a:t>
            </a:r>
            <a:r>
              <a:rPr lang="nb-NO" sz="1600" dirty="0" smtClean="0">
                <a:latin typeface="+mn-lt"/>
              </a:rPr>
              <a:t>                               in 360 m</a:t>
            </a:r>
            <a:r>
              <a:rPr lang="nb-NO" sz="1600" baseline="30000" dirty="0" smtClean="0">
                <a:latin typeface="+mn-lt"/>
              </a:rPr>
              <a:t>3</a:t>
            </a:r>
            <a:r>
              <a:rPr lang="nb-NO" sz="1600" dirty="0" smtClean="0">
                <a:latin typeface="+mn-lt"/>
              </a:rPr>
              <a:t> tank</a:t>
            </a:r>
            <a:endParaRPr lang="nb-NO" sz="1600" dirty="0">
              <a:latin typeface="+mn-lt"/>
            </a:endParaRPr>
          </a:p>
          <a:p>
            <a:endParaRPr lang="nb-NO" sz="1600" dirty="0">
              <a:latin typeface="+mn-lt"/>
            </a:endParaRPr>
          </a:p>
          <a:p>
            <a:pPr marL="0" indent="0">
              <a:buNone/>
            </a:pPr>
            <a:endParaRPr lang="nb-NO" sz="1600" dirty="0" smtClean="0">
              <a:latin typeface="+mn-lt"/>
            </a:endParaRPr>
          </a:p>
          <a:p>
            <a:pPr marL="0" indent="0">
              <a:buNone/>
            </a:pPr>
            <a:endParaRPr lang="nb-NO" sz="1600" dirty="0" smtClean="0">
              <a:latin typeface="+mn-lt"/>
            </a:endParaRPr>
          </a:p>
          <a:p>
            <a:pPr marL="0" indent="0">
              <a:buNone/>
            </a:pPr>
            <a:r>
              <a:rPr lang="nb-NO" sz="1800" dirty="0" err="1" smtClean="0">
                <a:latin typeface="+mn-lt"/>
              </a:rPr>
              <a:t>Theory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predicts</a:t>
            </a:r>
            <a:r>
              <a:rPr lang="nb-NO" sz="1800" dirty="0" smtClean="0">
                <a:latin typeface="+mn-lt"/>
              </a:rPr>
              <a:t>:</a:t>
            </a:r>
          </a:p>
          <a:p>
            <a:pPr marL="0" indent="0">
              <a:buNone/>
            </a:pPr>
            <a:endParaRPr lang="nb-NO" sz="1800" dirty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nb-NO" sz="1600" dirty="0" err="1">
                <a:latin typeface="+mn-lt"/>
              </a:rPr>
              <a:t>i</a:t>
            </a:r>
            <a:r>
              <a:rPr lang="nb-NO" sz="1600" dirty="0" err="1" smtClean="0">
                <a:latin typeface="+mn-lt"/>
              </a:rPr>
              <a:t>ncreased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transmission</a:t>
            </a:r>
            <a:r>
              <a:rPr lang="nb-NO" sz="1600" dirty="0" smtClean="0">
                <a:latin typeface="+mn-lt"/>
              </a:rPr>
              <a:t> due to </a:t>
            </a:r>
            <a:r>
              <a:rPr lang="nb-NO" sz="1600" dirty="0" err="1" smtClean="0">
                <a:latin typeface="+mn-lt"/>
              </a:rPr>
              <a:t>finite</a:t>
            </a:r>
            <a:r>
              <a:rPr lang="nb-NO" sz="1600" dirty="0" smtClean="0">
                <a:latin typeface="+mn-lt"/>
              </a:rPr>
              <a:t> tank </a:t>
            </a:r>
            <a:r>
              <a:rPr lang="nb-NO" sz="1600" dirty="0" err="1" smtClean="0">
                <a:latin typeface="+mn-lt"/>
              </a:rPr>
              <a:t>size</a:t>
            </a:r>
            <a:r>
              <a:rPr lang="nb-NO" sz="1600" dirty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towards</a:t>
            </a:r>
            <a:r>
              <a:rPr lang="nb-NO" sz="1600" dirty="0" smtClean="0">
                <a:latin typeface="+mn-lt"/>
              </a:rPr>
              <a:t> 0 for </a:t>
            </a:r>
            <a:r>
              <a:rPr lang="nb-NO" sz="1600" dirty="0" err="1" smtClean="0">
                <a:latin typeface="+mn-lt"/>
              </a:rPr>
              <a:t>shallow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source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depths</a:t>
            </a:r>
            <a:endParaRPr lang="nb-NO" sz="1600" dirty="0" smtClean="0">
              <a:latin typeface="+mn-lt"/>
            </a:endParaRPr>
          </a:p>
          <a:p>
            <a:r>
              <a:rPr lang="nb-NO" sz="1600" dirty="0" err="1">
                <a:latin typeface="+mn-lt"/>
              </a:rPr>
              <a:t>e</a:t>
            </a:r>
            <a:r>
              <a:rPr lang="nb-NO" sz="1600" dirty="0" err="1" smtClean="0">
                <a:latin typeface="+mn-lt"/>
              </a:rPr>
              <a:t>xperiment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should</a:t>
            </a:r>
            <a:r>
              <a:rPr lang="nb-NO" sz="1600" dirty="0">
                <a:latin typeface="+mn-lt"/>
              </a:rPr>
              <a:t> </a:t>
            </a:r>
            <a:r>
              <a:rPr lang="nb-NO" sz="1600" dirty="0" smtClean="0">
                <a:latin typeface="+mn-lt"/>
              </a:rPr>
              <a:t>not be </a:t>
            </a:r>
            <a:r>
              <a:rPr lang="nb-NO" sz="1600" dirty="0" err="1" smtClean="0">
                <a:latin typeface="+mn-lt"/>
              </a:rPr>
              <a:t>influenced</a:t>
            </a:r>
            <a:r>
              <a:rPr lang="nb-NO" sz="1600" dirty="0" smtClean="0">
                <a:latin typeface="+mn-lt"/>
              </a:rPr>
              <a:t> by </a:t>
            </a:r>
            <a:r>
              <a:rPr lang="nb-NO" sz="1600" dirty="0" err="1" smtClean="0">
                <a:latin typeface="+mn-lt"/>
              </a:rPr>
              <a:t>size</a:t>
            </a:r>
            <a:endParaRPr lang="nb-NO" sz="1600" dirty="0" smtClean="0"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326587" y="1526161"/>
            <a:ext cx="4803607" cy="2493112"/>
            <a:chOff x="891799" y="1869882"/>
            <a:chExt cx="4803607" cy="249311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799" y="1869882"/>
              <a:ext cx="4803607" cy="2493112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3841528" y="2126386"/>
              <a:ext cx="1415887" cy="646331"/>
              <a:chOff x="6436754" y="496389"/>
              <a:chExt cx="1826261" cy="834151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7001690" y="496389"/>
                <a:ext cx="1261325" cy="8341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200" dirty="0" smtClean="0"/>
                  <a:t>0.85 m</a:t>
                </a:r>
                <a:r>
                  <a:rPr lang="nb-NO" sz="1200" baseline="30000" dirty="0" smtClean="0"/>
                  <a:t>3</a:t>
                </a:r>
                <a:r>
                  <a:rPr lang="nb-NO" sz="1200" dirty="0" smtClean="0"/>
                  <a:t> tank</a:t>
                </a:r>
              </a:p>
              <a:p>
                <a:r>
                  <a:rPr lang="nb-NO" sz="1200" dirty="0" smtClean="0"/>
                  <a:t>360 m</a:t>
                </a:r>
                <a:r>
                  <a:rPr lang="nb-NO" sz="1200" baseline="30000" dirty="0" smtClean="0"/>
                  <a:t>3</a:t>
                </a:r>
                <a:r>
                  <a:rPr lang="nb-NO" sz="1200" dirty="0" smtClean="0"/>
                  <a:t> tank</a:t>
                </a:r>
              </a:p>
              <a:p>
                <a:r>
                  <a:rPr lang="nb-NO" sz="1200" dirty="0" err="1"/>
                  <a:t>f</a:t>
                </a:r>
                <a:r>
                  <a:rPr lang="nb-NO" sz="1200" dirty="0" err="1" smtClean="0"/>
                  <a:t>ree</a:t>
                </a:r>
                <a:r>
                  <a:rPr lang="nb-NO" sz="1200" dirty="0" smtClean="0"/>
                  <a:t> </a:t>
                </a:r>
                <a:r>
                  <a:rPr lang="nb-NO" sz="1200" dirty="0" err="1" smtClean="0"/>
                  <a:t>field</a:t>
                </a:r>
                <a:endParaRPr lang="de-DE" sz="1200" dirty="0"/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6514011" y="677640"/>
                <a:ext cx="4876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6514011" y="905551"/>
                <a:ext cx="48768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6514011" y="1146004"/>
                <a:ext cx="48768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Rectangle 6"/>
              <p:cNvSpPr/>
              <p:nvPr/>
            </p:nvSpPr>
            <p:spPr>
              <a:xfrm>
                <a:off x="6436754" y="496389"/>
                <a:ext cx="1779163" cy="7386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004" y="4143366"/>
            <a:ext cx="2332772" cy="221470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974082" y="4152075"/>
            <a:ext cx="36000" cy="207455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Box 15"/>
          <p:cNvSpPr txBox="1"/>
          <p:nvPr/>
        </p:nvSpPr>
        <p:spPr>
          <a:xfrm>
            <a:off x="4108939" y="3927431"/>
            <a:ext cx="1766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r</a:t>
            </a:r>
            <a:r>
              <a:rPr lang="nb-NO" sz="1400" dirty="0" smtClean="0"/>
              <a:t>ange for </a:t>
            </a:r>
            <a:r>
              <a:rPr lang="nb-NO" sz="1400" dirty="0" err="1" smtClean="0"/>
              <a:t>experiment</a:t>
            </a:r>
            <a:r>
              <a:rPr lang="nb-NO" sz="1400" dirty="0" smtClean="0"/>
              <a:t> </a:t>
            </a:r>
            <a:endParaRPr lang="de-DE" sz="14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641354" y="4186160"/>
            <a:ext cx="305635" cy="13858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925332" y="6226629"/>
            <a:ext cx="104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cs typeface="Arial" panose="020B0604020202020204" pitchFamily="34" charset="0"/>
              </a:rPr>
              <a:t>(</a:t>
            </a:r>
            <a:r>
              <a:rPr lang="nb-NO" sz="1200" dirty="0" err="1">
                <a:cs typeface="Arial" panose="020B0604020202020204" pitchFamily="34" charset="0"/>
              </a:rPr>
              <a:t>Godin</a:t>
            </a:r>
            <a:r>
              <a:rPr lang="nb-NO" sz="1200" dirty="0">
                <a:cs typeface="Arial" panose="020B0604020202020204" pitchFamily="34" charset="0"/>
              </a:rPr>
              <a:t>, </a:t>
            </a:r>
            <a:r>
              <a:rPr lang="nb-NO" sz="1200" dirty="0" smtClean="0">
                <a:cs typeface="Arial" panose="020B0604020202020204" pitchFamily="34" charset="0"/>
              </a:rPr>
              <a:t>2008)</a:t>
            </a:r>
            <a:endParaRPr lang="de-DE" sz="1200" dirty="0"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41211" y="3698617"/>
            <a:ext cx="1473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cs typeface="Arial" panose="020B0604020202020204" pitchFamily="34" charset="0"/>
              </a:rPr>
              <a:t>(Langhammer, 1994)</a:t>
            </a:r>
            <a:endParaRPr lang="de-DE" sz="1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09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0000"/>
          </a:xfrm>
        </p:spPr>
        <p:txBody>
          <a:bodyPr>
            <a:normAutofit/>
          </a:bodyPr>
          <a:lstStyle/>
          <a:p>
            <a:r>
              <a:rPr lang="nb-NO" dirty="0" err="1" smtClean="0">
                <a:latin typeface="+mn-lt"/>
              </a:rPr>
              <a:t>Results</a:t>
            </a:r>
            <a:endParaRPr lang="de-DE" dirty="0">
              <a:latin typeface="+mn-lt"/>
            </a:endParaRPr>
          </a:p>
        </p:txBody>
      </p:sp>
      <p:sp>
        <p:nvSpPr>
          <p:cNvPr id="6" name="Content Placeholder 9"/>
          <p:cNvSpPr>
            <a:spLocks noGrp="1"/>
          </p:cNvSpPr>
          <p:nvPr>
            <p:ph idx="1"/>
          </p:nvPr>
        </p:nvSpPr>
        <p:spPr>
          <a:xfrm>
            <a:off x="628650" y="878399"/>
            <a:ext cx="3600423" cy="4294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800" dirty="0" smtClean="0">
                <a:latin typeface="+mn-lt"/>
              </a:rPr>
              <a:t>The Water Gun Signal</a:t>
            </a:r>
          </a:p>
          <a:p>
            <a:pPr marL="0" indent="0">
              <a:buNone/>
            </a:pPr>
            <a:endParaRPr lang="nb-NO" sz="1800" b="1" dirty="0">
              <a:latin typeface="+mn-lt"/>
            </a:endParaRPr>
          </a:p>
          <a:p>
            <a:pPr>
              <a:spcAft>
                <a:spcPts val="1200"/>
              </a:spcAft>
            </a:pPr>
            <a:r>
              <a:rPr lang="nb-NO" sz="1600" dirty="0" smtClean="0">
                <a:latin typeface="+mn-lt"/>
              </a:rPr>
              <a:t>No </a:t>
            </a:r>
            <a:r>
              <a:rPr lang="nb-NO" sz="1600" dirty="0" err="1" smtClean="0">
                <a:latin typeface="+mn-lt"/>
              </a:rPr>
              <a:t>cavity-surface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interaction</a:t>
            </a:r>
            <a:r>
              <a:rPr lang="nb-NO" sz="1600" dirty="0" smtClean="0">
                <a:latin typeface="+mn-lt"/>
              </a:rPr>
              <a:t> as       </a:t>
            </a:r>
            <a:r>
              <a:rPr lang="nb-NO" sz="1600" dirty="0" err="1" smtClean="0">
                <a:latin typeface="+mn-lt"/>
              </a:rPr>
              <a:t>R</a:t>
            </a:r>
            <a:r>
              <a:rPr lang="nb-NO" sz="1600" baseline="-25000" dirty="0" err="1">
                <a:latin typeface="+mn-lt"/>
              </a:rPr>
              <a:t>c</a:t>
            </a:r>
            <a:r>
              <a:rPr lang="nb-NO" sz="1600" dirty="0" smtClean="0">
                <a:latin typeface="+mn-lt"/>
              </a:rPr>
              <a:t> &lt; 4 </a:t>
            </a:r>
            <a:r>
              <a:rPr lang="nb-NO" sz="1600" dirty="0" err="1" smtClean="0">
                <a:latin typeface="+mn-lt"/>
              </a:rPr>
              <a:t>z</a:t>
            </a:r>
            <a:r>
              <a:rPr lang="nb-NO" sz="1600" baseline="-25000" dirty="0" err="1" smtClean="0">
                <a:latin typeface="+mn-lt"/>
              </a:rPr>
              <a:t>s</a:t>
            </a:r>
            <a:endParaRPr lang="nb-NO" sz="1600" baseline="-25000" dirty="0" smtClean="0">
              <a:latin typeface="+mn-lt"/>
            </a:endParaRPr>
          </a:p>
          <a:p>
            <a:r>
              <a:rPr lang="nb-NO" sz="1600" dirty="0" smtClean="0">
                <a:latin typeface="+mn-lt"/>
              </a:rPr>
              <a:t>Signal </a:t>
            </a:r>
            <a:r>
              <a:rPr lang="nb-NO" sz="1600" dirty="0" err="1" smtClean="0">
                <a:latin typeface="+mn-lt"/>
              </a:rPr>
              <a:t>recorded</a:t>
            </a:r>
            <a:r>
              <a:rPr lang="nb-NO" sz="1600" dirty="0" smtClean="0">
                <a:latin typeface="+mn-lt"/>
              </a:rPr>
              <a:t> 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+mn-lt"/>
              </a:rPr>
              <a:t>air (</a:t>
            </a:r>
            <a:r>
              <a:rPr lang="nb-NO" sz="1600" dirty="0" err="1" smtClean="0">
                <a:latin typeface="+mn-lt"/>
              </a:rPr>
              <a:t>black</a:t>
            </a:r>
            <a:r>
              <a:rPr lang="nb-NO" sz="1600" dirty="0" smtClean="0">
                <a:latin typeface="+mn-lt"/>
              </a:rPr>
              <a:t>), </a:t>
            </a:r>
            <a:r>
              <a:rPr lang="nb-NO" sz="1600" dirty="0" err="1" smtClean="0">
                <a:latin typeface="+mn-lt"/>
              </a:rPr>
              <a:t>multiplied</a:t>
            </a:r>
            <a:r>
              <a:rPr lang="nb-NO" sz="1600" dirty="0" smtClean="0">
                <a:latin typeface="+mn-lt"/>
              </a:rPr>
              <a:t> by 200</a:t>
            </a:r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+mn-lt"/>
              </a:rPr>
              <a:t>water (</a:t>
            </a:r>
            <a:r>
              <a:rPr lang="nb-NO" sz="1600" dirty="0" err="1" smtClean="0">
                <a:solidFill>
                  <a:srgbClr val="0D3475"/>
                </a:solidFill>
                <a:latin typeface="+mn-lt"/>
              </a:rPr>
              <a:t>blue</a:t>
            </a:r>
            <a:r>
              <a:rPr lang="nb-NO" sz="1600" dirty="0" smtClean="0">
                <a:latin typeface="+mn-lt"/>
              </a:rPr>
              <a:t>)</a:t>
            </a:r>
            <a:endParaRPr lang="nb-NO" sz="1600" dirty="0">
              <a:latin typeface="+mn-lt"/>
            </a:endParaRPr>
          </a:p>
          <a:p>
            <a:pPr marL="285750"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1600" dirty="0" err="1" smtClean="0">
                <a:latin typeface="+mn-lt"/>
              </a:rPr>
              <a:t>Almost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similar</a:t>
            </a:r>
            <a:r>
              <a:rPr lang="nb-NO" sz="1600" dirty="0" smtClean="0">
                <a:latin typeface="+mn-lt"/>
              </a:rPr>
              <a:t> signal for </a:t>
            </a:r>
            <a:r>
              <a:rPr lang="nb-NO" sz="1600" dirty="0" err="1" smtClean="0">
                <a:latin typeface="+mn-lt"/>
              </a:rPr>
              <a:t>lowest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frequencies</a:t>
            </a:r>
            <a:endParaRPr lang="nb-NO" sz="1600" dirty="0" smtClean="0">
              <a:latin typeface="+mn-lt"/>
            </a:endParaRP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+mn-lt"/>
              </a:rPr>
              <a:t>Amplitude in air </a:t>
            </a:r>
            <a:r>
              <a:rPr lang="nb-NO" sz="1600" dirty="0" err="1" smtClean="0">
                <a:latin typeface="+mn-lt"/>
              </a:rPr>
              <a:t>decreases</a:t>
            </a:r>
            <a:r>
              <a:rPr lang="nb-NO" sz="1600" dirty="0" smtClean="0">
                <a:latin typeface="+mn-lt"/>
              </a:rPr>
              <a:t> faster relative to amplitude in water for </a:t>
            </a:r>
            <a:r>
              <a:rPr lang="nb-NO" sz="1600" dirty="0" err="1" smtClean="0">
                <a:latin typeface="+mn-lt"/>
              </a:rPr>
              <a:t>increasing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frequency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content</a:t>
            </a:r>
            <a:endParaRPr lang="nb-NO" sz="1200" b="1" dirty="0"/>
          </a:p>
        </p:txBody>
      </p:sp>
      <p:grpSp>
        <p:nvGrpSpPr>
          <p:cNvPr id="39" name="Group 38"/>
          <p:cNvGrpSpPr/>
          <p:nvPr/>
        </p:nvGrpSpPr>
        <p:grpSpPr>
          <a:xfrm rot="6547081">
            <a:off x="4321708" y="4712229"/>
            <a:ext cx="1095006" cy="412480"/>
            <a:chOff x="10254946" y="33540968"/>
            <a:chExt cx="1121493" cy="4003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40" name="Rounded Rectangle 39"/>
            <p:cNvSpPr/>
            <p:nvPr/>
          </p:nvSpPr>
          <p:spPr>
            <a:xfrm>
              <a:off x="11060279" y="33669616"/>
              <a:ext cx="316160" cy="153904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10254946" y="33540968"/>
              <a:ext cx="846336" cy="400300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42" name="Group 41"/>
          <p:cNvGrpSpPr/>
          <p:nvPr/>
        </p:nvGrpSpPr>
        <p:grpSpPr>
          <a:xfrm rot="6547081">
            <a:off x="5310089" y="4711764"/>
            <a:ext cx="1095006" cy="412480"/>
            <a:chOff x="10254946" y="33540968"/>
            <a:chExt cx="1121493" cy="4003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43" name="Rounded Rectangle 42"/>
            <p:cNvSpPr/>
            <p:nvPr/>
          </p:nvSpPr>
          <p:spPr>
            <a:xfrm>
              <a:off x="11060279" y="33669616"/>
              <a:ext cx="316160" cy="153904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10254946" y="33540968"/>
              <a:ext cx="846336" cy="400300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45" name="Group 44"/>
          <p:cNvGrpSpPr/>
          <p:nvPr/>
        </p:nvGrpSpPr>
        <p:grpSpPr>
          <a:xfrm rot="6547081">
            <a:off x="6331821" y="4711764"/>
            <a:ext cx="1095006" cy="412480"/>
            <a:chOff x="10254946" y="33540968"/>
            <a:chExt cx="1121493" cy="4003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46" name="Rounded Rectangle 45"/>
            <p:cNvSpPr/>
            <p:nvPr/>
          </p:nvSpPr>
          <p:spPr>
            <a:xfrm>
              <a:off x="11060279" y="33669616"/>
              <a:ext cx="316160" cy="153904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10254946" y="33540968"/>
              <a:ext cx="846336" cy="400300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48" name="Group 47"/>
          <p:cNvGrpSpPr/>
          <p:nvPr/>
        </p:nvGrpSpPr>
        <p:grpSpPr>
          <a:xfrm rot="6547081">
            <a:off x="7283882" y="4711764"/>
            <a:ext cx="1095006" cy="412480"/>
            <a:chOff x="10254946" y="33540968"/>
            <a:chExt cx="1121493" cy="4003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49" name="Rounded Rectangle 48"/>
            <p:cNvSpPr/>
            <p:nvPr/>
          </p:nvSpPr>
          <p:spPr>
            <a:xfrm>
              <a:off x="11060279" y="33669616"/>
              <a:ext cx="316160" cy="153904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10254946" y="33540968"/>
              <a:ext cx="846336" cy="400300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51" name="Group 50"/>
          <p:cNvGrpSpPr/>
          <p:nvPr/>
        </p:nvGrpSpPr>
        <p:grpSpPr>
          <a:xfrm rot="6547081">
            <a:off x="8235942" y="4711764"/>
            <a:ext cx="1095006" cy="412480"/>
            <a:chOff x="10254946" y="33540968"/>
            <a:chExt cx="1121493" cy="4003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52" name="Rounded Rectangle 51"/>
            <p:cNvSpPr/>
            <p:nvPr/>
          </p:nvSpPr>
          <p:spPr>
            <a:xfrm>
              <a:off x="11060279" y="33669616"/>
              <a:ext cx="316160" cy="153904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10254946" y="33540968"/>
              <a:ext cx="846336" cy="400300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892729" y="5417998"/>
            <a:ext cx="4904764" cy="935284"/>
            <a:chOff x="22449320" y="11456960"/>
            <a:chExt cx="6167926" cy="1035265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9739" y="11566358"/>
              <a:ext cx="1149083" cy="919267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8470" y="11560056"/>
              <a:ext cx="1149083" cy="919266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17201" y="11566863"/>
              <a:ext cx="1149083" cy="919266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45763" y="11566863"/>
              <a:ext cx="1149083" cy="919266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8163" y="11572959"/>
              <a:ext cx="1149083" cy="919266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22449320" y="11458592"/>
              <a:ext cx="745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dirty="0" smtClean="0">
                  <a:solidFill>
                    <a:schemeClr val="bg1"/>
                  </a:solidFill>
                </a:rPr>
                <a:t>10 ms</a:t>
              </a:r>
              <a:endParaRPr lang="de-DE" sz="18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3695514" y="11456960"/>
              <a:ext cx="745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dirty="0">
                  <a:solidFill>
                    <a:schemeClr val="bg1"/>
                  </a:solidFill>
                </a:rPr>
                <a:t>2</a:t>
              </a:r>
              <a:r>
                <a:rPr lang="nb-NO" sz="1800" dirty="0" smtClean="0">
                  <a:solidFill>
                    <a:schemeClr val="bg1"/>
                  </a:solidFill>
                </a:rPr>
                <a:t>0 ms</a:t>
              </a:r>
              <a:endParaRPr lang="de-DE" sz="1800" dirty="0">
                <a:solidFill>
                  <a:schemeClr val="bg1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4924511" y="11456962"/>
              <a:ext cx="745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dirty="0" smtClean="0">
                  <a:solidFill>
                    <a:schemeClr val="bg1"/>
                  </a:solidFill>
                </a:rPr>
                <a:t>30 ms</a:t>
              </a:r>
              <a:endParaRPr lang="de-DE" sz="1800" dirty="0">
                <a:solidFill>
                  <a:schemeClr val="bg1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6172699" y="11456962"/>
              <a:ext cx="745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dirty="0">
                  <a:solidFill>
                    <a:schemeClr val="bg1"/>
                  </a:solidFill>
                </a:rPr>
                <a:t>4</a:t>
              </a:r>
              <a:r>
                <a:rPr lang="nb-NO" sz="1800" dirty="0" smtClean="0">
                  <a:solidFill>
                    <a:schemeClr val="bg1"/>
                  </a:solidFill>
                </a:rPr>
                <a:t>0 ms</a:t>
              </a:r>
              <a:endParaRPr lang="de-DE" sz="1800" dirty="0">
                <a:solidFill>
                  <a:schemeClr val="bg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7371637" y="11456962"/>
              <a:ext cx="745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dirty="0" smtClean="0">
                  <a:solidFill>
                    <a:schemeClr val="bg1"/>
                  </a:solidFill>
                </a:rPr>
                <a:t>50 ms</a:t>
              </a:r>
              <a:endParaRPr lang="de-DE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 rot="17393885">
            <a:off x="8356318" y="4635941"/>
            <a:ext cx="892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>
                <a:solidFill>
                  <a:schemeClr val="bg1"/>
                </a:solidFill>
              </a:rPr>
              <a:t>watergun</a:t>
            </a:r>
            <a:endParaRPr lang="de-DE" sz="1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528" y="720000"/>
            <a:ext cx="4286277" cy="42862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99063" y="3848817"/>
            <a:ext cx="1004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10-300Hz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8090226" y="2636797"/>
            <a:ext cx="978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10-200Hz</a:t>
            </a:r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8090225" y="1333406"/>
            <a:ext cx="978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10-100Hz</a:t>
            </a:r>
            <a:endParaRPr lang="de-DE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634254" y="5633993"/>
            <a:ext cx="1202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Photos from </a:t>
            </a:r>
            <a:r>
              <a:rPr lang="nb-NO" sz="1600" dirty="0" err="1" smtClean="0"/>
              <a:t>top</a:t>
            </a:r>
            <a:r>
              <a:rPr lang="nb-NO" sz="1600" dirty="0" smtClean="0"/>
              <a:t> </a:t>
            </a:r>
            <a:r>
              <a:rPr lang="nb-NO" sz="1600" dirty="0" err="1" smtClean="0"/>
              <a:t>view</a:t>
            </a:r>
            <a:endParaRPr lang="de-DE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328666" y="657371"/>
            <a:ext cx="72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00FF"/>
                </a:solidFill>
              </a:rPr>
              <a:t>water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77297" y="65737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air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096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0000"/>
          </a:xfrm>
        </p:spPr>
        <p:txBody>
          <a:bodyPr>
            <a:normAutofit/>
          </a:bodyPr>
          <a:lstStyle/>
          <a:p>
            <a:r>
              <a:rPr lang="nb-NO" dirty="0" err="1" smtClean="0">
                <a:latin typeface="+mn-lt"/>
              </a:rPr>
              <a:t>Results</a:t>
            </a:r>
            <a:endParaRPr lang="de-DE" dirty="0">
              <a:latin typeface="+mn-lt"/>
            </a:endParaRPr>
          </a:p>
        </p:txBody>
      </p:sp>
      <p:sp>
        <p:nvSpPr>
          <p:cNvPr id="6" name="Content Placeholder 9"/>
          <p:cNvSpPr>
            <a:spLocks noGrp="1"/>
          </p:cNvSpPr>
          <p:nvPr>
            <p:ph idx="1"/>
          </p:nvPr>
        </p:nvSpPr>
        <p:spPr>
          <a:xfrm>
            <a:off x="628650" y="878399"/>
            <a:ext cx="7886700" cy="2108641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nb-NO" sz="1800" dirty="0" smtClean="0">
                <a:latin typeface="+mn-lt"/>
              </a:rPr>
              <a:t>Amplitude ratio </a:t>
            </a:r>
            <a:r>
              <a:rPr lang="nb-NO" sz="1800" dirty="0" err="1" smtClean="0">
                <a:latin typeface="+mn-lt"/>
              </a:rPr>
              <a:t>between</a:t>
            </a:r>
            <a:r>
              <a:rPr lang="nb-NO" sz="1800" dirty="0" smtClean="0">
                <a:latin typeface="+mn-lt"/>
              </a:rPr>
              <a:t> water and air</a:t>
            </a:r>
          </a:p>
          <a:p>
            <a:pPr>
              <a:spcAft>
                <a:spcPts val="600"/>
              </a:spcAft>
            </a:pPr>
            <a:r>
              <a:rPr lang="nb-NO" sz="1600" dirty="0" err="1">
                <a:latin typeface="+mn-lt"/>
              </a:rPr>
              <a:t>t</a:t>
            </a:r>
            <a:r>
              <a:rPr lang="nb-NO" sz="1600" dirty="0" err="1" smtClean="0">
                <a:latin typeface="+mn-lt"/>
              </a:rPr>
              <a:t>ransmitted</a:t>
            </a:r>
            <a:r>
              <a:rPr lang="nb-NO" sz="1600" dirty="0" smtClean="0">
                <a:latin typeface="+mn-lt"/>
              </a:rPr>
              <a:t> signal 3-12 times </a:t>
            </a:r>
            <a:r>
              <a:rPr lang="nb-NO" sz="1600" dirty="0" err="1" smtClean="0">
                <a:latin typeface="+mn-lt"/>
              </a:rPr>
              <a:t>higher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than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theoretical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value</a:t>
            </a:r>
            <a:r>
              <a:rPr lang="nb-NO" sz="1600" dirty="0" smtClean="0">
                <a:latin typeface="+mn-lt"/>
              </a:rPr>
              <a:t> (</a:t>
            </a:r>
            <a:r>
              <a:rPr lang="nb-NO" sz="1600" dirty="0" err="1" smtClean="0">
                <a:latin typeface="+mn-lt"/>
              </a:rPr>
              <a:t>dashed</a:t>
            </a:r>
            <a:r>
              <a:rPr lang="nb-NO" sz="1600" dirty="0" smtClean="0">
                <a:latin typeface="+mn-lt"/>
              </a:rPr>
              <a:t> line)</a:t>
            </a:r>
          </a:p>
          <a:p>
            <a:pPr>
              <a:spcAft>
                <a:spcPts val="600"/>
              </a:spcAft>
            </a:pPr>
            <a:r>
              <a:rPr lang="nb-NO" sz="1600" dirty="0" err="1">
                <a:latin typeface="+mn-lt"/>
              </a:rPr>
              <a:t>i</a:t>
            </a:r>
            <a:r>
              <a:rPr lang="nb-NO" sz="1600" dirty="0" err="1" smtClean="0">
                <a:latin typeface="+mn-lt"/>
              </a:rPr>
              <a:t>ncreased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transmission</a:t>
            </a:r>
            <a:r>
              <a:rPr lang="nb-NO" sz="1600" dirty="0" smtClean="0">
                <a:latin typeface="+mn-lt"/>
              </a:rPr>
              <a:t> for </a:t>
            </a:r>
            <a:r>
              <a:rPr lang="nb-NO" sz="1600" dirty="0" err="1" smtClean="0">
                <a:latin typeface="+mn-lt"/>
              </a:rPr>
              <a:t>shallower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depths</a:t>
            </a:r>
            <a:endParaRPr lang="nb-NO" sz="1600" dirty="0" smtClean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nb-NO" sz="1600" dirty="0" err="1">
                <a:latin typeface="+mn-lt"/>
              </a:rPr>
              <a:t>i</a:t>
            </a:r>
            <a:r>
              <a:rPr lang="nb-NO" sz="1600" dirty="0" err="1" smtClean="0">
                <a:latin typeface="+mn-lt"/>
              </a:rPr>
              <a:t>ncreased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transmission</a:t>
            </a:r>
            <a:r>
              <a:rPr lang="nb-NO" sz="1600" dirty="0" smtClean="0">
                <a:latin typeface="+mn-lt"/>
              </a:rPr>
              <a:t> for </a:t>
            </a:r>
            <a:r>
              <a:rPr lang="nb-NO" sz="1600" dirty="0" err="1" smtClean="0">
                <a:latin typeface="+mn-lt"/>
              </a:rPr>
              <a:t>lower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frequencies</a:t>
            </a:r>
            <a:r>
              <a:rPr lang="nb-NO" sz="1600" dirty="0" smtClean="0">
                <a:latin typeface="+mn-lt"/>
              </a:rPr>
              <a:t>?</a:t>
            </a:r>
          </a:p>
          <a:p>
            <a:r>
              <a:rPr lang="nb-NO" sz="1600" dirty="0" err="1">
                <a:latin typeface="+mn-lt"/>
              </a:rPr>
              <a:t>l</a:t>
            </a:r>
            <a:r>
              <a:rPr lang="nb-NO" sz="1600" dirty="0" err="1" smtClean="0">
                <a:latin typeface="+mn-lt"/>
              </a:rPr>
              <a:t>ittle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change</a:t>
            </a:r>
            <a:r>
              <a:rPr lang="nb-NO" sz="1600" dirty="0" smtClean="0">
                <a:latin typeface="+mn-lt"/>
              </a:rPr>
              <a:t> for </a:t>
            </a:r>
            <a:r>
              <a:rPr lang="nb-NO" sz="1600" dirty="0" err="1" smtClean="0">
                <a:latin typeface="+mn-lt"/>
              </a:rPr>
              <a:t>increasing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incident</a:t>
            </a:r>
            <a:r>
              <a:rPr lang="nb-NO" sz="1600" dirty="0" smtClean="0">
                <a:latin typeface="+mn-lt"/>
              </a:rPr>
              <a:t> angle</a:t>
            </a:r>
          </a:p>
          <a:p>
            <a:pPr marL="0" indent="0">
              <a:buNone/>
            </a:pPr>
            <a:endParaRPr lang="nb-NO" sz="1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59" y="3431171"/>
            <a:ext cx="4190003" cy="2956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667" y="3431170"/>
            <a:ext cx="4189996" cy="2956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08588" y="3099184"/>
            <a:ext cx="2608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Test 1: </a:t>
            </a:r>
            <a:r>
              <a:rPr lang="nb-NO" dirty="0" err="1" smtClean="0"/>
              <a:t>depth</a:t>
            </a:r>
            <a:r>
              <a:rPr lang="nb-NO" dirty="0" smtClean="0"/>
              <a:t> </a:t>
            </a:r>
            <a:r>
              <a:rPr lang="nb-NO" dirty="0" err="1" smtClean="0"/>
              <a:t>dependency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5456026" y="3099184"/>
            <a:ext cx="2561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Test 2: angle </a:t>
            </a:r>
            <a:r>
              <a:rPr lang="nb-NO" dirty="0" err="1" smtClean="0"/>
              <a:t>dependency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792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0000"/>
          </a:xfrm>
        </p:spPr>
        <p:txBody>
          <a:bodyPr>
            <a:normAutofit/>
          </a:bodyPr>
          <a:lstStyle/>
          <a:p>
            <a:r>
              <a:rPr lang="nb-NO" dirty="0" smtClean="0">
                <a:latin typeface="+mn-lt"/>
              </a:rPr>
              <a:t>Model</a:t>
            </a:r>
            <a:endParaRPr lang="de-DE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9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878399"/>
                <a:ext cx="4674870" cy="4294491"/>
              </a:xfrm>
            </p:spPr>
            <p:txBody>
              <a:bodyPr>
                <a:normAutofit/>
              </a:bodyPr>
              <a:lstStyle/>
              <a:p>
                <a:pPr marL="0" indent="0">
                  <a:spcAft>
                    <a:spcPts val="1200"/>
                  </a:spcAft>
                  <a:buNone/>
                </a:pPr>
                <a:r>
                  <a:rPr lang="nb-NO" sz="1800" dirty="0" smtClean="0">
                    <a:latin typeface="+mn-lt"/>
                  </a:rPr>
                  <a:t>Estimation </a:t>
                </a:r>
                <a:r>
                  <a:rPr lang="nb-NO" sz="1800" dirty="0" err="1" smtClean="0">
                    <a:latin typeface="+mn-lt"/>
                  </a:rPr>
                  <a:t>of</a:t>
                </a:r>
                <a:r>
                  <a:rPr lang="nb-NO" sz="1800" dirty="0" smtClean="0">
                    <a:latin typeface="+mn-lt"/>
                  </a:rPr>
                  <a:t> ’’</a:t>
                </a:r>
                <a:r>
                  <a:rPr lang="nb-NO" sz="1800" dirty="0" err="1" smtClean="0">
                    <a:latin typeface="+mn-lt"/>
                  </a:rPr>
                  <a:t>new</a:t>
                </a:r>
                <a:r>
                  <a:rPr lang="nb-NO" sz="1800" dirty="0" smtClean="0">
                    <a:latin typeface="+mn-lt"/>
                  </a:rPr>
                  <a:t>’’ </a:t>
                </a:r>
                <a:r>
                  <a:rPr lang="nb-NO" sz="1800" dirty="0" err="1" smtClean="0">
                    <a:latin typeface="+mn-lt"/>
                  </a:rPr>
                  <a:t>reflection</a:t>
                </a:r>
                <a:r>
                  <a:rPr lang="nb-NO" sz="1800" dirty="0" smtClean="0">
                    <a:latin typeface="+mn-lt"/>
                  </a:rPr>
                  <a:t> </a:t>
                </a:r>
                <a:r>
                  <a:rPr lang="nb-NO" sz="1800" dirty="0" err="1" smtClean="0">
                    <a:latin typeface="+mn-lt"/>
                  </a:rPr>
                  <a:t>coefficient</a:t>
                </a:r>
                <a:endParaRPr lang="nb-NO" sz="1800" dirty="0" smtClean="0">
                  <a:latin typeface="+mn-lt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nb-NO" sz="1600" dirty="0">
                    <a:latin typeface="+mn-lt"/>
                  </a:rPr>
                  <a:t>f</a:t>
                </a:r>
                <a:r>
                  <a:rPr lang="nb-NO" sz="1600" dirty="0" smtClean="0">
                    <a:latin typeface="+mn-lt"/>
                  </a:rPr>
                  <a:t>rom </a:t>
                </a:r>
                <a:r>
                  <a:rPr lang="nb-NO" sz="1600" dirty="0" err="1" smtClean="0">
                    <a:latin typeface="+mn-lt"/>
                  </a:rPr>
                  <a:t>experimental</a:t>
                </a:r>
                <a:r>
                  <a:rPr lang="nb-NO" sz="1600" dirty="0" smtClean="0">
                    <a:latin typeface="+mn-lt"/>
                  </a:rPr>
                  <a:t> </a:t>
                </a:r>
                <a:r>
                  <a:rPr lang="nb-NO" sz="1600" dirty="0" smtClean="0">
                    <a:latin typeface="+mn-lt"/>
                  </a:rPr>
                  <a:t>data</a:t>
                </a:r>
              </a:p>
              <a:p>
                <a:pPr>
                  <a:spcAft>
                    <a:spcPts val="600"/>
                  </a:spcAft>
                </a:pPr>
                <a:r>
                  <a:rPr lang="nb-NO" sz="1600" dirty="0" err="1" smtClean="0">
                    <a:latin typeface="+mn-lt"/>
                  </a:rPr>
                  <a:t>frequency-depth</a:t>
                </a:r>
                <a:r>
                  <a:rPr lang="nb-NO" sz="1600" dirty="0" smtClean="0">
                    <a:latin typeface="+mn-lt"/>
                  </a:rPr>
                  <a:t> dependent</a:t>
                </a:r>
              </a:p>
              <a:p>
                <a:pPr>
                  <a:spcAft>
                    <a:spcPts val="2400"/>
                  </a:spcAft>
                </a:pPr>
                <a:r>
                  <a:rPr lang="nb-NO" sz="1600" dirty="0" smtClean="0">
                    <a:latin typeface="+mn-lt"/>
                  </a:rPr>
                  <a:t>m</a:t>
                </a:r>
                <a:r>
                  <a:rPr lang="nb-NO" sz="1600" dirty="0" smtClean="0">
                    <a:latin typeface="+mn-lt"/>
                  </a:rPr>
                  <a:t>inimum </a:t>
                </a:r>
                <a:r>
                  <a:rPr lang="nb-NO" sz="1600" dirty="0" err="1" smtClean="0">
                    <a:latin typeface="+mn-lt"/>
                  </a:rPr>
                  <a:t>expected</a:t>
                </a:r>
                <a:r>
                  <a:rPr lang="nb-NO" sz="1600" dirty="0" smtClean="0">
                    <a:latin typeface="+mn-lt"/>
                  </a:rPr>
                  <a:t> </a:t>
                </a:r>
                <a:r>
                  <a:rPr lang="nb-NO" sz="1600" dirty="0" err="1" smtClean="0">
                    <a:latin typeface="+mn-lt"/>
                  </a:rPr>
                  <a:t>reflection</a:t>
                </a:r>
                <a:r>
                  <a:rPr lang="nb-NO" sz="1600" dirty="0" smtClean="0">
                    <a:latin typeface="+mn-lt"/>
                  </a:rPr>
                  <a:t> </a:t>
                </a:r>
                <a:r>
                  <a:rPr lang="nb-NO" sz="1600" dirty="0" err="1" smtClean="0">
                    <a:latin typeface="+mn-lt"/>
                  </a:rPr>
                  <a:t>coefficient</a:t>
                </a:r>
                <a:r>
                  <a:rPr lang="nb-NO" sz="1600" dirty="0" smtClean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𝑙𝑖𝑚</m:t>
                        </m:r>
                      </m:sub>
                    </m:sSub>
                  </m:oMath>
                </a14:m>
                <a:endParaRPr lang="nb-NO" sz="1600" dirty="0">
                  <a:latin typeface="+mn-lt"/>
                </a:endParaRPr>
              </a:p>
              <a:p>
                <a:pPr marL="0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nb-NO" sz="1600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nb-NO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b-NO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nb-NO" sz="1600" b="0" i="1" smtClean="0">
                              <a:latin typeface="Cambria Math" panose="02040503050406030204" pitchFamily="18" charset="0"/>
                            </a:rPr>
                            <m:t>𝑡h𝑒𝑜</m:t>
                          </m:r>
                        </m:sub>
                      </m:sSub>
                      <m:r>
                        <a:rPr lang="nb-NO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b-NO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nb-NO" sz="1600" b="0" i="1" smtClean="0">
                              <a:latin typeface="Cambria Math" panose="02040503050406030204" pitchFamily="18" charset="0"/>
                            </a:rPr>
                            <m:t>𝑙𝑖𝑚</m:t>
                          </m:r>
                        </m:sub>
                      </m:sSub>
                      <m:d>
                        <m:dPr>
                          <m:ctrlPr>
                            <a:rPr lang="nb-NO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nb-NO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nb-NO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sz="1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nb-NO" sz="1600" i="1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nb-NO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  <m:r>
                            <a:rPr lang="nb-NO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nb-NO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b-NO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nb-NO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sz="16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nb-NO" sz="16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nb-NO" sz="1600" dirty="0">
                  <a:latin typeface="+mn-lt"/>
                </a:endParaRPr>
              </a:p>
            </p:txBody>
          </p:sp>
        </mc:Choice>
        <mc:Fallback>
          <p:sp>
            <p:nvSpPr>
              <p:cNvPr id="6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878399"/>
                <a:ext cx="4674870" cy="4294491"/>
              </a:xfrm>
              <a:blipFill rotWithShape="0">
                <a:blip r:embed="rId2"/>
                <a:stretch>
                  <a:fillRect l="-1043" t="-7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59" y="3509552"/>
            <a:ext cx="4190003" cy="295690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52015" y="1339409"/>
            <a:ext cx="3586455" cy="4951884"/>
            <a:chOff x="5152015" y="1339409"/>
            <a:chExt cx="3586455" cy="495188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195" y="4054486"/>
              <a:ext cx="3169603" cy="223680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465523" y="1339409"/>
              <a:ext cx="32729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600" dirty="0" err="1"/>
                <a:t>Could</a:t>
              </a:r>
              <a:r>
                <a:rPr lang="nb-NO" sz="1600" dirty="0"/>
                <a:t> </a:t>
              </a:r>
              <a:r>
                <a:rPr lang="nb-NO" sz="1600" dirty="0" err="1"/>
                <a:t>the</a:t>
              </a:r>
              <a:r>
                <a:rPr lang="nb-NO" sz="1600" dirty="0"/>
                <a:t> </a:t>
              </a:r>
              <a:r>
                <a:rPr lang="nb-NO" sz="1600" dirty="0" err="1"/>
                <a:t>source</a:t>
              </a:r>
              <a:r>
                <a:rPr lang="nb-NO" sz="1600" dirty="0"/>
                <a:t> </a:t>
              </a:r>
              <a:r>
                <a:rPr lang="nb-NO" sz="1600" dirty="0" err="1"/>
                <a:t>ghost</a:t>
              </a:r>
              <a:r>
                <a:rPr lang="nb-NO" sz="1600" dirty="0"/>
                <a:t> </a:t>
              </a:r>
              <a:r>
                <a:rPr lang="nb-NO" sz="1600" dirty="0" err="1"/>
                <a:t>look</a:t>
              </a:r>
              <a:r>
                <a:rPr lang="nb-NO" sz="1600" dirty="0"/>
                <a:t> like </a:t>
              </a:r>
              <a:r>
                <a:rPr lang="nb-NO" sz="1600" dirty="0" err="1"/>
                <a:t>this</a:t>
              </a:r>
              <a:r>
                <a:rPr lang="nb-NO" sz="1600" dirty="0" smtClean="0"/>
                <a:t>?</a:t>
              </a:r>
              <a:endParaRPr lang="nb-NO" sz="16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7195" y="1830389"/>
              <a:ext cx="3169603" cy="2236807"/>
            </a:xfrm>
            <a:prstGeom prst="rect">
              <a:avLst/>
            </a:prstGeom>
          </p:spPr>
        </p:pic>
        <p:sp>
          <p:nvSpPr>
            <p:cNvPr id="7" name="Right Arrow 6"/>
            <p:cNvSpPr/>
            <p:nvPr/>
          </p:nvSpPr>
          <p:spPr>
            <a:xfrm>
              <a:off x="5152015" y="1430308"/>
              <a:ext cx="313508" cy="15675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16101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928833" y="4506709"/>
            <a:ext cx="3282075" cy="1987623"/>
            <a:chOff x="168238" y="1703590"/>
            <a:chExt cx="5009550" cy="339846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38" y="1703590"/>
              <a:ext cx="5009550" cy="339846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47362" y="2269116"/>
              <a:ext cx="943110" cy="544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smtClean="0">
                  <a:solidFill>
                    <a:srgbClr val="0D3475"/>
                  </a:solidFill>
                </a:rPr>
                <a:t>1.3 m</a:t>
              </a:r>
              <a:endParaRPr lang="de-DE" sz="1200" dirty="0">
                <a:solidFill>
                  <a:srgbClr val="0D3475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66766" y="1909844"/>
              <a:ext cx="1080565" cy="544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smtClean="0">
                  <a:solidFill>
                    <a:srgbClr val="CC00CC"/>
                  </a:solidFill>
                </a:rPr>
                <a:t>30.3 m</a:t>
              </a:r>
              <a:endParaRPr lang="de-DE" sz="1200" dirty="0">
                <a:solidFill>
                  <a:srgbClr val="CC00CC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25258" y="1889759"/>
              <a:ext cx="943110" cy="544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smtClean="0">
                  <a:solidFill>
                    <a:srgbClr val="FF0000"/>
                  </a:solidFill>
                </a:rPr>
                <a:t>5.3 m</a:t>
              </a:r>
              <a:endParaRPr lang="de-DE" sz="12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07048" y="3250161"/>
              <a:ext cx="943110" cy="544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3</a:t>
              </a:r>
              <a:r>
                <a:rPr lang="nb-NO" sz="12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.3 m</a:t>
              </a:r>
              <a:endParaRPr lang="de-DE" sz="12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0000"/>
          </a:xfrm>
        </p:spPr>
        <p:txBody>
          <a:bodyPr>
            <a:normAutofit/>
          </a:bodyPr>
          <a:lstStyle/>
          <a:p>
            <a:r>
              <a:rPr lang="nb-NO" dirty="0" smtClean="0">
                <a:latin typeface="+mn-lt"/>
              </a:rPr>
              <a:t>Model</a:t>
            </a:r>
            <a:endParaRPr lang="de-DE" dirty="0">
              <a:latin typeface="+mn-lt"/>
            </a:endParaRPr>
          </a:p>
        </p:txBody>
      </p:sp>
      <p:sp>
        <p:nvSpPr>
          <p:cNvPr id="6" name="Content Placeholder 9"/>
          <p:cNvSpPr>
            <a:spLocks noGrp="1"/>
          </p:cNvSpPr>
          <p:nvPr>
            <p:ph idx="1"/>
          </p:nvPr>
        </p:nvSpPr>
        <p:spPr>
          <a:xfrm>
            <a:off x="628650" y="878400"/>
            <a:ext cx="7886700" cy="558514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nb-NO" sz="1800" dirty="0" smtClean="0">
                <a:latin typeface="+mn-lt"/>
              </a:rPr>
              <a:t>Simple </a:t>
            </a:r>
            <a:r>
              <a:rPr lang="nb-NO" sz="1800" dirty="0" err="1" smtClean="0">
                <a:latin typeface="+mn-lt"/>
              </a:rPr>
              <a:t>model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of</a:t>
            </a:r>
            <a:r>
              <a:rPr lang="nb-NO" sz="1800" dirty="0" smtClean="0">
                <a:latin typeface="+mn-lt"/>
              </a:rPr>
              <a:t> far </a:t>
            </a:r>
            <a:r>
              <a:rPr lang="nb-NO" sz="1800" dirty="0" err="1" smtClean="0">
                <a:latin typeface="+mn-lt"/>
              </a:rPr>
              <a:t>field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signature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using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measured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near-field</a:t>
            </a:r>
            <a:r>
              <a:rPr lang="nb-NO" sz="1800" dirty="0" smtClean="0">
                <a:latin typeface="+mn-lt"/>
              </a:rPr>
              <a:t> signals </a:t>
            </a:r>
            <a:r>
              <a:rPr lang="nb-NO" sz="1800" dirty="0" err="1" smtClean="0">
                <a:latin typeface="+mn-lt"/>
              </a:rPr>
              <a:t>assuming</a:t>
            </a:r>
            <a:r>
              <a:rPr lang="nb-NO" sz="1800" dirty="0" smtClean="0">
                <a:latin typeface="+mn-lt"/>
              </a:rPr>
              <a:t>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9" y="1402059"/>
            <a:ext cx="4542751" cy="3205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24" y="1399371"/>
            <a:ext cx="4542751" cy="3205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387203" y="1311301"/>
                <a:ext cx="7424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nb-NO" b="1" i="1" smtClean="0">
                              <a:latin typeface="Cambria Math" panose="02040503050406030204" pitchFamily="18" charset="0"/>
                            </a:rPr>
                            <m:t>𝒏𝒆𝒘</m:t>
                          </m:r>
                        </m:sub>
                      </m:sSub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203" y="1311301"/>
                <a:ext cx="74244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37645" y="1357467"/>
                <a:ext cx="8255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nb-NO" b="1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nb-NO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7645" y="1357467"/>
                <a:ext cx="825547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6667" r="-6667" b="-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361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0000"/>
          </a:xfrm>
        </p:spPr>
        <p:txBody>
          <a:bodyPr>
            <a:normAutofit/>
          </a:bodyPr>
          <a:lstStyle/>
          <a:p>
            <a:r>
              <a:rPr lang="nb-NO" dirty="0" err="1" smtClean="0">
                <a:latin typeface="+mn-lt"/>
              </a:rPr>
              <a:t>Discussion</a:t>
            </a:r>
            <a:endParaRPr lang="de-DE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9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878399"/>
                <a:ext cx="7886700" cy="429449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nb-NO" sz="1800" dirty="0" err="1" smtClean="0">
                    <a:latin typeface="+mn-lt"/>
                  </a:rPr>
                  <a:t>Decreasing</a:t>
                </a:r>
                <a:r>
                  <a:rPr lang="nb-NO" sz="1800" dirty="0" smtClean="0">
                    <a:latin typeface="+mn-lt"/>
                  </a:rPr>
                  <a:t> </a:t>
                </a:r>
                <a:r>
                  <a:rPr lang="nb-NO" sz="1800" dirty="0" err="1" smtClean="0">
                    <a:latin typeface="+mn-lt"/>
                  </a:rPr>
                  <a:t>reflection</a:t>
                </a:r>
                <a:r>
                  <a:rPr lang="nb-NO" sz="1800" dirty="0" smtClean="0">
                    <a:latin typeface="+mn-lt"/>
                  </a:rPr>
                  <a:t> </a:t>
                </a:r>
                <a:r>
                  <a:rPr lang="nb-NO" sz="1800" dirty="0" err="1" smtClean="0">
                    <a:latin typeface="+mn-lt"/>
                  </a:rPr>
                  <a:t>coefficient</a:t>
                </a:r>
                <a:r>
                  <a:rPr lang="nb-NO" sz="1800" dirty="0" smtClean="0">
                    <a:latin typeface="+mn-lt"/>
                  </a:rPr>
                  <a:t> </a:t>
                </a:r>
                <a:r>
                  <a:rPr lang="nb-NO" sz="1800" dirty="0" err="1" smtClean="0">
                    <a:latin typeface="+mn-lt"/>
                  </a:rPr>
                  <a:t>could</a:t>
                </a:r>
                <a:r>
                  <a:rPr lang="nb-NO" sz="1800" dirty="0" smtClean="0">
                    <a:latin typeface="+mn-lt"/>
                  </a:rPr>
                  <a:t> be </a:t>
                </a:r>
                <a:r>
                  <a:rPr lang="nb-NO" sz="1800" dirty="0" err="1" smtClean="0">
                    <a:latin typeface="+mn-lt"/>
                  </a:rPr>
                  <a:t>one</a:t>
                </a:r>
                <a:r>
                  <a:rPr lang="nb-NO" sz="1800" dirty="0" smtClean="0">
                    <a:latin typeface="+mn-lt"/>
                  </a:rPr>
                  <a:t> </a:t>
                </a:r>
                <a:r>
                  <a:rPr lang="nb-NO" sz="1800" dirty="0" err="1" smtClean="0">
                    <a:latin typeface="+mn-lt"/>
                  </a:rPr>
                  <a:t>of</a:t>
                </a:r>
                <a:r>
                  <a:rPr lang="nb-NO" sz="1800" dirty="0" smtClean="0">
                    <a:latin typeface="+mn-lt"/>
                  </a:rPr>
                  <a:t> </a:t>
                </a:r>
                <a:r>
                  <a:rPr lang="nb-NO" sz="1800" dirty="0" err="1" smtClean="0">
                    <a:latin typeface="+mn-lt"/>
                  </a:rPr>
                  <a:t>several</a:t>
                </a:r>
                <a:r>
                  <a:rPr lang="nb-NO" sz="1800" dirty="0" smtClean="0">
                    <a:latin typeface="+mn-lt"/>
                  </a:rPr>
                  <a:t> </a:t>
                </a:r>
                <a:r>
                  <a:rPr lang="nb-NO" sz="1800" dirty="0" err="1" smtClean="0">
                    <a:latin typeface="+mn-lt"/>
                  </a:rPr>
                  <a:t>impacts</a:t>
                </a:r>
                <a:r>
                  <a:rPr lang="nb-NO" sz="1800" dirty="0" smtClean="0">
                    <a:latin typeface="+mn-lt"/>
                  </a:rPr>
                  <a:t> …</a:t>
                </a:r>
                <a:endParaRPr lang="nb-NO" sz="1800" dirty="0">
                  <a:latin typeface="+mn-lt"/>
                </a:endParaRPr>
              </a:p>
              <a:p>
                <a:pPr marL="0" indent="0">
                  <a:buNone/>
                </a:pPr>
                <a:endParaRPr lang="nb-NO" sz="1800" dirty="0" smtClean="0">
                  <a:latin typeface="+mn-lt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nb-NO" sz="1800" dirty="0" smtClean="0">
                    <a:latin typeface="+mn-lt"/>
                  </a:rPr>
                  <a:t>Non-linear </a:t>
                </a:r>
                <a:r>
                  <a:rPr lang="nb-NO" sz="1800" dirty="0" err="1" smtClean="0">
                    <a:latin typeface="+mn-lt"/>
                  </a:rPr>
                  <a:t>effects</a:t>
                </a:r>
                <a:r>
                  <a:rPr lang="nb-NO" sz="1800" dirty="0" smtClean="0">
                    <a:latin typeface="+mn-lt"/>
                  </a:rPr>
                  <a:t> </a:t>
                </a:r>
                <a:r>
                  <a:rPr lang="nb-NO" sz="1800" dirty="0" err="1" smtClean="0">
                    <a:latin typeface="+mn-lt"/>
                  </a:rPr>
                  <a:t>of</a:t>
                </a:r>
                <a:r>
                  <a:rPr lang="nb-NO" sz="1800" dirty="0" smtClean="0">
                    <a:latin typeface="+mn-lt"/>
                  </a:rPr>
                  <a:t> </a:t>
                </a:r>
                <a:r>
                  <a:rPr lang="nb-NO" sz="1800" dirty="0" err="1" smtClean="0">
                    <a:latin typeface="+mn-lt"/>
                  </a:rPr>
                  <a:t>source</a:t>
                </a:r>
                <a:r>
                  <a:rPr lang="nb-NO" sz="1800" dirty="0" smtClean="0">
                    <a:latin typeface="+mn-lt"/>
                  </a:rPr>
                  <a:t> </a:t>
                </a:r>
                <a:r>
                  <a:rPr lang="nb-NO" sz="1800" dirty="0" err="1" smtClean="0">
                    <a:latin typeface="+mn-lt"/>
                  </a:rPr>
                  <a:t>surface</a:t>
                </a:r>
                <a:r>
                  <a:rPr lang="nb-NO" sz="1800" dirty="0" smtClean="0">
                    <a:latin typeface="+mn-lt"/>
                  </a:rPr>
                  <a:t> </a:t>
                </a:r>
                <a:r>
                  <a:rPr lang="nb-NO" sz="1800" dirty="0" err="1" smtClean="0">
                    <a:latin typeface="+mn-lt"/>
                  </a:rPr>
                  <a:t>interaction</a:t>
                </a:r>
                <a:endParaRPr lang="nb-NO" sz="1800" dirty="0" smtClean="0">
                  <a:latin typeface="+mn-lt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nb-NO" sz="1800" dirty="0" err="1" smtClean="0">
                    <a:latin typeface="+mn-lt"/>
                  </a:rPr>
                  <a:t>Ghost</a:t>
                </a:r>
                <a:r>
                  <a:rPr lang="nb-NO" sz="1800" dirty="0" smtClean="0">
                    <a:latin typeface="+mn-lt"/>
                  </a:rPr>
                  <a:t> and </a:t>
                </a:r>
                <a:r>
                  <a:rPr lang="nb-NO" sz="1800" dirty="0" err="1" smtClean="0">
                    <a:latin typeface="+mn-lt"/>
                  </a:rPr>
                  <a:t>bubble</a:t>
                </a:r>
                <a:r>
                  <a:rPr lang="nb-NO" sz="1800" dirty="0" smtClean="0">
                    <a:latin typeface="+mn-lt"/>
                  </a:rPr>
                  <a:t> </a:t>
                </a:r>
                <a:r>
                  <a:rPr lang="nb-NO" sz="1800" dirty="0" err="1" smtClean="0">
                    <a:latin typeface="+mn-lt"/>
                  </a:rPr>
                  <a:t>period</a:t>
                </a:r>
                <a:r>
                  <a:rPr lang="nb-NO" sz="1800" dirty="0" smtClean="0">
                    <a:latin typeface="+mn-lt"/>
                  </a:rPr>
                  <a:t> dependent </a:t>
                </a:r>
                <a:r>
                  <a:rPr lang="nb-NO" sz="1800" dirty="0" err="1" smtClean="0">
                    <a:latin typeface="+mn-lt"/>
                  </a:rPr>
                  <a:t>of</a:t>
                </a:r>
                <a:r>
                  <a:rPr lang="nb-NO" sz="1800" dirty="0" smtClean="0">
                    <a:latin typeface="+mn-lt"/>
                  </a:rPr>
                  <a:t> different </a:t>
                </a:r>
                <a:r>
                  <a:rPr lang="nb-NO" sz="1800" dirty="0" err="1" smtClean="0">
                    <a:latin typeface="+mn-lt"/>
                  </a:rPr>
                  <a:t>physical</a:t>
                </a:r>
                <a:r>
                  <a:rPr lang="nb-NO" sz="1800" dirty="0" smtClean="0">
                    <a:latin typeface="+mn-lt"/>
                  </a:rPr>
                  <a:t> </a:t>
                </a:r>
                <a:r>
                  <a:rPr lang="nb-NO" sz="1800" dirty="0" err="1" smtClean="0">
                    <a:latin typeface="+mn-lt"/>
                  </a:rPr>
                  <a:t>phenomenons</a:t>
                </a:r>
                <a:endParaRPr lang="nb-NO" sz="1800" dirty="0" smtClean="0">
                  <a:latin typeface="+mn-lt"/>
                </a:endParaRP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nb-NO" sz="1600" dirty="0" err="1" smtClean="0">
                    <a:latin typeface="+mn-lt"/>
                  </a:rPr>
                  <a:t>ghost</a:t>
                </a:r>
                <a:r>
                  <a:rPr lang="nb-NO" sz="1600" dirty="0" smtClean="0">
                    <a:latin typeface="+mn-lt"/>
                  </a:rPr>
                  <a:t>: </a:t>
                </a:r>
                <a:r>
                  <a:rPr lang="nb-NO" sz="1600" dirty="0" err="1" smtClean="0">
                    <a:latin typeface="+mn-lt"/>
                  </a:rPr>
                  <a:t>destructive</a:t>
                </a:r>
                <a:r>
                  <a:rPr lang="nb-NO" sz="1600" dirty="0" smtClean="0">
                    <a:latin typeface="+mn-lt"/>
                  </a:rPr>
                  <a:t> </a:t>
                </a:r>
                <a:r>
                  <a:rPr lang="nb-NO" sz="1600" dirty="0" err="1" smtClean="0">
                    <a:latin typeface="+mn-lt"/>
                  </a:rPr>
                  <a:t>interference</a:t>
                </a:r>
                <a:endParaRPr lang="nb-NO" sz="1600" dirty="0" smtClean="0">
                  <a:latin typeface="+mn-lt"/>
                </a:endParaRPr>
              </a:p>
              <a:p>
                <a:pPr marL="457200" lvl="1" indent="0">
                  <a:buNone/>
                </a:pPr>
                <a:r>
                  <a:rPr lang="nb-NO" sz="1600" b="0" dirty="0">
                    <a:latin typeface="+mn-lt"/>
                    <a:ea typeface="Cambria Math" panose="02040503050406030204" pitchFamily="18" charset="0"/>
                  </a:rPr>
                  <a:t>	</a:t>
                </a:r>
                <a:r>
                  <a:rPr lang="nb-NO" sz="1600" b="0" dirty="0" smtClean="0">
                    <a:latin typeface="+mn-lt"/>
                    <a:ea typeface="Cambria Math" panose="02040503050406030204" pitchFamily="18" charset="0"/>
                  </a:rPr>
                  <a:t>			 	</a:t>
                </a:r>
                <a14:m>
                  <m:oMath xmlns:m="http://schemas.openxmlformats.org/officeDocument/2006/math">
                    <m:r>
                      <a:rPr lang="nb-NO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nb-NO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nb-NO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d>
                      <m:dPr>
                        <m:begChr m:val="|"/>
                        <m:endChr m:val="|"/>
                        <m:ctrlPr>
                          <a:rPr lang="nb-NO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nb-NO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  <m:r>
                          <a:rPr lang="nb-NO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</m:t>
                        </m:r>
                        <m:d>
                          <m:dPr>
                            <m:ctrlPr>
                              <a:rPr lang="nb-NO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nb-NO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nb-NO" sz="16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nb-NO" sz="16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nb-NO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𝑓𝑧</m:t>
                                </m:r>
                              </m:num>
                              <m:den>
                                <m:r>
                                  <a:rPr lang="nb-NO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r>
                  <a:rPr lang="nb-NO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nb-NO" sz="1600" dirty="0" err="1" smtClean="0">
                    <a:latin typeface="+mn-lt"/>
                  </a:rPr>
                  <a:t>bubble</a:t>
                </a:r>
                <a:r>
                  <a:rPr lang="nb-NO" sz="1600" dirty="0" smtClean="0">
                    <a:latin typeface="+mn-lt"/>
                  </a:rPr>
                  <a:t> </a:t>
                </a:r>
                <a:r>
                  <a:rPr lang="nb-NO" sz="1600" dirty="0" err="1" smtClean="0">
                    <a:latin typeface="+mn-lt"/>
                  </a:rPr>
                  <a:t>period</a:t>
                </a:r>
                <a:r>
                  <a:rPr lang="nb-NO" sz="1600" dirty="0" smtClean="0">
                    <a:latin typeface="+mn-lt"/>
                  </a:rPr>
                  <a:t>: </a:t>
                </a:r>
                <a:r>
                  <a:rPr lang="nb-NO" sz="1600" dirty="0" err="1" smtClean="0">
                    <a:latin typeface="+mn-lt"/>
                  </a:rPr>
                  <a:t>hydrostatic</a:t>
                </a:r>
                <a:r>
                  <a:rPr lang="nb-NO" sz="1600" dirty="0" smtClean="0">
                    <a:latin typeface="+mn-lt"/>
                  </a:rPr>
                  <a:t> </a:t>
                </a:r>
                <a:r>
                  <a:rPr lang="nb-NO" sz="1600" dirty="0" err="1" smtClean="0">
                    <a:latin typeface="+mn-lt"/>
                  </a:rPr>
                  <a:t>pressure</a:t>
                </a:r>
                <a:endParaRPr lang="nb-NO" sz="1600" dirty="0">
                  <a:latin typeface="+mn-lt"/>
                </a:endParaRPr>
              </a:p>
              <a:p>
                <a:pPr marL="457200" lvl="1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6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nb-NO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sz="1600" b="0" i="1" smtClean="0">
                          <a:latin typeface="Cambria Math" panose="02040503050406030204" pitchFamily="18" charset="0"/>
                        </a:rPr>
                        <m:t>𝑐𝑜𝑛𝑠𝑡</m:t>
                      </m:r>
                      <m:r>
                        <a:rPr lang="nb-NO" sz="1600" b="0" i="1" smtClean="0"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nb-NO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nb-NO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b-NO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b-NO" sz="1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sSup>
                            <m:sSupPr>
                              <m:ctrlP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nb-NO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b-NO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b-NO" sz="1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nb-NO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b-NO" sz="16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sz="1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nb-NO" sz="1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nb-NO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nb-NO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nb-NO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𝑔𝑧</m:t>
                                  </m:r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nb-NO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b-NO" sz="16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nb-NO" sz="16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nb-NO" sz="1600" dirty="0" smtClean="0">
                  <a:latin typeface="+mn-lt"/>
                </a:endParaRPr>
              </a:p>
              <a:p>
                <a:r>
                  <a:rPr lang="nb-NO" sz="1800" dirty="0">
                    <a:latin typeface="+mn-lt"/>
                  </a:rPr>
                  <a:t>m</a:t>
                </a:r>
                <a:r>
                  <a:rPr lang="nb-NO" sz="1800" dirty="0" smtClean="0">
                    <a:latin typeface="+mn-lt"/>
                  </a:rPr>
                  <a:t>ore …</a:t>
                </a:r>
                <a:endParaRPr lang="nb-NO" sz="1800" dirty="0" smtClean="0">
                  <a:latin typeface="+mn-lt"/>
                </a:endParaRPr>
              </a:p>
            </p:txBody>
          </p:sp>
        </mc:Choice>
        <mc:Fallback>
          <p:sp>
            <p:nvSpPr>
              <p:cNvPr id="6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878399"/>
                <a:ext cx="7886700" cy="4294491"/>
              </a:xfrm>
              <a:blipFill rotWithShape="0">
                <a:blip r:embed="rId2"/>
                <a:stretch>
                  <a:fillRect l="-618" t="-7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882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0000"/>
          </a:xfrm>
        </p:spPr>
        <p:txBody>
          <a:bodyPr>
            <a:normAutofit/>
          </a:bodyPr>
          <a:lstStyle/>
          <a:p>
            <a:r>
              <a:rPr lang="nb-NO" dirty="0" smtClean="0"/>
              <a:t>Outlook</a:t>
            </a:r>
            <a:endParaRPr lang="de-DE" dirty="0"/>
          </a:p>
        </p:txBody>
      </p:sp>
      <p:sp>
        <p:nvSpPr>
          <p:cNvPr id="6" name="Content Placeholder 9"/>
          <p:cNvSpPr>
            <a:spLocks noGrp="1"/>
          </p:cNvSpPr>
          <p:nvPr>
            <p:ph idx="1"/>
          </p:nvPr>
        </p:nvSpPr>
        <p:spPr>
          <a:xfrm>
            <a:off x="628650" y="878399"/>
            <a:ext cx="7886700" cy="495634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nb-NO" sz="1800" dirty="0" smtClean="0">
              <a:latin typeface="+mn-lt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800" dirty="0" err="1" smtClean="0">
                <a:latin typeface="+mn-lt"/>
              </a:rPr>
              <a:t>increased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>
                <a:latin typeface="+mn-lt"/>
              </a:rPr>
              <a:t>acoustic</a:t>
            </a:r>
            <a:r>
              <a:rPr lang="nb-NO" sz="1800" dirty="0">
                <a:latin typeface="+mn-lt"/>
              </a:rPr>
              <a:t> </a:t>
            </a:r>
            <a:r>
              <a:rPr lang="nb-NO" sz="1800" dirty="0" err="1">
                <a:latin typeface="+mn-lt"/>
              </a:rPr>
              <a:t>transmission</a:t>
            </a:r>
            <a:r>
              <a:rPr lang="nb-NO" sz="1800" dirty="0">
                <a:latin typeface="+mn-lt"/>
              </a:rPr>
              <a:t> </a:t>
            </a:r>
            <a:r>
              <a:rPr lang="nb-NO" sz="1800" dirty="0" err="1">
                <a:latin typeface="+mn-lt"/>
              </a:rPr>
              <a:t>into</a:t>
            </a:r>
            <a:r>
              <a:rPr lang="nb-NO" sz="1800" dirty="0">
                <a:latin typeface="+mn-lt"/>
              </a:rPr>
              <a:t> air </a:t>
            </a:r>
            <a:r>
              <a:rPr lang="nb-NO" sz="1800" dirty="0" err="1">
                <a:latin typeface="+mn-lt"/>
              </a:rPr>
              <a:t>could</a:t>
            </a:r>
            <a:r>
              <a:rPr lang="nb-NO" sz="1800" dirty="0">
                <a:latin typeface="+mn-lt"/>
              </a:rPr>
              <a:t> be </a:t>
            </a:r>
            <a:r>
              <a:rPr lang="nb-NO" sz="1800" dirty="0" err="1">
                <a:latin typeface="+mn-lt"/>
              </a:rPr>
              <a:t>found</a:t>
            </a:r>
            <a:r>
              <a:rPr lang="nb-NO" sz="1800" dirty="0">
                <a:latin typeface="+mn-lt"/>
              </a:rPr>
              <a:t> </a:t>
            </a:r>
            <a:r>
              <a:rPr lang="nb-NO" sz="1800" dirty="0" smtClean="0">
                <a:latin typeface="+mn-lt"/>
              </a:rPr>
              <a:t>during </a:t>
            </a:r>
            <a:r>
              <a:rPr lang="nb-NO" sz="1800" dirty="0" err="1" smtClean="0">
                <a:latin typeface="+mn-lt"/>
              </a:rPr>
              <a:t>experiments</a:t>
            </a:r>
            <a:endParaRPr lang="nb-NO" sz="1800" dirty="0" smtClean="0">
              <a:latin typeface="+mn-lt"/>
            </a:endParaRPr>
          </a:p>
          <a:p>
            <a:pPr lvl="1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b-NO" sz="1600" dirty="0" err="1">
                <a:latin typeface="+mn-lt"/>
              </a:rPr>
              <a:t>d</a:t>
            </a:r>
            <a:r>
              <a:rPr lang="nb-NO" sz="1600" dirty="0" err="1" smtClean="0">
                <a:latin typeface="+mn-lt"/>
              </a:rPr>
              <a:t>ecreasing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reflection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coefficient</a:t>
            </a:r>
            <a:endParaRPr lang="nb-NO" sz="1600" dirty="0">
              <a:latin typeface="+mn-lt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800" dirty="0" err="1" smtClean="0">
                <a:latin typeface="+mn-lt"/>
              </a:rPr>
              <a:t>further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>
                <a:latin typeface="+mn-lt"/>
              </a:rPr>
              <a:t>investigation</a:t>
            </a:r>
            <a:r>
              <a:rPr lang="nb-NO" sz="1800" dirty="0">
                <a:latin typeface="+mn-lt"/>
              </a:rPr>
              <a:t> </a:t>
            </a:r>
            <a:r>
              <a:rPr lang="nb-NO" sz="1800" dirty="0" err="1">
                <a:latin typeface="+mn-lt"/>
              </a:rPr>
              <a:t>needs</a:t>
            </a:r>
            <a:r>
              <a:rPr lang="nb-NO" sz="1800" dirty="0">
                <a:latin typeface="+mn-lt"/>
              </a:rPr>
              <a:t> to be done to </a:t>
            </a:r>
            <a:r>
              <a:rPr lang="nb-NO" sz="1800" dirty="0" err="1">
                <a:latin typeface="+mn-lt"/>
              </a:rPr>
              <a:t>quantify</a:t>
            </a:r>
            <a:r>
              <a:rPr lang="nb-NO" sz="1800" dirty="0">
                <a:latin typeface="+mn-lt"/>
              </a:rPr>
              <a:t> </a:t>
            </a:r>
            <a:r>
              <a:rPr lang="nb-NO" sz="1800" dirty="0" err="1">
                <a:latin typeface="+mn-lt"/>
              </a:rPr>
              <a:t>the</a:t>
            </a:r>
            <a:r>
              <a:rPr lang="nb-NO" sz="1800" dirty="0">
                <a:latin typeface="+mn-lt"/>
              </a:rPr>
              <a:t> </a:t>
            </a:r>
            <a:r>
              <a:rPr lang="nb-NO" sz="1800" dirty="0" err="1">
                <a:latin typeface="+mn-lt"/>
              </a:rPr>
              <a:t>transmission</a:t>
            </a:r>
            <a:r>
              <a:rPr lang="nb-NO" sz="1800" dirty="0">
                <a:latin typeface="+mn-lt"/>
              </a:rPr>
              <a:t> and </a:t>
            </a:r>
            <a:r>
              <a:rPr lang="nb-NO" sz="1800" dirty="0" err="1">
                <a:latin typeface="+mn-lt"/>
              </a:rPr>
              <a:t>reflection</a:t>
            </a:r>
            <a:r>
              <a:rPr lang="nb-NO" sz="1800" dirty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coefficients</a:t>
            </a:r>
            <a:endParaRPr lang="nb-NO" sz="1800" dirty="0">
              <a:latin typeface="+mn-lt"/>
            </a:endParaRP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 err="1">
                <a:latin typeface="+mn-lt"/>
              </a:rPr>
              <a:t>r</a:t>
            </a:r>
            <a:r>
              <a:rPr lang="nb-NO" sz="1600" dirty="0" err="1" smtClean="0">
                <a:latin typeface="+mn-lt"/>
              </a:rPr>
              <a:t>eciprocal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experiment</a:t>
            </a:r>
            <a:r>
              <a:rPr lang="nb-NO" sz="1600" dirty="0" smtClean="0">
                <a:latin typeface="+mn-lt"/>
              </a:rPr>
              <a:t> (signal from air </a:t>
            </a:r>
            <a:r>
              <a:rPr lang="nb-NO" sz="1600" dirty="0" err="1" smtClean="0">
                <a:latin typeface="+mn-lt"/>
              </a:rPr>
              <a:t>into</a:t>
            </a:r>
            <a:r>
              <a:rPr lang="nb-NO" sz="1600" dirty="0" smtClean="0">
                <a:latin typeface="+mn-lt"/>
              </a:rPr>
              <a:t> water)</a:t>
            </a:r>
          </a:p>
          <a:p>
            <a:pPr lvl="1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nb-NO" sz="1600" dirty="0" err="1">
                <a:latin typeface="+mn-lt"/>
              </a:rPr>
              <a:t>v</a:t>
            </a:r>
            <a:r>
              <a:rPr lang="nb-NO" sz="1600" dirty="0" err="1" smtClean="0">
                <a:latin typeface="+mn-lt"/>
              </a:rPr>
              <a:t>erification</a:t>
            </a:r>
            <a:r>
              <a:rPr lang="nb-NO" sz="1600" dirty="0" smtClean="0">
                <a:latin typeface="+mn-lt"/>
              </a:rPr>
              <a:t> in </a:t>
            </a:r>
            <a:r>
              <a:rPr lang="nb-NO" sz="1600" dirty="0" err="1" smtClean="0">
                <a:latin typeface="+mn-lt"/>
              </a:rPr>
              <a:t>field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experiments</a:t>
            </a:r>
            <a:endParaRPr lang="nb-NO" sz="1600" dirty="0" smtClean="0">
              <a:latin typeface="+mn-lt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800" dirty="0" err="1">
                <a:latin typeface="+mn-lt"/>
              </a:rPr>
              <a:t>enhanced</a:t>
            </a:r>
            <a:r>
              <a:rPr lang="nb-NO" sz="1800" dirty="0">
                <a:latin typeface="+mn-lt"/>
              </a:rPr>
              <a:t> </a:t>
            </a:r>
            <a:r>
              <a:rPr lang="nb-NO" sz="1800" dirty="0" err="1">
                <a:latin typeface="+mn-lt"/>
              </a:rPr>
              <a:t>low</a:t>
            </a:r>
            <a:r>
              <a:rPr lang="nb-NO" sz="1800" dirty="0">
                <a:latin typeface="+mn-lt"/>
              </a:rPr>
              <a:t> </a:t>
            </a:r>
            <a:r>
              <a:rPr lang="nb-NO" sz="1800" dirty="0" err="1">
                <a:latin typeface="+mn-lt"/>
              </a:rPr>
              <a:t>frequencies</a:t>
            </a:r>
            <a:r>
              <a:rPr lang="nb-NO" sz="1800" dirty="0">
                <a:latin typeface="+mn-lt"/>
              </a:rPr>
              <a:t> from </a:t>
            </a:r>
            <a:r>
              <a:rPr lang="nb-NO" sz="1800" dirty="0" err="1">
                <a:latin typeface="+mn-lt"/>
              </a:rPr>
              <a:t>very</a:t>
            </a:r>
            <a:r>
              <a:rPr lang="nb-NO" sz="1800" dirty="0">
                <a:latin typeface="+mn-lt"/>
              </a:rPr>
              <a:t> </a:t>
            </a:r>
            <a:r>
              <a:rPr lang="nb-NO" sz="1800" dirty="0" err="1">
                <a:latin typeface="+mn-lt"/>
              </a:rPr>
              <a:t>shallow</a:t>
            </a:r>
            <a:r>
              <a:rPr lang="nb-NO" sz="1800" dirty="0">
                <a:latin typeface="+mn-lt"/>
              </a:rPr>
              <a:t> </a:t>
            </a:r>
            <a:r>
              <a:rPr lang="nb-NO" sz="1800" dirty="0" err="1">
                <a:latin typeface="+mn-lt"/>
              </a:rPr>
              <a:t>sources</a:t>
            </a:r>
            <a:r>
              <a:rPr lang="nb-NO" sz="1800" dirty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are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>
                <a:latin typeface="+mn-lt"/>
              </a:rPr>
              <a:t>likey</a:t>
            </a:r>
            <a:r>
              <a:rPr lang="nb-NO" sz="1800" dirty="0">
                <a:latin typeface="+mn-lt"/>
              </a:rPr>
              <a:t> </a:t>
            </a:r>
            <a:r>
              <a:rPr lang="nb-NO" sz="1800" dirty="0" err="1">
                <a:latin typeface="+mn-lt"/>
              </a:rPr>
              <a:t>compared</a:t>
            </a:r>
            <a:r>
              <a:rPr lang="nb-NO" sz="1800" dirty="0">
                <a:latin typeface="+mn-lt"/>
              </a:rPr>
              <a:t> to </a:t>
            </a:r>
            <a:r>
              <a:rPr lang="nb-NO" sz="1800" dirty="0" err="1">
                <a:latin typeface="+mn-lt"/>
              </a:rPr>
              <a:t>deeper</a:t>
            </a:r>
            <a:r>
              <a:rPr lang="nb-NO" sz="1800" dirty="0">
                <a:latin typeface="+mn-lt"/>
              </a:rPr>
              <a:t> </a:t>
            </a:r>
            <a:r>
              <a:rPr lang="nb-NO" sz="1800" dirty="0" err="1">
                <a:latin typeface="+mn-lt"/>
              </a:rPr>
              <a:t>sources</a:t>
            </a:r>
            <a:endParaRPr lang="nb-NO" sz="1800" dirty="0">
              <a:latin typeface="+mn-lt"/>
            </a:endParaRP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 err="1">
                <a:latin typeface="+mn-lt"/>
              </a:rPr>
              <a:t>possible</a:t>
            </a:r>
            <a:r>
              <a:rPr lang="nb-NO" sz="1600" dirty="0">
                <a:latin typeface="+mn-lt"/>
              </a:rPr>
              <a:t> </a:t>
            </a:r>
            <a:r>
              <a:rPr lang="nb-NO" sz="1600" dirty="0" err="1">
                <a:latin typeface="+mn-lt"/>
              </a:rPr>
              <a:t>depth</a:t>
            </a:r>
            <a:r>
              <a:rPr lang="nb-NO" sz="1600" dirty="0">
                <a:latin typeface="+mn-lt"/>
              </a:rPr>
              <a:t> turning </a:t>
            </a:r>
            <a:r>
              <a:rPr lang="nb-NO" sz="1600" dirty="0" err="1">
                <a:latin typeface="+mn-lt"/>
              </a:rPr>
              <a:t>point</a:t>
            </a:r>
            <a:r>
              <a:rPr lang="nb-NO" sz="1600" dirty="0">
                <a:latin typeface="+mn-lt"/>
              </a:rPr>
              <a:t> for </a:t>
            </a:r>
            <a:r>
              <a:rPr lang="nb-NO" sz="1600" dirty="0" err="1">
                <a:latin typeface="+mn-lt"/>
              </a:rPr>
              <a:t>counteracting</a:t>
            </a:r>
            <a:r>
              <a:rPr lang="nb-NO" sz="1600" dirty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effects</a:t>
            </a:r>
            <a:endParaRPr lang="nb-NO" sz="1600" dirty="0" smtClean="0">
              <a:latin typeface="+mn-lt"/>
            </a:endParaRP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 smtClean="0">
                <a:latin typeface="+mn-lt"/>
              </a:rPr>
              <a:t>test </a:t>
            </a:r>
            <a:r>
              <a:rPr lang="nb-NO" sz="1600" dirty="0" err="1">
                <a:latin typeface="+mn-lt"/>
              </a:rPr>
              <a:t>with</a:t>
            </a:r>
            <a:r>
              <a:rPr lang="nb-NO" sz="1600" dirty="0">
                <a:latin typeface="+mn-lt"/>
              </a:rPr>
              <a:t> </a:t>
            </a:r>
            <a:r>
              <a:rPr lang="nb-NO" sz="1600" dirty="0" err="1">
                <a:latin typeface="+mn-lt"/>
              </a:rPr>
              <a:t>new</a:t>
            </a:r>
            <a:r>
              <a:rPr lang="nb-NO" sz="1600" dirty="0">
                <a:latin typeface="+mn-lt"/>
              </a:rPr>
              <a:t> </a:t>
            </a:r>
            <a:r>
              <a:rPr lang="nb-NO" sz="1600" dirty="0" err="1">
                <a:latin typeface="+mn-lt"/>
              </a:rPr>
              <a:t>source</a:t>
            </a:r>
            <a:r>
              <a:rPr lang="nb-NO" sz="1600" dirty="0">
                <a:latin typeface="+mn-lt"/>
              </a:rPr>
              <a:t> </a:t>
            </a:r>
            <a:r>
              <a:rPr lang="nb-NO" sz="1600" dirty="0" err="1">
                <a:latin typeface="+mn-lt"/>
              </a:rPr>
              <a:t>array</a:t>
            </a:r>
            <a:r>
              <a:rPr lang="nb-NO" sz="1600" dirty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geometries</a:t>
            </a:r>
            <a:endParaRPr lang="nb-NO" sz="1800" dirty="0" smtClean="0"/>
          </a:p>
        </p:txBody>
      </p:sp>
    </p:spTree>
    <p:extLst>
      <p:ext uri="{BB962C8B-B14F-4D97-AF65-F5344CB8AC3E}">
        <p14:creationId xmlns:p14="http://schemas.microsoft.com/office/powerpoint/2010/main" val="177079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9"/>
          <p:cNvSpPr>
            <a:spLocks noGrp="1"/>
          </p:cNvSpPr>
          <p:nvPr>
            <p:ph idx="1"/>
          </p:nvPr>
        </p:nvSpPr>
        <p:spPr>
          <a:xfrm>
            <a:off x="561702" y="1332412"/>
            <a:ext cx="7886700" cy="482454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nb-NO" sz="1800" dirty="0">
                <a:latin typeface="+mn-lt"/>
              </a:rPr>
              <a:t>The WAVES </a:t>
            </a:r>
            <a:r>
              <a:rPr lang="nb-NO" sz="1800" dirty="0" err="1">
                <a:latin typeface="+mn-lt"/>
              </a:rPr>
              <a:t>project</a:t>
            </a:r>
            <a:r>
              <a:rPr lang="nb-NO" sz="1800" dirty="0">
                <a:latin typeface="+mn-lt"/>
              </a:rPr>
              <a:t>, </a:t>
            </a:r>
            <a:r>
              <a:rPr lang="nb-NO" sz="1800" dirty="0" err="1">
                <a:latin typeface="+mn-lt"/>
              </a:rPr>
              <a:t>funded</a:t>
            </a:r>
            <a:r>
              <a:rPr lang="nb-NO" sz="1800" dirty="0">
                <a:latin typeface="+mn-lt"/>
              </a:rPr>
              <a:t> by </a:t>
            </a:r>
            <a:r>
              <a:rPr lang="nb-NO" sz="1800" dirty="0" err="1">
                <a:latin typeface="+mn-lt"/>
              </a:rPr>
              <a:t>the</a:t>
            </a:r>
            <a:r>
              <a:rPr lang="nb-NO" sz="1800" dirty="0">
                <a:latin typeface="+mn-lt"/>
              </a:rPr>
              <a:t> European </a:t>
            </a:r>
            <a:r>
              <a:rPr lang="nb-NO" sz="1800" dirty="0" err="1">
                <a:latin typeface="+mn-lt"/>
              </a:rPr>
              <a:t>Union’s</a:t>
            </a:r>
            <a:r>
              <a:rPr lang="nb-NO" sz="1800" dirty="0">
                <a:latin typeface="+mn-lt"/>
              </a:rPr>
              <a:t> </a:t>
            </a:r>
            <a:r>
              <a:rPr lang="nb-NO" sz="1800" dirty="0" err="1">
                <a:latin typeface="+mn-lt"/>
              </a:rPr>
              <a:t>Horizon</a:t>
            </a:r>
            <a:r>
              <a:rPr lang="nb-NO" sz="1800" dirty="0">
                <a:latin typeface="+mn-lt"/>
              </a:rPr>
              <a:t> 2020 </a:t>
            </a:r>
            <a:r>
              <a:rPr lang="nb-NO" sz="1800" dirty="0" err="1">
                <a:latin typeface="+mn-lt"/>
              </a:rPr>
              <a:t>research</a:t>
            </a:r>
            <a:r>
              <a:rPr lang="nb-NO" sz="1800" dirty="0">
                <a:latin typeface="+mn-lt"/>
              </a:rPr>
              <a:t> and </a:t>
            </a:r>
            <a:r>
              <a:rPr lang="nb-NO" sz="1800" dirty="0" err="1">
                <a:latin typeface="+mn-lt"/>
              </a:rPr>
              <a:t>innovation</a:t>
            </a:r>
            <a:r>
              <a:rPr lang="nb-NO" sz="1800" dirty="0">
                <a:latin typeface="+mn-lt"/>
              </a:rPr>
              <a:t> </a:t>
            </a:r>
            <a:r>
              <a:rPr lang="nb-NO" sz="1800" dirty="0" err="1">
                <a:latin typeface="+mn-lt"/>
              </a:rPr>
              <a:t>programme</a:t>
            </a:r>
            <a:r>
              <a:rPr lang="nb-NO" sz="1800" dirty="0">
                <a:latin typeface="+mn-lt"/>
              </a:rPr>
              <a:t> under </a:t>
            </a:r>
            <a:r>
              <a:rPr lang="nb-NO" sz="1800" dirty="0" err="1">
                <a:latin typeface="+mn-lt"/>
              </a:rPr>
              <a:t>the</a:t>
            </a:r>
            <a:r>
              <a:rPr lang="nb-NO" sz="1800" dirty="0">
                <a:latin typeface="+mn-lt"/>
              </a:rPr>
              <a:t> Marie </a:t>
            </a:r>
            <a:r>
              <a:rPr lang="nb-NO" sz="1800" dirty="0" err="1">
                <a:latin typeface="+mn-lt"/>
              </a:rPr>
              <a:t>Slodowska</a:t>
            </a:r>
            <a:r>
              <a:rPr lang="nb-NO" sz="1800" dirty="0">
                <a:latin typeface="+mn-lt"/>
              </a:rPr>
              <a:t>-Curie grant </a:t>
            </a:r>
            <a:r>
              <a:rPr lang="nb-NO" sz="1800" dirty="0" err="1" smtClean="0">
                <a:latin typeface="+mn-lt"/>
              </a:rPr>
              <a:t>agreement</a:t>
            </a:r>
            <a:endParaRPr lang="nb-NO" sz="1800" dirty="0" smtClean="0">
              <a:latin typeface="+mn-lt"/>
            </a:endParaRPr>
          </a:p>
          <a:p>
            <a:pPr marL="0" indent="0">
              <a:spcAft>
                <a:spcPts val="1200"/>
              </a:spcAft>
              <a:buNone/>
            </a:pPr>
            <a:endParaRPr lang="nb-NO" sz="1800" dirty="0">
              <a:latin typeface="+mn-lt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800" dirty="0" smtClean="0">
              <a:latin typeface="+mn-lt"/>
            </a:endParaRPr>
          </a:p>
          <a:p>
            <a:pPr>
              <a:spcAft>
                <a:spcPts val="1200"/>
              </a:spcAft>
            </a:pPr>
            <a:r>
              <a:rPr lang="de-DE" sz="1800" dirty="0" err="1" smtClean="0">
                <a:latin typeface="+mn-lt"/>
              </a:rPr>
              <a:t>Norges</a:t>
            </a:r>
            <a:r>
              <a:rPr lang="de-DE" sz="1800" dirty="0" smtClean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teknisk-naturvitenskapelige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universitet</a:t>
            </a:r>
            <a:r>
              <a:rPr lang="de-DE" sz="1800" dirty="0">
                <a:latin typeface="+mn-lt"/>
              </a:rPr>
              <a:t> Trondheim</a:t>
            </a:r>
            <a:endParaRPr lang="nb-NO" sz="1800" dirty="0">
              <a:latin typeface="+mn-lt"/>
            </a:endParaRPr>
          </a:p>
          <a:p>
            <a:pPr marL="0" indent="0">
              <a:spcAft>
                <a:spcPts val="1200"/>
              </a:spcAft>
              <a:buNone/>
            </a:pPr>
            <a:endParaRPr lang="nb-NO" sz="1800" dirty="0" smtClean="0"/>
          </a:p>
          <a:p>
            <a:pPr marL="0" indent="0">
              <a:spcAft>
                <a:spcPts val="1200"/>
              </a:spcAft>
              <a:buNone/>
            </a:pPr>
            <a:endParaRPr lang="nb-NO" sz="1800" dirty="0"/>
          </a:p>
          <a:p>
            <a:pPr marL="0" indent="0">
              <a:spcAft>
                <a:spcPts val="1200"/>
              </a:spcAft>
              <a:buNone/>
            </a:pPr>
            <a:endParaRPr lang="nb-NO" sz="1600" b="1" dirty="0" smtClean="0">
              <a:latin typeface="Bradley Hand ITC" panose="03070402050302030203" pitchFamily="66" charset="0"/>
            </a:endParaRPr>
          </a:p>
          <a:p>
            <a:pPr marL="0" indent="0">
              <a:spcAft>
                <a:spcPts val="1200"/>
              </a:spcAft>
              <a:buNone/>
            </a:pPr>
            <a:endParaRPr lang="nb-NO" sz="1600" b="1" dirty="0">
              <a:latin typeface="Bradley Hand ITC" panose="03070402050302030203" pitchFamily="66" charset="0"/>
            </a:endParaRPr>
          </a:p>
          <a:p>
            <a:pPr marL="0" indent="0" algn="ctr">
              <a:spcAft>
                <a:spcPts val="1200"/>
              </a:spcAft>
              <a:buNone/>
            </a:pPr>
            <a:r>
              <a:rPr lang="nb-NO" sz="2800" b="1" dirty="0" err="1" smtClean="0">
                <a:latin typeface="Bradley Hand ITC" panose="03070402050302030203" pitchFamily="66" charset="0"/>
              </a:rPr>
              <a:t>Thank</a:t>
            </a:r>
            <a:r>
              <a:rPr lang="nb-NO" sz="2800" b="1" dirty="0" smtClean="0">
                <a:latin typeface="Bradley Hand ITC" panose="03070402050302030203" pitchFamily="66" charset="0"/>
              </a:rPr>
              <a:t> </a:t>
            </a:r>
            <a:r>
              <a:rPr lang="nb-NO" sz="2800" b="1" dirty="0" err="1">
                <a:latin typeface="Bradley Hand ITC" panose="03070402050302030203" pitchFamily="66" charset="0"/>
              </a:rPr>
              <a:t>you</a:t>
            </a:r>
            <a:r>
              <a:rPr lang="nb-NO" sz="2800" b="1" dirty="0">
                <a:latin typeface="Bradley Hand ITC" panose="03070402050302030203" pitchFamily="66" charset="0"/>
              </a:rPr>
              <a:t> </a:t>
            </a:r>
            <a:r>
              <a:rPr lang="nb-NO" sz="2800" b="1" dirty="0" err="1">
                <a:latin typeface="Bradley Hand ITC" panose="03070402050302030203" pitchFamily="66" charset="0"/>
              </a:rPr>
              <a:t>very</a:t>
            </a:r>
            <a:r>
              <a:rPr lang="nb-NO" sz="2800" b="1" dirty="0">
                <a:latin typeface="Bradley Hand ITC" panose="03070402050302030203" pitchFamily="66" charset="0"/>
              </a:rPr>
              <a:t> </a:t>
            </a:r>
            <a:r>
              <a:rPr lang="nb-NO" sz="2800" b="1" dirty="0" err="1">
                <a:latin typeface="Bradley Hand ITC" panose="03070402050302030203" pitchFamily="66" charset="0"/>
              </a:rPr>
              <a:t>much</a:t>
            </a:r>
            <a:r>
              <a:rPr lang="nb-NO" sz="2800" b="1" dirty="0">
                <a:latin typeface="Bradley Hand ITC" panose="03070402050302030203" pitchFamily="66" charset="0"/>
              </a:rPr>
              <a:t> for </a:t>
            </a:r>
            <a:r>
              <a:rPr lang="nb-NO" sz="2800" b="1" dirty="0" err="1">
                <a:latin typeface="Bradley Hand ITC" panose="03070402050302030203" pitchFamily="66" charset="0"/>
              </a:rPr>
              <a:t>your</a:t>
            </a:r>
            <a:r>
              <a:rPr lang="nb-NO" sz="2800" b="1" dirty="0">
                <a:latin typeface="Bradley Hand ITC" panose="03070402050302030203" pitchFamily="66" charset="0"/>
              </a:rPr>
              <a:t> </a:t>
            </a:r>
            <a:r>
              <a:rPr lang="nb-NO" sz="2800" b="1" dirty="0" err="1" smtClean="0">
                <a:latin typeface="Bradley Hand ITC" panose="03070402050302030203" pitchFamily="66" charset="0"/>
              </a:rPr>
              <a:t>attention</a:t>
            </a:r>
            <a:endParaRPr lang="en-US" sz="2800" dirty="0">
              <a:latin typeface="+mn-lt"/>
            </a:endParaRPr>
          </a:p>
          <a:p>
            <a:pPr marL="0" indent="0">
              <a:spcAft>
                <a:spcPts val="1200"/>
              </a:spcAft>
              <a:buNone/>
            </a:pPr>
            <a:endParaRPr lang="nb-NO" sz="1800" dirty="0" smtClean="0"/>
          </a:p>
          <a:p>
            <a:pPr marL="0" indent="0">
              <a:buNone/>
            </a:pPr>
            <a:endParaRPr lang="nb-NO" sz="1200" b="1" dirty="0"/>
          </a:p>
          <a:p>
            <a:pPr marL="0" indent="0">
              <a:buNone/>
            </a:pPr>
            <a:endParaRPr lang="nb-NO" sz="1800" b="1" dirty="0" smtClean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0000"/>
          </a:xfrm>
        </p:spPr>
        <p:txBody>
          <a:bodyPr>
            <a:normAutofit/>
          </a:bodyPr>
          <a:lstStyle/>
          <a:p>
            <a:r>
              <a:rPr lang="nb-NO" dirty="0" err="1" smtClean="0"/>
              <a:t>Acknowledgements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970" y="2104236"/>
            <a:ext cx="1380060" cy="7251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33" y="3621512"/>
            <a:ext cx="2617838" cy="4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6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9"/>
          <p:cNvSpPr>
            <a:spLocks noGrp="1"/>
          </p:cNvSpPr>
          <p:nvPr>
            <p:ph idx="1"/>
          </p:nvPr>
        </p:nvSpPr>
        <p:spPr>
          <a:xfrm>
            <a:off x="561702" y="1332412"/>
            <a:ext cx="7886700" cy="3875314"/>
          </a:xfrm>
        </p:spPr>
        <p:txBody>
          <a:bodyPr>
            <a:normAutofit/>
          </a:bodyPr>
          <a:lstStyle/>
          <a:p>
            <a:r>
              <a:rPr lang="de-DE" sz="1600" dirty="0" err="1">
                <a:latin typeface="+mn-lt"/>
              </a:rPr>
              <a:t>Alkhalifah</a:t>
            </a:r>
            <a:r>
              <a:rPr lang="de-DE" sz="1600" dirty="0">
                <a:latin typeface="+mn-lt"/>
              </a:rPr>
              <a:t>, T., Choi, Y. [2012] </a:t>
            </a:r>
            <a:r>
              <a:rPr lang="de-DE" sz="1600" dirty="0" err="1">
                <a:latin typeface="+mn-lt"/>
              </a:rPr>
              <a:t>Taming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waveform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inversion</a:t>
            </a:r>
            <a:r>
              <a:rPr lang="de-DE" sz="1600" dirty="0">
                <a:latin typeface="+mn-lt"/>
              </a:rPr>
              <a:t> non-</a:t>
            </a:r>
            <a:r>
              <a:rPr lang="de-DE" sz="1600" dirty="0" err="1">
                <a:latin typeface="+mn-lt"/>
              </a:rPr>
              <a:t>linearity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through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phase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unwrapping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of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the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model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and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objective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functions</a:t>
            </a:r>
            <a:r>
              <a:rPr lang="de-DE" sz="1600" dirty="0">
                <a:latin typeface="+mn-lt"/>
              </a:rPr>
              <a:t>. </a:t>
            </a:r>
            <a:r>
              <a:rPr lang="de-DE" sz="1600" i="1" dirty="0" err="1">
                <a:latin typeface="+mn-lt"/>
              </a:rPr>
              <a:t>Geophysical</a:t>
            </a:r>
            <a:r>
              <a:rPr lang="de-DE" sz="1600" i="1" dirty="0">
                <a:latin typeface="+mn-lt"/>
              </a:rPr>
              <a:t> Journal International</a:t>
            </a:r>
            <a:r>
              <a:rPr lang="de-DE" sz="1600" dirty="0">
                <a:latin typeface="+mn-lt"/>
              </a:rPr>
              <a:t>, </a:t>
            </a:r>
            <a:r>
              <a:rPr lang="de-DE" sz="1600" b="1" dirty="0">
                <a:latin typeface="+mn-lt"/>
              </a:rPr>
              <a:t>191</a:t>
            </a:r>
            <a:r>
              <a:rPr lang="de-DE" sz="1600" dirty="0">
                <a:latin typeface="+mn-lt"/>
              </a:rPr>
              <a:t>, 1171-1178</a:t>
            </a:r>
            <a:r>
              <a:rPr lang="de-DE" sz="1600" dirty="0" smtClean="0">
                <a:latin typeface="+mn-lt"/>
              </a:rPr>
              <a:t>.</a:t>
            </a:r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Amundsen</a:t>
            </a:r>
            <a:r>
              <a:rPr lang="en-US" sz="1600" dirty="0" smtClean="0">
                <a:latin typeface="+mn-lt"/>
              </a:rPr>
              <a:t>, L., H. </a:t>
            </a:r>
            <a:r>
              <a:rPr lang="en-US" sz="1600" dirty="0" err="1" smtClean="0">
                <a:latin typeface="+mn-lt"/>
              </a:rPr>
              <a:t>Westerdahl</a:t>
            </a:r>
            <a:r>
              <a:rPr lang="en-US" sz="1600" dirty="0" smtClean="0">
                <a:latin typeface="+mn-lt"/>
              </a:rPr>
              <a:t>, Å. S. Pedersen, M. Thompson and M. Landrø, 2017. On firing an air gun very shallow: </a:t>
            </a:r>
            <a:r>
              <a:rPr lang="en-US" sz="1600" i="1" dirty="0" smtClean="0">
                <a:latin typeface="+mn-lt"/>
              </a:rPr>
              <a:t>Geophysics</a:t>
            </a:r>
            <a:r>
              <a:rPr lang="en-US" sz="1600" dirty="0" smtClean="0">
                <a:latin typeface="+mn-lt"/>
              </a:rPr>
              <a:t>, </a:t>
            </a:r>
            <a:r>
              <a:rPr lang="en-US" sz="1600" b="1" dirty="0" smtClean="0">
                <a:latin typeface="+mn-lt"/>
              </a:rPr>
              <a:t>82</a:t>
            </a:r>
            <a:r>
              <a:rPr lang="en-US" sz="1600" dirty="0" smtClean="0">
                <a:latin typeface="+mn-lt"/>
              </a:rPr>
              <a:t>(3), A25 – A29</a:t>
            </a:r>
            <a:r>
              <a:rPr lang="en-US" sz="1600" dirty="0" smtClean="0">
                <a:latin typeface="+mn-lt"/>
              </a:rPr>
              <a:t>.</a:t>
            </a:r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Godin</a:t>
            </a:r>
            <a:r>
              <a:rPr lang="en-US" sz="1600" dirty="0">
                <a:latin typeface="+mn-lt"/>
              </a:rPr>
              <a:t>, O. A., </a:t>
            </a:r>
            <a:r>
              <a:rPr lang="en-US" sz="1600" dirty="0" smtClean="0">
                <a:latin typeface="+mn-lt"/>
              </a:rPr>
              <a:t>2006. Anomalous Transparency of Water-Air Interface for Low-Frequency Sound: </a:t>
            </a:r>
            <a:r>
              <a:rPr lang="en-US" sz="1600" i="1" dirty="0" smtClean="0">
                <a:latin typeface="+mn-lt"/>
              </a:rPr>
              <a:t>Physical Review Letters</a:t>
            </a:r>
            <a:r>
              <a:rPr lang="en-US" sz="1600" dirty="0" smtClean="0">
                <a:latin typeface="+mn-lt"/>
              </a:rPr>
              <a:t>, </a:t>
            </a:r>
            <a:r>
              <a:rPr lang="en-US" sz="1600" b="1" dirty="0" smtClean="0">
                <a:latin typeface="+mn-lt"/>
              </a:rPr>
              <a:t>97</a:t>
            </a:r>
            <a:r>
              <a:rPr lang="en-US" sz="1600" dirty="0" smtClean="0">
                <a:latin typeface="+mn-lt"/>
              </a:rPr>
              <a:t>, 164301-1 </a:t>
            </a:r>
            <a:r>
              <a:rPr lang="en-US" sz="1600" dirty="0">
                <a:latin typeface="+mn-lt"/>
              </a:rPr>
              <a:t>– </a:t>
            </a:r>
            <a:r>
              <a:rPr lang="en-US" sz="1600" dirty="0" smtClean="0">
                <a:latin typeface="+mn-lt"/>
              </a:rPr>
              <a:t>164301-4.</a:t>
            </a:r>
          </a:p>
          <a:p>
            <a:r>
              <a:rPr lang="en-US" sz="1600" dirty="0" smtClean="0">
                <a:latin typeface="+mn-lt"/>
              </a:rPr>
              <a:t>Godin</a:t>
            </a:r>
            <a:r>
              <a:rPr lang="en-US" sz="1600" dirty="0">
                <a:latin typeface="+mn-lt"/>
              </a:rPr>
              <a:t>, O. A., 2008. Sound transmission through water-air interfaces: new insights into an old problem: </a:t>
            </a:r>
            <a:r>
              <a:rPr lang="en-US" sz="1600" i="1" dirty="0">
                <a:latin typeface="+mn-lt"/>
              </a:rPr>
              <a:t>Contemporary Physics</a:t>
            </a:r>
            <a:r>
              <a:rPr lang="en-US" sz="1600" dirty="0">
                <a:latin typeface="+mn-lt"/>
              </a:rPr>
              <a:t>, </a:t>
            </a:r>
            <a:r>
              <a:rPr lang="en-US" sz="1600" b="1" dirty="0">
                <a:latin typeface="+mn-lt"/>
              </a:rPr>
              <a:t>49</a:t>
            </a:r>
            <a:r>
              <a:rPr lang="en-US" sz="1600" dirty="0">
                <a:latin typeface="+mn-lt"/>
              </a:rPr>
              <a:t>, 105 – 123</a:t>
            </a:r>
            <a:r>
              <a:rPr lang="en-US" sz="1600" dirty="0" smtClean="0">
                <a:latin typeface="+mn-lt"/>
              </a:rPr>
              <a:t>.</a:t>
            </a:r>
          </a:p>
          <a:p>
            <a:r>
              <a:rPr lang="de-DE" sz="1600" dirty="0" err="1">
                <a:latin typeface="+mn-lt"/>
              </a:rPr>
              <a:t>Kroode</a:t>
            </a:r>
            <a:r>
              <a:rPr lang="de-DE" sz="1600" dirty="0">
                <a:latin typeface="+mn-lt"/>
              </a:rPr>
              <a:t>, F., Bergler, S., Corsten, C., de </a:t>
            </a:r>
            <a:r>
              <a:rPr lang="de-DE" sz="1600" dirty="0" err="1">
                <a:latin typeface="+mn-lt"/>
              </a:rPr>
              <a:t>Maag</a:t>
            </a:r>
            <a:r>
              <a:rPr lang="de-DE" sz="1600" dirty="0">
                <a:latin typeface="+mn-lt"/>
              </a:rPr>
              <a:t>, J.W., </a:t>
            </a:r>
            <a:r>
              <a:rPr lang="de-DE" sz="1600" dirty="0" err="1">
                <a:latin typeface="+mn-lt"/>
              </a:rPr>
              <a:t>Strijbos</a:t>
            </a:r>
            <a:r>
              <a:rPr lang="de-DE" sz="1600" dirty="0">
                <a:latin typeface="+mn-lt"/>
              </a:rPr>
              <a:t>, F., </a:t>
            </a:r>
            <a:r>
              <a:rPr lang="de-DE" sz="1600" dirty="0" err="1">
                <a:latin typeface="+mn-lt"/>
              </a:rPr>
              <a:t>Tijhof</a:t>
            </a:r>
            <a:r>
              <a:rPr lang="de-DE" sz="1600" dirty="0">
                <a:latin typeface="+mn-lt"/>
              </a:rPr>
              <a:t> , H. [2013] Broadband </a:t>
            </a:r>
            <a:r>
              <a:rPr lang="de-DE" sz="1600" dirty="0" err="1">
                <a:latin typeface="+mn-lt"/>
              </a:rPr>
              <a:t>seismic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data</a:t>
            </a:r>
            <a:r>
              <a:rPr lang="de-DE" sz="1600" dirty="0">
                <a:latin typeface="+mn-lt"/>
              </a:rPr>
              <a:t> – The </a:t>
            </a:r>
            <a:r>
              <a:rPr lang="de-DE" sz="1600" dirty="0" err="1">
                <a:latin typeface="+mn-lt"/>
              </a:rPr>
              <a:t>importance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of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low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frequencies</a:t>
            </a:r>
            <a:r>
              <a:rPr lang="de-DE" sz="1600" dirty="0">
                <a:latin typeface="+mn-lt"/>
              </a:rPr>
              <a:t>. </a:t>
            </a:r>
            <a:r>
              <a:rPr lang="de-DE" sz="1600" i="1" dirty="0" err="1">
                <a:latin typeface="+mn-lt"/>
              </a:rPr>
              <a:t>Geophysics</a:t>
            </a:r>
            <a:r>
              <a:rPr lang="de-DE" sz="1600" dirty="0">
                <a:latin typeface="+mn-lt"/>
              </a:rPr>
              <a:t>, </a:t>
            </a:r>
            <a:r>
              <a:rPr lang="de-DE" sz="1600" b="1" dirty="0">
                <a:latin typeface="+mn-lt"/>
              </a:rPr>
              <a:t>78</a:t>
            </a:r>
            <a:r>
              <a:rPr lang="de-DE" sz="1600" dirty="0">
                <a:latin typeface="+mn-lt"/>
              </a:rPr>
              <a:t>(2), WA3-WA14</a:t>
            </a:r>
            <a:r>
              <a:rPr lang="de-DE" sz="1600" dirty="0" smtClean="0">
                <a:latin typeface="+mn-lt"/>
              </a:rPr>
              <a:t>.</a:t>
            </a:r>
            <a:endParaRPr lang="en-US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MacDonald</a:t>
            </a:r>
            <a:r>
              <a:rPr lang="en-US" sz="1600" dirty="0">
                <a:latin typeface="+mn-lt"/>
              </a:rPr>
              <a:t>, B. E. and D. C. </a:t>
            </a:r>
            <a:r>
              <a:rPr lang="en-US" sz="1600" dirty="0" err="1">
                <a:latin typeface="+mn-lt"/>
              </a:rPr>
              <a:t>Calvo</a:t>
            </a:r>
            <a:r>
              <a:rPr lang="en-US" sz="1600" dirty="0">
                <a:latin typeface="+mn-lt"/>
              </a:rPr>
              <a:t>, 2007. Enhanced sound transmission from water to air at low frequencies (L): </a:t>
            </a:r>
            <a:r>
              <a:rPr lang="en-US" sz="1600" i="1" dirty="0">
                <a:latin typeface="+mn-lt"/>
              </a:rPr>
              <a:t>Journal of Acoustical Society of America</a:t>
            </a:r>
            <a:r>
              <a:rPr lang="en-US" sz="1600" dirty="0">
                <a:latin typeface="+mn-lt"/>
              </a:rPr>
              <a:t>, </a:t>
            </a:r>
            <a:r>
              <a:rPr lang="en-US" sz="1600" b="1" dirty="0">
                <a:latin typeface="+mn-lt"/>
              </a:rPr>
              <a:t>122</a:t>
            </a:r>
            <a:r>
              <a:rPr lang="en-US" sz="1600" dirty="0">
                <a:latin typeface="+mn-lt"/>
              </a:rPr>
              <a:t> , 3159 – 3161</a:t>
            </a:r>
            <a:r>
              <a:rPr lang="en-US" sz="1600" dirty="0" smtClean="0">
                <a:latin typeface="+mn-lt"/>
              </a:rPr>
              <a:t>.</a:t>
            </a:r>
          </a:p>
          <a:p>
            <a:pPr marL="285764" indent="-285764"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  <a:p>
            <a:pPr marL="0" indent="0">
              <a:spcAft>
                <a:spcPts val="1200"/>
              </a:spcAft>
              <a:buNone/>
            </a:pPr>
            <a:endParaRPr lang="nb-NO" sz="1800" dirty="0" smtClean="0"/>
          </a:p>
          <a:p>
            <a:pPr marL="0" indent="0">
              <a:buNone/>
            </a:pPr>
            <a:endParaRPr lang="nb-NO" sz="1200" b="1" dirty="0"/>
          </a:p>
          <a:p>
            <a:pPr marL="0" indent="0">
              <a:buNone/>
            </a:pPr>
            <a:endParaRPr lang="nb-NO" sz="1800" b="1" dirty="0" smtClean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0000"/>
          </a:xfrm>
        </p:spPr>
        <p:txBody>
          <a:bodyPr>
            <a:normAutofit/>
          </a:bodyPr>
          <a:lstStyle/>
          <a:p>
            <a:r>
              <a:rPr lang="nb-NO" dirty="0" smtClean="0"/>
              <a:t>References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097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Appendix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289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0000"/>
          </a:xfrm>
        </p:spPr>
        <p:txBody>
          <a:bodyPr>
            <a:normAutofit/>
          </a:bodyPr>
          <a:lstStyle/>
          <a:p>
            <a:r>
              <a:rPr lang="nb-NO" dirty="0" err="1" smtClean="0">
                <a:latin typeface="+mn-lt"/>
              </a:rPr>
              <a:t>Outline</a:t>
            </a:r>
            <a:endParaRPr lang="de-DE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10789"/>
            <a:ext cx="8229600" cy="4715374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nb-NO" sz="2000" dirty="0" err="1" smtClean="0">
                <a:latin typeface="+mn-lt"/>
              </a:rPr>
              <a:t>Motivation</a:t>
            </a:r>
            <a:endParaRPr lang="nb-NO" sz="2000" dirty="0" smtClean="0">
              <a:latin typeface="+mn-lt"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nb-NO" sz="2000" dirty="0" err="1" smtClean="0">
                <a:latin typeface="+mn-lt"/>
              </a:rPr>
              <a:t>Theory</a:t>
            </a:r>
            <a:endParaRPr lang="nb-NO" sz="2000" dirty="0" smtClean="0">
              <a:latin typeface="+mn-lt"/>
            </a:endParaRPr>
          </a:p>
          <a:p>
            <a:pPr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1800" dirty="0" err="1" smtClean="0">
                <a:latin typeface="+mn-lt"/>
              </a:rPr>
              <a:t>Increased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transmission</a:t>
            </a:r>
            <a:r>
              <a:rPr lang="nb-NO" sz="1800" dirty="0" smtClean="0">
                <a:latin typeface="+mn-lt"/>
              </a:rPr>
              <a:t> at water-air </a:t>
            </a:r>
            <a:r>
              <a:rPr lang="nb-NO" sz="1800" dirty="0" err="1" smtClean="0">
                <a:latin typeface="+mn-lt"/>
              </a:rPr>
              <a:t>interface</a:t>
            </a:r>
            <a:endParaRPr lang="nb-NO" sz="1800" dirty="0" smtClean="0">
              <a:latin typeface="+mn-lt"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nb-NO" sz="2000" dirty="0" smtClean="0">
                <a:latin typeface="+mn-lt"/>
              </a:rPr>
              <a:t>Experiment</a:t>
            </a:r>
          </a:p>
          <a:p>
            <a:pPr marL="85725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1800" dirty="0" err="1" smtClean="0">
                <a:latin typeface="+mn-lt"/>
              </a:rPr>
              <a:t>Measuring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transmitted</a:t>
            </a:r>
            <a:r>
              <a:rPr lang="nb-NO" sz="1800" dirty="0" smtClean="0">
                <a:latin typeface="+mn-lt"/>
              </a:rPr>
              <a:t> signal for a </a:t>
            </a:r>
            <a:r>
              <a:rPr lang="nb-NO" sz="1800" dirty="0" err="1" smtClean="0">
                <a:latin typeface="+mn-lt"/>
              </a:rPr>
              <a:t>seismic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source</a:t>
            </a:r>
            <a:endParaRPr lang="nb-NO" sz="1800" dirty="0" smtClean="0">
              <a:latin typeface="+mn-lt"/>
            </a:endParaRP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nb-NO" sz="2000" dirty="0" err="1" smtClean="0">
                <a:latin typeface="+mn-lt"/>
              </a:rPr>
              <a:t>Results</a:t>
            </a:r>
            <a:endParaRPr lang="nb-NO" sz="2000" dirty="0" smtClean="0">
              <a:latin typeface="+mn-lt"/>
            </a:endParaRPr>
          </a:p>
          <a:p>
            <a:pPr marL="85725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800" dirty="0" err="1" smtClean="0">
                <a:latin typeface="+mn-lt"/>
              </a:rPr>
              <a:t>Experimental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results</a:t>
            </a:r>
            <a:endParaRPr lang="nb-NO" sz="1800" dirty="0" smtClean="0">
              <a:latin typeface="+mn-lt"/>
            </a:endParaRPr>
          </a:p>
          <a:p>
            <a:pPr marL="85725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1800" dirty="0" smtClean="0">
                <a:latin typeface="+mn-lt"/>
              </a:rPr>
              <a:t>Simple </a:t>
            </a:r>
            <a:r>
              <a:rPr lang="nb-NO" sz="1800" dirty="0" err="1" smtClean="0">
                <a:latin typeface="+mn-lt"/>
              </a:rPr>
              <a:t>model</a:t>
            </a:r>
            <a:endParaRPr lang="nb-NO" sz="1800" dirty="0" smtClean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2000" dirty="0" err="1" smtClean="0">
                <a:latin typeface="+mn-lt"/>
              </a:rPr>
              <a:t>Discussion</a:t>
            </a:r>
            <a:r>
              <a:rPr lang="nb-NO" sz="2000" dirty="0" smtClean="0">
                <a:latin typeface="+mn-lt"/>
              </a:rPr>
              <a:t>/Outlook</a:t>
            </a:r>
            <a:endParaRPr lang="de-DE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172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 smtClean="0"/>
              <a:t>Theory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err="1" smtClean="0"/>
              <a:t>Godin</a:t>
            </a:r>
            <a:r>
              <a:rPr lang="nb-NO" dirty="0" smtClean="0"/>
              <a:t> (2008)</a:t>
            </a:r>
          </a:p>
          <a:p>
            <a:pPr marL="385763" indent="-385763">
              <a:buFont typeface="+mj-lt"/>
              <a:buAutoNum type="arabicPeriod"/>
            </a:pP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57" y="2653835"/>
            <a:ext cx="3084198" cy="3190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825" y="2532271"/>
            <a:ext cx="3215698" cy="313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3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Experiments done so far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err="1" smtClean="0"/>
              <a:t>Calvo</a:t>
            </a:r>
            <a:r>
              <a:rPr lang="nb-NO" smtClean="0"/>
              <a:t> et al. (2013</a:t>
            </a:r>
            <a:r>
              <a:rPr lang="nb-NO" dirty="0" smtClean="0"/>
              <a:t>)</a:t>
            </a:r>
          </a:p>
          <a:p>
            <a:pPr marL="385763" indent="-385763">
              <a:buFont typeface="+mj-lt"/>
              <a:buAutoNum type="arabicPeriod"/>
            </a:pP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780" y="1963359"/>
            <a:ext cx="3651898" cy="1753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46" y="3427877"/>
            <a:ext cx="4284785" cy="2170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818" y="3427876"/>
            <a:ext cx="4586333" cy="216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1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800609"/>
            <a:ext cx="7886700" cy="2139553"/>
          </a:xfrm>
        </p:spPr>
        <p:txBody>
          <a:bodyPr>
            <a:normAutofit/>
          </a:bodyPr>
          <a:lstStyle/>
          <a:p>
            <a:r>
              <a:rPr lang="nb-NO" sz="2800" dirty="0" smtClean="0"/>
              <a:t>Point Source in water </a:t>
            </a:r>
            <a:r>
              <a:rPr lang="nb-NO" sz="2800" dirty="0" err="1" smtClean="0"/>
              <a:t>layer</a:t>
            </a:r>
            <a:r>
              <a:rPr lang="nb-NO" sz="2800" dirty="0" smtClean="0"/>
              <a:t> </a:t>
            </a:r>
            <a:r>
              <a:rPr lang="nb-NO" sz="2800" dirty="0" err="1" smtClean="0"/>
              <a:t>with</a:t>
            </a:r>
            <a:r>
              <a:rPr lang="nb-NO" sz="2800" dirty="0" smtClean="0"/>
              <a:t> </a:t>
            </a:r>
            <a:r>
              <a:rPr lang="nb-NO" sz="2800" dirty="0" err="1" smtClean="0"/>
              <a:t>bottom</a:t>
            </a:r>
            <a:endParaRPr lang="de-DE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019186"/>
            <a:ext cx="7886700" cy="1125140"/>
          </a:xfrm>
        </p:spPr>
        <p:txBody>
          <a:bodyPr/>
          <a:lstStyle/>
          <a:p>
            <a:r>
              <a:rPr lang="nb-NO" dirty="0" err="1" smtClean="0"/>
              <a:t>Influence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interference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7" y="2526153"/>
            <a:ext cx="3333655" cy="323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5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86719"/>
            <a:ext cx="7886700" cy="627494"/>
          </a:xfrm>
        </p:spPr>
        <p:txBody>
          <a:bodyPr>
            <a:normAutofit/>
          </a:bodyPr>
          <a:lstStyle/>
          <a:p>
            <a:pPr algn="ctr"/>
            <a:r>
              <a:rPr lang="nb-NO" sz="2400" dirty="0" smtClean="0"/>
              <a:t>For </a:t>
            </a:r>
            <a:r>
              <a:rPr lang="nb-NO" sz="2400" dirty="0" err="1" smtClean="0"/>
              <a:t>inhomogeneous</a:t>
            </a:r>
            <a:r>
              <a:rPr lang="nb-NO" sz="2400" dirty="0" smtClean="0"/>
              <a:t> </a:t>
            </a:r>
            <a:r>
              <a:rPr lang="nb-NO" sz="2400" dirty="0" err="1" smtClean="0"/>
              <a:t>waves</a:t>
            </a:r>
            <a:endParaRPr lang="de-DE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70" y="1727657"/>
            <a:ext cx="6042794" cy="41849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57150" y="1543050"/>
            <a:ext cx="2057400" cy="193983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897881" y="1971569"/>
                <a:ext cx="2592697" cy="1336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350" dirty="0">
                    <a:latin typeface="Cambria Math" panose="02040503050406030204" pitchFamily="18" charset="0"/>
                  </a:rPr>
                  <a:t>Parameter from </a:t>
                </a:r>
                <a:r>
                  <a:rPr lang="nb-NO" sz="1350" dirty="0" err="1">
                    <a:latin typeface="Cambria Math" panose="02040503050406030204" pitchFamily="18" charset="0"/>
                  </a:rPr>
                  <a:t>our</a:t>
                </a:r>
                <a:r>
                  <a:rPr lang="nb-NO" sz="1350" dirty="0">
                    <a:latin typeface="Cambria Math" panose="02040503050406030204" pitchFamily="18" charset="0"/>
                  </a:rPr>
                  <a:t> </a:t>
                </a:r>
                <a:r>
                  <a:rPr lang="nb-NO" sz="1350" dirty="0" err="1">
                    <a:latin typeface="Cambria Math" panose="02040503050406030204" pitchFamily="18" charset="0"/>
                  </a:rPr>
                  <a:t>experiment</a:t>
                </a:r>
                <a:r>
                  <a:rPr lang="nb-NO" sz="1350" dirty="0">
                    <a:latin typeface="Cambria Math" panose="02040503050406030204" pitchFamily="18" charset="0"/>
                  </a:rPr>
                  <a:t>:</a:t>
                </a:r>
              </a:p>
              <a:p>
                <a:pPr>
                  <a:spcAft>
                    <a:spcPts val="9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35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b-NO" sz="1350" i="1">
                          <a:latin typeface="Cambria Math" panose="02040503050406030204" pitchFamily="18" charset="0"/>
                        </a:rPr>
                        <m:t>=50 </m:t>
                      </m:r>
                      <m:r>
                        <a:rPr lang="nb-NO" sz="1350" i="1">
                          <a:latin typeface="Cambria Math" panose="02040503050406030204" pitchFamily="18" charset="0"/>
                        </a:rPr>
                        <m:t>𝐻𝑧</m:t>
                      </m:r>
                      <m:r>
                        <a:rPr lang="nb-NO" sz="1350">
                          <a:latin typeface="Cambria Math" panose="02040503050406030204" pitchFamily="18" charset="0"/>
                        </a:rPr>
                        <m:t> , </m:t>
                      </m:r>
                      <m:sSub>
                        <m:sSubPr>
                          <m:ctrlPr>
                            <a:rPr lang="nb-NO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350">
                              <a:latin typeface="Cambria Math" panose="02040503050406030204" pitchFamily="18" charset="0"/>
                            </a:rPr>
                            <m:t>           </m:t>
                          </m:r>
                          <m:r>
                            <m:rPr>
                              <m:sty m:val="p"/>
                            </m:rPr>
                            <a:rPr lang="nb-NO" sz="135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a:rPr lang="nb-NO" sz="135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nb-NO" sz="1350" i="1">
                          <a:latin typeface="Cambria Math" panose="02040503050406030204" pitchFamily="18" charset="0"/>
                        </a:rPr>
                        <m:t>≈0.2 </m:t>
                      </m:r>
                      <m:f>
                        <m:fPr>
                          <m:ctrlPr>
                            <a:rPr lang="nb-NO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135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b-NO" sz="135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nb-NO" sz="1350" dirty="0"/>
              </a:p>
              <a:p>
                <a:pPr>
                  <a:spcAft>
                    <a:spcPts val="9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35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nb-NO" sz="135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nb-NO" sz="135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nb-NO" sz="1350" i="1">
                          <a:latin typeface="Cambria Math" panose="02040503050406030204" pitchFamily="18" charset="0"/>
                        </a:rPr>
                        <m:t>≈0.3</m:t>
                      </m:r>
                    </m:oMath>
                  </m:oMathPara>
                </a14:m>
                <a:endParaRPr lang="nb-NO" sz="135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35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nb-NO" sz="135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nb-NO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35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nb-NO" sz="135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nb-NO" sz="1350" i="1">
                          <a:latin typeface="Cambria Math" panose="02040503050406030204" pitchFamily="18" charset="0"/>
                        </a:rPr>
                        <m:t>=0.04 −0.17</m:t>
                      </m:r>
                    </m:oMath>
                  </m:oMathPara>
                </a14:m>
                <a:endParaRPr lang="nb-NO" sz="135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3841" y="1485758"/>
                <a:ext cx="3390095" cy="1751505"/>
              </a:xfrm>
              <a:prstGeom prst="rect">
                <a:avLst/>
              </a:prstGeom>
              <a:blipFill rotWithShape="0">
                <a:blip r:embed="rId3"/>
                <a:stretch>
                  <a:fillRect l="-1439" t="-2439" r="-10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741600" y="1601836"/>
            <a:ext cx="255635" cy="1755228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Rectangle 7"/>
          <p:cNvSpPr/>
          <p:nvPr/>
        </p:nvSpPr>
        <p:spPr>
          <a:xfrm>
            <a:off x="5867573" y="1859828"/>
            <a:ext cx="2647777" cy="1755228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9" name="TextBox 8"/>
          <p:cNvSpPr txBox="1"/>
          <p:nvPr/>
        </p:nvSpPr>
        <p:spPr>
          <a:xfrm>
            <a:off x="5867573" y="3747226"/>
            <a:ext cx="249138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50" dirty="0">
                <a:sym typeface="Wingdings" panose="05000000000000000000" pitchFamily="2" charset="2"/>
              </a:rPr>
              <a:t> </a:t>
            </a:r>
            <a:r>
              <a:rPr lang="nb-NO" sz="1350" dirty="0"/>
              <a:t>The </a:t>
            </a:r>
            <a:r>
              <a:rPr lang="nb-NO" sz="1350" dirty="0" err="1"/>
              <a:t>lower</a:t>
            </a:r>
            <a:r>
              <a:rPr lang="nb-NO" sz="1350" dirty="0"/>
              <a:t> </a:t>
            </a:r>
            <a:r>
              <a:rPr lang="nb-NO" sz="1350" dirty="0" err="1"/>
              <a:t>the</a:t>
            </a:r>
            <a:r>
              <a:rPr lang="nb-NO" sz="1350" dirty="0"/>
              <a:t> </a:t>
            </a:r>
            <a:r>
              <a:rPr lang="nb-NO" sz="1350" dirty="0" err="1"/>
              <a:t>frequency</a:t>
            </a:r>
            <a:r>
              <a:rPr lang="nb-NO" sz="1350" dirty="0"/>
              <a:t> and </a:t>
            </a:r>
            <a:r>
              <a:rPr lang="nb-NO" sz="1350" dirty="0" err="1"/>
              <a:t>the</a:t>
            </a:r>
            <a:r>
              <a:rPr lang="nb-NO" sz="1350" dirty="0"/>
              <a:t> </a:t>
            </a:r>
            <a:r>
              <a:rPr lang="nb-NO" sz="1350" dirty="0" err="1"/>
              <a:t>shallower</a:t>
            </a:r>
            <a:r>
              <a:rPr lang="nb-NO" sz="1350" dirty="0"/>
              <a:t> </a:t>
            </a:r>
            <a:r>
              <a:rPr lang="nb-NO" sz="1350" dirty="0" err="1"/>
              <a:t>the</a:t>
            </a:r>
            <a:r>
              <a:rPr lang="nb-NO" sz="1350" dirty="0"/>
              <a:t> </a:t>
            </a:r>
            <a:r>
              <a:rPr lang="nb-NO" sz="1350" dirty="0" err="1"/>
              <a:t>source</a:t>
            </a:r>
            <a:r>
              <a:rPr lang="nb-NO" sz="1350" dirty="0"/>
              <a:t> </a:t>
            </a:r>
            <a:r>
              <a:rPr lang="nb-NO" sz="1350" dirty="0" err="1"/>
              <a:t>depths</a:t>
            </a:r>
            <a:r>
              <a:rPr lang="nb-NO" sz="1350" dirty="0"/>
              <a:t>, </a:t>
            </a:r>
            <a:r>
              <a:rPr lang="nb-NO" sz="1350" dirty="0" err="1"/>
              <a:t>the</a:t>
            </a:r>
            <a:r>
              <a:rPr lang="nb-NO" sz="1350" dirty="0"/>
              <a:t> less </a:t>
            </a:r>
            <a:r>
              <a:rPr lang="nb-NO" sz="1350" dirty="0" err="1"/>
              <a:t>the</a:t>
            </a:r>
            <a:r>
              <a:rPr lang="nb-NO" sz="1350" dirty="0"/>
              <a:t> </a:t>
            </a:r>
            <a:r>
              <a:rPr lang="nb-NO" sz="1350" dirty="0" err="1"/>
              <a:t>impact</a:t>
            </a:r>
            <a:r>
              <a:rPr lang="nb-NO" sz="1350" dirty="0"/>
              <a:t> </a:t>
            </a:r>
            <a:r>
              <a:rPr lang="nb-NO" sz="1350" dirty="0" err="1"/>
              <a:t>of</a:t>
            </a:r>
            <a:r>
              <a:rPr lang="nb-NO" sz="1350" dirty="0"/>
              <a:t> </a:t>
            </a:r>
            <a:r>
              <a:rPr lang="nb-NO" sz="1350" dirty="0" err="1"/>
              <a:t>bottom</a:t>
            </a:r>
            <a:r>
              <a:rPr lang="nb-NO" sz="1350" dirty="0"/>
              <a:t> </a:t>
            </a:r>
            <a:r>
              <a:rPr lang="nb-NO" sz="1350" dirty="0" err="1"/>
              <a:t>reflections</a:t>
            </a:r>
            <a:r>
              <a:rPr lang="nb-NO" sz="1350" dirty="0"/>
              <a:t> </a:t>
            </a:r>
            <a:r>
              <a:rPr lang="nb-NO" sz="1350" dirty="0" err="1"/>
              <a:t>should</a:t>
            </a:r>
            <a:r>
              <a:rPr lang="nb-NO" sz="1350" dirty="0"/>
              <a:t> be for </a:t>
            </a:r>
            <a:r>
              <a:rPr lang="nb-NO" sz="1350" dirty="0" err="1"/>
              <a:t>inhomogeneous</a:t>
            </a:r>
            <a:r>
              <a:rPr lang="nb-NO" sz="1350" dirty="0"/>
              <a:t> </a:t>
            </a:r>
            <a:r>
              <a:rPr lang="nb-NO" sz="1350" dirty="0" err="1"/>
              <a:t>waves</a:t>
            </a:r>
            <a:r>
              <a:rPr lang="nb-NO" sz="1350" dirty="0"/>
              <a:t>.</a:t>
            </a:r>
            <a:endParaRPr lang="de-DE" sz="1350" dirty="0"/>
          </a:p>
        </p:txBody>
      </p:sp>
    </p:spTree>
    <p:extLst>
      <p:ext uri="{BB962C8B-B14F-4D97-AF65-F5344CB8AC3E}">
        <p14:creationId xmlns:p14="http://schemas.microsoft.com/office/powerpoint/2010/main" val="91017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86719"/>
            <a:ext cx="7886700" cy="627494"/>
          </a:xfrm>
        </p:spPr>
        <p:txBody>
          <a:bodyPr>
            <a:normAutofit/>
          </a:bodyPr>
          <a:lstStyle/>
          <a:p>
            <a:pPr algn="ctr"/>
            <a:r>
              <a:rPr lang="nb-NO" sz="2400" dirty="0"/>
              <a:t>For </a:t>
            </a:r>
            <a:r>
              <a:rPr lang="nb-NO" sz="2400" dirty="0" err="1" smtClean="0"/>
              <a:t>homogeneous</a:t>
            </a:r>
            <a:r>
              <a:rPr lang="nb-NO" sz="2400" dirty="0" smtClean="0"/>
              <a:t> </a:t>
            </a:r>
            <a:r>
              <a:rPr lang="nb-NO" sz="2400" dirty="0" err="1"/>
              <a:t>waves</a:t>
            </a:r>
            <a:endParaRPr lang="de-DE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168" y="1532144"/>
            <a:ext cx="2953226" cy="4328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897881" y="1971569"/>
                <a:ext cx="2592697" cy="1336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350" dirty="0">
                    <a:latin typeface="Cambria Math" panose="02040503050406030204" pitchFamily="18" charset="0"/>
                  </a:rPr>
                  <a:t>Parameter from </a:t>
                </a:r>
                <a:r>
                  <a:rPr lang="nb-NO" sz="1350" dirty="0" err="1">
                    <a:latin typeface="Cambria Math" panose="02040503050406030204" pitchFamily="18" charset="0"/>
                  </a:rPr>
                  <a:t>our</a:t>
                </a:r>
                <a:r>
                  <a:rPr lang="nb-NO" sz="1350" dirty="0">
                    <a:latin typeface="Cambria Math" panose="02040503050406030204" pitchFamily="18" charset="0"/>
                  </a:rPr>
                  <a:t> </a:t>
                </a:r>
                <a:r>
                  <a:rPr lang="nb-NO" sz="1350" dirty="0" err="1">
                    <a:latin typeface="Cambria Math" panose="02040503050406030204" pitchFamily="18" charset="0"/>
                  </a:rPr>
                  <a:t>experiment</a:t>
                </a:r>
                <a:r>
                  <a:rPr lang="nb-NO" sz="1350" dirty="0">
                    <a:latin typeface="Cambria Math" panose="02040503050406030204" pitchFamily="18" charset="0"/>
                  </a:rPr>
                  <a:t>:</a:t>
                </a:r>
              </a:p>
              <a:p>
                <a:pPr>
                  <a:spcAft>
                    <a:spcPts val="9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35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b-NO" sz="1350" i="1">
                          <a:latin typeface="Cambria Math" panose="02040503050406030204" pitchFamily="18" charset="0"/>
                        </a:rPr>
                        <m:t>=50 </m:t>
                      </m:r>
                      <m:r>
                        <a:rPr lang="nb-NO" sz="1350" i="1">
                          <a:latin typeface="Cambria Math" panose="02040503050406030204" pitchFamily="18" charset="0"/>
                        </a:rPr>
                        <m:t>𝐻𝑧</m:t>
                      </m:r>
                      <m:r>
                        <a:rPr lang="nb-NO" sz="1350">
                          <a:latin typeface="Cambria Math" panose="02040503050406030204" pitchFamily="18" charset="0"/>
                        </a:rPr>
                        <m:t> , </m:t>
                      </m:r>
                      <m:sSub>
                        <m:sSubPr>
                          <m:ctrlPr>
                            <a:rPr lang="nb-NO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350">
                              <a:latin typeface="Cambria Math" panose="02040503050406030204" pitchFamily="18" charset="0"/>
                            </a:rPr>
                            <m:t>           </m:t>
                          </m:r>
                          <m:r>
                            <m:rPr>
                              <m:sty m:val="p"/>
                            </m:rPr>
                            <a:rPr lang="nb-NO" sz="135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a:rPr lang="nb-NO" sz="135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nb-NO" sz="1350" i="1">
                          <a:latin typeface="Cambria Math" panose="02040503050406030204" pitchFamily="18" charset="0"/>
                        </a:rPr>
                        <m:t>≈0.2 </m:t>
                      </m:r>
                      <m:f>
                        <m:fPr>
                          <m:ctrlPr>
                            <a:rPr lang="nb-NO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135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b-NO" sz="135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nb-NO" sz="1350" dirty="0"/>
              </a:p>
              <a:p>
                <a:pPr>
                  <a:spcAft>
                    <a:spcPts val="9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35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nb-NO" sz="135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nb-NO" sz="135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nb-NO" sz="1350" i="1">
                          <a:latin typeface="Cambria Math" panose="02040503050406030204" pitchFamily="18" charset="0"/>
                        </a:rPr>
                        <m:t>≈0.3</m:t>
                      </m:r>
                    </m:oMath>
                  </m:oMathPara>
                </a14:m>
                <a:endParaRPr lang="nb-NO" sz="135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35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nb-NO" sz="135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nb-NO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35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nb-NO" sz="135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nb-NO" sz="1350" i="1">
                          <a:latin typeface="Cambria Math" panose="02040503050406030204" pitchFamily="18" charset="0"/>
                        </a:rPr>
                        <m:t>=0.04 −0.17</m:t>
                      </m:r>
                    </m:oMath>
                  </m:oMathPara>
                </a14:m>
                <a:endParaRPr lang="nb-NO" sz="135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3841" y="1485758"/>
                <a:ext cx="3390095" cy="1751505"/>
              </a:xfrm>
              <a:prstGeom prst="rect">
                <a:avLst/>
              </a:prstGeom>
              <a:blipFill rotWithShape="0">
                <a:blip r:embed="rId3"/>
                <a:stretch>
                  <a:fillRect l="-1439" t="-2439" r="-10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2415208" y="1475256"/>
            <a:ext cx="92861" cy="2686897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" name="Rectangle 6"/>
          <p:cNvSpPr/>
          <p:nvPr/>
        </p:nvSpPr>
        <p:spPr>
          <a:xfrm>
            <a:off x="5867573" y="1859828"/>
            <a:ext cx="2647777" cy="1755228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TextBox 7"/>
          <p:cNvSpPr txBox="1"/>
          <p:nvPr/>
        </p:nvSpPr>
        <p:spPr>
          <a:xfrm>
            <a:off x="5867573" y="3747226"/>
            <a:ext cx="249138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50" dirty="0">
                <a:sym typeface="Wingdings" panose="05000000000000000000" pitchFamily="2" charset="2"/>
              </a:rPr>
              <a:t> </a:t>
            </a:r>
            <a:r>
              <a:rPr lang="nb-NO" sz="1350" dirty="0"/>
              <a:t>The </a:t>
            </a:r>
            <a:r>
              <a:rPr lang="nb-NO" sz="1350" dirty="0" err="1"/>
              <a:t>lower</a:t>
            </a:r>
            <a:r>
              <a:rPr lang="nb-NO" sz="1350" dirty="0"/>
              <a:t> </a:t>
            </a:r>
            <a:r>
              <a:rPr lang="nb-NO" sz="1350" dirty="0" err="1"/>
              <a:t>the</a:t>
            </a:r>
            <a:r>
              <a:rPr lang="nb-NO" sz="1350" dirty="0"/>
              <a:t> </a:t>
            </a:r>
            <a:r>
              <a:rPr lang="nb-NO" sz="1350" dirty="0" err="1"/>
              <a:t>frequency</a:t>
            </a:r>
            <a:r>
              <a:rPr lang="nb-NO" sz="1350" dirty="0"/>
              <a:t> and </a:t>
            </a:r>
            <a:r>
              <a:rPr lang="nb-NO" sz="1350" dirty="0" err="1"/>
              <a:t>the</a:t>
            </a:r>
            <a:r>
              <a:rPr lang="nb-NO" sz="1350" dirty="0"/>
              <a:t> </a:t>
            </a:r>
            <a:r>
              <a:rPr lang="nb-NO" sz="1350" dirty="0" err="1"/>
              <a:t>shallower</a:t>
            </a:r>
            <a:r>
              <a:rPr lang="nb-NO" sz="1350" dirty="0"/>
              <a:t> </a:t>
            </a:r>
            <a:r>
              <a:rPr lang="nb-NO" sz="1350" dirty="0" err="1"/>
              <a:t>the</a:t>
            </a:r>
            <a:r>
              <a:rPr lang="nb-NO" sz="1350" dirty="0"/>
              <a:t> </a:t>
            </a:r>
            <a:r>
              <a:rPr lang="nb-NO" sz="1350" dirty="0" err="1"/>
              <a:t>source</a:t>
            </a:r>
            <a:r>
              <a:rPr lang="nb-NO" sz="1350" dirty="0"/>
              <a:t> </a:t>
            </a:r>
            <a:r>
              <a:rPr lang="nb-NO" sz="1350" dirty="0" err="1"/>
              <a:t>depths</a:t>
            </a:r>
            <a:r>
              <a:rPr lang="nb-NO" sz="1350" dirty="0"/>
              <a:t>, </a:t>
            </a:r>
            <a:r>
              <a:rPr lang="nb-NO" sz="1350" dirty="0" err="1"/>
              <a:t>the</a:t>
            </a:r>
            <a:r>
              <a:rPr lang="nb-NO" sz="1350" dirty="0"/>
              <a:t> less </a:t>
            </a:r>
            <a:r>
              <a:rPr lang="nb-NO" sz="1350" dirty="0" err="1"/>
              <a:t>the</a:t>
            </a:r>
            <a:r>
              <a:rPr lang="nb-NO" sz="1350" dirty="0"/>
              <a:t> </a:t>
            </a:r>
            <a:r>
              <a:rPr lang="nb-NO" sz="1350" dirty="0" err="1"/>
              <a:t>impact</a:t>
            </a:r>
            <a:r>
              <a:rPr lang="nb-NO" sz="1350" dirty="0"/>
              <a:t> </a:t>
            </a:r>
            <a:r>
              <a:rPr lang="nb-NO" sz="1350" dirty="0" err="1"/>
              <a:t>of</a:t>
            </a:r>
            <a:r>
              <a:rPr lang="nb-NO" sz="1350" dirty="0"/>
              <a:t> </a:t>
            </a:r>
            <a:r>
              <a:rPr lang="nb-NO" sz="1350" dirty="0" err="1"/>
              <a:t>bottom</a:t>
            </a:r>
            <a:r>
              <a:rPr lang="nb-NO" sz="1350" dirty="0"/>
              <a:t> </a:t>
            </a:r>
            <a:r>
              <a:rPr lang="nb-NO" sz="1350" dirty="0" err="1"/>
              <a:t>reflections</a:t>
            </a:r>
            <a:r>
              <a:rPr lang="nb-NO" sz="1350" dirty="0"/>
              <a:t> </a:t>
            </a:r>
            <a:r>
              <a:rPr lang="nb-NO" sz="1350" dirty="0" err="1"/>
              <a:t>should</a:t>
            </a:r>
            <a:r>
              <a:rPr lang="nb-NO" sz="1350" dirty="0"/>
              <a:t> be for </a:t>
            </a:r>
            <a:r>
              <a:rPr lang="nb-NO" sz="1350" dirty="0" err="1"/>
              <a:t>homogeneous</a:t>
            </a:r>
            <a:r>
              <a:rPr lang="nb-NO" sz="1350" dirty="0"/>
              <a:t> </a:t>
            </a:r>
            <a:r>
              <a:rPr lang="nb-NO" sz="1350" dirty="0" err="1"/>
              <a:t>waves</a:t>
            </a:r>
            <a:r>
              <a:rPr lang="nb-NO" sz="1350" dirty="0"/>
              <a:t>.</a:t>
            </a:r>
            <a:endParaRPr lang="de-DE" sz="1350" dirty="0"/>
          </a:p>
        </p:txBody>
      </p:sp>
    </p:spTree>
    <p:extLst>
      <p:ext uri="{BB962C8B-B14F-4D97-AF65-F5344CB8AC3E}">
        <p14:creationId xmlns:p14="http://schemas.microsoft.com/office/powerpoint/2010/main" val="272042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40000" y="900000"/>
            <a:ext cx="7886700" cy="360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sz="1800" dirty="0" err="1" smtClean="0">
                <a:latin typeface="+mn-lt"/>
              </a:rPr>
              <a:t>Enhanced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low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frequencies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are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requested</a:t>
            </a:r>
            <a:r>
              <a:rPr lang="nb-NO" sz="1800" dirty="0" smtClean="0">
                <a:latin typeface="+mn-lt"/>
              </a:rPr>
              <a:t> in </a:t>
            </a:r>
            <a:r>
              <a:rPr lang="nb-NO" sz="1800" dirty="0" err="1">
                <a:latin typeface="+mn-lt"/>
              </a:rPr>
              <a:t>s</a:t>
            </a:r>
            <a:r>
              <a:rPr lang="nb-NO" sz="1800" dirty="0" err="1" smtClean="0">
                <a:latin typeface="+mn-lt"/>
              </a:rPr>
              <a:t>eismics</a:t>
            </a:r>
            <a:r>
              <a:rPr lang="nb-NO" sz="1800" dirty="0" smtClean="0">
                <a:latin typeface="+mn-lt"/>
              </a:rPr>
              <a:t>, </a:t>
            </a:r>
            <a:r>
              <a:rPr lang="nb-NO" sz="1800" dirty="0" err="1" smtClean="0">
                <a:latin typeface="+mn-lt"/>
              </a:rPr>
              <a:t>because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of</a:t>
            </a:r>
            <a:r>
              <a:rPr lang="nb-NO" sz="1800" dirty="0" smtClean="0">
                <a:latin typeface="+mn-lt"/>
              </a:rPr>
              <a:t> …</a:t>
            </a:r>
            <a:endParaRPr lang="de-DE" sz="1800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94" y="1653574"/>
            <a:ext cx="3775506" cy="2265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8" y="4372873"/>
            <a:ext cx="3803322" cy="19971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39" y="2841346"/>
            <a:ext cx="3566161" cy="27475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0000" y="1440667"/>
            <a:ext cx="289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>
                <a:cs typeface="Arial" panose="020B0604020202020204" pitchFamily="34" charset="0"/>
              </a:rPr>
              <a:t>1. </a:t>
            </a:r>
            <a:r>
              <a:rPr lang="nb-NO" sz="1600" dirty="0" err="1" smtClean="0">
                <a:cs typeface="Arial" panose="020B0604020202020204" pitchFamily="34" charset="0"/>
              </a:rPr>
              <a:t>Reduced</a:t>
            </a:r>
            <a:r>
              <a:rPr lang="nb-NO" sz="1600" dirty="0" smtClean="0">
                <a:cs typeface="Arial" panose="020B0604020202020204" pitchFamily="34" charset="0"/>
              </a:rPr>
              <a:t> side </a:t>
            </a:r>
            <a:r>
              <a:rPr lang="nb-NO" sz="1600" dirty="0" err="1" smtClean="0">
                <a:cs typeface="Arial" panose="020B0604020202020204" pitchFamily="34" charset="0"/>
              </a:rPr>
              <a:t>lobes</a:t>
            </a:r>
            <a:r>
              <a:rPr lang="nb-NO" sz="1600" dirty="0" smtClean="0">
                <a:cs typeface="Arial" panose="020B0604020202020204" pitchFamily="34" charset="0"/>
              </a:rPr>
              <a:t> </a:t>
            </a:r>
            <a:r>
              <a:rPr lang="nb-NO" sz="1600" dirty="0" err="1" smtClean="0">
                <a:cs typeface="Arial" panose="020B0604020202020204" pitchFamily="34" charset="0"/>
              </a:rPr>
              <a:t>of</a:t>
            </a:r>
            <a:r>
              <a:rPr lang="nb-NO" sz="1600" dirty="0" smtClean="0">
                <a:cs typeface="Arial" panose="020B0604020202020204" pitchFamily="34" charset="0"/>
              </a:rPr>
              <a:t> </a:t>
            </a:r>
            <a:r>
              <a:rPr lang="nb-NO" sz="1600" dirty="0" err="1" smtClean="0">
                <a:cs typeface="Arial" panose="020B0604020202020204" pitchFamily="34" charset="0"/>
              </a:rPr>
              <a:t>wavelet</a:t>
            </a:r>
            <a:endParaRPr lang="de-DE" sz="1600" dirty="0"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0000" y="4065096"/>
            <a:ext cx="2808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>
                <a:cs typeface="Arial" panose="020B0604020202020204" pitchFamily="34" charset="0"/>
              </a:rPr>
              <a:t>2. </a:t>
            </a:r>
            <a:r>
              <a:rPr lang="nb-NO" sz="1600" dirty="0" err="1">
                <a:cs typeface="Arial" panose="020B0604020202020204" pitchFamily="34" charset="0"/>
              </a:rPr>
              <a:t>Deeper</a:t>
            </a:r>
            <a:r>
              <a:rPr lang="nb-NO" sz="1600" dirty="0">
                <a:cs typeface="Arial" panose="020B0604020202020204" pitchFamily="34" charset="0"/>
              </a:rPr>
              <a:t> </a:t>
            </a:r>
            <a:r>
              <a:rPr lang="nb-NO" sz="1600" dirty="0" err="1">
                <a:cs typeface="Arial" panose="020B0604020202020204" pitchFamily="34" charset="0"/>
              </a:rPr>
              <a:t>penetration</a:t>
            </a:r>
            <a:r>
              <a:rPr lang="nb-NO" sz="1600" dirty="0">
                <a:cs typeface="Arial" panose="020B0604020202020204" pitchFamily="34" charset="0"/>
              </a:rPr>
              <a:t> </a:t>
            </a:r>
            <a:r>
              <a:rPr lang="nb-NO" sz="1600" dirty="0" err="1">
                <a:cs typeface="Arial" panose="020B0604020202020204" pitchFamily="34" charset="0"/>
              </a:rPr>
              <a:t>of</a:t>
            </a:r>
            <a:r>
              <a:rPr lang="nb-NO" sz="1600" dirty="0">
                <a:cs typeface="Arial" panose="020B0604020202020204" pitchFamily="34" charset="0"/>
              </a:rPr>
              <a:t> </a:t>
            </a:r>
            <a:r>
              <a:rPr lang="nb-NO" sz="1600" dirty="0" err="1">
                <a:cs typeface="Arial" panose="020B0604020202020204" pitchFamily="34" charset="0"/>
              </a:rPr>
              <a:t>waves</a:t>
            </a:r>
            <a:endParaRPr lang="de-DE" sz="1600" dirty="0"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84669" y="2192707"/>
            <a:ext cx="2423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>
                <a:cs typeface="Arial" panose="020B0604020202020204" pitchFamily="34" charset="0"/>
              </a:rPr>
              <a:t>3. </a:t>
            </a:r>
            <a:r>
              <a:rPr lang="nb-NO" sz="1600" dirty="0" err="1">
                <a:cs typeface="Arial" panose="020B0604020202020204" pitchFamily="34" charset="0"/>
              </a:rPr>
              <a:t>Reduced</a:t>
            </a:r>
            <a:r>
              <a:rPr lang="nb-NO" sz="1600" dirty="0">
                <a:cs typeface="Arial" panose="020B0604020202020204" pitchFamily="34" charset="0"/>
              </a:rPr>
              <a:t> non-</a:t>
            </a:r>
            <a:r>
              <a:rPr lang="nb-NO" sz="1600" dirty="0" err="1">
                <a:cs typeface="Arial" panose="020B0604020202020204" pitchFamily="34" charset="0"/>
              </a:rPr>
              <a:t>linearity</a:t>
            </a:r>
            <a:r>
              <a:rPr lang="nb-NO" sz="1600" dirty="0">
                <a:cs typeface="Arial" panose="020B0604020202020204" pitchFamily="34" charset="0"/>
              </a:rPr>
              <a:t> in</a:t>
            </a:r>
          </a:p>
          <a:p>
            <a:r>
              <a:rPr lang="nb-NO" sz="1600" dirty="0">
                <a:cs typeface="Arial" panose="020B0604020202020204" pitchFamily="34" charset="0"/>
              </a:rPr>
              <a:t>    </a:t>
            </a:r>
            <a:r>
              <a:rPr lang="nb-NO" sz="1600" dirty="0" err="1">
                <a:cs typeface="Arial" panose="020B0604020202020204" pitchFamily="34" charset="0"/>
              </a:rPr>
              <a:t>waveform</a:t>
            </a:r>
            <a:r>
              <a:rPr lang="nb-NO" sz="1600" dirty="0">
                <a:cs typeface="Arial" panose="020B0604020202020204" pitchFamily="34" charset="0"/>
              </a:rPr>
              <a:t> </a:t>
            </a:r>
            <a:r>
              <a:rPr lang="nb-NO" sz="1600" dirty="0" err="1">
                <a:cs typeface="Arial" panose="020B0604020202020204" pitchFamily="34" charset="0"/>
              </a:rPr>
              <a:t>inversion</a:t>
            </a:r>
            <a:endParaRPr lang="de-DE" sz="1600" dirty="0">
              <a:cs typeface="Arial" panose="020B0604020202020204" pitchFamily="34" charset="0"/>
            </a:endParaRPr>
          </a:p>
        </p:txBody>
      </p:sp>
      <p:sp>
        <p:nvSpPr>
          <p:cNvPr id="18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0000"/>
          </a:xfrm>
        </p:spPr>
        <p:txBody>
          <a:bodyPr>
            <a:normAutofit/>
          </a:bodyPr>
          <a:lstStyle/>
          <a:p>
            <a:r>
              <a:rPr lang="nb-NO" dirty="0" err="1" smtClean="0">
                <a:latin typeface="+mn-lt"/>
              </a:rPr>
              <a:t>Introduction</a:t>
            </a:r>
            <a:endParaRPr lang="de-DE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70857" y="5588928"/>
            <a:ext cx="1454332" cy="4983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tangle 16"/>
          <p:cNvSpPr/>
          <p:nvPr/>
        </p:nvSpPr>
        <p:spPr>
          <a:xfrm>
            <a:off x="2724208" y="5582599"/>
            <a:ext cx="1454332" cy="4983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tangle 18"/>
          <p:cNvSpPr/>
          <p:nvPr/>
        </p:nvSpPr>
        <p:spPr>
          <a:xfrm>
            <a:off x="3132848" y="6242289"/>
            <a:ext cx="13642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dirty="0" smtClean="0"/>
              <a:t>(</a:t>
            </a:r>
            <a:r>
              <a:rPr lang="nb-NO" sz="1200" dirty="0" err="1" smtClean="0"/>
              <a:t>ten</a:t>
            </a:r>
            <a:r>
              <a:rPr lang="nb-NO" sz="1200" dirty="0" smtClean="0"/>
              <a:t> </a:t>
            </a:r>
            <a:r>
              <a:rPr lang="nb-NO" sz="1200" dirty="0" err="1" smtClean="0"/>
              <a:t>Krood</a:t>
            </a:r>
            <a:r>
              <a:rPr lang="nb-NO" sz="1200" dirty="0" err="1"/>
              <a:t>e</a:t>
            </a:r>
            <a:r>
              <a:rPr lang="nb-NO" sz="1200" dirty="0" smtClean="0"/>
              <a:t>, 2013</a:t>
            </a:r>
            <a:r>
              <a:rPr lang="nb-NO" sz="1400" dirty="0" smtClean="0"/>
              <a:t>)</a:t>
            </a:r>
            <a:endParaRPr lang="de-DE" sz="1400" dirty="0"/>
          </a:p>
        </p:txBody>
      </p:sp>
      <p:sp>
        <p:nvSpPr>
          <p:cNvPr id="20" name="Rectangle 19"/>
          <p:cNvSpPr/>
          <p:nvPr/>
        </p:nvSpPr>
        <p:spPr>
          <a:xfrm>
            <a:off x="7135769" y="5524003"/>
            <a:ext cx="12829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/>
              <a:t>(</a:t>
            </a:r>
            <a:r>
              <a:rPr lang="de-DE" sz="1200" dirty="0" err="1" smtClean="0"/>
              <a:t>Alkhalifah</a:t>
            </a:r>
            <a:r>
              <a:rPr lang="de-DE" sz="1200" dirty="0"/>
              <a:t>, 2012</a:t>
            </a:r>
            <a:r>
              <a:rPr lang="nb-NO" sz="1200" dirty="0" smtClean="0"/>
              <a:t>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6967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40000" y="900000"/>
            <a:ext cx="8184424" cy="4455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800" dirty="0" smtClean="0">
                <a:latin typeface="+mn-lt"/>
              </a:rPr>
              <a:t>Problem: </a:t>
            </a:r>
            <a:r>
              <a:rPr lang="nb-NO" sz="1800" dirty="0" err="1" smtClean="0">
                <a:latin typeface="+mn-lt"/>
              </a:rPr>
              <a:t>Counteracting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effect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of</a:t>
            </a:r>
            <a:r>
              <a:rPr lang="nb-NO" sz="1800" dirty="0" smtClean="0">
                <a:latin typeface="+mn-lt"/>
              </a:rPr>
              <a:t> …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44539" y="5968249"/>
            <a:ext cx="3169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u="sng" dirty="0" err="1"/>
              <a:t>Decreasing</a:t>
            </a:r>
            <a:r>
              <a:rPr lang="nb-NO" sz="1400" dirty="0"/>
              <a:t> </a:t>
            </a:r>
            <a:r>
              <a:rPr lang="nb-NO" sz="1400" dirty="0" err="1"/>
              <a:t>Low</a:t>
            </a:r>
            <a:r>
              <a:rPr lang="nb-NO" sz="1400" dirty="0"/>
              <a:t> </a:t>
            </a:r>
            <a:r>
              <a:rPr lang="nb-NO" sz="1400" dirty="0" err="1"/>
              <a:t>Frequencies</a:t>
            </a:r>
            <a:r>
              <a:rPr lang="nb-NO" sz="1400" dirty="0"/>
              <a:t> </a:t>
            </a:r>
            <a:r>
              <a:rPr lang="nb-NO" sz="1400" dirty="0" err="1" smtClean="0"/>
              <a:t>with</a:t>
            </a:r>
            <a:r>
              <a:rPr lang="nb-NO" sz="1400" dirty="0" smtClean="0"/>
              <a:t> </a:t>
            </a:r>
            <a:r>
              <a:rPr lang="nb-NO" sz="1400" dirty="0" err="1"/>
              <a:t>depth</a:t>
            </a:r>
            <a:endParaRPr lang="de-DE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447062" y="5971574"/>
            <a:ext cx="3108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u="sng" dirty="0" err="1"/>
              <a:t>Increasing</a:t>
            </a:r>
            <a:r>
              <a:rPr lang="nb-NO" sz="1400" dirty="0"/>
              <a:t> </a:t>
            </a:r>
            <a:r>
              <a:rPr lang="nb-NO" sz="1400" dirty="0" err="1"/>
              <a:t>Low</a:t>
            </a:r>
            <a:r>
              <a:rPr lang="nb-NO" sz="1400" dirty="0"/>
              <a:t> </a:t>
            </a:r>
            <a:r>
              <a:rPr lang="nb-NO" sz="1400" dirty="0" err="1"/>
              <a:t>Frequencies</a:t>
            </a:r>
            <a:r>
              <a:rPr lang="nb-NO" sz="1400" dirty="0"/>
              <a:t> </a:t>
            </a:r>
            <a:r>
              <a:rPr lang="nb-NO" sz="1400" dirty="0" err="1" smtClean="0"/>
              <a:t>with</a:t>
            </a:r>
            <a:r>
              <a:rPr lang="nb-NO" sz="1400" dirty="0" smtClean="0"/>
              <a:t> </a:t>
            </a:r>
            <a:r>
              <a:rPr lang="nb-NO" sz="1400" dirty="0" err="1"/>
              <a:t>depth</a:t>
            </a:r>
            <a:endParaRPr lang="de-DE" sz="1400" dirty="0"/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0000"/>
          </a:xfrm>
        </p:spPr>
        <p:txBody>
          <a:bodyPr>
            <a:normAutofit/>
          </a:bodyPr>
          <a:lstStyle/>
          <a:p>
            <a:r>
              <a:rPr lang="nb-NO" dirty="0" err="1" smtClean="0">
                <a:latin typeface="+mn-lt"/>
              </a:rPr>
              <a:t>Introduction</a:t>
            </a:r>
            <a:endParaRPr lang="de-DE" dirty="0">
              <a:latin typeface="+mn-lt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209132" y="6050443"/>
            <a:ext cx="248068" cy="1480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ight Arrow 13"/>
          <p:cNvSpPr/>
          <p:nvPr/>
        </p:nvSpPr>
        <p:spPr>
          <a:xfrm>
            <a:off x="5507989" y="6048116"/>
            <a:ext cx="248068" cy="14804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" name="Group 8"/>
          <p:cNvGrpSpPr/>
          <p:nvPr/>
        </p:nvGrpSpPr>
        <p:grpSpPr>
          <a:xfrm>
            <a:off x="5416530" y="1376554"/>
            <a:ext cx="3466221" cy="4220097"/>
            <a:chOff x="4859178" y="1376554"/>
            <a:chExt cx="3466221" cy="422009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178" y="1658234"/>
              <a:ext cx="3466221" cy="244613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765590" y="1376554"/>
              <a:ext cx="18124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600" dirty="0" err="1"/>
                <a:t>Bubble</a:t>
              </a:r>
              <a:r>
                <a:rPr lang="nb-NO" sz="1600" dirty="0"/>
                <a:t> Time </a:t>
              </a:r>
              <a:r>
                <a:rPr lang="nb-NO" sz="1600" dirty="0" err="1"/>
                <a:t>Period</a:t>
              </a:r>
              <a:endParaRPr lang="de-DE" sz="1600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5187187" y="4519733"/>
              <a:ext cx="283899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5450353" y="4617982"/>
              <a:ext cx="432000" cy="43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6509800" y="5007035"/>
              <a:ext cx="324000" cy="324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7469956" y="5380651"/>
              <a:ext cx="216000" cy="21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26196" y="1353143"/>
            <a:ext cx="3466221" cy="4367847"/>
            <a:chOff x="600681" y="1353143"/>
            <a:chExt cx="3466221" cy="43678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681" y="1658234"/>
              <a:ext cx="3466221" cy="244613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832853" y="1353143"/>
              <a:ext cx="12934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600" dirty="0"/>
                <a:t>Source </a:t>
              </a:r>
              <a:r>
                <a:rPr lang="nb-NO" sz="1600" dirty="0" err="1"/>
                <a:t>Ghost</a:t>
              </a:r>
              <a:endParaRPr lang="de-DE" sz="1600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040" y="3148562"/>
              <a:ext cx="721886" cy="532648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914294" y="4519733"/>
              <a:ext cx="283899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1349748" y="4508663"/>
              <a:ext cx="104583" cy="3647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1454331" y="4516390"/>
              <a:ext cx="91440" cy="11901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1345593" y="4892883"/>
              <a:ext cx="169737" cy="8170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2435779" y="4530804"/>
              <a:ext cx="91440" cy="1190186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3476103" y="4508663"/>
              <a:ext cx="91440" cy="119018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2394753" y="5103756"/>
              <a:ext cx="116040" cy="602643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3454904" y="5405077"/>
              <a:ext cx="96637" cy="29930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2394753" y="4519734"/>
              <a:ext cx="41026" cy="530248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3445662" y="4530804"/>
              <a:ext cx="26448" cy="83502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5-Point Star 58"/>
            <p:cNvSpPr/>
            <p:nvPr/>
          </p:nvSpPr>
          <p:spPr>
            <a:xfrm>
              <a:off x="3375096" y="5308860"/>
              <a:ext cx="139336" cy="132366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5-Point Star 59"/>
            <p:cNvSpPr/>
            <p:nvPr/>
          </p:nvSpPr>
          <p:spPr>
            <a:xfrm>
              <a:off x="2308659" y="5009357"/>
              <a:ext cx="139336" cy="132366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5-Point Star 60"/>
            <p:cNvSpPr/>
            <p:nvPr/>
          </p:nvSpPr>
          <p:spPr>
            <a:xfrm>
              <a:off x="1259959" y="4821569"/>
              <a:ext cx="139336" cy="132366"/>
            </a:xfrm>
            <a:prstGeom prst="star5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991626" y="4321724"/>
            <a:ext cx="123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ea</a:t>
            </a:r>
            <a:r>
              <a:rPr lang="nb-NO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b-NO" dirty="0" err="1" smtClean="0">
                <a:solidFill>
                  <a:schemeClr val="accent1">
                    <a:lumMod val="75000"/>
                  </a:schemeClr>
                </a:solidFill>
              </a:rPr>
              <a:t>surface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072" y="5221743"/>
            <a:ext cx="1782917" cy="5187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14420" y="4873450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Air </a:t>
            </a:r>
            <a:r>
              <a:rPr lang="nb-NO" dirty="0" err="1" smtClean="0"/>
              <a:t>gun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748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40000" y="900000"/>
            <a:ext cx="8184424" cy="632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800" dirty="0" smtClean="0">
                <a:latin typeface="+mn-lt"/>
              </a:rPr>
              <a:t>…</a:t>
            </a:r>
            <a:r>
              <a:rPr lang="nb-NO" sz="1800" dirty="0" err="1" smtClean="0">
                <a:latin typeface="+mn-lt"/>
              </a:rPr>
              <a:t>but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recent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field</a:t>
            </a:r>
            <a:r>
              <a:rPr lang="nb-NO" sz="1800" dirty="0" smtClean="0">
                <a:latin typeface="+mn-lt"/>
              </a:rPr>
              <a:t> test reveal a different </a:t>
            </a:r>
            <a:r>
              <a:rPr lang="nb-NO" sz="1800" dirty="0" err="1" smtClean="0">
                <a:latin typeface="+mn-lt"/>
              </a:rPr>
              <a:t>picture</a:t>
            </a:r>
            <a:endParaRPr lang="de-DE" sz="1400" dirty="0">
              <a:latin typeface="+mn-lt"/>
            </a:endParaRP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0000"/>
          </a:xfrm>
        </p:spPr>
        <p:txBody>
          <a:bodyPr>
            <a:normAutofit/>
          </a:bodyPr>
          <a:lstStyle/>
          <a:p>
            <a:r>
              <a:rPr lang="nb-NO" dirty="0" err="1" smtClean="0">
                <a:latin typeface="+mn-lt"/>
              </a:rPr>
              <a:t>Introduction</a:t>
            </a:r>
            <a:endParaRPr lang="de-DE" dirty="0"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380" y="1634290"/>
            <a:ext cx="6255205" cy="4135772"/>
            <a:chOff x="305393" y="1889760"/>
            <a:chExt cx="5570074" cy="37787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93" y="1889760"/>
              <a:ext cx="5570074" cy="377872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75457" y="2775346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>
                  <a:solidFill>
                    <a:srgbClr val="0D3475"/>
                  </a:solidFill>
                </a:rPr>
                <a:t>1.3 m</a:t>
              </a:r>
              <a:endParaRPr lang="de-DE" dirty="0">
                <a:solidFill>
                  <a:srgbClr val="0D3475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07050" y="2270018"/>
              <a:ext cx="83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>
                  <a:solidFill>
                    <a:srgbClr val="CC00CC"/>
                  </a:solidFill>
                </a:rPr>
                <a:t>30.3 m</a:t>
              </a:r>
              <a:endParaRPr lang="de-DE" dirty="0">
                <a:solidFill>
                  <a:srgbClr val="CC00CC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32609" y="2269116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>
                  <a:solidFill>
                    <a:srgbClr val="FF0000"/>
                  </a:solidFill>
                </a:rPr>
                <a:t>5.3 m</a:t>
              </a:r>
              <a:endParaRPr lang="de-DE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22388" y="3643069"/>
              <a:ext cx="713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3</a:t>
              </a:r>
              <a:r>
                <a:rPr lang="nb-NO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.3 m</a:t>
              </a:r>
              <a:endParaRPr lang="de-DE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133829" y="5493063"/>
            <a:ext cx="16826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dirty="0" smtClean="0"/>
              <a:t>(Amundsen et al., 2017)</a:t>
            </a:r>
            <a:endParaRPr lang="de-DE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35893" y="2444673"/>
            <a:ext cx="3074560" cy="2431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u="sng" dirty="0" err="1" smtClean="0"/>
              <a:t>Ghost</a:t>
            </a:r>
            <a:r>
              <a:rPr lang="nb-NO" u="sng" dirty="0" smtClean="0"/>
              <a:t> </a:t>
            </a:r>
            <a:r>
              <a:rPr lang="nb-NO" u="sng" dirty="0" err="1" smtClean="0"/>
              <a:t>changes</a:t>
            </a:r>
            <a:r>
              <a:rPr lang="nb-NO" u="sng" dirty="0" smtClean="0"/>
              <a:t> due to:</a:t>
            </a:r>
          </a:p>
          <a:p>
            <a:endParaRPr lang="nb-N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 smtClean="0"/>
              <a:t>Shot</a:t>
            </a:r>
            <a:r>
              <a:rPr lang="nb-NO" sz="1600" dirty="0" smtClean="0"/>
              <a:t> </a:t>
            </a:r>
            <a:r>
              <a:rPr lang="nb-NO" sz="1600" dirty="0" err="1" smtClean="0"/>
              <a:t>effect</a:t>
            </a:r>
            <a:endParaRPr lang="nb-NO" sz="1600" dirty="0" smtClean="0"/>
          </a:p>
          <a:p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 smtClean="0"/>
              <a:t>Disturbance</a:t>
            </a:r>
            <a:r>
              <a:rPr lang="nb-NO" sz="1600" dirty="0" smtClean="0"/>
              <a:t> </a:t>
            </a:r>
            <a:r>
              <a:rPr lang="nb-NO" sz="1600" dirty="0" err="1" smtClean="0"/>
              <a:t>of</a:t>
            </a:r>
            <a:r>
              <a:rPr lang="nb-NO" sz="1600" dirty="0" smtClean="0"/>
              <a:t> </a:t>
            </a:r>
            <a:r>
              <a:rPr lang="nb-NO" sz="1600" dirty="0" err="1" smtClean="0"/>
              <a:t>sea</a:t>
            </a:r>
            <a:r>
              <a:rPr lang="nb-NO" sz="1600" dirty="0" smtClean="0"/>
              <a:t> </a:t>
            </a:r>
            <a:r>
              <a:rPr lang="nb-NO" sz="1600" dirty="0" err="1" smtClean="0"/>
              <a:t>surface</a:t>
            </a:r>
            <a:endParaRPr lang="nb-N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b="1" dirty="0" smtClean="0"/>
              <a:t>Variable </a:t>
            </a:r>
            <a:r>
              <a:rPr lang="nb-NO" sz="1600" b="1" dirty="0" err="1" smtClean="0"/>
              <a:t>reflection</a:t>
            </a:r>
            <a:r>
              <a:rPr lang="nb-NO" sz="1600" b="1" dirty="0" smtClean="0"/>
              <a:t> </a:t>
            </a:r>
            <a:r>
              <a:rPr lang="nb-NO" sz="1600" b="1" dirty="0" err="1" smtClean="0"/>
              <a:t>coefficient</a:t>
            </a:r>
            <a:r>
              <a:rPr lang="nb-NO" sz="1600" b="1" dirty="0" smtClean="0"/>
              <a:t>?</a:t>
            </a:r>
          </a:p>
          <a:p>
            <a:endParaRPr lang="nb-NO" dirty="0" smtClean="0"/>
          </a:p>
          <a:p>
            <a:endParaRPr lang="de-DE" dirty="0"/>
          </a:p>
        </p:txBody>
      </p:sp>
      <p:sp>
        <p:nvSpPr>
          <p:cNvPr id="4" name="Rectangle 3"/>
          <p:cNvSpPr/>
          <p:nvPr/>
        </p:nvSpPr>
        <p:spPr>
          <a:xfrm>
            <a:off x="540000" y="2943497"/>
            <a:ext cx="1219131" cy="211618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42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0000"/>
          </a:xfrm>
        </p:spPr>
        <p:txBody>
          <a:bodyPr>
            <a:normAutofit/>
          </a:bodyPr>
          <a:lstStyle/>
          <a:p>
            <a:r>
              <a:rPr lang="nb-NO" dirty="0" err="1" smtClean="0">
                <a:latin typeface="+mn-lt"/>
              </a:rPr>
              <a:t>Theory</a:t>
            </a:r>
            <a:endParaRPr lang="de-DE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9"/>
              <p:cNvSpPr txBox="1">
                <a:spLocks/>
              </p:cNvSpPr>
              <p:nvPr/>
            </p:nvSpPr>
            <p:spPr>
              <a:xfrm>
                <a:off x="540000" y="899999"/>
                <a:ext cx="8184424" cy="55530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6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4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/>
                  <a:buNone/>
                </a:pPr>
                <a:r>
                  <a:rPr lang="nb-NO" sz="1800" dirty="0" smtClean="0"/>
                  <a:t>Plane Waves</a:t>
                </a:r>
              </a:p>
              <a:p>
                <a:pPr marL="0" indent="0">
                  <a:buFont typeface="Arial"/>
                  <a:buNone/>
                </a:pPr>
                <a:endParaRPr lang="nb-NO" sz="1800" dirty="0" smtClean="0">
                  <a:latin typeface="+mn-lt"/>
                </a:endParaRPr>
              </a:p>
              <a:p>
                <a:r>
                  <a:rPr lang="nb-NO" sz="1800" dirty="0" err="1" smtClean="0">
                    <a:latin typeface="+mn-lt"/>
                  </a:rPr>
                  <a:t>Reflection</a:t>
                </a:r>
                <a:r>
                  <a:rPr lang="nb-NO" sz="1800" dirty="0" smtClean="0">
                    <a:latin typeface="+mn-lt"/>
                  </a:rPr>
                  <a:t> </a:t>
                </a:r>
                <a:r>
                  <a:rPr lang="nb-NO" sz="1800" dirty="0" err="1" smtClean="0">
                    <a:latin typeface="+mn-lt"/>
                  </a:rPr>
                  <a:t>Coefficient</a:t>
                </a:r>
                <a:r>
                  <a:rPr lang="nb-NO" sz="1800" dirty="0" smtClean="0">
                    <a:latin typeface="+mn-lt"/>
                  </a:rPr>
                  <a:t>:</a:t>
                </a:r>
              </a:p>
              <a:p>
                <a:pPr marL="0" indent="0">
                  <a:buFont typeface="Arial"/>
                  <a:buNone/>
                </a:pPr>
                <a:endParaRPr lang="nb-NO" sz="1800" dirty="0" smtClean="0">
                  <a:latin typeface="+mn-lt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b-NO" sz="18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nb-NO" sz="18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b-NO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nb-NO" sz="180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)−</m:t>
                          </m:r>
                          <m:sSub>
                            <m:sSub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nb-NO" sz="180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nb-NO" sz="180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nb-NO" sz="180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nb-NO" sz="1800" dirty="0" smtClean="0">
                  <a:latin typeface="+mn-lt"/>
                </a:endParaRPr>
              </a:p>
              <a:p>
                <a:pPr marL="0" indent="0">
                  <a:buFont typeface="Arial"/>
                  <a:buNone/>
                </a:pPr>
                <a:endParaRPr lang="nb-NO" sz="1800" dirty="0" smtClean="0">
                  <a:latin typeface="+mn-lt"/>
                </a:endParaRPr>
              </a:p>
              <a:p>
                <a:r>
                  <a:rPr lang="nb-NO" sz="1800" dirty="0" err="1" smtClean="0">
                    <a:latin typeface="+mn-lt"/>
                  </a:rPr>
                  <a:t>Transmission</a:t>
                </a:r>
                <a:r>
                  <a:rPr lang="nb-NO" sz="1800" dirty="0" smtClean="0">
                    <a:latin typeface="+mn-lt"/>
                  </a:rPr>
                  <a:t> </a:t>
                </a:r>
                <a:r>
                  <a:rPr lang="nb-NO" sz="1800" dirty="0" err="1" smtClean="0">
                    <a:latin typeface="+mn-lt"/>
                  </a:rPr>
                  <a:t>Coefficient</a:t>
                </a:r>
                <a:r>
                  <a:rPr lang="nb-NO" sz="1800" dirty="0" smtClean="0">
                    <a:latin typeface="+mn-lt"/>
                  </a:rPr>
                  <a:t>:</a:t>
                </a:r>
              </a:p>
              <a:p>
                <a:pPr marL="0" indent="0">
                  <a:buFont typeface="Arial"/>
                  <a:buNone/>
                </a:pPr>
                <a:endParaRPr lang="nb-NO" sz="1800" dirty="0" smtClean="0">
                  <a:latin typeface="+mn-lt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b-NO" sz="18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nb-NO" sz="18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b-NO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nb-NO" sz="180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nb-NO" sz="180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nb-NO" sz="180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nb-NO" sz="1800" dirty="0" smtClean="0">
                  <a:latin typeface="+mn-lt"/>
                </a:endParaRPr>
              </a:p>
              <a:p>
                <a:pPr marL="0" indent="0">
                  <a:buNone/>
                </a:pPr>
                <a:endParaRPr lang="nb-NO" sz="1800" dirty="0" smtClean="0">
                  <a:latin typeface="+mn-lt"/>
                </a:endParaRPr>
              </a:p>
              <a:p>
                <a:pPr marL="0" indent="0">
                  <a:buNone/>
                </a:pPr>
                <a:endParaRPr lang="nb-NO" sz="1800" dirty="0">
                  <a:latin typeface="+mn-lt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b-NO" sz="1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nb-NO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sz="18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nb-NO" sz="18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nb-NO" sz="1800" b="0" dirty="0" smtClean="0">
                  <a:latin typeface="+mn-lt"/>
                </a:endParaRPr>
              </a:p>
              <a:p>
                <a:pPr marL="0" indent="0">
                  <a:buNone/>
                </a:pPr>
                <a:endParaRPr lang="nb-NO" dirty="0" smtClean="0">
                  <a:latin typeface="+mn-lt"/>
                </a:endParaRPr>
              </a:p>
              <a:p>
                <a14:m>
                  <m:oMath xmlns:m="http://schemas.openxmlformats.org/officeDocument/2006/math">
                    <m:r>
                      <a:rPr lang="nb-NO" sz="18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nb-NO" sz="1800" b="0" i="1" smtClean="0">
                        <a:latin typeface="Cambria Math" panose="02040503050406030204" pitchFamily="18" charset="0"/>
                      </a:rPr>
                      <m:t>=−0.9996</m:t>
                    </m:r>
                  </m:oMath>
                </a14:m>
                <a:r>
                  <a:rPr lang="nb-NO" sz="1800" dirty="0" smtClean="0">
                    <a:latin typeface="+mn-lt"/>
                  </a:rPr>
                  <a:t> for water-air </a:t>
                </a:r>
                <a:r>
                  <a:rPr lang="nb-NO" sz="1800" dirty="0" err="1" smtClean="0">
                    <a:latin typeface="+mn-lt"/>
                  </a:rPr>
                  <a:t>interface</a:t>
                </a:r>
                <a:endParaRPr lang="nb-NO" sz="1800" dirty="0" smtClean="0">
                  <a:latin typeface="+mn-lt"/>
                </a:endParaRPr>
              </a:p>
            </p:txBody>
          </p:sp>
        </mc:Choice>
        <mc:Fallback xmlns="">
          <p:sp>
            <p:nvSpPr>
              <p:cNvPr id="17" name="Content Placeholder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899999"/>
                <a:ext cx="8184424" cy="5553052"/>
              </a:xfrm>
              <a:prstGeom prst="rect">
                <a:avLst/>
              </a:prstGeom>
              <a:blipFill rotWithShape="0">
                <a:blip r:embed="rId2"/>
                <a:stretch>
                  <a:fillRect l="-671" t="-65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1440000"/>
            <a:ext cx="3807699" cy="293479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587931" y="5024836"/>
            <a:ext cx="426720" cy="22642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10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0000"/>
          </a:xfrm>
        </p:spPr>
        <p:txBody>
          <a:bodyPr>
            <a:normAutofit/>
          </a:bodyPr>
          <a:lstStyle/>
          <a:p>
            <a:r>
              <a:rPr lang="nb-NO" dirty="0" err="1" smtClean="0">
                <a:latin typeface="+mn-lt"/>
              </a:rPr>
              <a:t>Theory</a:t>
            </a:r>
            <a:endParaRPr lang="de-DE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9"/>
              <p:cNvSpPr txBox="1">
                <a:spLocks/>
              </p:cNvSpPr>
              <p:nvPr/>
            </p:nvSpPr>
            <p:spPr>
              <a:xfrm>
                <a:off x="540000" y="899999"/>
                <a:ext cx="8184424" cy="54746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6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4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nb-NO" sz="1800" dirty="0" smtClean="0"/>
                  <a:t>Plane Waves</a:t>
                </a:r>
              </a:p>
              <a:p>
                <a:endParaRPr lang="nb-NO" sz="1800" dirty="0" smtClean="0"/>
              </a:p>
              <a:p>
                <a:r>
                  <a:rPr lang="nb-NO" sz="1800" dirty="0" err="1" smtClean="0">
                    <a:latin typeface="+mn-lt"/>
                  </a:rPr>
                  <a:t>incident</a:t>
                </a:r>
                <a:r>
                  <a:rPr lang="nb-NO" sz="1800" dirty="0" smtClean="0">
                    <a:latin typeface="+mn-lt"/>
                  </a:rPr>
                  <a:t> </a:t>
                </a:r>
                <a:r>
                  <a:rPr lang="nb-NO" sz="1800" dirty="0" err="1" smtClean="0">
                    <a:latin typeface="+mn-lt"/>
                  </a:rPr>
                  <a:t>pressure</a:t>
                </a:r>
                <a:r>
                  <a:rPr lang="nb-NO" sz="1800" dirty="0" smtClean="0">
                    <a:latin typeface="+mn-lt"/>
                  </a:rPr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nb-NO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sz="1800" i="1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nb-NO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b-NO" sz="1800" b="1" i="1"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nb-NO" sz="1800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nb-NO" sz="1800" i="1">
                          <a:latin typeface="Cambria Math" panose="02040503050406030204" pitchFamily="18" charset="0"/>
                        </a:rPr>
                        <m:t>                , </m:t>
                      </m:r>
                      <m:r>
                        <a:rPr lang="nb-NO" sz="18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nb-NO" sz="1800" i="1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nb-NO" sz="1800" dirty="0">
                  <a:latin typeface="+mn-lt"/>
                </a:endParaRPr>
              </a:p>
              <a:p>
                <a:pPr marL="0" indent="0">
                  <a:buFont typeface="Arial"/>
                  <a:buNone/>
                </a:pPr>
                <a:endParaRPr lang="nb-NO" sz="1800" dirty="0" smtClean="0">
                  <a:latin typeface="+mn-lt"/>
                </a:endParaRPr>
              </a:p>
              <a:p>
                <a:r>
                  <a:rPr lang="nb-NO" sz="1800" dirty="0" err="1">
                    <a:latin typeface="+mn-lt"/>
                  </a:rPr>
                  <a:t>r</a:t>
                </a:r>
                <a:r>
                  <a:rPr lang="nb-NO" sz="1800" dirty="0" err="1" smtClean="0">
                    <a:latin typeface="+mn-lt"/>
                  </a:rPr>
                  <a:t>eflected</a:t>
                </a:r>
                <a:r>
                  <a:rPr lang="nb-NO" sz="1800" dirty="0" smtClean="0">
                    <a:latin typeface="+mn-lt"/>
                  </a:rPr>
                  <a:t> </a:t>
                </a:r>
                <a:r>
                  <a:rPr lang="nb-NO" sz="1800" dirty="0" err="1" smtClean="0">
                    <a:latin typeface="+mn-lt"/>
                  </a:rPr>
                  <a:t>pressure</a:t>
                </a:r>
                <a:r>
                  <a:rPr lang="nb-NO" sz="1800" dirty="0" smtClean="0">
                    <a:latin typeface="+mn-lt"/>
                  </a:rPr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nb-NO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sz="18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nb-NO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b-NO" sz="1800" i="1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nb-NO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b-NO" sz="1800" b="1" i="1"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nb-NO" sz="1800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nb-NO" sz="1800" i="1">
                          <a:latin typeface="Cambria Math" panose="02040503050406030204" pitchFamily="18" charset="0"/>
                        </a:rPr>
                        <m:t>            , </m:t>
                      </m:r>
                      <m:r>
                        <a:rPr lang="nb-NO" sz="18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nb-NO" sz="1800" i="1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nb-NO" sz="1800" dirty="0">
                  <a:latin typeface="+mn-lt"/>
                </a:endParaRPr>
              </a:p>
              <a:p>
                <a:pPr marL="0" indent="0">
                  <a:buNone/>
                </a:pPr>
                <a:endParaRPr lang="nb-NO" sz="1800" dirty="0" smtClean="0">
                  <a:latin typeface="+mn-lt"/>
                </a:endParaRPr>
              </a:p>
              <a:p>
                <a:r>
                  <a:rPr lang="nb-NO" sz="1800" dirty="0" err="1">
                    <a:latin typeface="+mn-lt"/>
                  </a:rPr>
                  <a:t>t</a:t>
                </a:r>
                <a:r>
                  <a:rPr lang="nb-NO" sz="1800" dirty="0" err="1" smtClean="0">
                    <a:latin typeface="+mn-lt"/>
                  </a:rPr>
                  <a:t>ransmitted</a:t>
                </a:r>
                <a:r>
                  <a:rPr lang="nb-NO" sz="1800" dirty="0" smtClean="0">
                    <a:latin typeface="+mn-lt"/>
                  </a:rPr>
                  <a:t> </a:t>
                </a:r>
                <a:r>
                  <a:rPr lang="nb-NO" sz="1800" dirty="0" err="1" smtClean="0">
                    <a:latin typeface="+mn-lt"/>
                  </a:rPr>
                  <a:t>pressure</a:t>
                </a:r>
                <a:r>
                  <a:rPr lang="nb-NO" sz="1800" dirty="0" smtClean="0">
                    <a:latin typeface="+mn-lt"/>
                  </a:rPr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nb-NO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sz="18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nb-NO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nb-NO" sz="1800" i="1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nb-NO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b-NO" sz="1800" b="1" i="1"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nb-NO" sz="1800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nb-NO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nb-NO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nb-NO" sz="18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nb-NO" sz="1800" i="1">
                          <a:latin typeface="Cambria Math" panose="02040503050406030204" pitchFamily="18" charset="0"/>
                        </a:rPr>
                        <m:t>            , </m:t>
                      </m:r>
                      <m:r>
                        <a:rPr lang="nb-NO" sz="18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nb-NO" sz="1800" i="1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nb-NO" sz="1800" dirty="0">
                  <a:latin typeface="+mn-lt"/>
                </a:endParaRPr>
              </a:p>
              <a:p>
                <a:pPr marL="0" indent="0">
                  <a:buNone/>
                </a:pPr>
                <a:endParaRPr lang="nb-NO" sz="1800" dirty="0" smtClean="0"/>
              </a:p>
              <a:p>
                <a:pPr marL="0" indent="0">
                  <a:buNone/>
                </a:pPr>
                <a:endParaRPr lang="nb-NO" sz="1600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a:rPr lang="de-DE" sz="16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600">
                        <a:latin typeface="Cambria Math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de-DE" sz="1600">
                        <a:latin typeface="Cambria Math" panose="02040503050406030204" pitchFamily="18" charset="0"/>
                      </a:rPr>
                      <m:t>q</m:t>
                    </m:r>
                  </m:oMath>
                </a14:m>
                <a:r>
                  <a:rPr lang="nb-NO" sz="1600" dirty="0">
                    <a:latin typeface="+mn-lt"/>
                  </a:rPr>
                  <a:t>: </a:t>
                </a:r>
                <a:r>
                  <a:rPr lang="nb-NO" sz="1600" dirty="0" err="1" smtClean="0">
                    <a:latin typeface="+mn-lt"/>
                  </a:rPr>
                  <a:t>homogeneous</a:t>
                </a:r>
                <a:r>
                  <a:rPr lang="nb-NO" sz="1600" dirty="0" smtClean="0">
                    <a:latin typeface="+mn-lt"/>
                  </a:rPr>
                  <a:t> </a:t>
                </a:r>
                <a:r>
                  <a:rPr lang="nb-NO" sz="1600" dirty="0" err="1">
                    <a:latin typeface="+mn-lt"/>
                  </a:rPr>
                  <a:t>wave</a:t>
                </a:r>
                <a:r>
                  <a:rPr lang="nb-NO" sz="1600" dirty="0">
                    <a:latin typeface="+mn-lt"/>
                  </a:rPr>
                  <a:t> in water and air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a:rPr lang="de-DE" sz="16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600"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de-DE" sz="1600">
                        <a:latin typeface="Cambria Math" panose="02040503050406030204" pitchFamily="18" charset="0"/>
                      </a:rPr>
                      <m:t>q</m:t>
                    </m:r>
                    <m:r>
                      <a:rPr lang="de-DE" sz="160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a:rPr lang="de-DE" sz="16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1600" dirty="0">
                    <a:latin typeface="+mn-lt"/>
                  </a:rPr>
                  <a:t>: </a:t>
                </a:r>
                <a:r>
                  <a:rPr lang="de-DE" sz="1600" dirty="0" err="1" smtClean="0">
                    <a:latin typeface="+mn-lt"/>
                  </a:rPr>
                  <a:t>inhomogeneous</a:t>
                </a:r>
                <a:r>
                  <a:rPr lang="de-DE" sz="1600" dirty="0" smtClean="0">
                    <a:latin typeface="+mn-lt"/>
                  </a:rPr>
                  <a:t> </a:t>
                </a:r>
                <a:r>
                  <a:rPr lang="de-DE" sz="1600" dirty="0" err="1">
                    <a:latin typeface="+mn-lt"/>
                  </a:rPr>
                  <a:t>wave</a:t>
                </a:r>
                <a:r>
                  <a:rPr lang="de-DE" sz="1600" dirty="0">
                    <a:latin typeface="+mn-lt"/>
                  </a:rPr>
                  <a:t> in </a:t>
                </a:r>
                <a:r>
                  <a:rPr lang="de-DE" sz="1600" dirty="0" err="1">
                    <a:latin typeface="+mn-lt"/>
                  </a:rPr>
                  <a:t>water</a:t>
                </a:r>
                <a:r>
                  <a:rPr lang="de-DE" sz="1600" dirty="0" smtClean="0">
                    <a:latin typeface="+mn-lt"/>
                  </a:rPr>
                  <a:t>, </a:t>
                </a:r>
                <a:r>
                  <a:rPr lang="de-DE" sz="1600" dirty="0" err="1">
                    <a:latin typeface="+mn-lt"/>
                  </a:rPr>
                  <a:t>homogeneous</a:t>
                </a:r>
                <a:r>
                  <a:rPr lang="de-DE" sz="1600" dirty="0">
                    <a:latin typeface="+mn-lt"/>
                  </a:rPr>
                  <a:t> </a:t>
                </a:r>
                <a:r>
                  <a:rPr lang="de-DE" sz="1600" dirty="0" err="1">
                    <a:latin typeface="+mn-lt"/>
                  </a:rPr>
                  <a:t>wave</a:t>
                </a:r>
                <a:r>
                  <a:rPr lang="de-DE" sz="1600" dirty="0">
                    <a:latin typeface="+mn-lt"/>
                  </a:rPr>
                  <a:t> in </a:t>
                </a:r>
                <a:r>
                  <a:rPr lang="de-DE" sz="1600" dirty="0" err="1" smtClean="0">
                    <a:latin typeface="+mn-lt"/>
                  </a:rPr>
                  <a:t>air</a:t>
                </a:r>
                <a:endParaRPr lang="de-DE" sz="1600" dirty="0" smtClean="0">
                  <a:latin typeface="+mn-lt"/>
                </a:endParaRPr>
              </a:p>
              <a:p>
                <a:pPr marL="0" indent="0" algn="ctr">
                  <a:buNone/>
                </a:pPr>
                <a:endParaRPr lang="nb-NO" sz="1600" dirty="0" smtClean="0">
                  <a:latin typeface="+mn-lt"/>
                </a:endParaRPr>
              </a:p>
              <a:p>
                <a:pPr marL="0" indent="0">
                  <a:buNone/>
                </a:pPr>
                <a:r>
                  <a:rPr lang="nb-NO" sz="1600" dirty="0">
                    <a:latin typeface="+mn-lt"/>
                  </a:rPr>
                  <a:t>	</a:t>
                </a:r>
                <a:r>
                  <a:rPr lang="nb-NO" sz="1600" dirty="0" smtClean="0">
                    <a:latin typeface="+mn-lt"/>
                  </a:rPr>
                  <a:t>				</a:t>
                </a:r>
                <a:r>
                  <a:rPr lang="nb-NO" sz="1600" dirty="0" err="1" smtClean="0">
                    <a:latin typeface="+mn-lt"/>
                  </a:rPr>
                  <a:t>Increasing</a:t>
                </a:r>
                <a:r>
                  <a:rPr lang="nb-NO" sz="1600" dirty="0" smtClean="0">
                    <a:latin typeface="+mn-lt"/>
                  </a:rPr>
                  <a:t> </a:t>
                </a:r>
                <a:r>
                  <a:rPr lang="nb-NO" sz="1600" dirty="0" err="1" smtClean="0">
                    <a:latin typeface="+mn-lt"/>
                  </a:rPr>
                  <a:t>transmission</a:t>
                </a:r>
                <a:r>
                  <a:rPr lang="nb-NO" sz="1600" dirty="0" smtClean="0">
                    <a:latin typeface="+mn-lt"/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e-DE" sz="1600" dirty="0" smtClean="0">
                    <a:latin typeface="+mn-lt"/>
                  </a:rPr>
                  <a:t>/</a:t>
                </a:r>
                <a14:m>
                  <m:oMath xmlns:m="http://schemas.openxmlformats.org/officeDocument/2006/math">
                    <m:r>
                      <a:rPr lang="nb-NO" sz="1600" b="0" i="1" dirty="0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nb-NO" sz="1600" b="0" i="1" dirty="0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nb-NO" sz="1600" b="0" dirty="0" smtClean="0">
                    <a:latin typeface="+mn-lt"/>
                  </a:rPr>
                  <a:t>,</a:t>
                </a:r>
              </a:p>
              <a:p>
                <a:pPr marL="0" indent="0">
                  <a:buNone/>
                </a:pPr>
                <a:r>
                  <a:rPr lang="nb-NO" sz="1600" dirty="0" smtClean="0">
                    <a:latin typeface="+mn-lt"/>
                  </a:rPr>
                  <a:t>					</a:t>
                </a:r>
                <a:r>
                  <a:rPr lang="nb-NO" sz="1600" dirty="0" err="1" smtClean="0">
                    <a:latin typeface="+mn-lt"/>
                  </a:rPr>
                  <a:t>leading</a:t>
                </a:r>
                <a:r>
                  <a:rPr lang="nb-NO" sz="1600" dirty="0" smtClean="0">
                    <a:latin typeface="+mn-lt"/>
                  </a:rPr>
                  <a:t> to </a:t>
                </a:r>
                <a:r>
                  <a:rPr lang="nb-NO" sz="1600" dirty="0" err="1" smtClean="0">
                    <a:latin typeface="+mn-lt"/>
                  </a:rPr>
                  <a:t>decreasing</a:t>
                </a:r>
                <a:r>
                  <a:rPr lang="nb-NO" sz="1600" dirty="0" smtClean="0">
                    <a:latin typeface="+mn-lt"/>
                  </a:rPr>
                  <a:t> </a:t>
                </a:r>
                <a:r>
                  <a:rPr lang="nb-NO" sz="1600" dirty="0" err="1" smtClean="0">
                    <a:latin typeface="+mn-lt"/>
                  </a:rPr>
                  <a:t>reflection</a:t>
                </a:r>
                <a:r>
                  <a:rPr lang="nb-NO" sz="1600" dirty="0" smtClean="0">
                    <a:latin typeface="+mn-lt"/>
                  </a:rPr>
                  <a:t>?</a:t>
                </a:r>
              </a:p>
              <a:p>
                <a:pPr marL="0" indent="0">
                  <a:buNone/>
                </a:pPr>
                <a:endParaRPr lang="nb-NO" sz="1800" dirty="0" smtClean="0"/>
              </a:p>
              <a:p>
                <a:pPr marL="0" indent="0">
                  <a:buNone/>
                </a:pPr>
                <a:endParaRPr lang="nb-NO" sz="1800" dirty="0" smtClean="0"/>
              </a:p>
              <a:p>
                <a:pPr marL="0" indent="0">
                  <a:buNone/>
                </a:pPr>
                <a:endParaRPr lang="nb-NO" sz="1800" dirty="0"/>
              </a:p>
              <a:p>
                <a:pPr marL="0" indent="0">
                  <a:buNone/>
                </a:pPr>
                <a:endParaRPr lang="nb-NO" sz="1800" dirty="0"/>
              </a:p>
            </p:txBody>
          </p:sp>
        </mc:Choice>
        <mc:Fallback xmlns="">
          <p:sp>
            <p:nvSpPr>
              <p:cNvPr id="17" name="Content Placeholder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899999"/>
                <a:ext cx="8184424" cy="5474675"/>
              </a:xfrm>
              <a:prstGeom prst="rect">
                <a:avLst/>
              </a:prstGeom>
              <a:blipFill rotWithShape="0">
                <a:blip r:embed="rId2"/>
                <a:stretch>
                  <a:fillRect l="-671" t="-66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00" y="1440000"/>
            <a:ext cx="3807699" cy="2934789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390510" y="5599596"/>
            <a:ext cx="426720" cy="22642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Box 1"/>
          <p:cNvSpPr txBox="1"/>
          <p:nvPr/>
        </p:nvSpPr>
        <p:spPr>
          <a:xfrm>
            <a:off x="6549524" y="4363419"/>
            <a:ext cx="22220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cs typeface="Arial" panose="020B0604020202020204" pitchFamily="34" charset="0"/>
              </a:rPr>
              <a:t>(</a:t>
            </a:r>
            <a:r>
              <a:rPr lang="nb-NO" sz="1200" dirty="0" err="1">
                <a:cs typeface="Arial" panose="020B0604020202020204" pitchFamily="34" charset="0"/>
              </a:rPr>
              <a:t>Godin</a:t>
            </a:r>
            <a:r>
              <a:rPr lang="nb-NO" sz="1200" dirty="0">
                <a:cs typeface="Arial" panose="020B0604020202020204" pitchFamily="34" charset="0"/>
              </a:rPr>
              <a:t>, 2006; </a:t>
            </a:r>
            <a:r>
              <a:rPr lang="nb-NO" sz="1200" dirty="0" err="1">
                <a:cs typeface="Arial" panose="020B0604020202020204" pitchFamily="34" charset="0"/>
              </a:rPr>
              <a:t>MacDonald</a:t>
            </a:r>
            <a:r>
              <a:rPr lang="nb-NO" sz="1200" dirty="0">
                <a:cs typeface="Arial" panose="020B0604020202020204" pitchFamily="34" charset="0"/>
              </a:rPr>
              <a:t>, 2007</a:t>
            </a:r>
            <a:r>
              <a:rPr lang="nb-NO" sz="1200" dirty="0" smtClean="0">
                <a:cs typeface="Arial" panose="020B0604020202020204" pitchFamily="34" charset="0"/>
              </a:rPr>
              <a:t>)</a:t>
            </a:r>
            <a:endParaRPr lang="de-DE" sz="1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76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034" y="5540275"/>
            <a:ext cx="1637116" cy="920814"/>
          </a:xfrm>
          <a:prstGeom prst="rect">
            <a:avLst/>
          </a:prstGeom>
        </p:spPr>
      </p:pic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0000"/>
          </a:xfrm>
        </p:spPr>
        <p:txBody>
          <a:bodyPr>
            <a:normAutofit/>
          </a:bodyPr>
          <a:lstStyle/>
          <a:p>
            <a:r>
              <a:rPr lang="nb-NO" dirty="0">
                <a:latin typeface="+mn-lt"/>
              </a:rPr>
              <a:t>Experiments</a:t>
            </a:r>
            <a:endParaRPr lang="de-DE" dirty="0">
              <a:latin typeface="+mn-lt"/>
            </a:endParaRPr>
          </a:p>
        </p:txBody>
      </p:sp>
      <p:sp>
        <p:nvSpPr>
          <p:cNvPr id="6" name="Content Placeholder 9"/>
          <p:cNvSpPr>
            <a:spLocks noGrp="1"/>
          </p:cNvSpPr>
          <p:nvPr>
            <p:ph idx="1"/>
          </p:nvPr>
        </p:nvSpPr>
        <p:spPr>
          <a:xfrm>
            <a:off x="628650" y="878399"/>
            <a:ext cx="4822916" cy="47648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800" dirty="0" err="1" smtClean="0">
                <a:latin typeface="+mn-lt"/>
              </a:rPr>
              <a:t>Measuring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the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transmission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into</a:t>
            </a:r>
            <a:r>
              <a:rPr lang="nb-NO" sz="1800" dirty="0" smtClean="0">
                <a:latin typeface="+mn-lt"/>
              </a:rPr>
              <a:t> air</a:t>
            </a:r>
            <a:endParaRPr lang="nb-NO" sz="1800" b="1" dirty="0"/>
          </a:p>
          <a:p>
            <a:endParaRPr lang="nb-NO" sz="1800" b="1" dirty="0">
              <a:latin typeface="+mn-lt"/>
            </a:endParaRPr>
          </a:p>
          <a:p>
            <a:r>
              <a:rPr lang="nb-NO" sz="1800" dirty="0" smtClean="0">
                <a:latin typeface="+mn-lt"/>
              </a:rPr>
              <a:t>Tank </a:t>
            </a:r>
            <a:r>
              <a:rPr lang="nb-NO" sz="1800" dirty="0" err="1" smtClean="0">
                <a:latin typeface="+mn-lt"/>
              </a:rPr>
              <a:t>size</a:t>
            </a:r>
            <a:r>
              <a:rPr lang="nb-NO" sz="1800" dirty="0" smtClean="0">
                <a:latin typeface="+mn-lt"/>
              </a:rPr>
              <a:t>: 6 m  x  2.5 m  x  1.4 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 err="1">
                <a:latin typeface="+mn-lt"/>
              </a:rPr>
              <a:t>a</a:t>
            </a:r>
            <a:r>
              <a:rPr lang="nb-NO" sz="1600" dirty="0" err="1" smtClean="0">
                <a:latin typeface="+mn-lt"/>
              </a:rPr>
              <a:t>bsorbing</a:t>
            </a:r>
            <a:r>
              <a:rPr lang="nb-NO" sz="1600" dirty="0" smtClean="0">
                <a:latin typeface="+mn-lt"/>
              </a:rPr>
              <a:t> material at </a:t>
            </a:r>
            <a:r>
              <a:rPr lang="nb-NO" sz="1600" dirty="0" err="1" smtClean="0">
                <a:latin typeface="+mn-lt"/>
              </a:rPr>
              <a:t>walls</a:t>
            </a:r>
            <a:endParaRPr lang="nb-NO" sz="1600" dirty="0" smtClean="0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nb-NO" sz="1800" dirty="0" smtClean="0">
              <a:latin typeface="+mn-lt"/>
            </a:endParaRPr>
          </a:p>
          <a:p>
            <a:r>
              <a:rPr lang="nb-NO" sz="1800" dirty="0">
                <a:latin typeface="+mn-lt"/>
              </a:rPr>
              <a:t>Source: </a:t>
            </a:r>
            <a:r>
              <a:rPr lang="nb-NO" sz="1800" dirty="0" err="1">
                <a:latin typeface="+mn-lt"/>
              </a:rPr>
              <a:t>Watergun</a:t>
            </a:r>
            <a:r>
              <a:rPr lang="nb-NO" sz="1800" dirty="0">
                <a:latin typeface="+mn-lt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 err="1">
                <a:latin typeface="+mn-lt"/>
              </a:rPr>
              <a:t>creates</a:t>
            </a:r>
            <a:r>
              <a:rPr lang="nb-NO" sz="1600" dirty="0">
                <a:latin typeface="+mn-lt"/>
              </a:rPr>
              <a:t> a </a:t>
            </a:r>
            <a:r>
              <a:rPr lang="nb-NO" sz="1600" dirty="0" err="1">
                <a:latin typeface="+mn-lt"/>
              </a:rPr>
              <a:t>cavity</a:t>
            </a:r>
            <a:r>
              <a:rPr lang="nb-NO" sz="1600" dirty="0">
                <a:latin typeface="+mn-lt"/>
              </a:rPr>
              <a:t> (ca. 3 cm radius</a:t>
            </a:r>
            <a:r>
              <a:rPr lang="nb-NO" sz="1600" dirty="0" smtClean="0">
                <a:latin typeface="+mn-lt"/>
              </a:rPr>
              <a:t>)</a:t>
            </a:r>
          </a:p>
          <a:p>
            <a:pPr marL="457200" lvl="1" indent="0">
              <a:buNone/>
            </a:pPr>
            <a:endParaRPr lang="nb-NO" sz="1600" dirty="0">
              <a:latin typeface="+mn-lt"/>
            </a:endParaRPr>
          </a:p>
          <a:p>
            <a:r>
              <a:rPr lang="nb-NO" sz="1800" dirty="0" err="1">
                <a:latin typeface="+mn-lt"/>
              </a:rPr>
              <a:t>Receiver</a:t>
            </a:r>
            <a:r>
              <a:rPr lang="nb-NO" sz="1800" dirty="0">
                <a:latin typeface="+mn-lt"/>
              </a:rPr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 err="1">
                <a:latin typeface="+mn-lt"/>
              </a:rPr>
              <a:t>hydrophones</a:t>
            </a:r>
            <a:r>
              <a:rPr lang="nb-NO" sz="1600" dirty="0">
                <a:latin typeface="+mn-lt"/>
              </a:rPr>
              <a:t> </a:t>
            </a:r>
            <a:r>
              <a:rPr lang="nb-NO" sz="1600" dirty="0" err="1">
                <a:latin typeface="+mn-lt"/>
              </a:rPr>
              <a:t>with</a:t>
            </a:r>
            <a:r>
              <a:rPr lang="nb-NO" sz="1600" dirty="0">
                <a:latin typeface="+mn-lt"/>
              </a:rPr>
              <a:t> same </a:t>
            </a:r>
            <a:r>
              <a:rPr lang="nb-NO" sz="1600" dirty="0" err="1">
                <a:latin typeface="+mn-lt"/>
              </a:rPr>
              <a:t>sensitivity</a:t>
            </a:r>
            <a:r>
              <a:rPr lang="nb-NO" sz="1600" dirty="0">
                <a:latin typeface="+mn-lt"/>
              </a:rPr>
              <a:t> in water and air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>
                <a:latin typeface="+mn-lt"/>
              </a:rPr>
              <a:t>not </a:t>
            </a:r>
            <a:r>
              <a:rPr lang="nb-NO" sz="1600" dirty="0" err="1">
                <a:latin typeface="+mn-lt"/>
              </a:rPr>
              <a:t>coupled</a:t>
            </a:r>
            <a:r>
              <a:rPr lang="nb-NO" sz="1600" dirty="0">
                <a:latin typeface="+mn-lt"/>
              </a:rPr>
              <a:t> to tank</a:t>
            </a:r>
          </a:p>
          <a:p>
            <a:endParaRPr lang="nb-NO" sz="1800" dirty="0">
              <a:latin typeface="+mn-lt"/>
            </a:endParaRPr>
          </a:p>
          <a:p>
            <a:endParaRPr lang="nb-NO" sz="1800" dirty="0" smtClean="0">
              <a:latin typeface="+mn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10" y="1105632"/>
            <a:ext cx="3203862" cy="20018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10" y="3534824"/>
            <a:ext cx="3203862" cy="20213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24701" y="5814297"/>
            <a:ext cx="975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err="1" smtClean="0"/>
              <a:t>watergun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52109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0000"/>
          </a:xfrm>
        </p:spPr>
        <p:txBody>
          <a:bodyPr>
            <a:normAutofit/>
          </a:bodyPr>
          <a:lstStyle/>
          <a:p>
            <a:r>
              <a:rPr lang="nb-NO" dirty="0">
                <a:latin typeface="+mn-lt"/>
              </a:rPr>
              <a:t>Experiments</a:t>
            </a:r>
            <a:endParaRPr lang="de-DE" dirty="0">
              <a:latin typeface="+mn-lt"/>
            </a:endParaRPr>
          </a:p>
        </p:txBody>
      </p:sp>
      <p:sp>
        <p:nvSpPr>
          <p:cNvPr id="6" name="Content Placeholder 9"/>
          <p:cNvSpPr>
            <a:spLocks noGrp="1"/>
          </p:cNvSpPr>
          <p:nvPr>
            <p:ph idx="1"/>
          </p:nvPr>
        </p:nvSpPr>
        <p:spPr>
          <a:xfrm>
            <a:off x="628650" y="878399"/>
            <a:ext cx="7886700" cy="5444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800" dirty="0" err="1" smtClean="0">
                <a:latin typeface="+mn-lt"/>
              </a:rPr>
              <a:t>Measuring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the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transmission</a:t>
            </a:r>
            <a:r>
              <a:rPr lang="nb-NO" sz="1800" dirty="0" smtClean="0">
                <a:latin typeface="+mn-lt"/>
              </a:rPr>
              <a:t> </a:t>
            </a:r>
            <a:r>
              <a:rPr lang="nb-NO" sz="1800" dirty="0" err="1" smtClean="0">
                <a:latin typeface="+mn-lt"/>
              </a:rPr>
              <a:t>into</a:t>
            </a:r>
            <a:r>
              <a:rPr lang="nb-NO" sz="1800" dirty="0" smtClean="0">
                <a:latin typeface="+mn-lt"/>
              </a:rPr>
              <a:t> air</a:t>
            </a:r>
          </a:p>
          <a:p>
            <a:pPr marL="0" indent="0">
              <a:buNone/>
            </a:pPr>
            <a:endParaRPr lang="nb-NO" sz="1800" b="1" dirty="0"/>
          </a:p>
          <a:p>
            <a:pPr marL="0" indent="0">
              <a:buNone/>
            </a:pPr>
            <a:r>
              <a:rPr lang="nb-NO" sz="1800" dirty="0" smtClean="0">
                <a:latin typeface="+mn-lt"/>
              </a:rPr>
              <a:t>Test 1: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 err="1">
                <a:latin typeface="+mn-lt"/>
              </a:rPr>
              <a:t>s</a:t>
            </a:r>
            <a:r>
              <a:rPr lang="nb-NO" sz="1600" dirty="0" err="1" smtClean="0">
                <a:latin typeface="+mn-lt"/>
              </a:rPr>
              <a:t>ource</a:t>
            </a:r>
            <a:r>
              <a:rPr lang="nb-NO" sz="1600" dirty="0" smtClean="0">
                <a:latin typeface="+mn-lt"/>
              </a:rPr>
              <a:t> at different </a:t>
            </a:r>
            <a:r>
              <a:rPr lang="nb-NO" sz="1600" dirty="0" err="1" smtClean="0">
                <a:latin typeface="+mn-lt"/>
              </a:rPr>
              <a:t>depth</a:t>
            </a:r>
            <a:endParaRPr lang="nb-NO" sz="1600" dirty="0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 err="1">
                <a:latin typeface="+mn-lt"/>
              </a:rPr>
              <a:t>r</a:t>
            </a:r>
            <a:r>
              <a:rPr lang="nb-NO" sz="1600" dirty="0" err="1" smtClean="0">
                <a:latin typeface="+mn-lt"/>
              </a:rPr>
              <a:t>eceivers</a:t>
            </a:r>
            <a:r>
              <a:rPr lang="nb-NO" sz="1600" dirty="0" smtClean="0">
                <a:latin typeface="+mn-lt"/>
              </a:rPr>
              <a:t> in air at zero offset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 err="1">
                <a:latin typeface="+mn-lt"/>
              </a:rPr>
              <a:t>s</a:t>
            </a:r>
            <a:r>
              <a:rPr lang="nb-NO" sz="1600" dirty="0" err="1" smtClean="0">
                <a:latin typeface="+mn-lt"/>
              </a:rPr>
              <a:t>everal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shots</a:t>
            </a:r>
            <a:r>
              <a:rPr lang="nb-NO" sz="1600" dirty="0" smtClean="0">
                <a:latin typeface="+mn-lt"/>
              </a:rPr>
              <a:t> per </a:t>
            </a:r>
            <a:r>
              <a:rPr lang="nb-NO" sz="1600" dirty="0" err="1" smtClean="0">
                <a:latin typeface="+mn-lt"/>
              </a:rPr>
              <a:t>depth</a:t>
            </a:r>
            <a:endParaRPr lang="nb-NO" sz="1600" dirty="0" smtClean="0">
              <a:latin typeface="+mn-lt"/>
            </a:endParaRPr>
          </a:p>
          <a:p>
            <a:pPr marL="457200" lvl="1" indent="0">
              <a:buNone/>
            </a:pPr>
            <a:endParaRPr lang="nb-NO" sz="1600" dirty="0">
              <a:latin typeface="+mn-lt"/>
            </a:endParaRPr>
          </a:p>
          <a:p>
            <a:pPr marL="457200" lvl="1" indent="0">
              <a:buNone/>
            </a:pPr>
            <a:r>
              <a:rPr lang="nb-NO" sz="1600" dirty="0" smtClean="0">
                <a:latin typeface="+mn-lt"/>
              </a:rPr>
              <a:t>	</a:t>
            </a:r>
            <a:r>
              <a:rPr lang="nb-NO" sz="1600" dirty="0" err="1" smtClean="0">
                <a:latin typeface="+mn-lt"/>
              </a:rPr>
              <a:t>depth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dependency</a:t>
            </a:r>
            <a:endParaRPr lang="nb-NO" sz="1600" dirty="0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nb-NO" sz="1600" dirty="0" smtClean="0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nb-NO" sz="1200" dirty="0">
              <a:latin typeface="+mn-lt"/>
            </a:endParaRPr>
          </a:p>
          <a:p>
            <a:pPr marL="0" indent="0">
              <a:buNone/>
            </a:pPr>
            <a:r>
              <a:rPr lang="nb-NO" sz="1800" dirty="0">
                <a:latin typeface="+mn-lt"/>
              </a:rPr>
              <a:t>Test </a:t>
            </a:r>
            <a:r>
              <a:rPr lang="nb-NO" sz="1800" dirty="0" smtClean="0">
                <a:latin typeface="+mn-lt"/>
              </a:rPr>
              <a:t>2:</a:t>
            </a:r>
            <a:endParaRPr lang="nb-NO" sz="1800" dirty="0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 err="1">
                <a:latin typeface="+mn-lt"/>
              </a:rPr>
              <a:t>c</a:t>
            </a:r>
            <a:r>
              <a:rPr lang="nb-NO" sz="1600" dirty="0" err="1" smtClean="0">
                <a:latin typeface="+mn-lt"/>
              </a:rPr>
              <a:t>onstant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source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depth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of</a:t>
            </a:r>
            <a:r>
              <a:rPr lang="nb-NO" sz="1600" dirty="0" smtClean="0">
                <a:latin typeface="+mn-lt"/>
              </a:rPr>
              <a:t> 0.3 m</a:t>
            </a:r>
            <a:endParaRPr lang="nb-NO" sz="1600" dirty="0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 err="1">
                <a:latin typeface="+mn-lt"/>
              </a:rPr>
              <a:t>r</a:t>
            </a:r>
            <a:r>
              <a:rPr lang="nb-NO" sz="1600" dirty="0" err="1" smtClean="0">
                <a:latin typeface="+mn-lt"/>
              </a:rPr>
              <a:t>eceivers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>
                <a:latin typeface="+mn-lt"/>
              </a:rPr>
              <a:t>in air </a:t>
            </a:r>
            <a:r>
              <a:rPr lang="nb-NO" sz="1600" dirty="0" err="1" smtClean="0">
                <a:latin typeface="+mn-lt"/>
              </a:rPr>
              <a:t>moved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along</a:t>
            </a:r>
            <a:r>
              <a:rPr lang="nb-NO" sz="1600" dirty="0" smtClean="0">
                <a:latin typeface="+mn-lt"/>
              </a:rPr>
              <a:t> y-</a:t>
            </a:r>
            <a:r>
              <a:rPr lang="nb-NO" sz="1600" dirty="0" err="1" smtClean="0">
                <a:latin typeface="+mn-lt"/>
              </a:rPr>
              <a:t>direction</a:t>
            </a:r>
            <a:endParaRPr lang="nb-NO" sz="1600" dirty="0" smtClean="0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 err="1">
                <a:latin typeface="+mn-lt"/>
              </a:rPr>
              <a:t>s</a:t>
            </a:r>
            <a:r>
              <a:rPr lang="nb-NO" sz="1600" dirty="0" err="1" smtClean="0">
                <a:latin typeface="+mn-lt"/>
              </a:rPr>
              <a:t>everal</a:t>
            </a:r>
            <a:r>
              <a:rPr lang="nb-NO" sz="1600" dirty="0" smtClean="0">
                <a:latin typeface="+mn-lt"/>
              </a:rPr>
              <a:t> </a:t>
            </a:r>
            <a:r>
              <a:rPr lang="nb-NO" sz="1600" dirty="0" err="1" smtClean="0">
                <a:latin typeface="+mn-lt"/>
              </a:rPr>
              <a:t>shots</a:t>
            </a:r>
            <a:r>
              <a:rPr lang="nb-NO" sz="1600" dirty="0" smtClean="0">
                <a:latin typeface="+mn-lt"/>
              </a:rPr>
              <a:t> per </a:t>
            </a:r>
            <a:r>
              <a:rPr lang="nb-NO" sz="1600" dirty="0" err="1" smtClean="0">
                <a:latin typeface="+mn-lt"/>
              </a:rPr>
              <a:t>depth</a:t>
            </a:r>
            <a:endParaRPr lang="nb-NO" sz="1600" dirty="0" smtClean="0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nb-NO" sz="1600" dirty="0">
              <a:latin typeface="+mn-lt"/>
            </a:endParaRPr>
          </a:p>
          <a:p>
            <a:pPr marL="457200" lvl="1" indent="0">
              <a:buNone/>
            </a:pPr>
            <a:r>
              <a:rPr lang="nb-NO" sz="1600" dirty="0" smtClean="0">
                <a:latin typeface="+mn-lt"/>
              </a:rPr>
              <a:t>	angle </a:t>
            </a:r>
            <a:r>
              <a:rPr lang="nb-NO" sz="1600" dirty="0" err="1" smtClean="0">
                <a:latin typeface="+mn-lt"/>
              </a:rPr>
              <a:t>dependency</a:t>
            </a:r>
            <a:endParaRPr lang="nb-NO" sz="1600" dirty="0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nb-NO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945" y="3788348"/>
            <a:ext cx="3096146" cy="23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946" y="1207909"/>
            <a:ext cx="3096145" cy="234000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1225734" y="5434155"/>
            <a:ext cx="352690" cy="1567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ight Arrow 8"/>
          <p:cNvSpPr/>
          <p:nvPr/>
        </p:nvSpPr>
        <p:spPr>
          <a:xfrm>
            <a:off x="1225734" y="3125797"/>
            <a:ext cx="352690" cy="1567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35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927</Words>
  <Application>Microsoft Office PowerPoint</Application>
  <PresentationFormat>On-screen Show (4:3)</PresentationFormat>
  <Paragraphs>236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Bradley Hand ITC</vt:lpstr>
      <vt:lpstr>Calibri</vt:lpstr>
      <vt:lpstr>Cambria Math</vt:lpstr>
      <vt:lpstr>Wingdings</vt:lpstr>
      <vt:lpstr>Office-tema</vt:lpstr>
      <vt:lpstr>Measuring the transmission coefficient of the air-water interface</vt:lpstr>
      <vt:lpstr>Outline</vt:lpstr>
      <vt:lpstr>Introduction</vt:lpstr>
      <vt:lpstr>Introduction</vt:lpstr>
      <vt:lpstr>Introduction</vt:lpstr>
      <vt:lpstr>Theory</vt:lpstr>
      <vt:lpstr>Theory</vt:lpstr>
      <vt:lpstr>Experiments</vt:lpstr>
      <vt:lpstr>Experiments</vt:lpstr>
      <vt:lpstr>Experiments</vt:lpstr>
      <vt:lpstr>Results</vt:lpstr>
      <vt:lpstr>Results</vt:lpstr>
      <vt:lpstr>Model</vt:lpstr>
      <vt:lpstr>Model</vt:lpstr>
      <vt:lpstr>Discussion</vt:lpstr>
      <vt:lpstr>Outlook</vt:lpstr>
      <vt:lpstr>Acknowledgements</vt:lpstr>
      <vt:lpstr>References</vt:lpstr>
      <vt:lpstr>Appendix</vt:lpstr>
      <vt:lpstr>Theory</vt:lpstr>
      <vt:lpstr>Experiments done so far</vt:lpstr>
      <vt:lpstr>Point Source in water layer with bottom</vt:lpstr>
      <vt:lpstr>For inhomogeneous waves</vt:lpstr>
      <vt:lpstr>For homogeneous waves</vt:lpstr>
    </vt:vector>
  </TitlesOfParts>
  <Company>NTNU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Kolbjørn Skarpnes</dc:creator>
  <cp:lastModifiedBy>Daniel Wehner</cp:lastModifiedBy>
  <cp:revision>254</cp:revision>
  <dcterms:created xsi:type="dcterms:W3CDTF">2013-06-10T16:56:09Z</dcterms:created>
  <dcterms:modified xsi:type="dcterms:W3CDTF">2017-04-24T16:01:52Z</dcterms:modified>
</cp:coreProperties>
</file>