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pn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71" r:id="rId11"/>
    <p:sldId id="261" r:id="rId12"/>
    <p:sldId id="267" r:id="rId13"/>
    <p:sldId id="275" r:id="rId14"/>
    <p:sldId id="272" r:id="rId15"/>
    <p:sldId id="273" r:id="rId16"/>
    <p:sldId id="274" r:id="rId17"/>
    <p:sldId id="276" r:id="rId18"/>
    <p:sldId id="281" r:id="rId19"/>
    <p:sldId id="260" r:id="rId20"/>
    <p:sldId id="280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789" autoAdjust="0"/>
  </p:normalViewPr>
  <p:slideViewPr>
    <p:cSldViewPr snapToGrid="0" snapToObjects="1">
      <p:cViewPr>
        <p:scale>
          <a:sx n="81" d="100"/>
          <a:sy n="81" d="100"/>
        </p:scale>
        <p:origin x="-1896" y="-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7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E061-F475-1841-96FE-D71A951A4D12}" type="datetimeFigureOut">
              <a:rPr lang="en-US" smtClean="0"/>
              <a:t>4/21/12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10CC-4969-2849-82CE-E9218D958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1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E061-F475-1841-96FE-D71A951A4D12}" type="datetimeFigureOut">
              <a:rPr lang="en-US" smtClean="0"/>
              <a:t>4/21/12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10CC-4969-2849-82CE-E9218D958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1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E061-F475-1841-96FE-D71A951A4D12}" type="datetimeFigureOut">
              <a:rPr lang="en-US" smtClean="0"/>
              <a:t>4/21/12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10CC-4969-2849-82CE-E9218D958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3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E061-F475-1841-96FE-D71A951A4D12}" type="datetimeFigureOut">
              <a:rPr lang="en-US" smtClean="0"/>
              <a:t>4/21/12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10CC-4969-2849-82CE-E9218D958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6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E061-F475-1841-96FE-D71A951A4D12}" type="datetimeFigureOut">
              <a:rPr lang="en-US" smtClean="0"/>
              <a:t>4/21/12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10CC-4969-2849-82CE-E9218D958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E061-F475-1841-96FE-D71A951A4D12}" type="datetimeFigureOut">
              <a:rPr lang="en-US" smtClean="0"/>
              <a:t>4/21/12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10CC-4969-2849-82CE-E9218D958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05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E061-F475-1841-96FE-D71A951A4D12}" type="datetimeFigureOut">
              <a:rPr lang="en-US" smtClean="0"/>
              <a:t>4/21/12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10CC-4969-2849-82CE-E9218D958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4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E061-F475-1841-96FE-D71A951A4D12}" type="datetimeFigureOut">
              <a:rPr lang="en-US" smtClean="0"/>
              <a:t>4/21/12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10CC-4969-2849-82CE-E9218D958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1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E061-F475-1841-96FE-D71A951A4D12}" type="datetimeFigureOut">
              <a:rPr lang="en-US" smtClean="0"/>
              <a:t>4/21/12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10CC-4969-2849-82CE-E9218D958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6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E061-F475-1841-96FE-D71A951A4D12}" type="datetimeFigureOut">
              <a:rPr lang="en-US" smtClean="0"/>
              <a:t>4/21/12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10CC-4969-2849-82CE-E9218D958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1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E061-F475-1841-96FE-D71A951A4D12}" type="datetimeFigureOut">
              <a:rPr lang="en-US" smtClean="0"/>
              <a:t>4/21/12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10CC-4969-2849-82CE-E9218D958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1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5E061-F475-1841-96FE-D71A951A4D12}" type="datetimeFigureOut">
              <a:rPr lang="en-US" smtClean="0"/>
              <a:t>4/21/12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A10CC-4969-2849-82CE-E9218D958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2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2660" y="834640"/>
            <a:ext cx="71963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Recursive estimation of </a:t>
            </a:r>
            <a:r>
              <a:rPr lang="en-US" sz="2800" b="1" dirty="0" smtClean="0"/>
              <a:t>reflectivity </a:t>
            </a:r>
            <a:r>
              <a:rPr lang="en-US" sz="2800" b="1" dirty="0"/>
              <a:t>by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minimum</a:t>
            </a:r>
            <a:r>
              <a:rPr lang="en-US" sz="2800" b="1" dirty="0"/>
              <a:t>-delay</a:t>
            </a:r>
          </a:p>
          <a:p>
            <a:pPr algn="ctr"/>
            <a:r>
              <a:rPr lang="en-US" sz="2800" b="1" dirty="0"/>
              <a:t>seismic trace decomposition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55876" y="2755458"/>
            <a:ext cx="7847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Milton J. </a:t>
            </a:r>
            <a:r>
              <a:rPr lang="en-US" b="1" dirty="0" err="1" smtClean="0"/>
              <a:t>Porsani</a:t>
            </a:r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dirty="0" smtClean="0"/>
              <a:t>Centro </a:t>
            </a:r>
            <a:r>
              <a:rPr lang="en-US" dirty="0"/>
              <a:t>de </a:t>
            </a:r>
            <a:r>
              <a:rPr lang="en-US" dirty="0" err="1"/>
              <a:t>Pesquisa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 smtClean="0"/>
              <a:t>Geofísica</a:t>
            </a:r>
            <a:r>
              <a:rPr lang="en-US" dirty="0" smtClean="0"/>
              <a:t> </a:t>
            </a:r>
            <a:r>
              <a:rPr lang="en-US" dirty="0"/>
              <a:t>e </a:t>
            </a:r>
            <a:r>
              <a:rPr lang="en-US" dirty="0" err="1"/>
              <a:t>Geologia</a:t>
            </a:r>
            <a:r>
              <a:rPr lang="en-US" dirty="0"/>
              <a:t> (CPPG/UFBA) and National</a:t>
            </a:r>
          </a:p>
          <a:p>
            <a:pPr algn="ctr"/>
            <a:r>
              <a:rPr lang="en-US" dirty="0"/>
              <a:t>Institute of Science and Technology of Petroleum Geophysics (INCT-GP/CNPQ).</a:t>
            </a:r>
          </a:p>
        </p:txBody>
      </p:sp>
      <p:sp>
        <p:nvSpPr>
          <p:cNvPr id="6" name="Rectangle 5"/>
          <p:cNvSpPr/>
          <p:nvPr/>
        </p:nvSpPr>
        <p:spPr>
          <a:xfrm>
            <a:off x="732660" y="4074146"/>
            <a:ext cx="73428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Bjorn </a:t>
            </a:r>
            <a:r>
              <a:rPr lang="en-US" b="1" dirty="0" err="1" smtClean="0"/>
              <a:t>Ursin</a:t>
            </a:r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dirty="0"/>
              <a:t>The Norwegian University of Science and Technology</a:t>
            </a:r>
            <a:r>
              <a:rPr lang="en-US" dirty="0" smtClean="0"/>
              <a:t>, (NTNU)</a:t>
            </a:r>
            <a:endParaRPr lang="en-US" dirty="0"/>
          </a:p>
          <a:p>
            <a:pPr algn="ctr"/>
            <a:r>
              <a:rPr lang="en-US" dirty="0"/>
              <a:t>Department of Petroleum Engineering and Applied Geophysics</a:t>
            </a:r>
          </a:p>
        </p:txBody>
      </p:sp>
      <p:sp>
        <p:nvSpPr>
          <p:cNvPr id="8" name="Rectangle 7"/>
          <p:cNvSpPr/>
          <p:nvPr/>
        </p:nvSpPr>
        <p:spPr>
          <a:xfrm>
            <a:off x="1139693" y="5478825"/>
            <a:ext cx="64799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Michelângelo</a:t>
            </a:r>
            <a:r>
              <a:rPr lang="en-US" b="1" dirty="0" smtClean="0"/>
              <a:t> </a:t>
            </a:r>
            <a:r>
              <a:rPr lang="en-US" b="1" dirty="0"/>
              <a:t>G. </a:t>
            </a:r>
            <a:r>
              <a:rPr lang="en-US" b="1" dirty="0" smtClean="0"/>
              <a:t>Silva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Centro de </a:t>
            </a:r>
            <a:r>
              <a:rPr lang="en-US" dirty="0" err="1"/>
              <a:t>Pesquisa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 smtClean="0"/>
              <a:t>GeofÍsica</a:t>
            </a:r>
            <a:r>
              <a:rPr lang="en-US" dirty="0" smtClean="0"/>
              <a:t> </a:t>
            </a:r>
            <a:r>
              <a:rPr lang="en-US" dirty="0"/>
              <a:t>e </a:t>
            </a:r>
            <a:r>
              <a:rPr lang="en-US" dirty="0" err="1"/>
              <a:t>Geologia</a:t>
            </a:r>
            <a:r>
              <a:rPr lang="en-US" dirty="0"/>
              <a:t> (CPPG/UFBA)</a:t>
            </a:r>
          </a:p>
        </p:txBody>
      </p:sp>
    </p:spTree>
    <p:extLst>
      <p:ext uri="{BB962C8B-B14F-4D97-AF65-F5344CB8AC3E}">
        <p14:creationId xmlns:p14="http://schemas.microsoft.com/office/powerpoint/2010/main" val="3971245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ros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680"/>
            <a:ext cx="9144000" cy="53230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5380" y="5685611"/>
            <a:ext cx="88183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Figure 2</a:t>
            </a:r>
            <a:r>
              <a:rPr lang="en-US" sz="2000" dirty="0"/>
              <a:t>: Comparison of SVD and </a:t>
            </a:r>
            <a:r>
              <a:rPr lang="en-US" sz="2000" dirty="0" smtClean="0"/>
              <a:t>reflectivity </a:t>
            </a:r>
            <a:r>
              <a:rPr lang="en-US" sz="2000" dirty="0"/>
              <a:t>estimation </a:t>
            </a:r>
            <a:r>
              <a:rPr lang="en-US" sz="2000" dirty="0" smtClean="0"/>
              <a:t>filtering </a:t>
            </a:r>
            <a:r>
              <a:rPr lang="en-US" sz="2000" dirty="0"/>
              <a:t>of a shot gather. Input data in (a), after </a:t>
            </a:r>
            <a:r>
              <a:rPr lang="en-US" sz="2000" dirty="0" smtClean="0"/>
              <a:t>SVD filtering </a:t>
            </a:r>
            <a:r>
              <a:rPr lang="en-US" sz="2000" dirty="0"/>
              <a:t>(b) and after SVD </a:t>
            </a:r>
            <a:r>
              <a:rPr lang="en-US" sz="2000" dirty="0" smtClean="0"/>
              <a:t>filtering </a:t>
            </a:r>
            <a:r>
              <a:rPr lang="en-US" sz="2000" dirty="0"/>
              <a:t>followed by recursive </a:t>
            </a:r>
            <a:r>
              <a:rPr lang="en-US" sz="2000" dirty="0" smtClean="0"/>
              <a:t>reflectivity </a:t>
            </a:r>
            <a:r>
              <a:rPr lang="en-US" sz="2000" dirty="0"/>
              <a:t>estimation (c).</a:t>
            </a:r>
          </a:p>
        </p:txBody>
      </p:sp>
    </p:spTree>
    <p:extLst>
      <p:ext uri="{BB962C8B-B14F-4D97-AF65-F5344CB8AC3E}">
        <p14:creationId xmlns:p14="http://schemas.microsoft.com/office/powerpoint/2010/main" val="462112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mblances-final-com-temp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3100"/>
            <a:ext cx="9144000" cy="43405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3058" y="5767517"/>
            <a:ext cx="90035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Velocity analysis plots corresponding to the three gathers in Fig. </a:t>
            </a:r>
            <a:r>
              <a:rPr lang="en-US" sz="2400" dirty="0" smtClean="0"/>
              <a:t>2 </a:t>
            </a:r>
          </a:p>
          <a:p>
            <a:r>
              <a:rPr lang="en-US" sz="2400" dirty="0" smtClean="0"/>
              <a:t>with </a:t>
            </a:r>
            <a:r>
              <a:rPr lang="en-US" sz="2400" dirty="0"/>
              <a:t>matching (a), (b), and (c).</a:t>
            </a:r>
          </a:p>
        </p:txBody>
      </p:sp>
    </p:spTree>
    <p:extLst>
      <p:ext uri="{BB962C8B-B14F-4D97-AF65-F5344CB8AC3E}">
        <p14:creationId xmlns:p14="http://schemas.microsoft.com/office/powerpoint/2010/main" val="2246588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02" y="985478"/>
            <a:ext cx="7701067" cy="40755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1754" y="5690943"/>
            <a:ext cx="78313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Average amplitude spectrum of the shot gathers in Fig. 2. </a:t>
            </a:r>
          </a:p>
        </p:txBody>
      </p:sp>
    </p:spTree>
    <p:extLst>
      <p:ext uri="{BB962C8B-B14F-4D97-AF65-F5344CB8AC3E}">
        <p14:creationId xmlns:p14="http://schemas.microsoft.com/office/powerpoint/2010/main" val="26237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3869" y="3344379"/>
            <a:ext cx="41091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After SVD filtering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763869" y="882254"/>
            <a:ext cx="33979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A common-offset panel at 2050m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63869" y="5256769"/>
            <a:ext cx="3905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After </a:t>
            </a:r>
            <a:r>
              <a:rPr lang="en-US" sz="2400" dirty="0">
                <a:solidFill>
                  <a:prstClr val="black"/>
                </a:solidFill>
              </a:rPr>
              <a:t>SVD filtering followed by reflectivity </a:t>
            </a:r>
            <a:r>
              <a:rPr lang="en-US" sz="2400" dirty="0" smtClean="0">
                <a:solidFill>
                  <a:prstClr val="black"/>
                </a:solidFill>
              </a:rPr>
              <a:t>estimation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34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28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3869" y="3360659"/>
            <a:ext cx="41091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After SVD filtering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763869" y="1077614"/>
            <a:ext cx="42397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</a:rPr>
              <a:t>A common-offset panel at 2050m </a:t>
            </a: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4763869" y="5517249"/>
            <a:ext cx="3905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 smtClean="0">
                <a:solidFill>
                  <a:prstClr val="black"/>
                </a:solidFill>
              </a:rPr>
              <a:t>After </a:t>
            </a:r>
            <a:r>
              <a:rPr lang="en-US" sz="2200" dirty="0">
                <a:solidFill>
                  <a:prstClr val="black"/>
                </a:solidFill>
              </a:rPr>
              <a:t>SVD filtering followed by reflectivity </a:t>
            </a:r>
            <a:r>
              <a:rPr lang="en-US" sz="2200" dirty="0" smtClean="0">
                <a:solidFill>
                  <a:prstClr val="black"/>
                </a:solidFill>
              </a:rPr>
              <a:t>estimation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3373" y="167392"/>
            <a:ext cx="4303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Detail of a common-offset panel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1" y="0"/>
            <a:ext cx="40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1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7623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07196" y="569977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Total removed noise after SVD filtering followed by reflectivity estimation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204168" y="146520"/>
            <a:ext cx="51677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</a:rPr>
              <a:t>Removed noise in common offset </a:t>
            </a:r>
            <a:r>
              <a:rPr lang="en-US" sz="2200" b="1" dirty="0" smtClean="0">
                <a:solidFill>
                  <a:prstClr val="black"/>
                </a:solidFill>
              </a:rPr>
              <a:t>panels </a:t>
            </a:r>
            <a:endParaRPr lang="en-US" sz="2200" b="1" dirty="0"/>
          </a:p>
        </p:txBody>
      </p:sp>
      <p:sp>
        <p:nvSpPr>
          <p:cNvPr id="5" name="Rectangle 4"/>
          <p:cNvSpPr/>
          <p:nvPr/>
        </p:nvSpPr>
        <p:spPr>
          <a:xfrm>
            <a:off x="4401322" y="1091625"/>
            <a:ext cx="20570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After SVD filtering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4376123" y="3087133"/>
            <a:ext cx="36668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</a:rPr>
              <a:t>Additional </a:t>
            </a:r>
            <a:r>
              <a:rPr lang="en-US" sz="2000" dirty="0">
                <a:solidFill>
                  <a:prstClr val="black"/>
                </a:solidFill>
              </a:rPr>
              <a:t>noise removed by reflectivity estimation </a:t>
            </a:r>
          </a:p>
        </p:txBody>
      </p:sp>
    </p:spTree>
    <p:extLst>
      <p:ext uri="{BB962C8B-B14F-4D97-AF65-F5344CB8AC3E}">
        <p14:creationId xmlns:p14="http://schemas.microsoft.com/office/powerpoint/2010/main" val="3307905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20" y="0"/>
            <a:ext cx="397943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88281" y="948601"/>
            <a:ext cx="18916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Original data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88281" y="5604949"/>
            <a:ext cx="44130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A</a:t>
            </a:r>
            <a:r>
              <a:rPr lang="en-US" sz="2200" dirty="0" smtClean="0"/>
              <a:t>fter recursive reflectivity estimation</a:t>
            </a: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4588281" y="3000920"/>
            <a:ext cx="33009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A</a:t>
            </a:r>
            <a:r>
              <a:rPr lang="en-US" sz="2200" dirty="0" smtClean="0"/>
              <a:t>fter adaptive SVD filtering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4978088" y="146050"/>
            <a:ext cx="24461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Stacked </a:t>
            </a:r>
            <a:r>
              <a:rPr lang="en-US" sz="2400" b="1" dirty="0" smtClean="0">
                <a:solidFill>
                  <a:prstClr val="black"/>
                </a:solidFill>
              </a:rPr>
              <a:t>sections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090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9091"/>
            <a:ext cx="5551932" cy="65561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51933" y="1344490"/>
            <a:ext cx="35920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After recursive reflectivity estimation followed by adaptive SVD filtering </a:t>
            </a:r>
          </a:p>
        </p:txBody>
      </p:sp>
      <p:sp>
        <p:nvSpPr>
          <p:cNvPr id="6" name="Rectangle 5"/>
          <p:cNvSpPr/>
          <p:nvPr/>
        </p:nvSpPr>
        <p:spPr>
          <a:xfrm>
            <a:off x="5698464" y="4538484"/>
            <a:ext cx="34455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 smtClean="0">
                <a:solidFill>
                  <a:prstClr val="black"/>
                </a:solidFill>
              </a:rPr>
              <a:t> After </a:t>
            </a:r>
            <a:r>
              <a:rPr lang="en-US" sz="2200" dirty="0">
                <a:solidFill>
                  <a:prstClr val="black"/>
                </a:solidFill>
              </a:rPr>
              <a:t>adaptive SVD filtering followed by recursive reflectivity </a:t>
            </a:r>
            <a:r>
              <a:rPr lang="en-US" sz="2200" dirty="0" smtClean="0">
                <a:solidFill>
                  <a:prstClr val="black"/>
                </a:solidFill>
              </a:rPr>
              <a:t>estimation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37605" y="336568"/>
            <a:ext cx="2377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Stacked </a:t>
            </a:r>
            <a:r>
              <a:rPr lang="en-US" sz="2400" b="1" dirty="0" smtClean="0">
                <a:solidFill>
                  <a:prstClr val="black"/>
                </a:solidFill>
              </a:rPr>
              <a:t>sections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58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0734"/>
          <a:stretch/>
        </p:blipFill>
        <p:spPr>
          <a:xfrm>
            <a:off x="1" y="3465260"/>
            <a:ext cx="5551932" cy="32299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71426" y="1344490"/>
            <a:ext cx="21301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Original data</a:t>
            </a:r>
            <a:endParaRPr lang="en-US" sz="2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5698464" y="4538484"/>
            <a:ext cx="34455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 smtClean="0">
                <a:solidFill>
                  <a:prstClr val="black"/>
                </a:solidFill>
              </a:rPr>
              <a:t> After </a:t>
            </a:r>
            <a:r>
              <a:rPr lang="en-US" sz="2200" dirty="0">
                <a:solidFill>
                  <a:prstClr val="black"/>
                </a:solidFill>
              </a:rPr>
              <a:t>adaptive SVD filtering followed by recursive reflectivity </a:t>
            </a:r>
            <a:r>
              <a:rPr lang="en-US" sz="2200" dirty="0" smtClean="0">
                <a:solidFill>
                  <a:prstClr val="black"/>
                </a:solidFill>
              </a:rPr>
              <a:t>estimation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37605" y="336568"/>
            <a:ext cx="2377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Stacked </a:t>
            </a:r>
            <a:r>
              <a:rPr lang="en-US" sz="2400" b="1" dirty="0" smtClean="0">
                <a:solidFill>
                  <a:prstClr val="black"/>
                </a:solidFill>
              </a:rPr>
              <a:t>sections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774" b="67076"/>
          <a:stretch/>
        </p:blipFill>
        <p:spPr>
          <a:xfrm>
            <a:off x="15673" y="266560"/>
            <a:ext cx="5536259" cy="31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11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095" y="433053"/>
            <a:ext cx="8775635" cy="6309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CONCLUSION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A</a:t>
            </a:r>
            <a:r>
              <a:rPr lang="en-US" sz="2200" dirty="0" smtClean="0"/>
              <a:t> </a:t>
            </a:r>
            <a:r>
              <a:rPr lang="en-US" sz="2200" dirty="0"/>
              <a:t>new method for estimating seismic </a:t>
            </a:r>
            <a:r>
              <a:rPr lang="en-US" sz="2200" dirty="0" smtClean="0"/>
              <a:t>reflectivity </a:t>
            </a:r>
            <a:r>
              <a:rPr lang="en-US" sz="2200" dirty="0"/>
              <a:t>by </a:t>
            </a:r>
            <a:r>
              <a:rPr lang="en-US" sz="2200" dirty="0" smtClean="0"/>
              <a:t>decomposition of </a:t>
            </a:r>
            <a:r>
              <a:rPr lang="en-US" sz="2200" dirty="0"/>
              <a:t>a seismic trace in minimum-delay wavelets. </a:t>
            </a:r>
            <a:endParaRPr lang="en-US" sz="2200" dirty="0" smtClean="0"/>
          </a:p>
          <a:p>
            <a:pPr marL="342900" indent="-342900">
              <a:buFont typeface="Arial"/>
              <a:buChar char="•"/>
            </a:pPr>
            <a:endParaRPr lang="en-US" sz="2200" dirty="0"/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The </a:t>
            </a:r>
            <a:r>
              <a:rPr lang="en-US" sz="2200" dirty="0"/>
              <a:t>method improves </a:t>
            </a:r>
            <a:r>
              <a:rPr lang="en-US" sz="2200" dirty="0" smtClean="0"/>
              <a:t>vertical resolution </a:t>
            </a:r>
            <a:r>
              <a:rPr lang="en-US" sz="2200" dirty="0"/>
              <a:t>for a source wavelet which is close to minimum delay. </a:t>
            </a:r>
            <a:endParaRPr lang="en-US" sz="2200" dirty="0" smtClean="0"/>
          </a:p>
          <a:p>
            <a:pPr marL="342900" indent="-342900">
              <a:buFont typeface="Arial"/>
              <a:buChar char="•"/>
            </a:pPr>
            <a:endParaRPr lang="en-US" sz="2200" dirty="0" smtClean="0"/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For </a:t>
            </a:r>
            <a:r>
              <a:rPr lang="en-US" sz="2200" dirty="0"/>
              <a:t>a mixed-</a:t>
            </a:r>
            <a:r>
              <a:rPr lang="en-US" sz="2200" dirty="0" smtClean="0"/>
              <a:t>delay source </a:t>
            </a:r>
            <a:r>
              <a:rPr lang="en-US" sz="2200" dirty="0"/>
              <a:t>wavelet one may apply an all-pass phase </a:t>
            </a:r>
            <a:r>
              <a:rPr lang="en-US" sz="2200" dirty="0" smtClean="0"/>
              <a:t>filter </a:t>
            </a:r>
            <a:r>
              <a:rPr lang="en-US" sz="2200" dirty="0"/>
              <a:t>before or after the </a:t>
            </a:r>
            <a:r>
              <a:rPr lang="en-US" sz="2200" dirty="0" smtClean="0"/>
              <a:t>reflectivity estimation.</a:t>
            </a:r>
          </a:p>
          <a:p>
            <a:endParaRPr lang="en-US" sz="2200" dirty="0"/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We have also developed a data processing strategy for noise </a:t>
            </a:r>
            <a:r>
              <a:rPr lang="en-US" sz="2200" dirty="0" smtClean="0"/>
              <a:t>removal and signal enhancement </a:t>
            </a:r>
            <a:r>
              <a:rPr lang="en-US" sz="2200" dirty="0"/>
              <a:t>by combining adaptive SVD </a:t>
            </a:r>
            <a:r>
              <a:rPr lang="en-US" sz="2200" dirty="0" smtClean="0"/>
              <a:t>filtering </a:t>
            </a:r>
            <a:r>
              <a:rPr lang="en-US" sz="2200" dirty="0"/>
              <a:t>with </a:t>
            </a:r>
            <a:r>
              <a:rPr lang="en-US" sz="2200" dirty="0" smtClean="0"/>
              <a:t>reflectivity </a:t>
            </a:r>
            <a:r>
              <a:rPr lang="en-US" sz="2200" dirty="0"/>
              <a:t>estimation. </a:t>
            </a:r>
            <a:endParaRPr lang="en-US" sz="2200" dirty="0" smtClean="0"/>
          </a:p>
          <a:p>
            <a:endParaRPr lang="en-US" sz="2200" dirty="0" smtClean="0"/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The SVD filtering </a:t>
            </a:r>
            <a:r>
              <a:rPr lang="en-US" sz="2200" dirty="0"/>
              <a:t>removes noise and improves lateral continuity while the </a:t>
            </a:r>
            <a:r>
              <a:rPr lang="en-US" sz="2200" dirty="0" smtClean="0"/>
              <a:t>reflectivity estimation </a:t>
            </a:r>
            <a:r>
              <a:rPr lang="en-US" sz="2200" dirty="0"/>
              <a:t>increases the high-frequency content in the data and improves </a:t>
            </a:r>
            <a:r>
              <a:rPr lang="en-US" sz="2200" dirty="0" smtClean="0"/>
              <a:t>vertical resolution</a:t>
            </a:r>
            <a:r>
              <a:rPr lang="en-US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44473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1505" y="1281751"/>
            <a:ext cx="76359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B</a:t>
            </a:r>
            <a:r>
              <a:rPr lang="en-US" sz="2400" dirty="0" smtClean="0"/>
              <a:t>y estimating a minimum-delay wavelet for each time-sample position of the seismic trace,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G</a:t>
            </a:r>
            <a:r>
              <a:rPr lang="en-US" sz="2400" dirty="0" smtClean="0"/>
              <a:t>ives a decomposition of the seismic trace as a sum of minimum-delay wavelets.</a:t>
            </a:r>
          </a:p>
          <a:p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The data vector is equal to a wavelet matrix</a:t>
            </a:r>
            <a:r>
              <a:rPr lang="en-US" sz="2400" dirty="0"/>
              <a:t>, which is lower triangular with elements 1 on the diagonal</a:t>
            </a:r>
            <a:r>
              <a:rPr lang="en-US" sz="2400" dirty="0" smtClean="0"/>
              <a:t>, multiplied </a:t>
            </a:r>
            <a:r>
              <a:rPr lang="en-US" sz="2400" dirty="0"/>
              <a:t>by </a:t>
            </a:r>
            <a:r>
              <a:rPr lang="en-US" sz="2400" dirty="0" smtClean="0"/>
              <a:t>the seismic reflectivity </a:t>
            </a:r>
            <a:r>
              <a:rPr lang="en-US" sz="2400" dirty="0"/>
              <a:t>vector. 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Recursive </a:t>
            </a:r>
            <a:r>
              <a:rPr lang="en-US" sz="2400" dirty="0"/>
              <a:t>solution of this equation provides an </a:t>
            </a:r>
            <a:r>
              <a:rPr lang="en-US" sz="2400" dirty="0" smtClean="0"/>
              <a:t>estimate of reflectivity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7538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43078" y="908028"/>
            <a:ext cx="3079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ACKNOWLEDGEMENTS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48281" y="2461748"/>
            <a:ext cx="65219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authors wish to express </a:t>
            </a:r>
            <a:r>
              <a:rPr lang="en-US" sz="2000" dirty="0" smtClean="0"/>
              <a:t>their gratitude </a:t>
            </a:r>
            <a:r>
              <a:rPr lang="en-US" sz="2000" dirty="0"/>
              <a:t>to INCT-GP/</a:t>
            </a:r>
            <a:r>
              <a:rPr lang="en-US" sz="2000" dirty="0" err="1"/>
              <a:t>CNPq</a:t>
            </a:r>
            <a:r>
              <a:rPr lang="en-US" sz="2000" dirty="0"/>
              <a:t>/MCT, </a:t>
            </a:r>
            <a:r>
              <a:rPr lang="en-US" sz="2000" dirty="0" smtClean="0"/>
              <a:t> CAPES, PETROBRAS</a:t>
            </a:r>
            <a:r>
              <a:rPr lang="en-US" sz="2000" dirty="0"/>
              <a:t>, </a:t>
            </a:r>
            <a:r>
              <a:rPr lang="en-US" sz="2000" dirty="0" smtClean="0"/>
              <a:t>ANP</a:t>
            </a:r>
            <a:r>
              <a:rPr lang="en-US" sz="2000" dirty="0"/>
              <a:t>, FINEP, FAPESB Brazil </a:t>
            </a:r>
            <a:r>
              <a:rPr lang="en-US" sz="2000" dirty="0" smtClean="0"/>
              <a:t>for financial support. We </a:t>
            </a:r>
            <a:r>
              <a:rPr lang="en-US" sz="2000" dirty="0"/>
              <a:t>also thank PARADIGM and </a:t>
            </a:r>
            <a:r>
              <a:rPr lang="en-US" sz="2000" dirty="0" smtClean="0"/>
              <a:t>LANDMARK for the </a:t>
            </a:r>
            <a:r>
              <a:rPr lang="en-US" sz="2000" dirty="0"/>
              <a:t>licenses granted to CPGG-UFBA. Bjorn </a:t>
            </a:r>
            <a:r>
              <a:rPr lang="en-US" sz="2000" dirty="0" err="1"/>
              <a:t>Ursin</a:t>
            </a:r>
            <a:r>
              <a:rPr lang="en-US" sz="2000" dirty="0"/>
              <a:t> </a:t>
            </a:r>
            <a:r>
              <a:rPr lang="en-US" sz="2000" dirty="0" smtClean="0"/>
              <a:t>has </a:t>
            </a:r>
            <a:r>
              <a:rPr lang="en-US" sz="2000" dirty="0"/>
              <a:t>received </a:t>
            </a:r>
            <a:r>
              <a:rPr lang="en-US" sz="2000" dirty="0" smtClean="0"/>
              <a:t>financial support </a:t>
            </a:r>
            <a:r>
              <a:rPr lang="en-US" sz="2000" dirty="0"/>
              <a:t>from the VISTA project  </a:t>
            </a:r>
            <a:r>
              <a:rPr lang="en-US" sz="2000" dirty="0" smtClean="0"/>
              <a:t>and </a:t>
            </a:r>
            <a:r>
              <a:rPr lang="en-US" sz="2000" dirty="0"/>
              <a:t>from the Norwegian </a:t>
            </a:r>
            <a:r>
              <a:rPr lang="en-US" sz="2000" dirty="0" smtClean="0"/>
              <a:t>Research Council </a:t>
            </a:r>
            <a:r>
              <a:rPr lang="en-US" sz="2000" dirty="0"/>
              <a:t>through the ROSE project.</a:t>
            </a:r>
          </a:p>
        </p:txBody>
      </p:sp>
    </p:spTree>
    <p:extLst>
      <p:ext uri="{BB962C8B-B14F-4D97-AF65-F5344CB8AC3E}">
        <p14:creationId xmlns:p14="http://schemas.microsoft.com/office/powerpoint/2010/main" val="1005912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813" y="857042"/>
            <a:ext cx="877563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err="1"/>
              <a:t>Berkhout</a:t>
            </a:r>
            <a:r>
              <a:rPr lang="en-US" sz="2000" dirty="0"/>
              <a:t>, A. J., 1977, Least-squares </a:t>
            </a:r>
            <a:r>
              <a:rPr lang="en-US" sz="2000" dirty="0" smtClean="0"/>
              <a:t>inverse filtering </a:t>
            </a:r>
            <a:r>
              <a:rPr lang="en-US" sz="2000" dirty="0"/>
              <a:t>and wavelet </a:t>
            </a:r>
            <a:r>
              <a:rPr lang="en-US" sz="2000" dirty="0" err="1" smtClean="0"/>
              <a:t>deconvolution</a:t>
            </a:r>
            <a:r>
              <a:rPr lang="en-US" sz="2000" dirty="0" smtClean="0"/>
              <a:t>: </a:t>
            </a:r>
            <a:r>
              <a:rPr lang="hu-HU" sz="2000" dirty="0" smtClean="0"/>
              <a:t>Geophysics</a:t>
            </a:r>
            <a:r>
              <a:rPr lang="hu-HU" sz="2000" dirty="0"/>
              <a:t>, 42, 1369-1383</a:t>
            </a:r>
            <a:r>
              <a:rPr lang="hu-HU" sz="2000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hu-HU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Clarke, G. K. C., 1968, Time-varying </a:t>
            </a:r>
            <a:r>
              <a:rPr lang="en-US" sz="2000" dirty="0" err="1"/>
              <a:t>deconvolution</a:t>
            </a:r>
            <a:r>
              <a:rPr lang="en-US" sz="2000" dirty="0"/>
              <a:t> </a:t>
            </a:r>
            <a:r>
              <a:rPr lang="en-US" sz="2000" dirty="0" smtClean="0"/>
              <a:t>filters</a:t>
            </a:r>
            <a:r>
              <a:rPr lang="en-US" sz="2000" dirty="0"/>
              <a:t>: Geophysics, </a:t>
            </a:r>
            <a:r>
              <a:rPr lang="en-US" sz="2000" dirty="0" smtClean="0"/>
              <a:t>33 936</a:t>
            </a:r>
            <a:r>
              <a:rPr lang="en-US" sz="2000" dirty="0"/>
              <a:t>-944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Griffiths</a:t>
            </a:r>
            <a:r>
              <a:rPr lang="en-US" sz="2000" dirty="0"/>
              <a:t>, L.J., F. R. </a:t>
            </a:r>
            <a:r>
              <a:rPr lang="en-US" sz="2000" dirty="0" err="1"/>
              <a:t>Smolka</a:t>
            </a:r>
            <a:r>
              <a:rPr lang="en-US" sz="2000" dirty="0"/>
              <a:t> and L. D. </a:t>
            </a:r>
            <a:r>
              <a:rPr lang="en-US" sz="2000" dirty="0" err="1"/>
              <a:t>Trembly</a:t>
            </a:r>
            <a:r>
              <a:rPr lang="en-US" sz="2000" dirty="0"/>
              <a:t>, 1977, Adaptive </a:t>
            </a:r>
            <a:r>
              <a:rPr lang="en-US" sz="2000" dirty="0" err="1" smtClean="0"/>
              <a:t>deconvolution</a:t>
            </a:r>
            <a:r>
              <a:rPr lang="en-US" sz="2000" dirty="0" smtClean="0"/>
              <a:t>: A </a:t>
            </a:r>
            <a:r>
              <a:rPr lang="en-US" sz="2000" dirty="0"/>
              <a:t>new technique for processing time-varying seismic data: Geophysics, </a:t>
            </a:r>
            <a:r>
              <a:rPr lang="en-US" sz="2000" dirty="0" smtClean="0"/>
              <a:t>42, 742</a:t>
            </a:r>
            <a:r>
              <a:rPr lang="en-US" sz="2000" dirty="0"/>
              <a:t>-759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err="1"/>
              <a:t>Leinbach</a:t>
            </a:r>
            <a:r>
              <a:rPr lang="en-US" sz="2000" dirty="0"/>
              <a:t>, J., 1995, Wiener spiking </a:t>
            </a:r>
            <a:r>
              <a:rPr lang="en-US" sz="2000" dirty="0" err="1"/>
              <a:t>deconvolution</a:t>
            </a:r>
            <a:r>
              <a:rPr lang="en-US" sz="2000" dirty="0"/>
              <a:t> and minimum-phase </a:t>
            </a:r>
            <a:r>
              <a:rPr lang="en-US" sz="2000" dirty="0" smtClean="0"/>
              <a:t>wavelets: A </a:t>
            </a:r>
            <a:r>
              <a:rPr lang="en-US" sz="2000" dirty="0"/>
              <a:t>tutorial: The Leading Edge, 189-192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Levinson, N., 1947, The Wiener </a:t>
            </a:r>
            <a:r>
              <a:rPr lang="en-US" sz="2000" dirty="0" smtClean="0"/>
              <a:t>RMS </a:t>
            </a:r>
            <a:r>
              <a:rPr lang="en-US" sz="2000" dirty="0"/>
              <a:t>(root mean square) criterion in </a:t>
            </a:r>
            <a:r>
              <a:rPr lang="en-US" sz="2000" dirty="0" smtClean="0"/>
              <a:t>filter design and </a:t>
            </a:r>
            <a:r>
              <a:rPr lang="en-US" sz="2000" dirty="0"/>
              <a:t>prediction: J. Math. Phys., 25, 26-278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err="1"/>
              <a:t>Misra</a:t>
            </a:r>
            <a:r>
              <a:rPr lang="en-US" sz="2000" dirty="0"/>
              <a:t>, S., and M. D. </a:t>
            </a:r>
            <a:r>
              <a:rPr lang="en-US" sz="2000" dirty="0" err="1"/>
              <a:t>Sacchi</a:t>
            </a:r>
            <a:r>
              <a:rPr lang="en-US" sz="2000" dirty="0"/>
              <a:t>, 2007, Non-minimum phase wavelet estimation </a:t>
            </a:r>
            <a:r>
              <a:rPr lang="en-US" sz="2000" dirty="0" smtClean="0"/>
              <a:t>by non</a:t>
            </a:r>
            <a:r>
              <a:rPr lang="en-US" sz="2000" dirty="0"/>
              <a:t>-linear optimization of all-pass operators: Geophysics, 55, 223-234.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90755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345" y="874979"/>
            <a:ext cx="864538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Peacock, K. L., and </a:t>
            </a:r>
            <a:r>
              <a:rPr lang="en-US" sz="2000" dirty="0" err="1"/>
              <a:t>Treitel</a:t>
            </a:r>
            <a:r>
              <a:rPr lang="en-US" sz="2000" dirty="0"/>
              <a:t>, S., 1969, Predictive </a:t>
            </a:r>
            <a:r>
              <a:rPr lang="en-US" sz="2000" dirty="0" err="1"/>
              <a:t>deconvolution</a:t>
            </a:r>
            <a:r>
              <a:rPr lang="en-US" sz="2000" dirty="0"/>
              <a:t> - Theory </a:t>
            </a:r>
            <a:r>
              <a:rPr lang="en-US" sz="2000" dirty="0" smtClean="0"/>
              <a:t>and practice</a:t>
            </a:r>
            <a:r>
              <a:rPr lang="en-US" sz="2000" dirty="0"/>
              <a:t>: Geophysics, 34, 155-169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err="1"/>
              <a:t>Porsani</a:t>
            </a:r>
            <a:r>
              <a:rPr lang="en-US" sz="2000" dirty="0"/>
              <a:t>, M. J., and B. Ursin,1998, Mixed-phase </a:t>
            </a:r>
            <a:r>
              <a:rPr lang="en-US" sz="2000" dirty="0" err="1"/>
              <a:t>deconvolution</a:t>
            </a:r>
            <a:r>
              <a:rPr lang="en-US" sz="2000" dirty="0"/>
              <a:t>: Geophysics, </a:t>
            </a:r>
            <a:r>
              <a:rPr lang="en-US" sz="2000" dirty="0" smtClean="0"/>
              <a:t>63, 633</a:t>
            </a:r>
            <a:r>
              <a:rPr lang="en-US" sz="2000" dirty="0"/>
              <a:t>-647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err="1"/>
              <a:t>Porsani</a:t>
            </a:r>
            <a:r>
              <a:rPr lang="en-US" sz="2000" dirty="0"/>
              <a:t>, M. J., B. </a:t>
            </a:r>
            <a:r>
              <a:rPr lang="en-US" sz="2000" dirty="0" err="1"/>
              <a:t>Ursin</a:t>
            </a:r>
            <a:r>
              <a:rPr lang="en-US" sz="2000" dirty="0"/>
              <a:t>, M. G. Silva, and P. E. M. </a:t>
            </a:r>
            <a:r>
              <a:rPr lang="en-US" sz="2000" dirty="0" err="1"/>
              <a:t>Melo</a:t>
            </a:r>
            <a:r>
              <a:rPr lang="en-US" sz="2000" dirty="0"/>
              <a:t>, 2012, Dip-</a:t>
            </a:r>
            <a:r>
              <a:rPr lang="en-US" sz="2000" dirty="0" smtClean="0"/>
              <a:t>adaptive SVD filtering </a:t>
            </a:r>
            <a:r>
              <a:rPr lang="en-US" sz="2000" dirty="0"/>
              <a:t>for seismic </a:t>
            </a:r>
            <a:r>
              <a:rPr lang="en-US" sz="2000" dirty="0" smtClean="0"/>
              <a:t>reflection </a:t>
            </a:r>
            <a:r>
              <a:rPr lang="en-US" sz="2000" dirty="0"/>
              <a:t>enhancement: Geophysical Prospecting (</a:t>
            </a:r>
            <a:r>
              <a:rPr lang="en-US" sz="2000" dirty="0" smtClean="0"/>
              <a:t>in press</a:t>
            </a:r>
            <a:r>
              <a:rPr lang="en-US" sz="2000" dirty="0"/>
              <a:t>)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Robinson, E. A., 1957, Predictive decomposition of seismic traces: Geophysics</a:t>
            </a:r>
            <a:r>
              <a:rPr lang="en-US" sz="2000" dirty="0" smtClean="0"/>
              <a:t>, 22</a:t>
            </a:r>
            <a:r>
              <a:rPr lang="en-US" sz="2000" dirty="0"/>
              <a:t>, 767-778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Robinson, E. A., 1967, Multichannel time series analysis with digital </a:t>
            </a:r>
            <a:r>
              <a:rPr lang="en-US" sz="2000" dirty="0" smtClean="0"/>
              <a:t>computer programs</a:t>
            </a:r>
            <a:r>
              <a:rPr lang="en-US" sz="2000" dirty="0"/>
              <a:t>: Holden-Day, Inc., San Francisco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Robinson, E. A., and </a:t>
            </a:r>
            <a:r>
              <a:rPr lang="en-US" sz="2000" dirty="0" err="1"/>
              <a:t>Treitel</a:t>
            </a:r>
            <a:r>
              <a:rPr lang="en-US" sz="2000" dirty="0"/>
              <a:t>, S., 1980, Geophysical signal analysis: Prentice-Hall</a:t>
            </a:r>
            <a:r>
              <a:rPr lang="en-US" sz="2000" dirty="0" smtClean="0"/>
              <a:t>, Englewood </a:t>
            </a:r>
            <a:r>
              <a:rPr lang="en-US" sz="2000" dirty="0" err="1"/>
              <a:t>Clis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5197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5876" y="2013876"/>
            <a:ext cx="804297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err="1"/>
              <a:t>Ursin</a:t>
            </a:r>
            <a:r>
              <a:rPr lang="en-US" sz="2000" dirty="0"/>
              <a:t>, B., and M.J. </a:t>
            </a:r>
            <a:r>
              <a:rPr lang="en-US" sz="2000" dirty="0" err="1"/>
              <a:t>Porsani</a:t>
            </a:r>
            <a:r>
              <a:rPr lang="en-US" sz="2000" dirty="0"/>
              <a:t>, 2000, Estimation of an optimal mixed-phase </a:t>
            </a:r>
            <a:r>
              <a:rPr lang="en-US" sz="2000" dirty="0" smtClean="0"/>
              <a:t>inverse filter</a:t>
            </a:r>
            <a:r>
              <a:rPr lang="en-US" sz="2000" dirty="0"/>
              <a:t>: Geophysical Prospecting, 48, 663-676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van der Baan, M. 2008, Time-varying wavelet estimation and </a:t>
            </a:r>
            <a:r>
              <a:rPr lang="en-US" sz="2000" dirty="0" err="1"/>
              <a:t>deconvolution</a:t>
            </a:r>
            <a:r>
              <a:rPr lang="en-US" sz="2000" dirty="0"/>
              <a:t> </a:t>
            </a:r>
            <a:r>
              <a:rPr lang="en-US" sz="2000" dirty="0" smtClean="0"/>
              <a:t>by kurtosis </a:t>
            </a:r>
            <a:r>
              <a:rPr lang="en-US" sz="2000" dirty="0"/>
              <a:t>maximization: Geophysics, 73, no. 2, V11-V18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Wang, R. J., 1969, The determination of optimum gate lengths for time-</a:t>
            </a:r>
            <a:r>
              <a:rPr lang="en-US" sz="2000" dirty="0" smtClean="0"/>
              <a:t>varying Wiener filtering</a:t>
            </a:r>
            <a:r>
              <a:rPr lang="en-US" sz="2000" dirty="0"/>
              <a:t>: Geophysics, 34, 683-695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err="1"/>
              <a:t>Yilmaz</a:t>
            </a:r>
            <a:r>
              <a:rPr lang="en-US" sz="2000" dirty="0"/>
              <a:t>,  O., 1987, Seismic data processing: SEG, Tulsa.</a:t>
            </a:r>
          </a:p>
        </p:txBody>
      </p:sp>
    </p:spTree>
    <p:extLst>
      <p:ext uri="{BB962C8B-B14F-4D97-AF65-F5344CB8AC3E}">
        <p14:creationId xmlns:p14="http://schemas.microsoft.com/office/powerpoint/2010/main" val="3603622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7169" y="654617"/>
            <a:ext cx="4415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SEISMIC TRACE DECOMPOSITION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0927"/>
            <a:ext cx="9144000" cy="1012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0" y="3027780"/>
            <a:ext cx="7289800" cy="977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93839"/>
            <a:ext cx="9144000" cy="870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5388067"/>
            <a:ext cx="44196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02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211" y="182723"/>
            <a:ext cx="66850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inverse of the spiking </a:t>
            </a:r>
            <a:r>
              <a:rPr lang="en-US" sz="2400" dirty="0" smtClean="0"/>
              <a:t>filter </a:t>
            </a:r>
            <a:r>
              <a:rPr lang="en-US" sz="2400" dirty="0"/>
              <a:t>is a minimum-delay wavelet </a:t>
            </a:r>
            <a:r>
              <a:rPr lang="en-US" sz="2400" dirty="0" smtClean="0"/>
              <a:t>computed </a:t>
            </a:r>
            <a:r>
              <a:rPr lang="en-US" sz="2400" dirty="0"/>
              <a:t>directly from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11" y="1477688"/>
            <a:ext cx="3282213" cy="8984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377" y="1372830"/>
            <a:ext cx="3362622" cy="10032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748" y="3613692"/>
            <a:ext cx="7017251" cy="207367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6211" y="2712202"/>
            <a:ext cx="6092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This can be written in vector-matrix notation as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036" y="6022100"/>
            <a:ext cx="1701800" cy="673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6379" y="6072900"/>
            <a:ext cx="762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03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2486" y="313913"/>
            <a:ext cx="4469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TIME-VARYING DECONVOLUTION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92742" y="904633"/>
            <a:ext cx="7303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 time-varying </a:t>
            </a:r>
            <a:r>
              <a:rPr lang="en-US" sz="2400" dirty="0" err="1"/>
              <a:t>deconvolution</a:t>
            </a:r>
            <a:r>
              <a:rPr lang="en-US" sz="2400" dirty="0"/>
              <a:t> we compute and apply a </a:t>
            </a:r>
            <a:r>
              <a:rPr lang="en-US" sz="2400" dirty="0" smtClean="0"/>
              <a:t>different filter </a:t>
            </a:r>
            <a:r>
              <a:rPr lang="en-US" sz="2400" dirty="0"/>
              <a:t>for each </a:t>
            </a:r>
            <a:r>
              <a:rPr lang="en-US" sz="2400" dirty="0" smtClean="0"/>
              <a:t>time sample</a:t>
            </a:r>
            <a:r>
              <a:rPr lang="en-US" sz="24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361" y="1874416"/>
            <a:ext cx="4074919" cy="997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31" y="3617624"/>
            <a:ext cx="7060525" cy="21805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8941" y="2930424"/>
            <a:ext cx="2558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can be written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868" y="6107542"/>
            <a:ext cx="1727200" cy="63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280" y="6163571"/>
            <a:ext cx="7493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76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6630" y="2007286"/>
            <a:ext cx="467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Combining eq. (1) and (2) we obtain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90751" y="4902233"/>
            <a:ext cx="809182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matrix F = GW is also lower triangular with elements 1 on the diagonal. </a:t>
            </a:r>
            <a:r>
              <a:rPr lang="en-US" sz="2400" dirty="0" smtClean="0"/>
              <a:t>It is</a:t>
            </a:r>
            <a:r>
              <a:rPr lang="en-US" sz="2400" dirty="0"/>
              <a:t>, however, </a:t>
            </a:r>
            <a:r>
              <a:rPr lang="en-US" sz="2400" dirty="0" smtClean="0"/>
              <a:t>different </a:t>
            </a:r>
            <a:r>
              <a:rPr lang="en-US" sz="2400" dirty="0"/>
              <a:t>from the identity matrix, so </a:t>
            </a:r>
            <a:r>
              <a:rPr lang="en-US" sz="2400" dirty="0" smtClean="0"/>
              <a:t>that the two estimates of reflectivity are different.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16053" y="584522"/>
            <a:ext cx="1986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COMPARISON</a:t>
            </a:r>
            <a:endParaRPr lang="en-US" sz="2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745" y="3218192"/>
            <a:ext cx="2718211" cy="8559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208" y="3413740"/>
            <a:ext cx="7112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28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721" y="720916"/>
            <a:ext cx="3556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From equation </a:t>
            </a:r>
            <a:r>
              <a:rPr lang="en-US" sz="2400" dirty="0" smtClean="0"/>
              <a:t>(1) </a:t>
            </a:r>
            <a:r>
              <a:rPr lang="en-US" sz="2400" dirty="0"/>
              <a:t>we have</a:t>
            </a:r>
          </a:p>
        </p:txBody>
      </p:sp>
      <p:sp>
        <p:nvSpPr>
          <p:cNvPr id="4" name="Rectangle 3"/>
          <p:cNvSpPr/>
          <p:nvPr/>
        </p:nvSpPr>
        <p:spPr>
          <a:xfrm>
            <a:off x="361319" y="2587044"/>
            <a:ext cx="838175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lines of inverse matrix can </a:t>
            </a:r>
            <a:r>
              <a:rPr lang="en-US" sz="2400" dirty="0"/>
              <a:t>now be considered as time-varying </a:t>
            </a:r>
            <a:r>
              <a:rPr lang="en-US" sz="2400" dirty="0" smtClean="0"/>
              <a:t>filter </a:t>
            </a:r>
            <a:r>
              <a:rPr lang="en-US" sz="2400" dirty="0"/>
              <a:t>impulse </a:t>
            </a:r>
            <a:r>
              <a:rPr lang="en-US" sz="2400" dirty="0" smtClean="0"/>
              <a:t>responses. They </a:t>
            </a:r>
            <a:r>
              <a:rPr lang="en-US" sz="2400" dirty="0"/>
              <a:t>are, however, not necessarily minimum </a:t>
            </a:r>
            <a:r>
              <a:rPr lang="en-US" sz="2400" dirty="0" smtClean="0"/>
              <a:t>delay.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153" y="1369188"/>
            <a:ext cx="1993900" cy="86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1319" y="4183990"/>
            <a:ext cx="83817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new process is a decomposition of the seismic trace in </a:t>
            </a:r>
            <a:r>
              <a:rPr lang="en-US" sz="2400" dirty="0" smtClean="0"/>
              <a:t>minimum delay wavelets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recursive estimate of the </a:t>
            </a:r>
            <a:r>
              <a:rPr lang="en-US" sz="2400" dirty="0" smtClean="0"/>
              <a:t>reflectivity </a:t>
            </a:r>
            <a:r>
              <a:rPr lang="en-US" sz="2400" dirty="0"/>
              <a:t>may also be considered </a:t>
            </a:r>
            <a:r>
              <a:rPr lang="en-US" sz="2400" dirty="0" smtClean="0"/>
              <a:t>to be </a:t>
            </a:r>
            <a:r>
              <a:rPr lang="en-US" sz="2400" dirty="0"/>
              <a:t>the output of a mixed-delay time-varying </a:t>
            </a:r>
            <a:r>
              <a:rPr lang="en-US" sz="2400" dirty="0" smtClean="0"/>
              <a:t>filtering procedure.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717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2975" y="422051"/>
            <a:ext cx="4675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LAND DATA PROCESSING EXAMPLE</a:t>
            </a:r>
          </a:p>
        </p:txBody>
      </p:sp>
      <p:sp>
        <p:nvSpPr>
          <p:cNvPr id="3" name="Rectangle 2"/>
          <p:cNvSpPr/>
          <p:nvPr/>
        </p:nvSpPr>
        <p:spPr>
          <a:xfrm>
            <a:off x="716378" y="1306525"/>
            <a:ext cx="8042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Land </a:t>
            </a:r>
            <a:r>
              <a:rPr lang="en-US" sz="2400" dirty="0"/>
              <a:t>seismic line from the </a:t>
            </a:r>
            <a:r>
              <a:rPr lang="en-US" sz="2400" dirty="0" err="1"/>
              <a:t>Tacutu</a:t>
            </a:r>
            <a:r>
              <a:rPr lang="en-US" sz="2400" dirty="0"/>
              <a:t> basin</a:t>
            </a:r>
            <a:r>
              <a:rPr lang="en-US" sz="2400" dirty="0" smtClean="0"/>
              <a:t>, </a:t>
            </a:r>
          </a:p>
          <a:p>
            <a:r>
              <a:rPr lang="en-US" sz="2400" dirty="0" smtClean="0"/>
              <a:t>located </a:t>
            </a:r>
            <a:r>
              <a:rPr lang="en-US" sz="2400" dirty="0"/>
              <a:t>in the North-east of Brazil</a:t>
            </a:r>
          </a:p>
        </p:txBody>
      </p:sp>
      <p:sp>
        <p:nvSpPr>
          <p:cNvPr id="4" name="Rectangle 3"/>
          <p:cNvSpPr/>
          <p:nvPr/>
        </p:nvSpPr>
        <p:spPr>
          <a:xfrm>
            <a:off x="956016" y="2812081"/>
            <a:ext cx="72497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179 </a:t>
            </a:r>
            <a:r>
              <a:rPr lang="en-US" sz="2400" dirty="0" smtClean="0"/>
              <a:t>shots recorded </a:t>
            </a:r>
            <a:r>
              <a:rPr lang="en-US" sz="2400" dirty="0"/>
              <a:t>at 4 </a:t>
            </a:r>
            <a:r>
              <a:rPr lang="en-US" sz="2400" dirty="0" err="1"/>
              <a:t>ms</a:t>
            </a:r>
            <a:r>
              <a:rPr lang="en-US" sz="2400" dirty="0"/>
              <a:t> sampling </a:t>
            </a:r>
            <a:r>
              <a:rPr lang="en-US" sz="2400" dirty="0" smtClean="0"/>
              <a:t>interval</a:t>
            </a:r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96 </a:t>
            </a:r>
            <a:r>
              <a:rPr lang="en-US" sz="2400" dirty="0"/>
              <a:t>channels per shot </a:t>
            </a:r>
            <a:endParaRPr lang="en-US" sz="2400" dirty="0" smtClean="0"/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split</a:t>
            </a:r>
            <a:r>
              <a:rPr lang="en-US" sz="2400" dirty="0"/>
              <a:t>-</a:t>
            </a:r>
            <a:r>
              <a:rPr lang="en-US" sz="2400" dirty="0" smtClean="0"/>
              <a:t>spread geometry </a:t>
            </a:r>
            <a:r>
              <a:rPr lang="en-US" sz="2400" dirty="0"/>
              <a:t>with </a:t>
            </a:r>
            <a:r>
              <a:rPr lang="en-US" sz="2400" dirty="0" smtClean="0"/>
              <a:t>offsets </a:t>
            </a:r>
            <a:r>
              <a:rPr lang="en-US" sz="2400" dirty="0"/>
              <a:t>from </a:t>
            </a:r>
            <a:r>
              <a:rPr lang="en-US" sz="2400" dirty="0" smtClean="0"/>
              <a:t>-</a:t>
            </a:r>
            <a:r>
              <a:rPr lang="en-US" sz="2400" dirty="0"/>
              <a:t>2.500 m to -150 m and 150 m to 2.500 m and 200 </a:t>
            </a:r>
            <a:r>
              <a:rPr lang="en-US" sz="2400" dirty="0" smtClean="0"/>
              <a:t>m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distance between the shots is 200 m, giving a low </a:t>
            </a:r>
            <a:r>
              <a:rPr lang="en-US" sz="2400" dirty="0" smtClean="0"/>
              <a:t>CMP coverage </a:t>
            </a:r>
            <a:r>
              <a:rPr lang="en-US" sz="2400" dirty="0"/>
              <a:t>of 12 </a:t>
            </a:r>
            <a:r>
              <a:rPr lang="en-US" sz="2400" dirty="0" smtClean="0"/>
              <a:t>fold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996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0797" y="220302"/>
            <a:ext cx="5440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Flowchart of the seismic data </a:t>
            </a:r>
            <a:r>
              <a:rPr lang="en-US" sz="2400" b="1" dirty="0" smtClean="0"/>
              <a:t>processing: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27" y="976805"/>
            <a:ext cx="3228883" cy="53684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829" y="920784"/>
            <a:ext cx="2407829" cy="542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93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1258</Words>
  <Application>Microsoft Macintosh PowerPoint</Application>
  <PresentationFormat>On-screen Show (4:3)</PresentationFormat>
  <Paragraphs>113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UFBA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Milton Porsani</dc:creator>
  <cp:lastModifiedBy>reynam</cp:lastModifiedBy>
  <cp:revision>25</cp:revision>
  <dcterms:created xsi:type="dcterms:W3CDTF">2012-04-16T20:14:08Z</dcterms:created>
  <dcterms:modified xsi:type="dcterms:W3CDTF">2012-04-21T09:59:16Z</dcterms:modified>
</cp:coreProperties>
</file>