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6" r:id="rId2"/>
    <p:sldId id="534" r:id="rId3"/>
    <p:sldId id="535" r:id="rId4"/>
    <p:sldId id="267" r:id="rId5"/>
    <p:sldId id="532" r:id="rId6"/>
    <p:sldId id="536" r:id="rId7"/>
    <p:sldId id="269" r:id="rId8"/>
    <p:sldId id="290" r:id="rId9"/>
    <p:sldId id="270" r:id="rId10"/>
    <p:sldId id="271" r:id="rId11"/>
    <p:sldId id="272" r:id="rId12"/>
    <p:sldId id="275" r:id="rId13"/>
    <p:sldId id="297" r:id="rId14"/>
    <p:sldId id="265" r:id="rId15"/>
    <p:sldId id="527" r:id="rId16"/>
    <p:sldId id="516" r:id="rId17"/>
    <p:sldId id="517" r:id="rId18"/>
    <p:sldId id="533" r:id="rId19"/>
    <p:sldId id="327" r:id="rId20"/>
    <p:sldId id="53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86337" y="2677415"/>
            <a:ext cx="10363200" cy="901094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486337" y="3645154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61085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9079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357001" y="274639"/>
            <a:ext cx="7278999" cy="5851525"/>
          </a:xfrm>
        </p:spPr>
        <p:txBody>
          <a:bodyPr vert="eaVert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3906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03201"/>
            <a:ext cx="10972800" cy="41751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609600" y="765175"/>
            <a:ext cx="5384800" cy="55451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765175"/>
            <a:ext cx="5384800" cy="55451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597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520702" y="1552579"/>
            <a:ext cx="10972800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520702" y="438492"/>
            <a:ext cx="10972800" cy="771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GB" dirty="0"/>
              <a:t>Slide </a:t>
            </a:r>
            <a:fld id="{3557CC22-8AC3-423D-AC40-BACF7403EC1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30355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43436" y="1210235"/>
            <a:ext cx="11905130" cy="520849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520701" y="438490"/>
            <a:ext cx="10972800" cy="771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GB" dirty="0"/>
              <a:t>Slide </a:t>
            </a:r>
            <a:fld id="{3557CC22-8AC3-423D-AC40-BACF7403EC1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485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8"/>
            <a:ext cx="1150372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1" i="0" smtClean="0">
                <a:latin typeface="Arial"/>
                <a:cs typeface="Arial"/>
              </a:rPr>
              <a:pPr algn="ctr"/>
              <a:t>‹#›</a:t>
            </a:fld>
            <a:endParaRPr lang="nb-NO" sz="1000" b="1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6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81020" y="4406901"/>
            <a:ext cx="994526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81020" y="2906713"/>
            <a:ext cx="994526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4403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60735" y="274638"/>
            <a:ext cx="9876539" cy="114300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486282" y="1600201"/>
            <a:ext cx="4890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074282" y="1600201"/>
            <a:ext cx="48985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460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12697" y="274638"/>
            <a:ext cx="987653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26235" y="1535113"/>
            <a:ext cx="50225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426235" y="2174875"/>
            <a:ext cx="50225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7010003" y="1535113"/>
            <a:ext cx="50829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7010002" y="2174875"/>
            <a:ext cx="508295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6690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9098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717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6618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523322" y="273051"/>
            <a:ext cx="635344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366189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9148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8207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592837" y="274638"/>
            <a:ext cx="98765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92837" y="1600201"/>
            <a:ext cx="987653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7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8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686681" y="3949620"/>
            <a:ext cx="7772400" cy="1752600"/>
          </a:xfrm>
        </p:spPr>
        <p:txBody>
          <a:bodyPr>
            <a:normAutofit lnSpcReduction="10000"/>
          </a:bodyPr>
          <a:lstStyle/>
          <a:p>
            <a:endParaRPr lang="nb-NO" i="1" dirty="0">
              <a:solidFill>
                <a:srgbClr val="C00000"/>
              </a:solidFill>
            </a:endParaRPr>
          </a:p>
          <a:p>
            <a:pPr algn="ctr"/>
            <a:r>
              <a:rPr lang="nb-NO" i="1" dirty="0">
                <a:solidFill>
                  <a:srgbClr val="C00000"/>
                </a:solidFill>
              </a:rPr>
              <a:t>Per Avseth, NTNU/G&amp;G Resources</a:t>
            </a:r>
          </a:p>
          <a:p>
            <a:pPr algn="ctr"/>
            <a:endParaRPr lang="nb-NO" i="1" dirty="0">
              <a:solidFill>
                <a:srgbClr val="C00000"/>
              </a:solidFill>
            </a:endParaRPr>
          </a:p>
          <a:p>
            <a:pPr algn="ctr"/>
            <a:r>
              <a:rPr lang="nb-NO" i="1" dirty="0">
                <a:solidFill>
                  <a:srgbClr val="C00000"/>
                </a:solidFill>
              </a:rPr>
              <a:t>ROSE Meeting April 23rd 2018</a:t>
            </a:r>
          </a:p>
          <a:p>
            <a:endParaRPr lang="nb-NO" i="1" dirty="0">
              <a:solidFill>
                <a:srgbClr val="C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AEDA3-2A20-4666-A6AF-0AC3B91FC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5784" y="2411408"/>
            <a:ext cx="10363200" cy="90109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>On some unsolved issues in shale rock physics </a:t>
            </a:r>
            <a:br>
              <a:rPr lang="en-US" sz="2400" dirty="0"/>
            </a:br>
            <a:r>
              <a:rPr lang="en-US" sz="2400" i="1" dirty="0">
                <a:solidFill>
                  <a:srgbClr val="0070C0"/>
                </a:solidFill>
              </a:rPr>
              <a:t>How do we model compaction, cementation and uplift of shales? </a:t>
            </a:r>
          </a:p>
        </p:txBody>
      </p:sp>
    </p:spTree>
    <p:extLst>
      <p:ext uri="{BB962C8B-B14F-4D97-AF65-F5344CB8AC3E}">
        <p14:creationId xmlns:p14="http://schemas.microsoft.com/office/powerpoint/2010/main" val="2766228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A64A363-F731-4741-83BF-62318A807DFB}"/>
              </a:ext>
            </a:extLst>
          </p:cNvPr>
          <p:cNvSpPr/>
          <p:nvPr/>
        </p:nvSpPr>
        <p:spPr>
          <a:xfrm>
            <a:off x="1935892" y="2809103"/>
            <a:ext cx="8007179" cy="3591698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38F8141-8C29-4050-AC92-50AE033EEAC0}"/>
              </a:ext>
            </a:extLst>
          </p:cNvPr>
          <p:cNvSpPr/>
          <p:nvPr/>
        </p:nvSpPr>
        <p:spPr>
          <a:xfrm>
            <a:off x="1915883" y="4354286"/>
            <a:ext cx="8036946" cy="2011680"/>
          </a:xfrm>
          <a:custGeom>
            <a:avLst/>
            <a:gdLst>
              <a:gd name="connsiteX0" fmla="*/ 60960 w 3300548"/>
              <a:gd name="connsiteY0" fmla="*/ 1323703 h 1837509"/>
              <a:gd name="connsiteX1" fmla="*/ 374468 w 3300548"/>
              <a:gd name="connsiteY1" fmla="*/ 1262743 h 1837509"/>
              <a:gd name="connsiteX2" fmla="*/ 670560 w 3300548"/>
              <a:gd name="connsiteY2" fmla="*/ 1193074 h 1837509"/>
              <a:gd name="connsiteX3" fmla="*/ 957942 w 3300548"/>
              <a:gd name="connsiteY3" fmla="*/ 984069 h 1837509"/>
              <a:gd name="connsiteX4" fmla="*/ 1332411 w 3300548"/>
              <a:gd name="connsiteY4" fmla="*/ 766354 h 1837509"/>
              <a:gd name="connsiteX5" fmla="*/ 1593668 w 3300548"/>
              <a:gd name="connsiteY5" fmla="*/ 714103 h 1837509"/>
              <a:gd name="connsiteX6" fmla="*/ 1645920 w 3300548"/>
              <a:gd name="connsiteY6" fmla="*/ 557349 h 1837509"/>
              <a:gd name="connsiteX7" fmla="*/ 2272937 w 3300548"/>
              <a:gd name="connsiteY7" fmla="*/ 487680 h 1837509"/>
              <a:gd name="connsiteX8" fmla="*/ 2455817 w 3300548"/>
              <a:gd name="connsiteY8" fmla="*/ 348343 h 1837509"/>
              <a:gd name="connsiteX9" fmla="*/ 2595154 w 3300548"/>
              <a:gd name="connsiteY9" fmla="*/ 104503 h 1837509"/>
              <a:gd name="connsiteX10" fmla="*/ 2699657 w 3300548"/>
              <a:gd name="connsiteY10" fmla="*/ 8709 h 1837509"/>
              <a:gd name="connsiteX11" fmla="*/ 2908662 w 3300548"/>
              <a:gd name="connsiteY11" fmla="*/ 0 h 1837509"/>
              <a:gd name="connsiteX12" fmla="*/ 3300548 w 3300548"/>
              <a:gd name="connsiteY12" fmla="*/ 348343 h 1837509"/>
              <a:gd name="connsiteX13" fmla="*/ 3239588 w 3300548"/>
              <a:gd name="connsiteY13" fmla="*/ 1820092 h 1837509"/>
              <a:gd name="connsiteX14" fmla="*/ 0 w 3300548"/>
              <a:gd name="connsiteY14" fmla="*/ 1837509 h 1837509"/>
              <a:gd name="connsiteX15" fmla="*/ 60960 w 3300548"/>
              <a:gd name="connsiteY15" fmla="*/ 1323703 h 1837509"/>
              <a:gd name="connsiteX0" fmla="*/ 60960 w 4110445"/>
              <a:gd name="connsiteY0" fmla="*/ 1497874 h 2011680"/>
              <a:gd name="connsiteX1" fmla="*/ 374468 w 4110445"/>
              <a:gd name="connsiteY1" fmla="*/ 1436914 h 2011680"/>
              <a:gd name="connsiteX2" fmla="*/ 670560 w 4110445"/>
              <a:gd name="connsiteY2" fmla="*/ 1367245 h 2011680"/>
              <a:gd name="connsiteX3" fmla="*/ 957942 w 4110445"/>
              <a:gd name="connsiteY3" fmla="*/ 1158240 h 2011680"/>
              <a:gd name="connsiteX4" fmla="*/ 1332411 w 4110445"/>
              <a:gd name="connsiteY4" fmla="*/ 940525 h 2011680"/>
              <a:gd name="connsiteX5" fmla="*/ 1593668 w 4110445"/>
              <a:gd name="connsiteY5" fmla="*/ 888274 h 2011680"/>
              <a:gd name="connsiteX6" fmla="*/ 1645920 w 4110445"/>
              <a:gd name="connsiteY6" fmla="*/ 731520 h 2011680"/>
              <a:gd name="connsiteX7" fmla="*/ 2272937 w 4110445"/>
              <a:gd name="connsiteY7" fmla="*/ 661851 h 2011680"/>
              <a:gd name="connsiteX8" fmla="*/ 2455817 w 4110445"/>
              <a:gd name="connsiteY8" fmla="*/ 522514 h 2011680"/>
              <a:gd name="connsiteX9" fmla="*/ 2595154 w 4110445"/>
              <a:gd name="connsiteY9" fmla="*/ 278674 h 2011680"/>
              <a:gd name="connsiteX10" fmla="*/ 2699657 w 4110445"/>
              <a:gd name="connsiteY10" fmla="*/ 182880 h 2011680"/>
              <a:gd name="connsiteX11" fmla="*/ 2908662 w 4110445"/>
              <a:gd name="connsiteY11" fmla="*/ 174171 h 2011680"/>
              <a:gd name="connsiteX12" fmla="*/ 4110445 w 4110445"/>
              <a:gd name="connsiteY12" fmla="*/ 0 h 2011680"/>
              <a:gd name="connsiteX13" fmla="*/ 3239588 w 4110445"/>
              <a:gd name="connsiteY13" fmla="*/ 1994263 h 2011680"/>
              <a:gd name="connsiteX14" fmla="*/ 0 w 4110445"/>
              <a:gd name="connsiteY14" fmla="*/ 2011680 h 2011680"/>
              <a:gd name="connsiteX15" fmla="*/ 60960 w 4110445"/>
              <a:gd name="connsiteY15" fmla="*/ 1497874 h 2011680"/>
              <a:gd name="connsiteX0" fmla="*/ 60960 w 4110445"/>
              <a:gd name="connsiteY0" fmla="*/ 1497874 h 2011680"/>
              <a:gd name="connsiteX1" fmla="*/ 374468 w 4110445"/>
              <a:gd name="connsiteY1" fmla="*/ 1436914 h 2011680"/>
              <a:gd name="connsiteX2" fmla="*/ 670560 w 4110445"/>
              <a:gd name="connsiteY2" fmla="*/ 1367245 h 2011680"/>
              <a:gd name="connsiteX3" fmla="*/ 957942 w 4110445"/>
              <a:gd name="connsiteY3" fmla="*/ 1158240 h 2011680"/>
              <a:gd name="connsiteX4" fmla="*/ 1332411 w 4110445"/>
              <a:gd name="connsiteY4" fmla="*/ 940525 h 2011680"/>
              <a:gd name="connsiteX5" fmla="*/ 1593668 w 4110445"/>
              <a:gd name="connsiteY5" fmla="*/ 888274 h 2011680"/>
              <a:gd name="connsiteX6" fmla="*/ 1645920 w 4110445"/>
              <a:gd name="connsiteY6" fmla="*/ 731520 h 2011680"/>
              <a:gd name="connsiteX7" fmla="*/ 2272937 w 4110445"/>
              <a:gd name="connsiteY7" fmla="*/ 661851 h 2011680"/>
              <a:gd name="connsiteX8" fmla="*/ 2455817 w 4110445"/>
              <a:gd name="connsiteY8" fmla="*/ 522514 h 2011680"/>
              <a:gd name="connsiteX9" fmla="*/ 2595154 w 4110445"/>
              <a:gd name="connsiteY9" fmla="*/ 278674 h 2011680"/>
              <a:gd name="connsiteX10" fmla="*/ 2699657 w 4110445"/>
              <a:gd name="connsiteY10" fmla="*/ 182880 h 2011680"/>
              <a:gd name="connsiteX11" fmla="*/ 2908662 w 4110445"/>
              <a:gd name="connsiteY11" fmla="*/ 174171 h 2011680"/>
              <a:gd name="connsiteX12" fmla="*/ 4110445 w 4110445"/>
              <a:gd name="connsiteY12" fmla="*/ 0 h 2011680"/>
              <a:gd name="connsiteX13" fmla="*/ 3648891 w 4110445"/>
              <a:gd name="connsiteY13" fmla="*/ 87085 h 2011680"/>
              <a:gd name="connsiteX14" fmla="*/ 3239588 w 4110445"/>
              <a:gd name="connsiteY14" fmla="*/ 1994263 h 2011680"/>
              <a:gd name="connsiteX15" fmla="*/ 0 w 4110445"/>
              <a:gd name="connsiteY15" fmla="*/ 2011680 h 2011680"/>
              <a:gd name="connsiteX16" fmla="*/ 60960 w 4110445"/>
              <a:gd name="connsiteY16" fmla="*/ 1497874 h 2011680"/>
              <a:gd name="connsiteX0" fmla="*/ 60960 w 4110445"/>
              <a:gd name="connsiteY0" fmla="*/ 1497874 h 2011680"/>
              <a:gd name="connsiteX1" fmla="*/ 374468 w 4110445"/>
              <a:gd name="connsiteY1" fmla="*/ 1436914 h 2011680"/>
              <a:gd name="connsiteX2" fmla="*/ 670560 w 4110445"/>
              <a:gd name="connsiteY2" fmla="*/ 1367245 h 2011680"/>
              <a:gd name="connsiteX3" fmla="*/ 957942 w 4110445"/>
              <a:gd name="connsiteY3" fmla="*/ 1158240 h 2011680"/>
              <a:gd name="connsiteX4" fmla="*/ 1332411 w 4110445"/>
              <a:gd name="connsiteY4" fmla="*/ 940525 h 2011680"/>
              <a:gd name="connsiteX5" fmla="*/ 1593668 w 4110445"/>
              <a:gd name="connsiteY5" fmla="*/ 888274 h 2011680"/>
              <a:gd name="connsiteX6" fmla="*/ 1645920 w 4110445"/>
              <a:gd name="connsiteY6" fmla="*/ 731520 h 2011680"/>
              <a:gd name="connsiteX7" fmla="*/ 2272937 w 4110445"/>
              <a:gd name="connsiteY7" fmla="*/ 661851 h 2011680"/>
              <a:gd name="connsiteX8" fmla="*/ 2455817 w 4110445"/>
              <a:gd name="connsiteY8" fmla="*/ 522514 h 2011680"/>
              <a:gd name="connsiteX9" fmla="*/ 2595154 w 4110445"/>
              <a:gd name="connsiteY9" fmla="*/ 278674 h 2011680"/>
              <a:gd name="connsiteX10" fmla="*/ 2699657 w 4110445"/>
              <a:gd name="connsiteY10" fmla="*/ 182880 h 2011680"/>
              <a:gd name="connsiteX11" fmla="*/ 2908662 w 4110445"/>
              <a:gd name="connsiteY11" fmla="*/ 174171 h 2011680"/>
              <a:gd name="connsiteX12" fmla="*/ 4110445 w 4110445"/>
              <a:gd name="connsiteY12" fmla="*/ 0 h 2011680"/>
              <a:gd name="connsiteX13" fmla="*/ 3605348 w 4110445"/>
              <a:gd name="connsiteY13" fmla="*/ 0 h 2011680"/>
              <a:gd name="connsiteX14" fmla="*/ 3239588 w 4110445"/>
              <a:gd name="connsiteY14" fmla="*/ 1994263 h 2011680"/>
              <a:gd name="connsiteX15" fmla="*/ 0 w 4110445"/>
              <a:gd name="connsiteY15" fmla="*/ 2011680 h 2011680"/>
              <a:gd name="connsiteX16" fmla="*/ 60960 w 4110445"/>
              <a:gd name="connsiteY16" fmla="*/ 1497874 h 2011680"/>
              <a:gd name="connsiteX0" fmla="*/ 60960 w 4110445"/>
              <a:gd name="connsiteY0" fmla="*/ 1497874 h 2011680"/>
              <a:gd name="connsiteX1" fmla="*/ 374468 w 4110445"/>
              <a:gd name="connsiteY1" fmla="*/ 1436914 h 2011680"/>
              <a:gd name="connsiteX2" fmla="*/ 670560 w 4110445"/>
              <a:gd name="connsiteY2" fmla="*/ 1367245 h 2011680"/>
              <a:gd name="connsiteX3" fmla="*/ 957942 w 4110445"/>
              <a:gd name="connsiteY3" fmla="*/ 1158240 h 2011680"/>
              <a:gd name="connsiteX4" fmla="*/ 1332411 w 4110445"/>
              <a:gd name="connsiteY4" fmla="*/ 940525 h 2011680"/>
              <a:gd name="connsiteX5" fmla="*/ 1593668 w 4110445"/>
              <a:gd name="connsiteY5" fmla="*/ 888274 h 2011680"/>
              <a:gd name="connsiteX6" fmla="*/ 1645920 w 4110445"/>
              <a:gd name="connsiteY6" fmla="*/ 731520 h 2011680"/>
              <a:gd name="connsiteX7" fmla="*/ 2272937 w 4110445"/>
              <a:gd name="connsiteY7" fmla="*/ 661851 h 2011680"/>
              <a:gd name="connsiteX8" fmla="*/ 2455817 w 4110445"/>
              <a:gd name="connsiteY8" fmla="*/ 522514 h 2011680"/>
              <a:gd name="connsiteX9" fmla="*/ 2595154 w 4110445"/>
              <a:gd name="connsiteY9" fmla="*/ 278674 h 2011680"/>
              <a:gd name="connsiteX10" fmla="*/ 2699657 w 4110445"/>
              <a:gd name="connsiteY10" fmla="*/ 182880 h 2011680"/>
              <a:gd name="connsiteX11" fmla="*/ 2908662 w 4110445"/>
              <a:gd name="connsiteY11" fmla="*/ 174171 h 2011680"/>
              <a:gd name="connsiteX12" fmla="*/ 4110445 w 4110445"/>
              <a:gd name="connsiteY12" fmla="*/ 0 h 2011680"/>
              <a:gd name="connsiteX13" fmla="*/ 3605348 w 4110445"/>
              <a:gd name="connsiteY13" fmla="*/ 0 h 2011680"/>
              <a:gd name="connsiteX14" fmla="*/ 3239588 w 4110445"/>
              <a:gd name="connsiteY14" fmla="*/ 1994263 h 2011680"/>
              <a:gd name="connsiteX15" fmla="*/ 0 w 4110445"/>
              <a:gd name="connsiteY15" fmla="*/ 2011680 h 2011680"/>
              <a:gd name="connsiteX16" fmla="*/ 60960 w 4110445"/>
              <a:gd name="connsiteY16" fmla="*/ 1497874 h 2011680"/>
              <a:gd name="connsiteX0" fmla="*/ 60960 w 4267239"/>
              <a:gd name="connsiteY0" fmla="*/ 1497874 h 2011680"/>
              <a:gd name="connsiteX1" fmla="*/ 374468 w 4267239"/>
              <a:gd name="connsiteY1" fmla="*/ 1436914 h 2011680"/>
              <a:gd name="connsiteX2" fmla="*/ 670560 w 4267239"/>
              <a:gd name="connsiteY2" fmla="*/ 1367245 h 2011680"/>
              <a:gd name="connsiteX3" fmla="*/ 957942 w 4267239"/>
              <a:gd name="connsiteY3" fmla="*/ 1158240 h 2011680"/>
              <a:gd name="connsiteX4" fmla="*/ 1332411 w 4267239"/>
              <a:gd name="connsiteY4" fmla="*/ 940525 h 2011680"/>
              <a:gd name="connsiteX5" fmla="*/ 1593668 w 4267239"/>
              <a:gd name="connsiteY5" fmla="*/ 888274 h 2011680"/>
              <a:gd name="connsiteX6" fmla="*/ 1645920 w 4267239"/>
              <a:gd name="connsiteY6" fmla="*/ 731520 h 2011680"/>
              <a:gd name="connsiteX7" fmla="*/ 2272937 w 4267239"/>
              <a:gd name="connsiteY7" fmla="*/ 661851 h 2011680"/>
              <a:gd name="connsiteX8" fmla="*/ 2455817 w 4267239"/>
              <a:gd name="connsiteY8" fmla="*/ 522514 h 2011680"/>
              <a:gd name="connsiteX9" fmla="*/ 2595154 w 4267239"/>
              <a:gd name="connsiteY9" fmla="*/ 278674 h 2011680"/>
              <a:gd name="connsiteX10" fmla="*/ 2699657 w 4267239"/>
              <a:gd name="connsiteY10" fmla="*/ 182880 h 2011680"/>
              <a:gd name="connsiteX11" fmla="*/ 2908662 w 4267239"/>
              <a:gd name="connsiteY11" fmla="*/ 174171 h 2011680"/>
              <a:gd name="connsiteX12" fmla="*/ 4110445 w 4267239"/>
              <a:gd name="connsiteY12" fmla="*/ 0 h 2011680"/>
              <a:gd name="connsiteX13" fmla="*/ 4153988 w 4267239"/>
              <a:gd name="connsiteY13" fmla="*/ 330925 h 2011680"/>
              <a:gd name="connsiteX14" fmla="*/ 3239588 w 4267239"/>
              <a:gd name="connsiteY14" fmla="*/ 1994263 h 2011680"/>
              <a:gd name="connsiteX15" fmla="*/ 0 w 4267239"/>
              <a:gd name="connsiteY15" fmla="*/ 2011680 h 2011680"/>
              <a:gd name="connsiteX16" fmla="*/ 60960 w 4267239"/>
              <a:gd name="connsiteY16" fmla="*/ 1497874 h 2011680"/>
              <a:gd name="connsiteX0" fmla="*/ 60960 w 4267239"/>
              <a:gd name="connsiteY0" fmla="*/ 1497874 h 2011680"/>
              <a:gd name="connsiteX1" fmla="*/ 374468 w 4267239"/>
              <a:gd name="connsiteY1" fmla="*/ 1436914 h 2011680"/>
              <a:gd name="connsiteX2" fmla="*/ 670560 w 4267239"/>
              <a:gd name="connsiteY2" fmla="*/ 1367245 h 2011680"/>
              <a:gd name="connsiteX3" fmla="*/ 957942 w 4267239"/>
              <a:gd name="connsiteY3" fmla="*/ 1158240 h 2011680"/>
              <a:gd name="connsiteX4" fmla="*/ 1332411 w 4267239"/>
              <a:gd name="connsiteY4" fmla="*/ 940525 h 2011680"/>
              <a:gd name="connsiteX5" fmla="*/ 1593668 w 4267239"/>
              <a:gd name="connsiteY5" fmla="*/ 888274 h 2011680"/>
              <a:gd name="connsiteX6" fmla="*/ 1645920 w 4267239"/>
              <a:gd name="connsiteY6" fmla="*/ 731520 h 2011680"/>
              <a:gd name="connsiteX7" fmla="*/ 2272937 w 4267239"/>
              <a:gd name="connsiteY7" fmla="*/ 661851 h 2011680"/>
              <a:gd name="connsiteX8" fmla="*/ 2455817 w 4267239"/>
              <a:gd name="connsiteY8" fmla="*/ 522514 h 2011680"/>
              <a:gd name="connsiteX9" fmla="*/ 2595154 w 4267239"/>
              <a:gd name="connsiteY9" fmla="*/ 278674 h 2011680"/>
              <a:gd name="connsiteX10" fmla="*/ 2699657 w 4267239"/>
              <a:gd name="connsiteY10" fmla="*/ 182880 h 2011680"/>
              <a:gd name="connsiteX11" fmla="*/ 2908662 w 4267239"/>
              <a:gd name="connsiteY11" fmla="*/ 174171 h 2011680"/>
              <a:gd name="connsiteX12" fmla="*/ 3683725 w 4267239"/>
              <a:gd name="connsiteY12" fmla="*/ 52251 h 2011680"/>
              <a:gd name="connsiteX13" fmla="*/ 4110445 w 4267239"/>
              <a:gd name="connsiteY13" fmla="*/ 0 h 2011680"/>
              <a:gd name="connsiteX14" fmla="*/ 4153988 w 4267239"/>
              <a:gd name="connsiteY14" fmla="*/ 330925 h 2011680"/>
              <a:gd name="connsiteX15" fmla="*/ 3239588 w 4267239"/>
              <a:gd name="connsiteY15" fmla="*/ 1994263 h 2011680"/>
              <a:gd name="connsiteX16" fmla="*/ 0 w 4267239"/>
              <a:gd name="connsiteY16" fmla="*/ 2011680 h 2011680"/>
              <a:gd name="connsiteX17" fmla="*/ 60960 w 4267239"/>
              <a:gd name="connsiteY17" fmla="*/ 1497874 h 2011680"/>
              <a:gd name="connsiteX0" fmla="*/ 60960 w 4267239"/>
              <a:gd name="connsiteY0" fmla="*/ 1497874 h 2011680"/>
              <a:gd name="connsiteX1" fmla="*/ 374468 w 4267239"/>
              <a:gd name="connsiteY1" fmla="*/ 1436914 h 2011680"/>
              <a:gd name="connsiteX2" fmla="*/ 670560 w 4267239"/>
              <a:gd name="connsiteY2" fmla="*/ 1367245 h 2011680"/>
              <a:gd name="connsiteX3" fmla="*/ 957942 w 4267239"/>
              <a:gd name="connsiteY3" fmla="*/ 1158240 h 2011680"/>
              <a:gd name="connsiteX4" fmla="*/ 1332411 w 4267239"/>
              <a:gd name="connsiteY4" fmla="*/ 940525 h 2011680"/>
              <a:gd name="connsiteX5" fmla="*/ 1593668 w 4267239"/>
              <a:gd name="connsiteY5" fmla="*/ 888274 h 2011680"/>
              <a:gd name="connsiteX6" fmla="*/ 1645920 w 4267239"/>
              <a:gd name="connsiteY6" fmla="*/ 731520 h 2011680"/>
              <a:gd name="connsiteX7" fmla="*/ 2272937 w 4267239"/>
              <a:gd name="connsiteY7" fmla="*/ 661851 h 2011680"/>
              <a:gd name="connsiteX8" fmla="*/ 2455817 w 4267239"/>
              <a:gd name="connsiteY8" fmla="*/ 522514 h 2011680"/>
              <a:gd name="connsiteX9" fmla="*/ 2595154 w 4267239"/>
              <a:gd name="connsiteY9" fmla="*/ 278674 h 2011680"/>
              <a:gd name="connsiteX10" fmla="*/ 2699657 w 4267239"/>
              <a:gd name="connsiteY10" fmla="*/ 182880 h 2011680"/>
              <a:gd name="connsiteX11" fmla="*/ 2908662 w 4267239"/>
              <a:gd name="connsiteY11" fmla="*/ 174171 h 2011680"/>
              <a:gd name="connsiteX12" fmla="*/ 3666307 w 4267239"/>
              <a:gd name="connsiteY12" fmla="*/ 34834 h 2011680"/>
              <a:gd name="connsiteX13" fmla="*/ 4110445 w 4267239"/>
              <a:gd name="connsiteY13" fmla="*/ 0 h 2011680"/>
              <a:gd name="connsiteX14" fmla="*/ 4153988 w 4267239"/>
              <a:gd name="connsiteY14" fmla="*/ 330925 h 2011680"/>
              <a:gd name="connsiteX15" fmla="*/ 3239588 w 4267239"/>
              <a:gd name="connsiteY15" fmla="*/ 1994263 h 2011680"/>
              <a:gd name="connsiteX16" fmla="*/ 0 w 4267239"/>
              <a:gd name="connsiteY16" fmla="*/ 2011680 h 2011680"/>
              <a:gd name="connsiteX17" fmla="*/ 60960 w 4267239"/>
              <a:gd name="connsiteY17" fmla="*/ 1497874 h 2011680"/>
              <a:gd name="connsiteX0" fmla="*/ 60960 w 7803331"/>
              <a:gd name="connsiteY0" fmla="*/ 1497874 h 2011680"/>
              <a:gd name="connsiteX1" fmla="*/ 374468 w 7803331"/>
              <a:gd name="connsiteY1" fmla="*/ 1436914 h 2011680"/>
              <a:gd name="connsiteX2" fmla="*/ 670560 w 7803331"/>
              <a:gd name="connsiteY2" fmla="*/ 1367245 h 2011680"/>
              <a:gd name="connsiteX3" fmla="*/ 957942 w 7803331"/>
              <a:gd name="connsiteY3" fmla="*/ 1158240 h 2011680"/>
              <a:gd name="connsiteX4" fmla="*/ 1332411 w 7803331"/>
              <a:gd name="connsiteY4" fmla="*/ 940525 h 2011680"/>
              <a:gd name="connsiteX5" fmla="*/ 1593668 w 7803331"/>
              <a:gd name="connsiteY5" fmla="*/ 888274 h 2011680"/>
              <a:gd name="connsiteX6" fmla="*/ 1645920 w 7803331"/>
              <a:gd name="connsiteY6" fmla="*/ 731520 h 2011680"/>
              <a:gd name="connsiteX7" fmla="*/ 2272937 w 7803331"/>
              <a:gd name="connsiteY7" fmla="*/ 661851 h 2011680"/>
              <a:gd name="connsiteX8" fmla="*/ 2455817 w 7803331"/>
              <a:gd name="connsiteY8" fmla="*/ 522514 h 2011680"/>
              <a:gd name="connsiteX9" fmla="*/ 2595154 w 7803331"/>
              <a:gd name="connsiteY9" fmla="*/ 278674 h 2011680"/>
              <a:gd name="connsiteX10" fmla="*/ 2699657 w 7803331"/>
              <a:gd name="connsiteY10" fmla="*/ 182880 h 2011680"/>
              <a:gd name="connsiteX11" fmla="*/ 2908662 w 7803331"/>
              <a:gd name="connsiteY11" fmla="*/ 174171 h 2011680"/>
              <a:gd name="connsiteX12" fmla="*/ 3666307 w 7803331"/>
              <a:gd name="connsiteY12" fmla="*/ 34834 h 2011680"/>
              <a:gd name="connsiteX13" fmla="*/ 4110445 w 7803331"/>
              <a:gd name="connsiteY13" fmla="*/ 0 h 2011680"/>
              <a:gd name="connsiteX14" fmla="*/ 7768045 w 7803331"/>
              <a:gd name="connsiteY14" fmla="*/ 182880 h 2011680"/>
              <a:gd name="connsiteX15" fmla="*/ 3239588 w 7803331"/>
              <a:gd name="connsiteY15" fmla="*/ 1994263 h 2011680"/>
              <a:gd name="connsiteX16" fmla="*/ 0 w 7803331"/>
              <a:gd name="connsiteY16" fmla="*/ 2011680 h 2011680"/>
              <a:gd name="connsiteX17" fmla="*/ 60960 w 7803331"/>
              <a:gd name="connsiteY17" fmla="*/ 1497874 h 2011680"/>
              <a:gd name="connsiteX0" fmla="*/ 60960 w 7803331"/>
              <a:gd name="connsiteY0" fmla="*/ 1497874 h 2011680"/>
              <a:gd name="connsiteX1" fmla="*/ 374468 w 7803331"/>
              <a:gd name="connsiteY1" fmla="*/ 1436914 h 2011680"/>
              <a:gd name="connsiteX2" fmla="*/ 670560 w 7803331"/>
              <a:gd name="connsiteY2" fmla="*/ 1367245 h 2011680"/>
              <a:gd name="connsiteX3" fmla="*/ 957942 w 7803331"/>
              <a:gd name="connsiteY3" fmla="*/ 1158240 h 2011680"/>
              <a:gd name="connsiteX4" fmla="*/ 1332411 w 7803331"/>
              <a:gd name="connsiteY4" fmla="*/ 940525 h 2011680"/>
              <a:gd name="connsiteX5" fmla="*/ 1593668 w 7803331"/>
              <a:gd name="connsiteY5" fmla="*/ 888274 h 2011680"/>
              <a:gd name="connsiteX6" fmla="*/ 1645920 w 7803331"/>
              <a:gd name="connsiteY6" fmla="*/ 731520 h 2011680"/>
              <a:gd name="connsiteX7" fmla="*/ 2272937 w 7803331"/>
              <a:gd name="connsiteY7" fmla="*/ 661851 h 2011680"/>
              <a:gd name="connsiteX8" fmla="*/ 2455817 w 7803331"/>
              <a:gd name="connsiteY8" fmla="*/ 522514 h 2011680"/>
              <a:gd name="connsiteX9" fmla="*/ 2595154 w 7803331"/>
              <a:gd name="connsiteY9" fmla="*/ 278674 h 2011680"/>
              <a:gd name="connsiteX10" fmla="*/ 2699657 w 7803331"/>
              <a:gd name="connsiteY10" fmla="*/ 182880 h 2011680"/>
              <a:gd name="connsiteX11" fmla="*/ 2908662 w 7803331"/>
              <a:gd name="connsiteY11" fmla="*/ 174171 h 2011680"/>
              <a:gd name="connsiteX12" fmla="*/ 3666307 w 7803331"/>
              <a:gd name="connsiteY12" fmla="*/ 34834 h 2011680"/>
              <a:gd name="connsiteX13" fmla="*/ 4110445 w 7803331"/>
              <a:gd name="connsiteY13" fmla="*/ 0 h 2011680"/>
              <a:gd name="connsiteX14" fmla="*/ 5233851 w 7803331"/>
              <a:gd name="connsiteY14" fmla="*/ 43543 h 2011680"/>
              <a:gd name="connsiteX15" fmla="*/ 7768045 w 7803331"/>
              <a:gd name="connsiteY15" fmla="*/ 182880 h 2011680"/>
              <a:gd name="connsiteX16" fmla="*/ 3239588 w 7803331"/>
              <a:gd name="connsiteY16" fmla="*/ 1994263 h 2011680"/>
              <a:gd name="connsiteX17" fmla="*/ 0 w 7803331"/>
              <a:gd name="connsiteY17" fmla="*/ 2011680 h 2011680"/>
              <a:gd name="connsiteX18" fmla="*/ 60960 w 7803331"/>
              <a:gd name="connsiteY18" fmla="*/ 1497874 h 2011680"/>
              <a:gd name="connsiteX0" fmla="*/ 60960 w 7803331"/>
              <a:gd name="connsiteY0" fmla="*/ 1497874 h 2011680"/>
              <a:gd name="connsiteX1" fmla="*/ 374468 w 7803331"/>
              <a:gd name="connsiteY1" fmla="*/ 1436914 h 2011680"/>
              <a:gd name="connsiteX2" fmla="*/ 670560 w 7803331"/>
              <a:gd name="connsiteY2" fmla="*/ 1367245 h 2011680"/>
              <a:gd name="connsiteX3" fmla="*/ 957942 w 7803331"/>
              <a:gd name="connsiteY3" fmla="*/ 1158240 h 2011680"/>
              <a:gd name="connsiteX4" fmla="*/ 1332411 w 7803331"/>
              <a:gd name="connsiteY4" fmla="*/ 940525 h 2011680"/>
              <a:gd name="connsiteX5" fmla="*/ 1593668 w 7803331"/>
              <a:gd name="connsiteY5" fmla="*/ 888274 h 2011680"/>
              <a:gd name="connsiteX6" fmla="*/ 1645920 w 7803331"/>
              <a:gd name="connsiteY6" fmla="*/ 731520 h 2011680"/>
              <a:gd name="connsiteX7" fmla="*/ 2272937 w 7803331"/>
              <a:gd name="connsiteY7" fmla="*/ 661851 h 2011680"/>
              <a:gd name="connsiteX8" fmla="*/ 2455817 w 7803331"/>
              <a:gd name="connsiteY8" fmla="*/ 522514 h 2011680"/>
              <a:gd name="connsiteX9" fmla="*/ 2595154 w 7803331"/>
              <a:gd name="connsiteY9" fmla="*/ 278674 h 2011680"/>
              <a:gd name="connsiteX10" fmla="*/ 2699657 w 7803331"/>
              <a:gd name="connsiteY10" fmla="*/ 182880 h 2011680"/>
              <a:gd name="connsiteX11" fmla="*/ 2908662 w 7803331"/>
              <a:gd name="connsiteY11" fmla="*/ 174171 h 2011680"/>
              <a:gd name="connsiteX12" fmla="*/ 3666307 w 7803331"/>
              <a:gd name="connsiteY12" fmla="*/ 34834 h 2011680"/>
              <a:gd name="connsiteX13" fmla="*/ 4110445 w 7803331"/>
              <a:gd name="connsiteY13" fmla="*/ 0 h 2011680"/>
              <a:gd name="connsiteX14" fmla="*/ 5233851 w 7803331"/>
              <a:gd name="connsiteY14" fmla="*/ 43543 h 2011680"/>
              <a:gd name="connsiteX15" fmla="*/ 6966857 w 7803331"/>
              <a:gd name="connsiteY15" fmla="*/ 139337 h 2011680"/>
              <a:gd name="connsiteX16" fmla="*/ 7768045 w 7803331"/>
              <a:gd name="connsiteY16" fmla="*/ 182880 h 2011680"/>
              <a:gd name="connsiteX17" fmla="*/ 3239588 w 7803331"/>
              <a:gd name="connsiteY17" fmla="*/ 1994263 h 2011680"/>
              <a:gd name="connsiteX18" fmla="*/ 0 w 7803331"/>
              <a:gd name="connsiteY18" fmla="*/ 2011680 h 2011680"/>
              <a:gd name="connsiteX19" fmla="*/ 60960 w 7803331"/>
              <a:gd name="connsiteY19" fmla="*/ 1497874 h 2011680"/>
              <a:gd name="connsiteX0" fmla="*/ 60960 w 7803331"/>
              <a:gd name="connsiteY0" fmla="*/ 2002971 h 2516777"/>
              <a:gd name="connsiteX1" fmla="*/ 374468 w 7803331"/>
              <a:gd name="connsiteY1" fmla="*/ 1942011 h 2516777"/>
              <a:gd name="connsiteX2" fmla="*/ 670560 w 7803331"/>
              <a:gd name="connsiteY2" fmla="*/ 1872342 h 2516777"/>
              <a:gd name="connsiteX3" fmla="*/ 957942 w 7803331"/>
              <a:gd name="connsiteY3" fmla="*/ 1663337 h 2516777"/>
              <a:gd name="connsiteX4" fmla="*/ 1332411 w 7803331"/>
              <a:gd name="connsiteY4" fmla="*/ 1445622 h 2516777"/>
              <a:gd name="connsiteX5" fmla="*/ 1593668 w 7803331"/>
              <a:gd name="connsiteY5" fmla="*/ 1393371 h 2516777"/>
              <a:gd name="connsiteX6" fmla="*/ 1645920 w 7803331"/>
              <a:gd name="connsiteY6" fmla="*/ 1236617 h 2516777"/>
              <a:gd name="connsiteX7" fmla="*/ 2272937 w 7803331"/>
              <a:gd name="connsiteY7" fmla="*/ 1166948 h 2516777"/>
              <a:gd name="connsiteX8" fmla="*/ 2455817 w 7803331"/>
              <a:gd name="connsiteY8" fmla="*/ 1027611 h 2516777"/>
              <a:gd name="connsiteX9" fmla="*/ 2595154 w 7803331"/>
              <a:gd name="connsiteY9" fmla="*/ 783771 h 2516777"/>
              <a:gd name="connsiteX10" fmla="*/ 2699657 w 7803331"/>
              <a:gd name="connsiteY10" fmla="*/ 687977 h 2516777"/>
              <a:gd name="connsiteX11" fmla="*/ 2908662 w 7803331"/>
              <a:gd name="connsiteY11" fmla="*/ 679268 h 2516777"/>
              <a:gd name="connsiteX12" fmla="*/ 3666307 w 7803331"/>
              <a:gd name="connsiteY12" fmla="*/ 539931 h 2516777"/>
              <a:gd name="connsiteX13" fmla="*/ 4110445 w 7803331"/>
              <a:gd name="connsiteY13" fmla="*/ 505097 h 2516777"/>
              <a:gd name="connsiteX14" fmla="*/ 5233851 w 7803331"/>
              <a:gd name="connsiteY14" fmla="*/ 548640 h 2516777"/>
              <a:gd name="connsiteX15" fmla="*/ 6975566 w 7803331"/>
              <a:gd name="connsiteY15" fmla="*/ 0 h 2516777"/>
              <a:gd name="connsiteX16" fmla="*/ 7768045 w 7803331"/>
              <a:gd name="connsiteY16" fmla="*/ 687977 h 2516777"/>
              <a:gd name="connsiteX17" fmla="*/ 3239588 w 7803331"/>
              <a:gd name="connsiteY17" fmla="*/ 2499360 h 2516777"/>
              <a:gd name="connsiteX18" fmla="*/ 0 w 7803331"/>
              <a:gd name="connsiteY18" fmla="*/ 2516777 h 2516777"/>
              <a:gd name="connsiteX19" fmla="*/ 60960 w 7803331"/>
              <a:gd name="connsiteY19" fmla="*/ 2002971 h 2516777"/>
              <a:gd name="connsiteX0" fmla="*/ 60960 w 7803331"/>
              <a:gd name="connsiteY0" fmla="*/ 2002971 h 2516777"/>
              <a:gd name="connsiteX1" fmla="*/ 374468 w 7803331"/>
              <a:gd name="connsiteY1" fmla="*/ 1942011 h 2516777"/>
              <a:gd name="connsiteX2" fmla="*/ 670560 w 7803331"/>
              <a:gd name="connsiteY2" fmla="*/ 1872342 h 2516777"/>
              <a:gd name="connsiteX3" fmla="*/ 957942 w 7803331"/>
              <a:gd name="connsiteY3" fmla="*/ 1663337 h 2516777"/>
              <a:gd name="connsiteX4" fmla="*/ 1332411 w 7803331"/>
              <a:gd name="connsiteY4" fmla="*/ 1445622 h 2516777"/>
              <a:gd name="connsiteX5" fmla="*/ 1593668 w 7803331"/>
              <a:gd name="connsiteY5" fmla="*/ 1393371 h 2516777"/>
              <a:gd name="connsiteX6" fmla="*/ 1645920 w 7803331"/>
              <a:gd name="connsiteY6" fmla="*/ 1236617 h 2516777"/>
              <a:gd name="connsiteX7" fmla="*/ 2272937 w 7803331"/>
              <a:gd name="connsiteY7" fmla="*/ 1166948 h 2516777"/>
              <a:gd name="connsiteX8" fmla="*/ 2455817 w 7803331"/>
              <a:gd name="connsiteY8" fmla="*/ 1027611 h 2516777"/>
              <a:gd name="connsiteX9" fmla="*/ 2595154 w 7803331"/>
              <a:gd name="connsiteY9" fmla="*/ 783771 h 2516777"/>
              <a:gd name="connsiteX10" fmla="*/ 2699657 w 7803331"/>
              <a:gd name="connsiteY10" fmla="*/ 687977 h 2516777"/>
              <a:gd name="connsiteX11" fmla="*/ 2908662 w 7803331"/>
              <a:gd name="connsiteY11" fmla="*/ 679268 h 2516777"/>
              <a:gd name="connsiteX12" fmla="*/ 3666307 w 7803331"/>
              <a:gd name="connsiteY12" fmla="*/ 539931 h 2516777"/>
              <a:gd name="connsiteX13" fmla="*/ 4110445 w 7803331"/>
              <a:gd name="connsiteY13" fmla="*/ 505097 h 2516777"/>
              <a:gd name="connsiteX14" fmla="*/ 5233851 w 7803331"/>
              <a:gd name="connsiteY14" fmla="*/ 548640 h 2516777"/>
              <a:gd name="connsiteX15" fmla="*/ 6975566 w 7803331"/>
              <a:gd name="connsiteY15" fmla="*/ 0 h 2516777"/>
              <a:gd name="connsiteX16" fmla="*/ 7768045 w 7803331"/>
              <a:gd name="connsiteY16" fmla="*/ 687977 h 2516777"/>
              <a:gd name="connsiteX17" fmla="*/ 3239588 w 7803331"/>
              <a:gd name="connsiteY17" fmla="*/ 2499360 h 2516777"/>
              <a:gd name="connsiteX18" fmla="*/ 0 w 7803331"/>
              <a:gd name="connsiteY18" fmla="*/ 2516777 h 2516777"/>
              <a:gd name="connsiteX19" fmla="*/ 60960 w 7803331"/>
              <a:gd name="connsiteY19" fmla="*/ 2002971 h 2516777"/>
              <a:gd name="connsiteX0" fmla="*/ 60960 w 8086697"/>
              <a:gd name="connsiteY0" fmla="*/ 2005008 h 2518814"/>
              <a:gd name="connsiteX1" fmla="*/ 374468 w 8086697"/>
              <a:gd name="connsiteY1" fmla="*/ 1944048 h 2518814"/>
              <a:gd name="connsiteX2" fmla="*/ 670560 w 8086697"/>
              <a:gd name="connsiteY2" fmla="*/ 1874379 h 2518814"/>
              <a:gd name="connsiteX3" fmla="*/ 957942 w 8086697"/>
              <a:gd name="connsiteY3" fmla="*/ 1665374 h 2518814"/>
              <a:gd name="connsiteX4" fmla="*/ 1332411 w 8086697"/>
              <a:gd name="connsiteY4" fmla="*/ 1447659 h 2518814"/>
              <a:gd name="connsiteX5" fmla="*/ 1593668 w 8086697"/>
              <a:gd name="connsiteY5" fmla="*/ 1395408 h 2518814"/>
              <a:gd name="connsiteX6" fmla="*/ 1645920 w 8086697"/>
              <a:gd name="connsiteY6" fmla="*/ 1238654 h 2518814"/>
              <a:gd name="connsiteX7" fmla="*/ 2272937 w 8086697"/>
              <a:gd name="connsiteY7" fmla="*/ 1168985 h 2518814"/>
              <a:gd name="connsiteX8" fmla="*/ 2455817 w 8086697"/>
              <a:gd name="connsiteY8" fmla="*/ 1029648 h 2518814"/>
              <a:gd name="connsiteX9" fmla="*/ 2595154 w 8086697"/>
              <a:gd name="connsiteY9" fmla="*/ 785808 h 2518814"/>
              <a:gd name="connsiteX10" fmla="*/ 2699657 w 8086697"/>
              <a:gd name="connsiteY10" fmla="*/ 690014 h 2518814"/>
              <a:gd name="connsiteX11" fmla="*/ 2908662 w 8086697"/>
              <a:gd name="connsiteY11" fmla="*/ 681305 h 2518814"/>
              <a:gd name="connsiteX12" fmla="*/ 3666307 w 8086697"/>
              <a:gd name="connsiteY12" fmla="*/ 541968 h 2518814"/>
              <a:gd name="connsiteX13" fmla="*/ 4110445 w 8086697"/>
              <a:gd name="connsiteY13" fmla="*/ 507134 h 2518814"/>
              <a:gd name="connsiteX14" fmla="*/ 5233851 w 8086697"/>
              <a:gd name="connsiteY14" fmla="*/ 550677 h 2518814"/>
              <a:gd name="connsiteX15" fmla="*/ 6975566 w 8086697"/>
              <a:gd name="connsiteY15" fmla="*/ 2037 h 2518814"/>
              <a:gd name="connsiteX16" fmla="*/ 7628708 w 8086697"/>
              <a:gd name="connsiteY16" fmla="*/ 376506 h 2518814"/>
              <a:gd name="connsiteX17" fmla="*/ 7768045 w 8086697"/>
              <a:gd name="connsiteY17" fmla="*/ 690014 h 2518814"/>
              <a:gd name="connsiteX18" fmla="*/ 3239588 w 8086697"/>
              <a:gd name="connsiteY18" fmla="*/ 2501397 h 2518814"/>
              <a:gd name="connsiteX19" fmla="*/ 0 w 8086697"/>
              <a:gd name="connsiteY19" fmla="*/ 2518814 h 2518814"/>
              <a:gd name="connsiteX20" fmla="*/ 60960 w 8086697"/>
              <a:gd name="connsiteY20" fmla="*/ 2005008 h 2518814"/>
              <a:gd name="connsiteX0" fmla="*/ 60960 w 8146805"/>
              <a:gd name="connsiteY0" fmla="*/ 2011542 h 2525348"/>
              <a:gd name="connsiteX1" fmla="*/ 374468 w 8146805"/>
              <a:gd name="connsiteY1" fmla="*/ 1950582 h 2525348"/>
              <a:gd name="connsiteX2" fmla="*/ 670560 w 8146805"/>
              <a:gd name="connsiteY2" fmla="*/ 1880913 h 2525348"/>
              <a:gd name="connsiteX3" fmla="*/ 957942 w 8146805"/>
              <a:gd name="connsiteY3" fmla="*/ 1671908 h 2525348"/>
              <a:gd name="connsiteX4" fmla="*/ 1332411 w 8146805"/>
              <a:gd name="connsiteY4" fmla="*/ 1454193 h 2525348"/>
              <a:gd name="connsiteX5" fmla="*/ 1593668 w 8146805"/>
              <a:gd name="connsiteY5" fmla="*/ 1401942 h 2525348"/>
              <a:gd name="connsiteX6" fmla="*/ 1645920 w 8146805"/>
              <a:gd name="connsiteY6" fmla="*/ 1245188 h 2525348"/>
              <a:gd name="connsiteX7" fmla="*/ 2272937 w 8146805"/>
              <a:gd name="connsiteY7" fmla="*/ 1175519 h 2525348"/>
              <a:gd name="connsiteX8" fmla="*/ 2455817 w 8146805"/>
              <a:gd name="connsiteY8" fmla="*/ 1036182 h 2525348"/>
              <a:gd name="connsiteX9" fmla="*/ 2595154 w 8146805"/>
              <a:gd name="connsiteY9" fmla="*/ 792342 h 2525348"/>
              <a:gd name="connsiteX10" fmla="*/ 2699657 w 8146805"/>
              <a:gd name="connsiteY10" fmla="*/ 696548 h 2525348"/>
              <a:gd name="connsiteX11" fmla="*/ 2908662 w 8146805"/>
              <a:gd name="connsiteY11" fmla="*/ 687839 h 2525348"/>
              <a:gd name="connsiteX12" fmla="*/ 3666307 w 8146805"/>
              <a:gd name="connsiteY12" fmla="*/ 548502 h 2525348"/>
              <a:gd name="connsiteX13" fmla="*/ 4110445 w 8146805"/>
              <a:gd name="connsiteY13" fmla="*/ 513668 h 2525348"/>
              <a:gd name="connsiteX14" fmla="*/ 5233851 w 8146805"/>
              <a:gd name="connsiteY14" fmla="*/ 557211 h 2525348"/>
              <a:gd name="connsiteX15" fmla="*/ 6975566 w 8146805"/>
              <a:gd name="connsiteY15" fmla="*/ 8571 h 2525348"/>
              <a:gd name="connsiteX16" fmla="*/ 7837713 w 8146805"/>
              <a:gd name="connsiteY16" fmla="*/ 139200 h 2525348"/>
              <a:gd name="connsiteX17" fmla="*/ 7768045 w 8146805"/>
              <a:gd name="connsiteY17" fmla="*/ 696548 h 2525348"/>
              <a:gd name="connsiteX18" fmla="*/ 3239588 w 8146805"/>
              <a:gd name="connsiteY18" fmla="*/ 2507931 h 2525348"/>
              <a:gd name="connsiteX19" fmla="*/ 0 w 8146805"/>
              <a:gd name="connsiteY19" fmla="*/ 2525348 h 2525348"/>
              <a:gd name="connsiteX20" fmla="*/ 60960 w 8146805"/>
              <a:gd name="connsiteY20" fmla="*/ 2011542 h 2525348"/>
              <a:gd name="connsiteX0" fmla="*/ 60960 w 8151117"/>
              <a:gd name="connsiteY0" fmla="*/ 2011542 h 2525348"/>
              <a:gd name="connsiteX1" fmla="*/ 374468 w 8151117"/>
              <a:gd name="connsiteY1" fmla="*/ 1950582 h 2525348"/>
              <a:gd name="connsiteX2" fmla="*/ 670560 w 8151117"/>
              <a:gd name="connsiteY2" fmla="*/ 1880913 h 2525348"/>
              <a:gd name="connsiteX3" fmla="*/ 957942 w 8151117"/>
              <a:gd name="connsiteY3" fmla="*/ 1671908 h 2525348"/>
              <a:gd name="connsiteX4" fmla="*/ 1332411 w 8151117"/>
              <a:gd name="connsiteY4" fmla="*/ 1454193 h 2525348"/>
              <a:gd name="connsiteX5" fmla="*/ 1593668 w 8151117"/>
              <a:gd name="connsiteY5" fmla="*/ 1401942 h 2525348"/>
              <a:gd name="connsiteX6" fmla="*/ 1645920 w 8151117"/>
              <a:gd name="connsiteY6" fmla="*/ 1245188 h 2525348"/>
              <a:gd name="connsiteX7" fmla="*/ 2272937 w 8151117"/>
              <a:gd name="connsiteY7" fmla="*/ 1175519 h 2525348"/>
              <a:gd name="connsiteX8" fmla="*/ 2455817 w 8151117"/>
              <a:gd name="connsiteY8" fmla="*/ 1036182 h 2525348"/>
              <a:gd name="connsiteX9" fmla="*/ 2595154 w 8151117"/>
              <a:gd name="connsiteY9" fmla="*/ 792342 h 2525348"/>
              <a:gd name="connsiteX10" fmla="*/ 2699657 w 8151117"/>
              <a:gd name="connsiteY10" fmla="*/ 696548 h 2525348"/>
              <a:gd name="connsiteX11" fmla="*/ 2908662 w 8151117"/>
              <a:gd name="connsiteY11" fmla="*/ 687839 h 2525348"/>
              <a:gd name="connsiteX12" fmla="*/ 3666307 w 8151117"/>
              <a:gd name="connsiteY12" fmla="*/ 548502 h 2525348"/>
              <a:gd name="connsiteX13" fmla="*/ 4110445 w 8151117"/>
              <a:gd name="connsiteY13" fmla="*/ 513668 h 2525348"/>
              <a:gd name="connsiteX14" fmla="*/ 5233851 w 8151117"/>
              <a:gd name="connsiteY14" fmla="*/ 557211 h 2525348"/>
              <a:gd name="connsiteX15" fmla="*/ 6975566 w 8151117"/>
              <a:gd name="connsiteY15" fmla="*/ 8571 h 2525348"/>
              <a:gd name="connsiteX16" fmla="*/ 7837713 w 8151117"/>
              <a:gd name="connsiteY16" fmla="*/ 139200 h 2525348"/>
              <a:gd name="connsiteX17" fmla="*/ 7855131 w 8151117"/>
              <a:gd name="connsiteY17" fmla="*/ 444000 h 2525348"/>
              <a:gd name="connsiteX18" fmla="*/ 7768045 w 8151117"/>
              <a:gd name="connsiteY18" fmla="*/ 696548 h 2525348"/>
              <a:gd name="connsiteX19" fmla="*/ 3239588 w 8151117"/>
              <a:gd name="connsiteY19" fmla="*/ 2507931 h 2525348"/>
              <a:gd name="connsiteX20" fmla="*/ 0 w 8151117"/>
              <a:gd name="connsiteY20" fmla="*/ 2525348 h 2525348"/>
              <a:gd name="connsiteX21" fmla="*/ 60960 w 8151117"/>
              <a:gd name="connsiteY21" fmla="*/ 2011542 h 2525348"/>
              <a:gd name="connsiteX0" fmla="*/ 60960 w 8142210"/>
              <a:gd name="connsiteY0" fmla="*/ 2011542 h 2525348"/>
              <a:gd name="connsiteX1" fmla="*/ 374468 w 8142210"/>
              <a:gd name="connsiteY1" fmla="*/ 1950582 h 2525348"/>
              <a:gd name="connsiteX2" fmla="*/ 670560 w 8142210"/>
              <a:gd name="connsiteY2" fmla="*/ 1880913 h 2525348"/>
              <a:gd name="connsiteX3" fmla="*/ 957942 w 8142210"/>
              <a:gd name="connsiteY3" fmla="*/ 1671908 h 2525348"/>
              <a:gd name="connsiteX4" fmla="*/ 1332411 w 8142210"/>
              <a:gd name="connsiteY4" fmla="*/ 1454193 h 2525348"/>
              <a:gd name="connsiteX5" fmla="*/ 1593668 w 8142210"/>
              <a:gd name="connsiteY5" fmla="*/ 1401942 h 2525348"/>
              <a:gd name="connsiteX6" fmla="*/ 1645920 w 8142210"/>
              <a:gd name="connsiteY6" fmla="*/ 1245188 h 2525348"/>
              <a:gd name="connsiteX7" fmla="*/ 2272937 w 8142210"/>
              <a:gd name="connsiteY7" fmla="*/ 1175519 h 2525348"/>
              <a:gd name="connsiteX8" fmla="*/ 2455817 w 8142210"/>
              <a:gd name="connsiteY8" fmla="*/ 1036182 h 2525348"/>
              <a:gd name="connsiteX9" fmla="*/ 2595154 w 8142210"/>
              <a:gd name="connsiteY9" fmla="*/ 792342 h 2525348"/>
              <a:gd name="connsiteX10" fmla="*/ 2699657 w 8142210"/>
              <a:gd name="connsiteY10" fmla="*/ 696548 h 2525348"/>
              <a:gd name="connsiteX11" fmla="*/ 2908662 w 8142210"/>
              <a:gd name="connsiteY11" fmla="*/ 687839 h 2525348"/>
              <a:gd name="connsiteX12" fmla="*/ 3666307 w 8142210"/>
              <a:gd name="connsiteY12" fmla="*/ 548502 h 2525348"/>
              <a:gd name="connsiteX13" fmla="*/ 4110445 w 8142210"/>
              <a:gd name="connsiteY13" fmla="*/ 513668 h 2525348"/>
              <a:gd name="connsiteX14" fmla="*/ 5233851 w 8142210"/>
              <a:gd name="connsiteY14" fmla="*/ 557211 h 2525348"/>
              <a:gd name="connsiteX15" fmla="*/ 6975566 w 8142210"/>
              <a:gd name="connsiteY15" fmla="*/ 8571 h 2525348"/>
              <a:gd name="connsiteX16" fmla="*/ 7837713 w 8142210"/>
              <a:gd name="connsiteY16" fmla="*/ 139200 h 2525348"/>
              <a:gd name="connsiteX17" fmla="*/ 7855131 w 8142210"/>
              <a:gd name="connsiteY17" fmla="*/ 444000 h 2525348"/>
              <a:gd name="connsiteX18" fmla="*/ 7837714 w 8142210"/>
              <a:gd name="connsiteY18" fmla="*/ 626880 h 2525348"/>
              <a:gd name="connsiteX19" fmla="*/ 7768045 w 8142210"/>
              <a:gd name="connsiteY19" fmla="*/ 696548 h 2525348"/>
              <a:gd name="connsiteX20" fmla="*/ 3239588 w 8142210"/>
              <a:gd name="connsiteY20" fmla="*/ 2507931 h 2525348"/>
              <a:gd name="connsiteX21" fmla="*/ 0 w 8142210"/>
              <a:gd name="connsiteY21" fmla="*/ 2525348 h 2525348"/>
              <a:gd name="connsiteX22" fmla="*/ 60960 w 8142210"/>
              <a:gd name="connsiteY22" fmla="*/ 2011542 h 2525348"/>
              <a:gd name="connsiteX0" fmla="*/ 60960 w 8096042"/>
              <a:gd name="connsiteY0" fmla="*/ 2011542 h 2525348"/>
              <a:gd name="connsiteX1" fmla="*/ 374468 w 8096042"/>
              <a:gd name="connsiteY1" fmla="*/ 1950582 h 2525348"/>
              <a:gd name="connsiteX2" fmla="*/ 670560 w 8096042"/>
              <a:gd name="connsiteY2" fmla="*/ 1880913 h 2525348"/>
              <a:gd name="connsiteX3" fmla="*/ 957942 w 8096042"/>
              <a:gd name="connsiteY3" fmla="*/ 1671908 h 2525348"/>
              <a:gd name="connsiteX4" fmla="*/ 1332411 w 8096042"/>
              <a:gd name="connsiteY4" fmla="*/ 1454193 h 2525348"/>
              <a:gd name="connsiteX5" fmla="*/ 1593668 w 8096042"/>
              <a:gd name="connsiteY5" fmla="*/ 1401942 h 2525348"/>
              <a:gd name="connsiteX6" fmla="*/ 1645920 w 8096042"/>
              <a:gd name="connsiteY6" fmla="*/ 1245188 h 2525348"/>
              <a:gd name="connsiteX7" fmla="*/ 2272937 w 8096042"/>
              <a:gd name="connsiteY7" fmla="*/ 1175519 h 2525348"/>
              <a:gd name="connsiteX8" fmla="*/ 2455817 w 8096042"/>
              <a:gd name="connsiteY8" fmla="*/ 1036182 h 2525348"/>
              <a:gd name="connsiteX9" fmla="*/ 2595154 w 8096042"/>
              <a:gd name="connsiteY9" fmla="*/ 792342 h 2525348"/>
              <a:gd name="connsiteX10" fmla="*/ 2699657 w 8096042"/>
              <a:gd name="connsiteY10" fmla="*/ 696548 h 2525348"/>
              <a:gd name="connsiteX11" fmla="*/ 2908662 w 8096042"/>
              <a:gd name="connsiteY11" fmla="*/ 687839 h 2525348"/>
              <a:gd name="connsiteX12" fmla="*/ 3666307 w 8096042"/>
              <a:gd name="connsiteY12" fmla="*/ 548502 h 2525348"/>
              <a:gd name="connsiteX13" fmla="*/ 4110445 w 8096042"/>
              <a:gd name="connsiteY13" fmla="*/ 513668 h 2525348"/>
              <a:gd name="connsiteX14" fmla="*/ 5233851 w 8096042"/>
              <a:gd name="connsiteY14" fmla="*/ 557211 h 2525348"/>
              <a:gd name="connsiteX15" fmla="*/ 6975566 w 8096042"/>
              <a:gd name="connsiteY15" fmla="*/ 8571 h 2525348"/>
              <a:gd name="connsiteX16" fmla="*/ 7837713 w 8096042"/>
              <a:gd name="connsiteY16" fmla="*/ 139200 h 2525348"/>
              <a:gd name="connsiteX17" fmla="*/ 7855131 w 8096042"/>
              <a:gd name="connsiteY17" fmla="*/ 444000 h 2525348"/>
              <a:gd name="connsiteX18" fmla="*/ 7837714 w 8096042"/>
              <a:gd name="connsiteY18" fmla="*/ 626880 h 2525348"/>
              <a:gd name="connsiteX19" fmla="*/ 7646125 w 8096042"/>
              <a:gd name="connsiteY19" fmla="*/ 383040 h 2525348"/>
              <a:gd name="connsiteX20" fmla="*/ 7768045 w 8096042"/>
              <a:gd name="connsiteY20" fmla="*/ 696548 h 2525348"/>
              <a:gd name="connsiteX21" fmla="*/ 3239588 w 8096042"/>
              <a:gd name="connsiteY21" fmla="*/ 2507931 h 2525348"/>
              <a:gd name="connsiteX22" fmla="*/ 0 w 8096042"/>
              <a:gd name="connsiteY22" fmla="*/ 2525348 h 2525348"/>
              <a:gd name="connsiteX23" fmla="*/ 60960 w 8096042"/>
              <a:gd name="connsiteY23" fmla="*/ 2011542 h 2525348"/>
              <a:gd name="connsiteX0" fmla="*/ 7768045 w 7930520"/>
              <a:gd name="connsiteY0" fmla="*/ 696548 h 2525348"/>
              <a:gd name="connsiteX1" fmla="*/ 3239588 w 7930520"/>
              <a:gd name="connsiteY1" fmla="*/ 2507931 h 2525348"/>
              <a:gd name="connsiteX2" fmla="*/ 0 w 7930520"/>
              <a:gd name="connsiteY2" fmla="*/ 2525348 h 2525348"/>
              <a:gd name="connsiteX3" fmla="*/ 60960 w 7930520"/>
              <a:gd name="connsiteY3" fmla="*/ 2011542 h 2525348"/>
              <a:gd name="connsiteX4" fmla="*/ 374468 w 7930520"/>
              <a:gd name="connsiteY4" fmla="*/ 1950582 h 2525348"/>
              <a:gd name="connsiteX5" fmla="*/ 670560 w 7930520"/>
              <a:gd name="connsiteY5" fmla="*/ 1880913 h 2525348"/>
              <a:gd name="connsiteX6" fmla="*/ 957942 w 7930520"/>
              <a:gd name="connsiteY6" fmla="*/ 1671908 h 2525348"/>
              <a:gd name="connsiteX7" fmla="*/ 1332411 w 7930520"/>
              <a:gd name="connsiteY7" fmla="*/ 1454193 h 2525348"/>
              <a:gd name="connsiteX8" fmla="*/ 1593668 w 7930520"/>
              <a:gd name="connsiteY8" fmla="*/ 1401942 h 2525348"/>
              <a:gd name="connsiteX9" fmla="*/ 1645920 w 7930520"/>
              <a:gd name="connsiteY9" fmla="*/ 1245188 h 2525348"/>
              <a:gd name="connsiteX10" fmla="*/ 2272937 w 7930520"/>
              <a:gd name="connsiteY10" fmla="*/ 1175519 h 2525348"/>
              <a:gd name="connsiteX11" fmla="*/ 2455817 w 7930520"/>
              <a:gd name="connsiteY11" fmla="*/ 1036182 h 2525348"/>
              <a:gd name="connsiteX12" fmla="*/ 2595154 w 7930520"/>
              <a:gd name="connsiteY12" fmla="*/ 792342 h 2525348"/>
              <a:gd name="connsiteX13" fmla="*/ 2699657 w 7930520"/>
              <a:gd name="connsiteY13" fmla="*/ 696548 h 2525348"/>
              <a:gd name="connsiteX14" fmla="*/ 2908662 w 7930520"/>
              <a:gd name="connsiteY14" fmla="*/ 687839 h 2525348"/>
              <a:gd name="connsiteX15" fmla="*/ 3666307 w 7930520"/>
              <a:gd name="connsiteY15" fmla="*/ 548502 h 2525348"/>
              <a:gd name="connsiteX16" fmla="*/ 4110445 w 7930520"/>
              <a:gd name="connsiteY16" fmla="*/ 513668 h 2525348"/>
              <a:gd name="connsiteX17" fmla="*/ 5233851 w 7930520"/>
              <a:gd name="connsiteY17" fmla="*/ 557211 h 2525348"/>
              <a:gd name="connsiteX18" fmla="*/ 6975566 w 7930520"/>
              <a:gd name="connsiteY18" fmla="*/ 8571 h 2525348"/>
              <a:gd name="connsiteX19" fmla="*/ 7837713 w 7930520"/>
              <a:gd name="connsiteY19" fmla="*/ 139200 h 2525348"/>
              <a:gd name="connsiteX20" fmla="*/ 7855131 w 7930520"/>
              <a:gd name="connsiteY20" fmla="*/ 444000 h 2525348"/>
              <a:gd name="connsiteX21" fmla="*/ 7837714 w 7930520"/>
              <a:gd name="connsiteY21" fmla="*/ 626880 h 2525348"/>
              <a:gd name="connsiteX22" fmla="*/ 7737565 w 7930520"/>
              <a:gd name="connsiteY22" fmla="*/ 474480 h 2525348"/>
              <a:gd name="connsiteX0" fmla="*/ 7768045 w 7930520"/>
              <a:gd name="connsiteY0" fmla="*/ 637597 h 2466397"/>
              <a:gd name="connsiteX1" fmla="*/ 3239588 w 7930520"/>
              <a:gd name="connsiteY1" fmla="*/ 2448980 h 2466397"/>
              <a:gd name="connsiteX2" fmla="*/ 0 w 7930520"/>
              <a:gd name="connsiteY2" fmla="*/ 2466397 h 2466397"/>
              <a:gd name="connsiteX3" fmla="*/ 60960 w 7930520"/>
              <a:gd name="connsiteY3" fmla="*/ 1952591 h 2466397"/>
              <a:gd name="connsiteX4" fmla="*/ 374468 w 7930520"/>
              <a:gd name="connsiteY4" fmla="*/ 1891631 h 2466397"/>
              <a:gd name="connsiteX5" fmla="*/ 670560 w 7930520"/>
              <a:gd name="connsiteY5" fmla="*/ 1821962 h 2466397"/>
              <a:gd name="connsiteX6" fmla="*/ 957942 w 7930520"/>
              <a:gd name="connsiteY6" fmla="*/ 1612957 h 2466397"/>
              <a:gd name="connsiteX7" fmla="*/ 1332411 w 7930520"/>
              <a:gd name="connsiteY7" fmla="*/ 1395242 h 2466397"/>
              <a:gd name="connsiteX8" fmla="*/ 1593668 w 7930520"/>
              <a:gd name="connsiteY8" fmla="*/ 1342991 h 2466397"/>
              <a:gd name="connsiteX9" fmla="*/ 1645920 w 7930520"/>
              <a:gd name="connsiteY9" fmla="*/ 1186237 h 2466397"/>
              <a:gd name="connsiteX10" fmla="*/ 2272937 w 7930520"/>
              <a:gd name="connsiteY10" fmla="*/ 1116568 h 2466397"/>
              <a:gd name="connsiteX11" fmla="*/ 2455817 w 7930520"/>
              <a:gd name="connsiteY11" fmla="*/ 977231 h 2466397"/>
              <a:gd name="connsiteX12" fmla="*/ 2595154 w 7930520"/>
              <a:gd name="connsiteY12" fmla="*/ 733391 h 2466397"/>
              <a:gd name="connsiteX13" fmla="*/ 2699657 w 7930520"/>
              <a:gd name="connsiteY13" fmla="*/ 637597 h 2466397"/>
              <a:gd name="connsiteX14" fmla="*/ 2908662 w 7930520"/>
              <a:gd name="connsiteY14" fmla="*/ 628888 h 2466397"/>
              <a:gd name="connsiteX15" fmla="*/ 3666307 w 7930520"/>
              <a:gd name="connsiteY15" fmla="*/ 489551 h 2466397"/>
              <a:gd name="connsiteX16" fmla="*/ 4110445 w 7930520"/>
              <a:gd name="connsiteY16" fmla="*/ 454717 h 2466397"/>
              <a:gd name="connsiteX17" fmla="*/ 5233851 w 7930520"/>
              <a:gd name="connsiteY17" fmla="*/ 498260 h 2466397"/>
              <a:gd name="connsiteX18" fmla="*/ 7210698 w 7930520"/>
              <a:gd name="connsiteY18" fmla="*/ 27997 h 2466397"/>
              <a:gd name="connsiteX19" fmla="*/ 7837713 w 7930520"/>
              <a:gd name="connsiteY19" fmla="*/ 80249 h 2466397"/>
              <a:gd name="connsiteX20" fmla="*/ 7855131 w 7930520"/>
              <a:gd name="connsiteY20" fmla="*/ 385049 h 2466397"/>
              <a:gd name="connsiteX21" fmla="*/ 7837714 w 7930520"/>
              <a:gd name="connsiteY21" fmla="*/ 567929 h 2466397"/>
              <a:gd name="connsiteX22" fmla="*/ 7737565 w 7930520"/>
              <a:gd name="connsiteY22" fmla="*/ 415529 h 2466397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7210698 w 8070708"/>
              <a:gd name="connsiteY18" fmla="*/ 52251 h 2490651"/>
              <a:gd name="connsiteX19" fmla="*/ 8011884 w 8070708"/>
              <a:gd name="connsiteY19" fmla="*/ 60960 h 2490651"/>
              <a:gd name="connsiteX20" fmla="*/ 7855131 w 8070708"/>
              <a:gd name="connsiteY20" fmla="*/ 409303 h 2490651"/>
              <a:gd name="connsiteX21" fmla="*/ 7837714 w 8070708"/>
              <a:gd name="connsiteY21" fmla="*/ 592183 h 2490651"/>
              <a:gd name="connsiteX22" fmla="*/ 7737565 w 8070708"/>
              <a:gd name="connsiteY22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487885 w 8070708"/>
              <a:gd name="connsiteY18" fmla="*/ 226423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078582 w 8070708"/>
              <a:gd name="connsiteY18" fmla="*/ 113211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078582 w 8070708"/>
              <a:gd name="connsiteY18" fmla="*/ 113211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078582 w 8070708"/>
              <a:gd name="connsiteY18" fmla="*/ 113211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087291 w 8070708"/>
              <a:gd name="connsiteY18" fmla="*/ 17416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165668 w 8070708"/>
              <a:gd name="connsiteY18" fmla="*/ 339633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165668 w 8070708"/>
              <a:gd name="connsiteY18" fmla="*/ 339633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165668 w 8070708"/>
              <a:gd name="connsiteY18" fmla="*/ 339633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5756365 w 8070708"/>
              <a:gd name="connsiteY18" fmla="*/ 269966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5608319 w 8070708"/>
              <a:gd name="connsiteY18" fmla="*/ 174172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5608319 w 8070708"/>
              <a:gd name="connsiteY18" fmla="*/ 174172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7210698 w 8070708"/>
              <a:gd name="connsiteY18" fmla="*/ 52251 h 2490651"/>
              <a:gd name="connsiteX19" fmla="*/ 8011884 w 8070708"/>
              <a:gd name="connsiteY19" fmla="*/ 60960 h 2490651"/>
              <a:gd name="connsiteX20" fmla="*/ 7855131 w 8070708"/>
              <a:gd name="connsiteY20" fmla="*/ 409303 h 2490651"/>
              <a:gd name="connsiteX21" fmla="*/ 7837714 w 8070708"/>
              <a:gd name="connsiteY21" fmla="*/ 592183 h 2490651"/>
              <a:gd name="connsiteX22" fmla="*/ 7737565 w 8070708"/>
              <a:gd name="connsiteY22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5686697 w 8070708"/>
              <a:gd name="connsiteY18" fmla="*/ 418012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5608320 w 8070708"/>
              <a:gd name="connsiteY18" fmla="*/ 165464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4833256 w 8070708"/>
              <a:gd name="connsiteY17" fmla="*/ 52251 h 2490651"/>
              <a:gd name="connsiteX18" fmla="*/ 5608320 w 8070708"/>
              <a:gd name="connsiteY18" fmla="*/ 165464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085805 w 8070708"/>
              <a:gd name="connsiteY17" fmla="*/ 322217 h 2490651"/>
              <a:gd name="connsiteX18" fmla="*/ 5608320 w 8070708"/>
              <a:gd name="connsiteY18" fmla="*/ 165464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373188 w 8070708"/>
              <a:gd name="connsiteY17" fmla="*/ 487680 h 2490651"/>
              <a:gd name="connsiteX18" fmla="*/ 5608320 w 8070708"/>
              <a:gd name="connsiteY18" fmla="*/ 165464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373188 w 8070708"/>
              <a:gd name="connsiteY17" fmla="*/ 487680 h 2490651"/>
              <a:gd name="connsiteX18" fmla="*/ 6496594 w 8070708"/>
              <a:gd name="connsiteY18" fmla="*/ 557349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15085 h 2443885"/>
              <a:gd name="connsiteX1" fmla="*/ 3239588 w 8070708"/>
              <a:gd name="connsiteY1" fmla="*/ 2426468 h 2443885"/>
              <a:gd name="connsiteX2" fmla="*/ 0 w 8070708"/>
              <a:gd name="connsiteY2" fmla="*/ 2443885 h 2443885"/>
              <a:gd name="connsiteX3" fmla="*/ 60960 w 8070708"/>
              <a:gd name="connsiteY3" fmla="*/ 1930079 h 2443885"/>
              <a:gd name="connsiteX4" fmla="*/ 374468 w 8070708"/>
              <a:gd name="connsiteY4" fmla="*/ 1869119 h 2443885"/>
              <a:gd name="connsiteX5" fmla="*/ 670560 w 8070708"/>
              <a:gd name="connsiteY5" fmla="*/ 1799450 h 2443885"/>
              <a:gd name="connsiteX6" fmla="*/ 957942 w 8070708"/>
              <a:gd name="connsiteY6" fmla="*/ 1590445 h 2443885"/>
              <a:gd name="connsiteX7" fmla="*/ 1332411 w 8070708"/>
              <a:gd name="connsiteY7" fmla="*/ 1372730 h 2443885"/>
              <a:gd name="connsiteX8" fmla="*/ 1593668 w 8070708"/>
              <a:gd name="connsiteY8" fmla="*/ 1320479 h 2443885"/>
              <a:gd name="connsiteX9" fmla="*/ 1645920 w 8070708"/>
              <a:gd name="connsiteY9" fmla="*/ 1163725 h 2443885"/>
              <a:gd name="connsiteX10" fmla="*/ 2272937 w 8070708"/>
              <a:gd name="connsiteY10" fmla="*/ 1094056 h 2443885"/>
              <a:gd name="connsiteX11" fmla="*/ 2455817 w 8070708"/>
              <a:gd name="connsiteY11" fmla="*/ 954719 h 2443885"/>
              <a:gd name="connsiteX12" fmla="*/ 2595154 w 8070708"/>
              <a:gd name="connsiteY12" fmla="*/ 710879 h 2443885"/>
              <a:gd name="connsiteX13" fmla="*/ 2699657 w 8070708"/>
              <a:gd name="connsiteY13" fmla="*/ 615085 h 2443885"/>
              <a:gd name="connsiteX14" fmla="*/ 2908662 w 8070708"/>
              <a:gd name="connsiteY14" fmla="*/ 606376 h 2443885"/>
              <a:gd name="connsiteX15" fmla="*/ 3666307 w 8070708"/>
              <a:gd name="connsiteY15" fmla="*/ 467039 h 2443885"/>
              <a:gd name="connsiteX16" fmla="*/ 4110445 w 8070708"/>
              <a:gd name="connsiteY16" fmla="*/ 432205 h 2443885"/>
              <a:gd name="connsiteX17" fmla="*/ 5373188 w 8070708"/>
              <a:gd name="connsiteY17" fmla="*/ 440914 h 2443885"/>
              <a:gd name="connsiteX18" fmla="*/ 6496594 w 8070708"/>
              <a:gd name="connsiteY18" fmla="*/ 510583 h 2443885"/>
              <a:gd name="connsiteX19" fmla="*/ 7367452 w 8070708"/>
              <a:gd name="connsiteY19" fmla="*/ 545416 h 2443885"/>
              <a:gd name="connsiteX20" fmla="*/ 8011884 w 8070708"/>
              <a:gd name="connsiteY20" fmla="*/ 14194 h 2443885"/>
              <a:gd name="connsiteX21" fmla="*/ 7855131 w 8070708"/>
              <a:gd name="connsiteY21" fmla="*/ 362537 h 2443885"/>
              <a:gd name="connsiteX22" fmla="*/ 7837714 w 8070708"/>
              <a:gd name="connsiteY22" fmla="*/ 545417 h 2443885"/>
              <a:gd name="connsiteX23" fmla="*/ 7737565 w 8070708"/>
              <a:gd name="connsiteY23" fmla="*/ 393017 h 2443885"/>
              <a:gd name="connsiteX0" fmla="*/ 7768045 w 8070708"/>
              <a:gd name="connsiteY0" fmla="*/ 615085 h 2443885"/>
              <a:gd name="connsiteX1" fmla="*/ 3239588 w 8070708"/>
              <a:gd name="connsiteY1" fmla="*/ 2426468 h 2443885"/>
              <a:gd name="connsiteX2" fmla="*/ 0 w 8070708"/>
              <a:gd name="connsiteY2" fmla="*/ 2443885 h 2443885"/>
              <a:gd name="connsiteX3" fmla="*/ 60960 w 8070708"/>
              <a:gd name="connsiteY3" fmla="*/ 1930079 h 2443885"/>
              <a:gd name="connsiteX4" fmla="*/ 374468 w 8070708"/>
              <a:gd name="connsiteY4" fmla="*/ 1869119 h 2443885"/>
              <a:gd name="connsiteX5" fmla="*/ 670560 w 8070708"/>
              <a:gd name="connsiteY5" fmla="*/ 1799450 h 2443885"/>
              <a:gd name="connsiteX6" fmla="*/ 957942 w 8070708"/>
              <a:gd name="connsiteY6" fmla="*/ 1590445 h 2443885"/>
              <a:gd name="connsiteX7" fmla="*/ 1332411 w 8070708"/>
              <a:gd name="connsiteY7" fmla="*/ 1372730 h 2443885"/>
              <a:gd name="connsiteX8" fmla="*/ 1593668 w 8070708"/>
              <a:gd name="connsiteY8" fmla="*/ 1320479 h 2443885"/>
              <a:gd name="connsiteX9" fmla="*/ 1645920 w 8070708"/>
              <a:gd name="connsiteY9" fmla="*/ 1163725 h 2443885"/>
              <a:gd name="connsiteX10" fmla="*/ 2272937 w 8070708"/>
              <a:gd name="connsiteY10" fmla="*/ 1094056 h 2443885"/>
              <a:gd name="connsiteX11" fmla="*/ 2455817 w 8070708"/>
              <a:gd name="connsiteY11" fmla="*/ 954719 h 2443885"/>
              <a:gd name="connsiteX12" fmla="*/ 2595154 w 8070708"/>
              <a:gd name="connsiteY12" fmla="*/ 710879 h 2443885"/>
              <a:gd name="connsiteX13" fmla="*/ 2699657 w 8070708"/>
              <a:gd name="connsiteY13" fmla="*/ 615085 h 2443885"/>
              <a:gd name="connsiteX14" fmla="*/ 2908662 w 8070708"/>
              <a:gd name="connsiteY14" fmla="*/ 606376 h 2443885"/>
              <a:gd name="connsiteX15" fmla="*/ 3666307 w 8070708"/>
              <a:gd name="connsiteY15" fmla="*/ 467039 h 2443885"/>
              <a:gd name="connsiteX16" fmla="*/ 4110445 w 8070708"/>
              <a:gd name="connsiteY16" fmla="*/ 432205 h 2443885"/>
              <a:gd name="connsiteX17" fmla="*/ 5373188 w 8070708"/>
              <a:gd name="connsiteY17" fmla="*/ 440914 h 2443885"/>
              <a:gd name="connsiteX18" fmla="*/ 6540137 w 8070708"/>
              <a:gd name="connsiteY18" fmla="*/ 554126 h 2443885"/>
              <a:gd name="connsiteX19" fmla="*/ 7367452 w 8070708"/>
              <a:gd name="connsiteY19" fmla="*/ 545416 h 2443885"/>
              <a:gd name="connsiteX20" fmla="*/ 8011884 w 8070708"/>
              <a:gd name="connsiteY20" fmla="*/ 14194 h 2443885"/>
              <a:gd name="connsiteX21" fmla="*/ 7855131 w 8070708"/>
              <a:gd name="connsiteY21" fmla="*/ 362537 h 2443885"/>
              <a:gd name="connsiteX22" fmla="*/ 7837714 w 8070708"/>
              <a:gd name="connsiteY22" fmla="*/ 545417 h 2443885"/>
              <a:gd name="connsiteX23" fmla="*/ 7737565 w 8070708"/>
              <a:gd name="connsiteY23" fmla="*/ 393017 h 2443885"/>
              <a:gd name="connsiteX0" fmla="*/ 7768045 w 8070708"/>
              <a:gd name="connsiteY0" fmla="*/ 615085 h 2443885"/>
              <a:gd name="connsiteX1" fmla="*/ 3239588 w 8070708"/>
              <a:gd name="connsiteY1" fmla="*/ 2426468 h 2443885"/>
              <a:gd name="connsiteX2" fmla="*/ 0 w 8070708"/>
              <a:gd name="connsiteY2" fmla="*/ 2443885 h 2443885"/>
              <a:gd name="connsiteX3" fmla="*/ 60960 w 8070708"/>
              <a:gd name="connsiteY3" fmla="*/ 1930079 h 2443885"/>
              <a:gd name="connsiteX4" fmla="*/ 374468 w 8070708"/>
              <a:gd name="connsiteY4" fmla="*/ 1869119 h 2443885"/>
              <a:gd name="connsiteX5" fmla="*/ 670560 w 8070708"/>
              <a:gd name="connsiteY5" fmla="*/ 1799450 h 2443885"/>
              <a:gd name="connsiteX6" fmla="*/ 957942 w 8070708"/>
              <a:gd name="connsiteY6" fmla="*/ 1590445 h 2443885"/>
              <a:gd name="connsiteX7" fmla="*/ 1332411 w 8070708"/>
              <a:gd name="connsiteY7" fmla="*/ 1372730 h 2443885"/>
              <a:gd name="connsiteX8" fmla="*/ 1593668 w 8070708"/>
              <a:gd name="connsiteY8" fmla="*/ 1320479 h 2443885"/>
              <a:gd name="connsiteX9" fmla="*/ 1645920 w 8070708"/>
              <a:gd name="connsiteY9" fmla="*/ 1163725 h 2443885"/>
              <a:gd name="connsiteX10" fmla="*/ 2272937 w 8070708"/>
              <a:gd name="connsiteY10" fmla="*/ 1094056 h 2443885"/>
              <a:gd name="connsiteX11" fmla="*/ 2455817 w 8070708"/>
              <a:gd name="connsiteY11" fmla="*/ 954719 h 2443885"/>
              <a:gd name="connsiteX12" fmla="*/ 2595154 w 8070708"/>
              <a:gd name="connsiteY12" fmla="*/ 710879 h 2443885"/>
              <a:gd name="connsiteX13" fmla="*/ 2699657 w 8070708"/>
              <a:gd name="connsiteY13" fmla="*/ 615085 h 2443885"/>
              <a:gd name="connsiteX14" fmla="*/ 2908662 w 8070708"/>
              <a:gd name="connsiteY14" fmla="*/ 606376 h 2443885"/>
              <a:gd name="connsiteX15" fmla="*/ 3666307 w 8070708"/>
              <a:gd name="connsiteY15" fmla="*/ 467039 h 2443885"/>
              <a:gd name="connsiteX16" fmla="*/ 4110445 w 8070708"/>
              <a:gd name="connsiteY16" fmla="*/ 432205 h 2443885"/>
              <a:gd name="connsiteX17" fmla="*/ 5373188 w 8070708"/>
              <a:gd name="connsiteY17" fmla="*/ 440914 h 2443885"/>
              <a:gd name="connsiteX18" fmla="*/ 6540137 w 8070708"/>
              <a:gd name="connsiteY18" fmla="*/ 554126 h 2443885"/>
              <a:gd name="connsiteX19" fmla="*/ 7367452 w 8070708"/>
              <a:gd name="connsiteY19" fmla="*/ 545416 h 2443885"/>
              <a:gd name="connsiteX20" fmla="*/ 8011884 w 8070708"/>
              <a:gd name="connsiteY20" fmla="*/ 14194 h 2443885"/>
              <a:gd name="connsiteX21" fmla="*/ 7855131 w 8070708"/>
              <a:gd name="connsiteY21" fmla="*/ 362537 h 2443885"/>
              <a:gd name="connsiteX22" fmla="*/ 7837714 w 8070708"/>
              <a:gd name="connsiteY22" fmla="*/ 545417 h 2443885"/>
              <a:gd name="connsiteX23" fmla="*/ 7737565 w 8070708"/>
              <a:gd name="connsiteY23" fmla="*/ 393017 h 2443885"/>
              <a:gd name="connsiteX0" fmla="*/ 7768045 w 8070708"/>
              <a:gd name="connsiteY0" fmla="*/ 615085 h 2443885"/>
              <a:gd name="connsiteX1" fmla="*/ 3239588 w 8070708"/>
              <a:gd name="connsiteY1" fmla="*/ 2426468 h 2443885"/>
              <a:gd name="connsiteX2" fmla="*/ 0 w 8070708"/>
              <a:gd name="connsiteY2" fmla="*/ 2443885 h 2443885"/>
              <a:gd name="connsiteX3" fmla="*/ 60960 w 8070708"/>
              <a:gd name="connsiteY3" fmla="*/ 1930079 h 2443885"/>
              <a:gd name="connsiteX4" fmla="*/ 374468 w 8070708"/>
              <a:gd name="connsiteY4" fmla="*/ 1869119 h 2443885"/>
              <a:gd name="connsiteX5" fmla="*/ 670560 w 8070708"/>
              <a:gd name="connsiteY5" fmla="*/ 1799450 h 2443885"/>
              <a:gd name="connsiteX6" fmla="*/ 957942 w 8070708"/>
              <a:gd name="connsiteY6" fmla="*/ 1590445 h 2443885"/>
              <a:gd name="connsiteX7" fmla="*/ 1332411 w 8070708"/>
              <a:gd name="connsiteY7" fmla="*/ 1372730 h 2443885"/>
              <a:gd name="connsiteX8" fmla="*/ 1593668 w 8070708"/>
              <a:gd name="connsiteY8" fmla="*/ 1320479 h 2443885"/>
              <a:gd name="connsiteX9" fmla="*/ 1645920 w 8070708"/>
              <a:gd name="connsiteY9" fmla="*/ 1163725 h 2443885"/>
              <a:gd name="connsiteX10" fmla="*/ 2272937 w 8070708"/>
              <a:gd name="connsiteY10" fmla="*/ 1094056 h 2443885"/>
              <a:gd name="connsiteX11" fmla="*/ 2455817 w 8070708"/>
              <a:gd name="connsiteY11" fmla="*/ 954719 h 2443885"/>
              <a:gd name="connsiteX12" fmla="*/ 2595154 w 8070708"/>
              <a:gd name="connsiteY12" fmla="*/ 710879 h 2443885"/>
              <a:gd name="connsiteX13" fmla="*/ 2699657 w 8070708"/>
              <a:gd name="connsiteY13" fmla="*/ 615085 h 2443885"/>
              <a:gd name="connsiteX14" fmla="*/ 2908662 w 8070708"/>
              <a:gd name="connsiteY14" fmla="*/ 606376 h 2443885"/>
              <a:gd name="connsiteX15" fmla="*/ 3666307 w 8070708"/>
              <a:gd name="connsiteY15" fmla="*/ 467039 h 2443885"/>
              <a:gd name="connsiteX16" fmla="*/ 4110445 w 8070708"/>
              <a:gd name="connsiteY16" fmla="*/ 432205 h 2443885"/>
              <a:gd name="connsiteX17" fmla="*/ 5373188 w 8070708"/>
              <a:gd name="connsiteY17" fmla="*/ 440914 h 2443885"/>
              <a:gd name="connsiteX18" fmla="*/ 6540137 w 8070708"/>
              <a:gd name="connsiteY18" fmla="*/ 554126 h 2443885"/>
              <a:gd name="connsiteX19" fmla="*/ 7367452 w 8070708"/>
              <a:gd name="connsiteY19" fmla="*/ 545416 h 2443885"/>
              <a:gd name="connsiteX20" fmla="*/ 8011884 w 8070708"/>
              <a:gd name="connsiteY20" fmla="*/ 14194 h 2443885"/>
              <a:gd name="connsiteX21" fmla="*/ 7855131 w 8070708"/>
              <a:gd name="connsiteY21" fmla="*/ 362537 h 2443885"/>
              <a:gd name="connsiteX22" fmla="*/ 7837714 w 8070708"/>
              <a:gd name="connsiteY22" fmla="*/ 545417 h 2443885"/>
              <a:gd name="connsiteX23" fmla="*/ 7737565 w 8070708"/>
              <a:gd name="connsiteY23" fmla="*/ 393017 h 2443885"/>
              <a:gd name="connsiteX0" fmla="*/ 7768045 w 8070708"/>
              <a:gd name="connsiteY0" fmla="*/ 615085 h 2443885"/>
              <a:gd name="connsiteX1" fmla="*/ 3239588 w 8070708"/>
              <a:gd name="connsiteY1" fmla="*/ 2426468 h 2443885"/>
              <a:gd name="connsiteX2" fmla="*/ 0 w 8070708"/>
              <a:gd name="connsiteY2" fmla="*/ 2443885 h 2443885"/>
              <a:gd name="connsiteX3" fmla="*/ 60960 w 8070708"/>
              <a:gd name="connsiteY3" fmla="*/ 1930079 h 2443885"/>
              <a:gd name="connsiteX4" fmla="*/ 374468 w 8070708"/>
              <a:gd name="connsiteY4" fmla="*/ 1869119 h 2443885"/>
              <a:gd name="connsiteX5" fmla="*/ 670560 w 8070708"/>
              <a:gd name="connsiteY5" fmla="*/ 1799450 h 2443885"/>
              <a:gd name="connsiteX6" fmla="*/ 957942 w 8070708"/>
              <a:gd name="connsiteY6" fmla="*/ 1590445 h 2443885"/>
              <a:gd name="connsiteX7" fmla="*/ 1332411 w 8070708"/>
              <a:gd name="connsiteY7" fmla="*/ 1372730 h 2443885"/>
              <a:gd name="connsiteX8" fmla="*/ 1593668 w 8070708"/>
              <a:gd name="connsiteY8" fmla="*/ 1320479 h 2443885"/>
              <a:gd name="connsiteX9" fmla="*/ 1645920 w 8070708"/>
              <a:gd name="connsiteY9" fmla="*/ 1163725 h 2443885"/>
              <a:gd name="connsiteX10" fmla="*/ 2272937 w 8070708"/>
              <a:gd name="connsiteY10" fmla="*/ 1094056 h 2443885"/>
              <a:gd name="connsiteX11" fmla="*/ 2455817 w 8070708"/>
              <a:gd name="connsiteY11" fmla="*/ 954719 h 2443885"/>
              <a:gd name="connsiteX12" fmla="*/ 2595154 w 8070708"/>
              <a:gd name="connsiteY12" fmla="*/ 710879 h 2443885"/>
              <a:gd name="connsiteX13" fmla="*/ 2699657 w 8070708"/>
              <a:gd name="connsiteY13" fmla="*/ 615085 h 2443885"/>
              <a:gd name="connsiteX14" fmla="*/ 2908662 w 8070708"/>
              <a:gd name="connsiteY14" fmla="*/ 606376 h 2443885"/>
              <a:gd name="connsiteX15" fmla="*/ 3666307 w 8070708"/>
              <a:gd name="connsiteY15" fmla="*/ 467039 h 2443885"/>
              <a:gd name="connsiteX16" fmla="*/ 4110445 w 8070708"/>
              <a:gd name="connsiteY16" fmla="*/ 432205 h 2443885"/>
              <a:gd name="connsiteX17" fmla="*/ 5373188 w 8070708"/>
              <a:gd name="connsiteY17" fmla="*/ 440914 h 2443885"/>
              <a:gd name="connsiteX18" fmla="*/ 6548846 w 8070708"/>
              <a:gd name="connsiteY18" fmla="*/ 658629 h 2443885"/>
              <a:gd name="connsiteX19" fmla="*/ 7367452 w 8070708"/>
              <a:gd name="connsiteY19" fmla="*/ 545416 h 2443885"/>
              <a:gd name="connsiteX20" fmla="*/ 8011884 w 8070708"/>
              <a:gd name="connsiteY20" fmla="*/ 14194 h 2443885"/>
              <a:gd name="connsiteX21" fmla="*/ 7855131 w 8070708"/>
              <a:gd name="connsiteY21" fmla="*/ 362537 h 2443885"/>
              <a:gd name="connsiteX22" fmla="*/ 7837714 w 8070708"/>
              <a:gd name="connsiteY22" fmla="*/ 545417 h 2443885"/>
              <a:gd name="connsiteX23" fmla="*/ 7737565 w 8070708"/>
              <a:gd name="connsiteY23" fmla="*/ 393017 h 2443885"/>
              <a:gd name="connsiteX0" fmla="*/ 7768045 w 7872035"/>
              <a:gd name="connsiteY0" fmla="*/ 252548 h 2081348"/>
              <a:gd name="connsiteX1" fmla="*/ 3239588 w 7872035"/>
              <a:gd name="connsiteY1" fmla="*/ 2063931 h 2081348"/>
              <a:gd name="connsiteX2" fmla="*/ 0 w 7872035"/>
              <a:gd name="connsiteY2" fmla="*/ 2081348 h 2081348"/>
              <a:gd name="connsiteX3" fmla="*/ 60960 w 7872035"/>
              <a:gd name="connsiteY3" fmla="*/ 1567542 h 2081348"/>
              <a:gd name="connsiteX4" fmla="*/ 374468 w 7872035"/>
              <a:gd name="connsiteY4" fmla="*/ 1506582 h 2081348"/>
              <a:gd name="connsiteX5" fmla="*/ 670560 w 7872035"/>
              <a:gd name="connsiteY5" fmla="*/ 1436913 h 2081348"/>
              <a:gd name="connsiteX6" fmla="*/ 957942 w 7872035"/>
              <a:gd name="connsiteY6" fmla="*/ 1227908 h 2081348"/>
              <a:gd name="connsiteX7" fmla="*/ 1332411 w 7872035"/>
              <a:gd name="connsiteY7" fmla="*/ 1010193 h 2081348"/>
              <a:gd name="connsiteX8" fmla="*/ 1593668 w 7872035"/>
              <a:gd name="connsiteY8" fmla="*/ 957942 h 2081348"/>
              <a:gd name="connsiteX9" fmla="*/ 1645920 w 7872035"/>
              <a:gd name="connsiteY9" fmla="*/ 801188 h 2081348"/>
              <a:gd name="connsiteX10" fmla="*/ 2272937 w 7872035"/>
              <a:gd name="connsiteY10" fmla="*/ 731519 h 2081348"/>
              <a:gd name="connsiteX11" fmla="*/ 2455817 w 7872035"/>
              <a:gd name="connsiteY11" fmla="*/ 592182 h 2081348"/>
              <a:gd name="connsiteX12" fmla="*/ 2595154 w 7872035"/>
              <a:gd name="connsiteY12" fmla="*/ 348342 h 2081348"/>
              <a:gd name="connsiteX13" fmla="*/ 2699657 w 7872035"/>
              <a:gd name="connsiteY13" fmla="*/ 252548 h 2081348"/>
              <a:gd name="connsiteX14" fmla="*/ 2908662 w 7872035"/>
              <a:gd name="connsiteY14" fmla="*/ 243839 h 2081348"/>
              <a:gd name="connsiteX15" fmla="*/ 3666307 w 7872035"/>
              <a:gd name="connsiteY15" fmla="*/ 104502 h 2081348"/>
              <a:gd name="connsiteX16" fmla="*/ 4110445 w 7872035"/>
              <a:gd name="connsiteY16" fmla="*/ 69668 h 2081348"/>
              <a:gd name="connsiteX17" fmla="*/ 5373188 w 7872035"/>
              <a:gd name="connsiteY17" fmla="*/ 78377 h 2081348"/>
              <a:gd name="connsiteX18" fmla="*/ 6548846 w 7872035"/>
              <a:gd name="connsiteY18" fmla="*/ 296092 h 2081348"/>
              <a:gd name="connsiteX19" fmla="*/ 7367452 w 7872035"/>
              <a:gd name="connsiteY19" fmla="*/ 182879 h 2081348"/>
              <a:gd name="connsiteX20" fmla="*/ 7855131 w 7872035"/>
              <a:gd name="connsiteY20" fmla="*/ 0 h 2081348"/>
              <a:gd name="connsiteX21" fmla="*/ 7837714 w 7872035"/>
              <a:gd name="connsiteY21" fmla="*/ 182880 h 2081348"/>
              <a:gd name="connsiteX22" fmla="*/ 7737565 w 7872035"/>
              <a:gd name="connsiteY22" fmla="*/ 30480 h 2081348"/>
              <a:gd name="connsiteX0" fmla="*/ 7768045 w 7842451"/>
              <a:gd name="connsiteY0" fmla="*/ 245206 h 2074006"/>
              <a:gd name="connsiteX1" fmla="*/ 3239588 w 7842451"/>
              <a:gd name="connsiteY1" fmla="*/ 2056589 h 2074006"/>
              <a:gd name="connsiteX2" fmla="*/ 0 w 7842451"/>
              <a:gd name="connsiteY2" fmla="*/ 2074006 h 2074006"/>
              <a:gd name="connsiteX3" fmla="*/ 60960 w 7842451"/>
              <a:gd name="connsiteY3" fmla="*/ 1560200 h 2074006"/>
              <a:gd name="connsiteX4" fmla="*/ 374468 w 7842451"/>
              <a:gd name="connsiteY4" fmla="*/ 1499240 h 2074006"/>
              <a:gd name="connsiteX5" fmla="*/ 670560 w 7842451"/>
              <a:gd name="connsiteY5" fmla="*/ 1429571 h 2074006"/>
              <a:gd name="connsiteX6" fmla="*/ 957942 w 7842451"/>
              <a:gd name="connsiteY6" fmla="*/ 1220566 h 2074006"/>
              <a:gd name="connsiteX7" fmla="*/ 1332411 w 7842451"/>
              <a:gd name="connsiteY7" fmla="*/ 1002851 h 2074006"/>
              <a:gd name="connsiteX8" fmla="*/ 1593668 w 7842451"/>
              <a:gd name="connsiteY8" fmla="*/ 950600 h 2074006"/>
              <a:gd name="connsiteX9" fmla="*/ 1645920 w 7842451"/>
              <a:gd name="connsiteY9" fmla="*/ 793846 h 2074006"/>
              <a:gd name="connsiteX10" fmla="*/ 2272937 w 7842451"/>
              <a:gd name="connsiteY10" fmla="*/ 724177 h 2074006"/>
              <a:gd name="connsiteX11" fmla="*/ 2455817 w 7842451"/>
              <a:gd name="connsiteY11" fmla="*/ 584840 h 2074006"/>
              <a:gd name="connsiteX12" fmla="*/ 2595154 w 7842451"/>
              <a:gd name="connsiteY12" fmla="*/ 341000 h 2074006"/>
              <a:gd name="connsiteX13" fmla="*/ 2699657 w 7842451"/>
              <a:gd name="connsiteY13" fmla="*/ 245206 h 2074006"/>
              <a:gd name="connsiteX14" fmla="*/ 2908662 w 7842451"/>
              <a:gd name="connsiteY14" fmla="*/ 236497 h 2074006"/>
              <a:gd name="connsiteX15" fmla="*/ 3666307 w 7842451"/>
              <a:gd name="connsiteY15" fmla="*/ 97160 h 2074006"/>
              <a:gd name="connsiteX16" fmla="*/ 4110445 w 7842451"/>
              <a:gd name="connsiteY16" fmla="*/ 62326 h 2074006"/>
              <a:gd name="connsiteX17" fmla="*/ 5373188 w 7842451"/>
              <a:gd name="connsiteY17" fmla="*/ 71035 h 2074006"/>
              <a:gd name="connsiteX18" fmla="*/ 6548846 w 7842451"/>
              <a:gd name="connsiteY18" fmla="*/ 288750 h 2074006"/>
              <a:gd name="connsiteX19" fmla="*/ 7367452 w 7842451"/>
              <a:gd name="connsiteY19" fmla="*/ 175537 h 2074006"/>
              <a:gd name="connsiteX20" fmla="*/ 7837714 w 7842451"/>
              <a:gd name="connsiteY20" fmla="*/ 175538 h 2074006"/>
              <a:gd name="connsiteX21" fmla="*/ 7737565 w 7842451"/>
              <a:gd name="connsiteY21" fmla="*/ 23138 h 2074006"/>
              <a:gd name="connsiteX0" fmla="*/ 7768045 w 7837714"/>
              <a:gd name="connsiteY0" fmla="*/ 182880 h 2011680"/>
              <a:gd name="connsiteX1" fmla="*/ 3239588 w 7837714"/>
              <a:gd name="connsiteY1" fmla="*/ 1994263 h 2011680"/>
              <a:gd name="connsiteX2" fmla="*/ 0 w 7837714"/>
              <a:gd name="connsiteY2" fmla="*/ 2011680 h 2011680"/>
              <a:gd name="connsiteX3" fmla="*/ 60960 w 7837714"/>
              <a:gd name="connsiteY3" fmla="*/ 1497874 h 2011680"/>
              <a:gd name="connsiteX4" fmla="*/ 374468 w 7837714"/>
              <a:gd name="connsiteY4" fmla="*/ 1436914 h 2011680"/>
              <a:gd name="connsiteX5" fmla="*/ 670560 w 7837714"/>
              <a:gd name="connsiteY5" fmla="*/ 1367245 h 2011680"/>
              <a:gd name="connsiteX6" fmla="*/ 957942 w 7837714"/>
              <a:gd name="connsiteY6" fmla="*/ 1158240 h 2011680"/>
              <a:gd name="connsiteX7" fmla="*/ 1332411 w 7837714"/>
              <a:gd name="connsiteY7" fmla="*/ 940525 h 2011680"/>
              <a:gd name="connsiteX8" fmla="*/ 1593668 w 7837714"/>
              <a:gd name="connsiteY8" fmla="*/ 888274 h 2011680"/>
              <a:gd name="connsiteX9" fmla="*/ 1645920 w 7837714"/>
              <a:gd name="connsiteY9" fmla="*/ 731520 h 2011680"/>
              <a:gd name="connsiteX10" fmla="*/ 2272937 w 7837714"/>
              <a:gd name="connsiteY10" fmla="*/ 661851 h 2011680"/>
              <a:gd name="connsiteX11" fmla="*/ 2455817 w 7837714"/>
              <a:gd name="connsiteY11" fmla="*/ 522514 h 2011680"/>
              <a:gd name="connsiteX12" fmla="*/ 2595154 w 7837714"/>
              <a:gd name="connsiteY12" fmla="*/ 278674 h 2011680"/>
              <a:gd name="connsiteX13" fmla="*/ 2699657 w 7837714"/>
              <a:gd name="connsiteY13" fmla="*/ 182880 h 2011680"/>
              <a:gd name="connsiteX14" fmla="*/ 2908662 w 7837714"/>
              <a:gd name="connsiteY14" fmla="*/ 174171 h 2011680"/>
              <a:gd name="connsiteX15" fmla="*/ 3666307 w 7837714"/>
              <a:gd name="connsiteY15" fmla="*/ 34834 h 2011680"/>
              <a:gd name="connsiteX16" fmla="*/ 4110445 w 7837714"/>
              <a:gd name="connsiteY16" fmla="*/ 0 h 2011680"/>
              <a:gd name="connsiteX17" fmla="*/ 5373188 w 7837714"/>
              <a:gd name="connsiteY17" fmla="*/ 8709 h 2011680"/>
              <a:gd name="connsiteX18" fmla="*/ 6548846 w 7837714"/>
              <a:gd name="connsiteY18" fmla="*/ 226424 h 2011680"/>
              <a:gd name="connsiteX19" fmla="*/ 7367452 w 7837714"/>
              <a:gd name="connsiteY19" fmla="*/ 113211 h 2011680"/>
              <a:gd name="connsiteX20" fmla="*/ 7837714 w 7837714"/>
              <a:gd name="connsiteY20" fmla="*/ 113212 h 2011680"/>
              <a:gd name="connsiteX0" fmla="*/ 7768045 w 7803331"/>
              <a:gd name="connsiteY0" fmla="*/ 182880 h 2011680"/>
              <a:gd name="connsiteX1" fmla="*/ 3239588 w 7803331"/>
              <a:gd name="connsiteY1" fmla="*/ 1994263 h 2011680"/>
              <a:gd name="connsiteX2" fmla="*/ 0 w 7803331"/>
              <a:gd name="connsiteY2" fmla="*/ 2011680 h 2011680"/>
              <a:gd name="connsiteX3" fmla="*/ 60960 w 7803331"/>
              <a:gd name="connsiteY3" fmla="*/ 1497874 h 2011680"/>
              <a:gd name="connsiteX4" fmla="*/ 374468 w 7803331"/>
              <a:gd name="connsiteY4" fmla="*/ 1436914 h 2011680"/>
              <a:gd name="connsiteX5" fmla="*/ 670560 w 7803331"/>
              <a:gd name="connsiteY5" fmla="*/ 1367245 h 2011680"/>
              <a:gd name="connsiteX6" fmla="*/ 957942 w 7803331"/>
              <a:gd name="connsiteY6" fmla="*/ 1158240 h 2011680"/>
              <a:gd name="connsiteX7" fmla="*/ 1332411 w 7803331"/>
              <a:gd name="connsiteY7" fmla="*/ 940525 h 2011680"/>
              <a:gd name="connsiteX8" fmla="*/ 1593668 w 7803331"/>
              <a:gd name="connsiteY8" fmla="*/ 888274 h 2011680"/>
              <a:gd name="connsiteX9" fmla="*/ 1645920 w 7803331"/>
              <a:gd name="connsiteY9" fmla="*/ 731520 h 2011680"/>
              <a:gd name="connsiteX10" fmla="*/ 2272937 w 7803331"/>
              <a:gd name="connsiteY10" fmla="*/ 661851 h 2011680"/>
              <a:gd name="connsiteX11" fmla="*/ 2455817 w 7803331"/>
              <a:gd name="connsiteY11" fmla="*/ 522514 h 2011680"/>
              <a:gd name="connsiteX12" fmla="*/ 2595154 w 7803331"/>
              <a:gd name="connsiteY12" fmla="*/ 278674 h 2011680"/>
              <a:gd name="connsiteX13" fmla="*/ 2699657 w 7803331"/>
              <a:gd name="connsiteY13" fmla="*/ 182880 h 2011680"/>
              <a:gd name="connsiteX14" fmla="*/ 2908662 w 7803331"/>
              <a:gd name="connsiteY14" fmla="*/ 174171 h 2011680"/>
              <a:gd name="connsiteX15" fmla="*/ 3666307 w 7803331"/>
              <a:gd name="connsiteY15" fmla="*/ 34834 h 2011680"/>
              <a:gd name="connsiteX16" fmla="*/ 4110445 w 7803331"/>
              <a:gd name="connsiteY16" fmla="*/ 0 h 2011680"/>
              <a:gd name="connsiteX17" fmla="*/ 5373188 w 7803331"/>
              <a:gd name="connsiteY17" fmla="*/ 8709 h 2011680"/>
              <a:gd name="connsiteX18" fmla="*/ 6548846 w 7803331"/>
              <a:gd name="connsiteY18" fmla="*/ 226424 h 2011680"/>
              <a:gd name="connsiteX19" fmla="*/ 7367452 w 7803331"/>
              <a:gd name="connsiteY19" fmla="*/ 113211 h 2011680"/>
              <a:gd name="connsiteX0" fmla="*/ 7977051 w 8010983"/>
              <a:gd name="connsiteY0" fmla="*/ 121920 h 2011680"/>
              <a:gd name="connsiteX1" fmla="*/ 3239588 w 8010983"/>
              <a:gd name="connsiteY1" fmla="*/ 1994263 h 2011680"/>
              <a:gd name="connsiteX2" fmla="*/ 0 w 8010983"/>
              <a:gd name="connsiteY2" fmla="*/ 2011680 h 2011680"/>
              <a:gd name="connsiteX3" fmla="*/ 60960 w 8010983"/>
              <a:gd name="connsiteY3" fmla="*/ 1497874 h 2011680"/>
              <a:gd name="connsiteX4" fmla="*/ 374468 w 8010983"/>
              <a:gd name="connsiteY4" fmla="*/ 1436914 h 2011680"/>
              <a:gd name="connsiteX5" fmla="*/ 670560 w 8010983"/>
              <a:gd name="connsiteY5" fmla="*/ 1367245 h 2011680"/>
              <a:gd name="connsiteX6" fmla="*/ 957942 w 8010983"/>
              <a:gd name="connsiteY6" fmla="*/ 1158240 h 2011680"/>
              <a:gd name="connsiteX7" fmla="*/ 1332411 w 8010983"/>
              <a:gd name="connsiteY7" fmla="*/ 940525 h 2011680"/>
              <a:gd name="connsiteX8" fmla="*/ 1593668 w 8010983"/>
              <a:gd name="connsiteY8" fmla="*/ 888274 h 2011680"/>
              <a:gd name="connsiteX9" fmla="*/ 1645920 w 8010983"/>
              <a:gd name="connsiteY9" fmla="*/ 731520 h 2011680"/>
              <a:gd name="connsiteX10" fmla="*/ 2272937 w 8010983"/>
              <a:gd name="connsiteY10" fmla="*/ 661851 h 2011680"/>
              <a:gd name="connsiteX11" fmla="*/ 2455817 w 8010983"/>
              <a:gd name="connsiteY11" fmla="*/ 522514 h 2011680"/>
              <a:gd name="connsiteX12" fmla="*/ 2595154 w 8010983"/>
              <a:gd name="connsiteY12" fmla="*/ 278674 h 2011680"/>
              <a:gd name="connsiteX13" fmla="*/ 2699657 w 8010983"/>
              <a:gd name="connsiteY13" fmla="*/ 182880 h 2011680"/>
              <a:gd name="connsiteX14" fmla="*/ 2908662 w 8010983"/>
              <a:gd name="connsiteY14" fmla="*/ 174171 h 2011680"/>
              <a:gd name="connsiteX15" fmla="*/ 3666307 w 8010983"/>
              <a:gd name="connsiteY15" fmla="*/ 34834 h 2011680"/>
              <a:gd name="connsiteX16" fmla="*/ 4110445 w 8010983"/>
              <a:gd name="connsiteY16" fmla="*/ 0 h 2011680"/>
              <a:gd name="connsiteX17" fmla="*/ 5373188 w 8010983"/>
              <a:gd name="connsiteY17" fmla="*/ 8709 h 2011680"/>
              <a:gd name="connsiteX18" fmla="*/ 6548846 w 8010983"/>
              <a:gd name="connsiteY18" fmla="*/ 226424 h 2011680"/>
              <a:gd name="connsiteX19" fmla="*/ 7367452 w 8010983"/>
              <a:gd name="connsiteY19" fmla="*/ 113211 h 2011680"/>
              <a:gd name="connsiteX0" fmla="*/ 7977051 w 8010983"/>
              <a:gd name="connsiteY0" fmla="*/ 121920 h 2011680"/>
              <a:gd name="connsiteX1" fmla="*/ 3239588 w 8010983"/>
              <a:gd name="connsiteY1" fmla="*/ 1994263 h 2011680"/>
              <a:gd name="connsiteX2" fmla="*/ 0 w 8010983"/>
              <a:gd name="connsiteY2" fmla="*/ 2011680 h 2011680"/>
              <a:gd name="connsiteX3" fmla="*/ 60960 w 8010983"/>
              <a:gd name="connsiteY3" fmla="*/ 1497874 h 2011680"/>
              <a:gd name="connsiteX4" fmla="*/ 374468 w 8010983"/>
              <a:gd name="connsiteY4" fmla="*/ 1436914 h 2011680"/>
              <a:gd name="connsiteX5" fmla="*/ 670560 w 8010983"/>
              <a:gd name="connsiteY5" fmla="*/ 1367245 h 2011680"/>
              <a:gd name="connsiteX6" fmla="*/ 957942 w 8010983"/>
              <a:gd name="connsiteY6" fmla="*/ 1158240 h 2011680"/>
              <a:gd name="connsiteX7" fmla="*/ 1332411 w 8010983"/>
              <a:gd name="connsiteY7" fmla="*/ 940525 h 2011680"/>
              <a:gd name="connsiteX8" fmla="*/ 1593668 w 8010983"/>
              <a:gd name="connsiteY8" fmla="*/ 888274 h 2011680"/>
              <a:gd name="connsiteX9" fmla="*/ 1645920 w 8010983"/>
              <a:gd name="connsiteY9" fmla="*/ 731520 h 2011680"/>
              <a:gd name="connsiteX10" fmla="*/ 2272937 w 8010983"/>
              <a:gd name="connsiteY10" fmla="*/ 661851 h 2011680"/>
              <a:gd name="connsiteX11" fmla="*/ 2455817 w 8010983"/>
              <a:gd name="connsiteY11" fmla="*/ 522514 h 2011680"/>
              <a:gd name="connsiteX12" fmla="*/ 2595154 w 8010983"/>
              <a:gd name="connsiteY12" fmla="*/ 278674 h 2011680"/>
              <a:gd name="connsiteX13" fmla="*/ 2699657 w 8010983"/>
              <a:gd name="connsiteY13" fmla="*/ 182880 h 2011680"/>
              <a:gd name="connsiteX14" fmla="*/ 2908662 w 8010983"/>
              <a:gd name="connsiteY14" fmla="*/ 174171 h 2011680"/>
              <a:gd name="connsiteX15" fmla="*/ 3666307 w 8010983"/>
              <a:gd name="connsiteY15" fmla="*/ 34834 h 2011680"/>
              <a:gd name="connsiteX16" fmla="*/ 4110445 w 8010983"/>
              <a:gd name="connsiteY16" fmla="*/ 0 h 2011680"/>
              <a:gd name="connsiteX17" fmla="*/ 5434148 w 8010983"/>
              <a:gd name="connsiteY17" fmla="*/ 113212 h 2011680"/>
              <a:gd name="connsiteX18" fmla="*/ 6548846 w 8010983"/>
              <a:gd name="connsiteY18" fmla="*/ 226424 h 2011680"/>
              <a:gd name="connsiteX19" fmla="*/ 7367452 w 8010983"/>
              <a:gd name="connsiteY19" fmla="*/ 113211 h 2011680"/>
              <a:gd name="connsiteX0" fmla="*/ 7994468 w 8028292"/>
              <a:gd name="connsiteY0" fmla="*/ 226423 h 2011680"/>
              <a:gd name="connsiteX1" fmla="*/ 3239588 w 8028292"/>
              <a:gd name="connsiteY1" fmla="*/ 1994263 h 2011680"/>
              <a:gd name="connsiteX2" fmla="*/ 0 w 8028292"/>
              <a:gd name="connsiteY2" fmla="*/ 2011680 h 2011680"/>
              <a:gd name="connsiteX3" fmla="*/ 60960 w 8028292"/>
              <a:gd name="connsiteY3" fmla="*/ 1497874 h 2011680"/>
              <a:gd name="connsiteX4" fmla="*/ 374468 w 8028292"/>
              <a:gd name="connsiteY4" fmla="*/ 1436914 h 2011680"/>
              <a:gd name="connsiteX5" fmla="*/ 670560 w 8028292"/>
              <a:gd name="connsiteY5" fmla="*/ 1367245 h 2011680"/>
              <a:gd name="connsiteX6" fmla="*/ 957942 w 8028292"/>
              <a:gd name="connsiteY6" fmla="*/ 1158240 h 2011680"/>
              <a:gd name="connsiteX7" fmla="*/ 1332411 w 8028292"/>
              <a:gd name="connsiteY7" fmla="*/ 940525 h 2011680"/>
              <a:gd name="connsiteX8" fmla="*/ 1593668 w 8028292"/>
              <a:gd name="connsiteY8" fmla="*/ 888274 h 2011680"/>
              <a:gd name="connsiteX9" fmla="*/ 1645920 w 8028292"/>
              <a:gd name="connsiteY9" fmla="*/ 731520 h 2011680"/>
              <a:gd name="connsiteX10" fmla="*/ 2272937 w 8028292"/>
              <a:gd name="connsiteY10" fmla="*/ 661851 h 2011680"/>
              <a:gd name="connsiteX11" fmla="*/ 2455817 w 8028292"/>
              <a:gd name="connsiteY11" fmla="*/ 522514 h 2011680"/>
              <a:gd name="connsiteX12" fmla="*/ 2595154 w 8028292"/>
              <a:gd name="connsiteY12" fmla="*/ 278674 h 2011680"/>
              <a:gd name="connsiteX13" fmla="*/ 2699657 w 8028292"/>
              <a:gd name="connsiteY13" fmla="*/ 182880 h 2011680"/>
              <a:gd name="connsiteX14" fmla="*/ 2908662 w 8028292"/>
              <a:gd name="connsiteY14" fmla="*/ 174171 h 2011680"/>
              <a:gd name="connsiteX15" fmla="*/ 3666307 w 8028292"/>
              <a:gd name="connsiteY15" fmla="*/ 34834 h 2011680"/>
              <a:gd name="connsiteX16" fmla="*/ 4110445 w 8028292"/>
              <a:gd name="connsiteY16" fmla="*/ 0 h 2011680"/>
              <a:gd name="connsiteX17" fmla="*/ 5434148 w 8028292"/>
              <a:gd name="connsiteY17" fmla="*/ 113212 h 2011680"/>
              <a:gd name="connsiteX18" fmla="*/ 6548846 w 8028292"/>
              <a:gd name="connsiteY18" fmla="*/ 226424 h 2011680"/>
              <a:gd name="connsiteX19" fmla="*/ 7367452 w 8028292"/>
              <a:gd name="connsiteY19" fmla="*/ 113211 h 2011680"/>
              <a:gd name="connsiteX0" fmla="*/ 8003176 w 8036946"/>
              <a:gd name="connsiteY0" fmla="*/ 200298 h 2011680"/>
              <a:gd name="connsiteX1" fmla="*/ 3239588 w 8036946"/>
              <a:gd name="connsiteY1" fmla="*/ 1994263 h 2011680"/>
              <a:gd name="connsiteX2" fmla="*/ 0 w 8036946"/>
              <a:gd name="connsiteY2" fmla="*/ 2011680 h 2011680"/>
              <a:gd name="connsiteX3" fmla="*/ 60960 w 8036946"/>
              <a:gd name="connsiteY3" fmla="*/ 1497874 h 2011680"/>
              <a:gd name="connsiteX4" fmla="*/ 374468 w 8036946"/>
              <a:gd name="connsiteY4" fmla="*/ 1436914 h 2011680"/>
              <a:gd name="connsiteX5" fmla="*/ 670560 w 8036946"/>
              <a:gd name="connsiteY5" fmla="*/ 1367245 h 2011680"/>
              <a:gd name="connsiteX6" fmla="*/ 957942 w 8036946"/>
              <a:gd name="connsiteY6" fmla="*/ 1158240 h 2011680"/>
              <a:gd name="connsiteX7" fmla="*/ 1332411 w 8036946"/>
              <a:gd name="connsiteY7" fmla="*/ 940525 h 2011680"/>
              <a:gd name="connsiteX8" fmla="*/ 1593668 w 8036946"/>
              <a:gd name="connsiteY8" fmla="*/ 888274 h 2011680"/>
              <a:gd name="connsiteX9" fmla="*/ 1645920 w 8036946"/>
              <a:gd name="connsiteY9" fmla="*/ 731520 h 2011680"/>
              <a:gd name="connsiteX10" fmla="*/ 2272937 w 8036946"/>
              <a:gd name="connsiteY10" fmla="*/ 661851 h 2011680"/>
              <a:gd name="connsiteX11" fmla="*/ 2455817 w 8036946"/>
              <a:gd name="connsiteY11" fmla="*/ 522514 h 2011680"/>
              <a:gd name="connsiteX12" fmla="*/ 2595154 w 8036946"/>
              <a:gd name="connsiteY12" fmla="*/ 278674 h 2011680"/>
              <a:gd name="connsiteX13" fmla="*/ 2699657 w 8036946"/>
              <a:gd name="connsiteY13" fmla="*/ 182880 h 2011680"/>
              <a:gd name="connsiteX14" fmla="*/ 2908662 w 8036946"/>
              <a:gd name="connsiteY14" fmla="*/ 174171 h 2011680"/>
              <a:gd name="connsiteX15" fmla="*/ 3666307 w 8036946"/>
              <a:gd name="connsiteY15" fmla="*/ 34834 h 2011680"/>
              <a:gd name="connsiteX16" fmla="*/ 4110445 w 8036946"/>
              <a:gd name="connsiteY16" fmla="*/ 0 h 2011680"/>
              <a:gd name="connsiteX17" fmla="*/ 5434148 w 8036946"/>
              <a:gd name="connsiteY17" fmla="*/ 113212 h 2011680"/>
              <a:gd name="connsiteX18" fmla="*/ 6548846 w 8036946"/>
              <a:gd name="connsiteY18" fmla="*/ 226424 h 2011680"/>
              <a:gd name="connsiteX19" fmla="*/ 7367452 w 8036946"/>
              <a:gd name="connsiteY19" fmla="*/ 113211 h 2011680"/>
              <a:gd name="connsiteX0" fmla="*/ 8003176 w 8036946"/>
              <a:gd name="connsiteY0" fmla="*/ 200298 h 2011680"/>
              <a:gd name="connsiteX1" fmla="*/ 3239588 w 8036946"/>
              <a:gd name="connsiteY1" fmla="*/ 1994263 h 2011680"/>
              <a:gd name="connsiteX2" fmla="*/ 0 w 8036946"/>
              <a:gd name="connsiteY2" fmla="*/ 2011680 h 2011680"/>
              <a:gd name="connsiteX3" fmla="*/ 60960 w 8036946"/>
              <a:gd name="connsiteY3" fmla="*/ 1497874 h 2011680"/>
              <a:gd name="connsiteX4" fmla="*/ 374468 w 8036946"/>
              <a:gd name="connsiteY4" fmla="*/ 1436914 h 2011680"/>
              <a:gd name="connsiteX5" fmla="*/ 670560 w 8036946"/>
              <a:gd name="connsiteY5" fmla="*/ 1367245 h 2011680"/>
              <a:gd name="connsiteX6" fmla="*/ 957942 w 8036946"/>
              <a:gd name="connsiteY6" fmla="*/ 1158240 h 2011680"/>
              <a:gd name="connsiteX7" fmla="*/ 1332411 w 8036946"/>
              <a:gd name="connsiteY7" fmla="*/ 940525 h 2011680"/>
              <a:gd name="connsiteX8" fmla="*/ 1593668 w 8036946"/>
              <a:gd name="connsiteY8" fmla="*/ 888274 h 2011680"/>
              <a:gd name="connsiteX9" fmla="*/ 1645920 w 8036946"/>
              <a:gd name="connsiteY9" fmla="*/ 731520 h 2011680"/>
              <a:gd name="connsiteX10" fmla="*/ 2272937 w 8036946"/>
              <a:gd name="connsiteY10" fmla="*/ 661851 h 2011680"/>
              <a:gd name="connsiteX11" fmla="*/ 2455817 w 8036946"/>
              <a:gd name="connsiteY11" fmla="*/ 522514 h 2011680"/>
              <a:gd name="connsiteX12" fmla="*/ 2595154 w 8036946"/>
              <a:gd name="connsiteY12" fmla="*/ 278674 h 2011680"/>
              <a:gd name="connsiteX13" fmla="*/ 2699657 w 8036946"/>
              <a:gd name="connsiteY13" fmla="*/ 182880 h 2011680"/>
              <a:gd name="connsiteX14" fmla="*/ 2908662 w 8036946"/>
              <a:gd name="connsiteY14" fmla="*/ 174171 h 2011680"/>
              <a:gd name="connsiteX15" fmla="*/ 3666307 w 8036946"/>
              <a:gd name="connsiteY15" fmla="*/ 34834 h 2011680"/>
              <a:gd name="connsiteX16" fmla="*/ 4110445 w 8036946"/>
              <a:gd name="connsiteY16" fmla="*/ 0 h 2011680"/>
              <a:gd name="connsiteX17" fmla="*/ 5434148 w 8036946"/>
              <a:gd name="connsiteY17" fmla="*/ 113212 h 2011680"/>
              <a:gd name="connsiteX18" fmla="*/ 6548846 w 8036946"/>
              <a:gd name="connsiteY18" fmla="*/ 226424 h 2011680"/>
              <a:gd name="connsiteX19" fmla="*/ 7219408 w 8036946"/>
              <a:gd name="connsiteY19" fmla="*/ 130628 h 2011680"/>
              <a:gd name="connsiteX20" fmla="*/ 7367452 w 8036946"/>
              <a:gd name="connsiteY20" fmla="*/ 113211 h 2011680"/>
              <a:gd name="connsiteX0" fmla="*/ 8003176 w 8036946"/>
              <a:gd name="connsiteY0" fmla="*/ 200298 h 2011680"/>
              <a:gd name="connsiteX1" fmla="*/ 3239588 w 8036946"/>
              <a:gd name="connsiteY1" fmla="*/ 1994263 h 2011680"/>
              <a:gd name="connsiteX2" fmla="*/ 0 w 8036946"/>
              <a:gd name="connsiteY2" fmla="*/ 2011680 h 2011680"/>
              <a:gd name="connsiteX3" fmla="*/ 60960 w 8036946"/>
              <a:gd name="connsiteY3" fmla="*/ 1497874 h 2011680"/>
              <a:gd name="connsiteX4" fmla="*/ 374468 w 8036946"/>
              <a:gd name="connsiteY4" fmla="*/ 1436914 h 2011680"/>
              <a:gd name="connsiteX5" fmla="*/ 670560 w 8036946"/>
              <a:gd name="connsiteY5" fmla="*/ 1367245 h 2011680"/>
              <a:gd name="connsiteX6" fmla="*/ 957942 w 8036946"/>
              <a:gd name="connsiteY6" fmla="*/ 1158240 h 2011680"/>
              <a:gd name="connsiteX7" fmla="*/ 1332411 w 8036946"/>
              <a:gd name="connsiteY7" fmla="*/ 940525 h 2011680"/>
              <a:gd name="connsiteX8" fmla="*/ 1593668 w 8036946"/>
              <a:gd name="connsiteY8" fmla="*/ 888274 h 2011680"/>
              <a:gd name="connsiteX9" fmla="*/ 1645920 w 8036946"/>
              <a:gd name="connsiteY9" fmla="*/ 731520 h 2011680"/>
              <a:gd name="connsiteX10" fmla="*/ 2272937 w 8036946"/>
              <a:gd name="connsiteY10" fmla="*/ 661851 h 2011680"/>
              <a:gd name="connsiteX11" fmla="*/ 2455817 w 8036946"/>
              <a:gd name="connsiteY11" fmla="*/ 522514 h 2011680"/>
              <a:gd name="connsiteX12" fmla="*/ 2595154 w 8036946"/>
              <a:gd name="connsiteY12" fmla="*/ 278674 h 2011680"/>
              <a:gd name="connsiteX13" fmla="*/ 2699657 w 8036946"/>
              <a:gd name="connsiteY13" fmla="*/ 182880 h 2011680"/>
              <a:gd name="connsiteX14" fmla="*/ 2908662 w 8036946"/>
              <a:gd name="connsiteY14" fmla="*/ 174171 h 2011680"/>
              <a:gd name="connsiteX15" fmla="*/ 3666307 w 8036946"/>
              <a:gd name="connsiteY15" fmla="*/ 34834 h 2011680"/>
              <a:gd name="connsiteX16" fmla="*/ 4110445 w 8036946"/>
              <a:gd name="connsiteY16" fmla="*/ 0 h 2011680"/>
              <a:gd name="connsiteX17" fmla="*/ 5434148 w 8036946"/>
              <a:gd name="connsiteY17" fmla="*/ 113212 h 2011680"/>
              <a:gd name="connsiteX18" fmla="*/ 6548846 w 8036946"/>
              <a:gd name="connsiteY18" fmla="*/ 226424 h 2011680"/>
              <a:gd name="connsiteX19" fmla="*/ 7219408 w 8036946"/>
              <a:gd name="connsiteY19" fmla="*/ 130628 h 2011680"/>
              <a:gd name="connsiteX20" fmla="*/ 7811589 w 8036946"/>
              <a:gd name="connsiteY20" fmla="*/ 130628 h 2011680"/>
              <a:gd name="connsiteX0" fmla="*/ 8003176 w 8036946"/>
              <a:gd name="connsiteY0" fmla="*/ 200298 h 2011680"/>
              <a:gd name="connsiteX1" fmla="*/ 3239588 w 8036946"/>
              <a:gd name="connsiteY1" fmla="*/ 1994263 h 2011680"/>
              <a:gd name="connsiteX2" fmla="*/ 0 w 8036946"/>
              <a:gd name="connsiteY2" fmla="*/ 2011680 h 2011680"/>
              <a:gd name="connsiteX3" fmla="*/ 60960 w 8036946"/>
              <a:gd name="connsiteY3" fmla="*/ 1497874 h 2011680"/>
              <a:gd name="connsiteX4" fmla="*/ 374468 w 8036946"/>
              <a:gd name="connsiteY4" fmla="*/ 1436914 h 2011680"/>
              <a:gd name="connsiteX5" fmla="*/ 670560 w 8036946"/>
              <a:gd name="connsiteY5" fmla="*/ 1367245 h 2011680"/>
              <a:gd name="connsiteX6" fmla="*/ 957942 w 8036946"/>
              <a:gd name="connsiteY6" fmla="*/ 1158240 h 2011680"/>
              <a:gd name="connsiteX7" fmla="*/ 1332411 w 8036946"/>
              <a:gd name="connsiteY7" fmla="*/ 940525 h 2011680"/>
              <a:gd name="connsiteX8" fmla="*/ 1593668 w 8036946"/>
              <a:gd name="connsiteY8" fmla="*/ 888274 h 2011680"/>
              <a:gd name="connsiteX9" fmla="*/ 1645920 w 8036946"/>
              <a:gd name="connsiteY9" fmla="*/ 731520 h 2011680"/>
              <a:gd name="connsiteX10" fmla="*/ 2272937 w 8036946"/>
              <a:gd name="connsiteY10" fmla="*/ 661851 h 2011680"/>
              <a:gd name="connsiteX11" fmla="*/ 2455817 w 8036946"/>
              <a:gd name="connsiteY11" fmla="*/ 522514 h 2011680"/>
              <a:gd name="connsiteX12" fmla="*/ 2595154 w 8036946"/>
              <a:gd name="connsiteY12" fmla="*/ 278674 h 2011680"/>
              <a:gd name="connsiteX13" fmla="*/ 2699657 w 8036946"/>
              <a:gd name="connsiteY13" fmla="*/ 182880 h 2011680"/>
              <a:gd name="connsiteX14" fmla="*/ 2908662 w 8036946"/>
              <a:gd name="connsiteY14" fmla="*/ 174171 h 2011680"/>
              <a:gd name="connsiteX15" fmla="*/ 3666307 w 8036946"/>
              <a:gd name="connsiteY15" fmla="*/ 34834 h 2011680"/>
              <a:gd name="connsiteX16" fmla="*/ 4110445 w 8036946"/>
              <a:gd name="connsiteY16" fmla="*/ 0 h 2011680"/>
              <a:gd name="connsiteX17" fmla="*/ 5434148 w 8036946"/>
              <a:gd name="connsiteY17" fmla="*/ 113212 h 2011680"/>
              <a:gd name="connsiteX18" fmla="*/ 6548846 w 8036946"/>
              <a:gd name="connsiteY18" fmla="*/ 226424 h 2011680"/>
              <a:gd name="connsiteX19" fmla="*/ 7219408 w 8036946"/>
              <a:gd name="connsiteY19" fmla="*/ 130628 h 2011680"/>
              <a:gd name="connsiteX20" fmla="*/ 8020595 w 8036946"/>
              <a:gd name="connsiteY20" fmla="*/ 148045 h 2011680"/>
              <a:gd name="connsiteX0" fmla="*/ 8003176 w 8036946"/>
              <a:gd name="connsiteY0" fmla="*/ 200298 h 2011680"/>
              <a:gd name="connsiteX1" fmla="*/ 3239588 w 8036946"/>
              <a:gd name="connsiteY1" fmla="*/ 1994263 h 2011680"/>
              <a:gd name="connsiteX2" fmla="*/ 0 w 8036946"/>
              <a:gd name="connsiteY2" fmla="*/ 2011680 h 2011680"/>
              <a:gd name="connsiteX3" fmla="*/ 60960 w 8036946"/>
              <a:gd name="connsiteY3" fmla="*/ 1497874 h 2011680"/>
              <a:gd name="connsiteX4" fmla="*/ 374468 w 8036946"/>
              <a:gd name="connsiteY4" fmla="*/ 1436914 h 2011680"/>
              <a:gd name="connsiteX5" fmla="*/ 670560 w 8036946"/>
              <a:gd name="connsiteY5" fmla="*/ 1367245 h 2011680"/>
              <a:gd name="connsiteX6" fmla="*/ 957942 w 8036946"/>
              <a:gd name="connsiteY6" fmla="*/ 1158240 h 2011680"/>
              <a:gd name="connsiteX7" fmla="*/ 1332411 w 8036946"/>
              <a:gd name="connsiteY7" fmla="*/ 940525 h 2011680"/>
              <a:gd name="connsiteX8" fmla="*/ 1593668 w 8036946"/>
              <a:gd name="connsiteY8" fmla="*/ 888274 h 2011680"/>
              <a:gd name="connsiteX9" fmla="*/ 1645920 w 8036946"/>
              <a:gd name="connsiteY9" fmla="*/ 731520 h 2011680"/>
              <a:gd name="connsiteX10" fmla="*/ 2272937 w 8036946"/>
              <a:gd name="connsiteY10" fmla="*/ 661851 h 2011680"/>
              <a:gd name="connsiteX11" fmla="*/ 2455817 w 8036946"/>
              <a:gd name="connsiteY11" fmla="*/ 522514 h 2011680"/>
              <a:gd name="connsiteX12" fmla="*/ 2595154 w 8036946"/>
              <a:gd name="connsiteY12" fmla="*/ 278674 h 2011680"/>
              <a:gd name="connsiteX13" fmla="*/ 2699657 w 8036946"/>
              <a:gd name="connsiteY13" fmla="*/ 182880 h 2011680"/>
              <a:gd name="connsiteX14" fmla="*/ 2908662 w 8036946"/>
              <a:gd name="connsiteY14" fmla="*/ 174171 h 2011680"/>
              <a:gd name="connsiteX15" fmla="*/ 3666307 w 8036946"/>
              <a:gd name="connsiteY15" fmla="*/ 34834 h 2011680"/>
              <a:gd name="connsiteX16" fmla="*/ 4110445 w 8036946"/>
              <a:gd name="connsiteY16" fmla="*/ 0 h 2011680"/>
              <a:gd name="connsiteX17" fmla="*/ 5434148 w 8036946"/>
              <a:gd name="connsiteY17" fmla="*/ 113212 h 2011680"/>
              <a:gd name="connsiteX18" fmla="*/ 6548846 w 8036946"/>
              <a:gd name="connsiteY18" fmla="*/ 226424 h 2011680"/>
              <a:gd name="connsiteX19" fmla="*/ 7219408 w 8036946"/>
              <a:gd name="connsiteY19" fmla="*/ 130628 h 2011680"/>
              <a:gd name="connsiteX20" fmla="*/ 8020595 w 8036946"/>
              <a:gd name="connsiteY20" fmla="*/ 191588 h 2011680"/>
              <a:gd name="connsiteX0" fmla="*/ 8003176 w 8036946"/>
              <a:gd name="connsiteY0" fmla="*/ 200298 h 2011680"/>
              <a:gd name="connsiteX1" fmla="*/ 3239588 w 8036946"/>
              <a:gd name="connsiteY1" fmla="*/ 1994263 h 2011680"/>
              <a:gd name="connsiteX2" fmla="*/ 0 w 8036946"/>
              <a:gd name="connsiteY2" fmla="*/ 2011680 h 2011680"/>
              <a:gd name="connsiteX3" fmla="*/ 60960 w 8036946"/>
              <a:gd name="connsiteY3" fmla="*/ 1497874 h 2011680"/>
              <a:gd name="connsiteX4" fmla="*/ 374468 w 8036946"/>
              <a:gd name="connsiteY4" fmla="*/ 1436914 h 2011680"/>
              <a:gd name="connsiteX5" fmla="*/ 670560 w 8036946"/>
              <a:gd name="connsiteY5" fmla="*/ 1367245 h 2011680"/>
              <a:gd name="connsiteX6" fmla="*/ 957942 w 8036946"/>
              <a:gd name="connsiteY6" fmla="*/ 1158240 h 2011680"/>
              <a:gd name="connsiteX7" fmla="*/ 1332411 w 8036946"/>
              <a:gd name="connsiteY7" fmla="*/ 940525 h 2011680"/>
              <a:gd name="connsiteX8" fmla="*/ 1593668 w 8036946"/>
              <a:gd name="connsiteY8" fmla="*/ 888274 h 2011680"/>
              <a:gd name="connsiteX9" fmla="*/ 1645920 w 8036946"/>
              <a:gd name="connsiteY9" fmla="*/ 731520 h 2011680"/>
              <a:gd name="connsiteX10" fmla="*/ 2272937 w 8036946"/>
              <a:gd name="connsiteY10" fmla="*/ 661851 h 2011680"/>
              <a:gd name="connsiteX11" fmla="*/ 2455817 w 8036946"/>
              <a:gd name="connsiteY11" fmla="*/ 522514 h 2011680"/>
              <a:gd name="connsiteX12" fmla="*/ 2595154 w 8036946"/>
              <a:gd name="connsiteY12" fmla="*/ 278674 h 2011680"/>
              <a:gd name="connsiteX13" fmla="*/ 2699657 w 8036946"/>
              <a:gd name="connsiteY13" fmla="*/ 182880 h 2011680"/>
              <a:gd name="connsiteX14" fmla="*/ 2908662 w 8036946"/>
              <a:gd name="connsiteY14" fmla="*/ 174171 h 2011680"/>
              <a:gd name="connsiteX15" fmla="*/ 3666307 w 8036946"/>
              <a:gd name="connsiteY15" fmla="*/ 34834 h 2011680"/>
              <a:gd name="connsiteX16" fmla="*/ 4110445 w 8036946"/>
              <a:gd name="connsiteY16" fmla="*/ 0 h 2011680"/>
              <a:gd name="connsiteX17" fmla="*/ 5434148 w 8036946"/>
              <a:gd name="connsiteY17" fmla="*/ 113212 h 2011680"/>
              <a:gd name="connsiteX18" fmla="*/ 6444343 w 8036946"/>
              <a:gd name="connsiteY18" fmla="*/ 156755 h 2011680"/>
              <a:gd name="connsiteX19" fmla="*/ 7219408 w 8036946"/>
              <a:gd name="connsiteY19" fmla="*/ 130628 h 2011680"/>
              <a:gd name="connsiteX20" fmla="*/ 8020595 w 8036946"/>
              <a:gd name="connsiteY20" fmla="*/ 191588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36946" h="2011680">
                <a:moveTo>
                  <a:pt x="8003176" y="200298"/>
                </a:moveTo>
                <a:cubicBezTo>
                  <a:pt x="8499565" y="908595"/>
                  <a:pt x="3361508" y="1329509"/>
                  <a:pt x="3239588" y="1994263"/>
                </a:cubicBezTo>
                <a:lnTo>
                  <a:pt x="0" y="2011680"/>
                </a:lnTo>
                <a:lnTo>
                  <a:pt x="60960" y="1497874"/>
                </a:lnTo>
                <a:lnTo>
                  <a:pt x="374468" y="1436914"/>
                </a:lnTo>
                <a:lnTo>
                  <a:pt x="670560" y="1367245"/>
                </a:lnTo>
                <a:lnTo>
                  <a:pt x="957942" y="1158240"/>
                </a:lnTo>
                <a:lnTo>
                  <a:pt x="1332411" y="940525"/>
                </a:lnTo>
                <a:lnTo>
                  <a:pt x="1593668" y="888274"/>
                </a:lnTo>
                <a:lnTo>
                  <a:pt x="1645920" y="731520"/>
                </a:lnTo>
                <a:lnTo>
                  <a:pt x="2272937" y="661851"/>
                </a:lnTo>
                <a:lnTo>
                  <a:pt x="2455817" y="522514"/>
                </a:lnTo>
                <a:lnTo>
                  <a:pt x="2595154" y="278674"/>
                </a:lnTo>
                <a:lnTo>
                  <a:pt x="2699657" y="182880"/>
                </a:lnTo>
                <a:lnTo>
                  <a:pt x="2908662" y="174171"/>
                </a:lnTo>
                <a:lnTo>
                  <a:pt x="3666307" y="34834"/>
                </a:lnTo>
                <a:lnTo>
                  <a:pt x="4110445" y="0"/>
                </a:lnTo>
                <a:lnTo>
                  <a:pt x="5434148" y="113212"/>
                </a:lnTo>
                <a:cubicBezTo>
                  <a:pt x="5696857" y="103052"/>
                  <a:pt x="6114869" y="235132"/>
                  <a:pt x="6444343" y="156755"/>
                </a:cubicBezTo>
                <a:cubicBezTo>
                  <a:pt x="6741886" y="159658"/>
                  <a:pt x="7082974" y="149497"/>
                  <a:pt x="7219408" y="130628"/>
                </a:cubicBezTo>
                <a:cubicBezTo>
                  <a:pt x="7355842" y="111759"/>
                  <a:pt x="7995921" y="194491"/>
                  <a:pt x="8020595" y="191588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F168B35-54EA-4C5A-9950-BB162534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/>
              <a:t>«</a:t>
            </a:r>
            <a:r>
              <a:rPr lang="nb-NO" sz="2800" dirty="0" err="1"/>
              <a:t>Restoring</a:t>
            </a:r>
            <a:r>
              <a:rPr lang="nb-NO" sz="2800" dirty="0"/>
              <a:t>» </a:t>
            </a:r>
            <a:r>
              <a:rPr lang="nb-NO" sz="2800" dirty="0" err="1"/>
              <a:t>geo-section</a:t>
            </a:r>
            <a:r>
              <a:rPr lang="nb-NO" sz="2800" dirty="0"/>
              <a:t> to </a:t>
            </a:r>
            <a:r>
              <a:rPr lang="nb-NO" sz="2800" dirty="0" err="1"/>
              <a:t>maximum</a:t>
            </a:r>
            <a:r>
              <a:rPr lang="nb-NO" sz="2800" dirty="0"/>
              <a:t> </a:t>
            </a:r>
            <a:r>
              <a:rPr lang="nb-NO" sz="2800" dirty="0" err="1"/>
              <a:t>burial</a:t>
            </a:r>
            <a:r>
              <a:rPr lang="nb-NO" sz="2800" dirty="0"/>
              <a:t>. </a:t>
            </a:r>
            <a:br>
              <a:rPr lang="nb-NO" sz="2800" dirty="0"/>
            </a:br>
            <a:r>
              <a:rPr lang="nb-NO" sz="2800" dirty="0"/>
              <a:t> Have </a:t>
            </a:r>
            <a:r>
              <a:rPr lang="nb-NO" sz="2800" dirty="0" err="1"/>
              <a:t>prospects</a:t>
            </a:r>
            <a:r>
              <a:rPr lang="nb-NO" sz="2800" dirty="0"/>
              <a:t> </a:t>
            </a:r>
            <a:r>
              <a:rPr lang="nb-NO" sz="2800" dirty="0" err="1"/>
              <a:t>been</a:t>
            </a:r>
            <a:r>
              <a:rPr lang="nb-NO" sz="2800" dirty="0"/>
              <a:t> </a:t>
            </a:r>
            <a:r>
              <a:rPr lang="nb-NO" sz="2800" dirty="0" err="1"/>
              <a:t>into</a:t>
            </a:r>
            <a:r>
              <a:rPr lang="nb-NO" sz="2800" dirty="0"/>
              <a:t>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frying</a:t>
            </a:r>
            <a:r>
              <a:rPr lang="nb-NO" sz="2800" dirty="0"/>
              <a:t> pan?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7791E3-5BCB-4482-966B-ADE1652A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AA38-6971-4D1B-81DD-00D8DEE5F0C3}" type="slidenum">
              <a:rPr lang="nb-NO" smtClean="0"/>
              <a:t>10</a:t>
            </a:fld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BCE55A5B-EABB-4583-8A29-DCCA13ACA1B3}"/>
              </a:ext>
            </a:extLst>
          </p:cNvPr>
          <p:cNvSpPr/>
          <p:nvPr/>
        </p:nvSpPr>
        <p:spPr>
          <a:xfrm rot="598244">
            <a:off x="8219201" y="4472010"/>
            <a:ext cx="1834538" cy="2091871"/>
          </a:xfrm>
          <a:custGeom>
            <a:avLst/>
            <a:gdLst>
              <a:gd name="connsiteX0" fmla="*/ 41190 w 1194487"/>
              <a:gd name="connsiteY0" fmla="*/ 205946 h 2454876"/>
              <a:gd name="connsiteX1" fmla="*/ 370703 w 1194487"/>
              <a:gd name="connsiteY1" fmla="*/ 255373 h 2454876"/>
              <a:gd name="connsiteX2" fmla="*/ 411892 w 1194487"/>
              <a:gd name="connsiteY2" fmla="*/ 57665 h 2454876"/>
              <a:gd name="connsiteX3" fmla="*/ 1178011 w 1194487"/>
              <a:gd name="connsiteY3" fmla="*/ 0 h 2454876"/>
              <a:gd name="connsiteX4" fmla="*/ 1194487 w 1194487"/>
              <a:gd name="connsiteY4" fmla="*/ 2438400 h 2454876"/>
              <a:gd name="connsiteX5" fmla="*/ 0 w 1194487"/>
              <a:gd name="connsiteY5" fmla="*/ 2454876 h 2454876"/>
              <a:gd name="connsiteX6" fmla="*/ 41190 w 1194487"/>
              <a:gd name="connsiteY6" fmla="*/ 205946 h 2454876"/>
              <a:gd name="connsiteX0" fmla="*/ 266140 w 1419437"/>
              <a:gd name="connsiteY0" fmla="*/ 205946 h 2438400"/>
              <a:gd name="connsiteX1" fmla="*/ 595653 w 1419437"/>
              <a:gd name="connsiteY1" fmla="*/ 255373 h 2438400"/>
              <a:gd name="connsiteX2" fmla="*/ 636842 w 1419437"/>
              <a:gd name="connsiteY2" fmla="*/ 57665 h 2438400"/>
              <a:gd name="connsiteX3" fmla="*/ 1402961 w 1419437"/>
              <a:gd name="connsiteY3" fmla="*/ 0 h 2438400"/>
              <a:gd name="connsiteX4" fmla="*/ 1419437 w 1419437"/>
              <a:gd name="connsiteY4" fmla="*/ 2438400 h 2438400"/>
              <a:gd name="connsiteX5" fmla="*/ 0 w 1419437"/>
              <a:gd name="connsiteY5" fmla="*/ 1825086 h 2438400"/>
              <a:gd name="connsiteX6" fmla="*/ 266140 w 1419437"/>
              <a:gd name="connsiteY6" fmla="*/ 205946 h 2438400"/>
              <a:gd name="connsiteX0" fmla="*/ 266140 w 1724115"/>
              <a:gd name="connsiteY0" fmla="*/ 205946 h 1825086"/>
              <a:gd name="connsiteX1" fmla="*/ 595653 w 1724115"/>
              <a:gd name="connsiteY1" fmla="*/ 255373 h 1825086"/>
              <a:gd name="connsiteX2" fmla="*/ 636842 w 1724115"/>
              <a:gd name="connsiteY2" fmla="*/ 57665 h 1825086"/>
              <a:gd name="connsiteX3" fmla="*/ 1402961 w 1724115"/>
              <a:gd name="connsiteY3" fmla="*/ 0 h 1825086"/>
              <a:gd name="connsiteX4" fmla="*/ 1724115 w 1724115"/>
              <a:gd name="connsiteY4" fmla="*/ 1492476 h 1825086"/>
              <a:gd name="connsiteX5" fmla="*/ 0 w 1724115"/>
              <a:gd name="connsiteY5" fmla="*/ 1825086 h 1825086"/>
              <a:gd name="connsiteX6" fmla="*/ 266140 w 1724115"/>
              <a:gd name="connsiteY6" fmla="*/ 205946 h 1825086"/>
              <a:gd name="connsiteX0" fmla="*/ 266140 w 1724115"/>
              <a:gd name="connsiteY0" fmla="*/ 266685 h 1885825"/>
              <a:gd name="connsiteX1" fmla="*/ 595653 w 1724115"/>
              <a:gd name="connsiteY1" fmla="*/ 316112 h 1885825"/>
              <a:gd name="connsiteX2" fmla="*/ 636842 w 1724115"/>
              <a:gd name="connsiteY2" fmla="*/ 118404 h 1885825"/>
              <a:gd name="connsiteX3" fmla="*/ 1504514 w 1724115"/>
              <a:gd name="connsiteY3" fmla="*/ 0 h 1885825"/>
              <a:gd name="connsiteX4" fmla="*/ 1724115 w 1724115"/>
              <a:gd name="connsiteY4" fmla="*/ 1553215 h 1885825"/>
              <a:gd name="connsiteX5" fmla="*/ 0 w 1724115"/>
              <a:gd name="connsiteY5" fmla="*/ 1885825 h 1885825"/>
              <a:gd name="connsiteX6" fmla="*/ 266140 w 1724115"/>
              <a:gd name="connsiteY6" fmla="*/ 266685 h 1885825"/>
              <a:gd name="connsiteX0" fmla="*/ 266140 w 1724115"/>
              <a:gd name="connsiteY0" fmla="*/ 429359 h 2048499"/>
              <a:gd name="connsiteX1" fmla="*/ 595653 w 1724115"/>
              <a:gd name="connsiteY1" fmla="*/ 478786 h 2048499"/>
              <a:gd name="connsiteX2" fmla="*/ 613799 w 1724115"/>
              <a:gd name="connsiteY2" fmla="*/ 0 h 2048499"/>
              <a:gd name="connsiteX3" fmla="*/ 1504514 w 1724115"/>
              <a:gd name="connsiteY3" fmla="*/ 162674 h 2048499"/>
              <a:gd name="connsiteX4" fmla="*/ 1724115 w 1724115"/>
              <a:gd name="connsiteY4" fmla="*/ 1715889 h 2048499"/>
              <a:gd name="connsiteX5" fmla="*/ 0 w 1724115"/>
              <a:gd name="connsiteY5" fmla="*/ 2048499 h 2048499"/>
              <a:gd name="connsiteX6" fmla="*/ 266140 w 1724115"/>
              <a:gd name="connsiteY6" fmla="*/ 429359 h 2048499"/>
              <a:gd name="connsiteX0" fmla="*/ 266140 w 1724115"/>
              <a:gd name="connsiteY0" fmla="*/ 463047 h 2082187"/>
              <a:gd name="connsiteX1" fmla="*/ 595653 w 1724115"/>
              <a:gd name="connsiteY1" fmla="*/ 512474 h 2082187"/>
              <a:gd name="connsiteX2" fmla="*/ 613799 w 1724115"/>
              <a:gd name="connsiteY2" fmla="*/ 33688 h 2082187"/>
              <a:gd name="connsiteX3" fmla="*/ 1431799 w 1724115"/>
              <a:gd name="connsiteY3" fmla="*/ 0 h 2082187"/>
              <a:gd name="connsiteX4" fmla="*/ 1724115 w 1724115"/>
              <a:gd name="connsiteY4" fmla="*/ 1749577 h 2082187"/>
              <a:gd name="connsiteX5" fmla="*/ 0 w 1724115"/>
              <a:gd name="connsiteY5" fmla="*/ 2082187 h 2082187"/>
              <a:gd name="connsiteX6" fmla="*/ 266140 w 1724115"/>
              <a:gd name="connsiteY6" fmla="*/ 463047 h 2082187"/>
              <a:gd name="connsiteX0" fmla="*/ 266140 w 1704977"/>
              <a:gd name="connsiteY0" fmla="*/ 463047 h 2082187"/>
              <a:gd name="connsiteX1" fmla="*/ 595653 w 1704977"/>
              <a:gd name="connsiteY1" fmla="*/ 512474 h 2082187"/>
              <a:gd name="connsiteX2" fmla="*/ 613799 w 1704977"/>
              <a:gd name="connsiteY2" fmla="*/ 33688 h 2082187"/>
              <a:gd name="connsiteX3" fmla="*/ 1431799 w 1704977"/>
              <a:gd name="connsiteY3" fmla="*/ 0 h 2082187"/>
              <a:gd name="connsiteX4" fmla="*/ 1704977 w 1704977"/>
              <a:gd name="connsiteY4" fmla="*/ 1778292 h 2082187"/>
              <a:gd name="connsiteX5" fmla="*/ 0 w 1704977"/>
              <a:gd name="connsiteY5" fmla="*/ 2082187 h 2082187"/>
              <a:gd name="connsiteX6" fmla="*/ 266140 w 1704977"/>
              <a:gd name="connsiteY6" fmla="*/ 463047 h 2082187"/>
              <a:gd name="connsiteX0" fmla="*/ 282556 w 1721393"/>
              <a:gd name="connsiteY0" fmla="*/ 463047 h 2127184"/>
              <a:gd name="connsiteX1" fmla="*/ 612069 w 1721393"/>
              <a:gd name="connsiteY1" fmla="*/ 512474 h 2127184"/>
              <a:gd name="connsiteX2" fmla="*/ 630215 w 1721393"/>
              <a:gd name="connsiteY2" fmla="*/ 33688 h 2127184"/>
              <a:gd name="connsiteX3" fmla="*/ 1448215 w 1721393"/>
              <a:gd name="connsiteY3" fmla="*/ 0 h 2127184"/>
              <a:gd name="connsiteX4" fmla="*/ 1721393 w 1721393"/>
              <a:gd name="connsiteY4" fmla="*/ 1778292 h 2127184"/>
              <a:gd name="connsiteX5" fmla="*/ 0 w 1721393"/>
              <a:gd name="connsiteY5" fmla="*/ 2127184 h 2127184"/>
              <a:gd name="connsiteX6" fmla="*/ 282556 w 1721393"/>
              <a:gd name="connsiteY6" fmla="*/ 463047 h 2127184"/>
              <a:gd name="connsiteX0" fmla="*/ 311218 w 1750055"/>
              <a:gd name="connsiteY0" fmla="*/ 463047 h 2098915"/>
              <a:gd name="connsiteX1" fmla="*/ 640731 w 1750055"/>
              <a:gd name="connsiteY1" fmla="*/ 512474 h 2098915"/>
              <a:gd name="connsiteX2" fmla="*/ 658877 w 1750055"/>
              <a:gd name="connsiteY2" fmla="*/ 33688 h 2098915"/>
              <a:gd name="connsiteX3" fmla="*/ 1476877 w 1750055"/>
              <a:gd name="connsiteY3" fmla="*/ 0 h 2098915"/>
              <a:gd name="connsiteX4" fmla="*/ 1750055 w 1750055"/>
              <a:gd name="connsiteY4" fmla="*/ 1778292 h 2098915"/>
              <a:gd name="connsiteX5" fmla="*/ 0 w 1750055"/>
              <a:gd name="connsiteY5" fmla="*/ 2098915 h 2098915"/>
              <a:gd name="connsiteX6" fmla="*/ 311218 w 1750055"/>
              <a:gd name="connsiteY6" fmla="*/ 463047 h 209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0055" h="2098915">
                <a:moveTo>
                  <a:pt x="311218" y="463047"/>
                </a:moveTo>
                <a:lnTo>
                  <a:pt x="640731" y="512474"/>
                </a:lnTo>
                <a:lnTo>
                  <a:pt x="658877" y="33688"/>
                </a:lnTo>
                <a:lnTo>
                  <a:pt x="1476877" y="0"/>
                </a:lnTo>
                <a:lnTo>
                  <a:pt x="1750055" y="1778292"/>
                </a:lnTo>
                <a:lnTo>
                  <a:pt x="0" y="2098915"/>
                </a:lnTo>
                <a:lnTo>
                  <a:pt x="311218" y="46304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53E8151-7322-483C-B8B5-30C0F61D2687}"/>
              </a:ext>
            </a:extLst>
          </p:cNvPr>
          <p:cNvSpPr/>
          <p:nvPr/>
        </p:nvSpPr>
        <p:spPr>
          <a:xfrm>
            <a:off x="1952369" y="2924025"/>
            <a:ext cx="8196649" cy="684148"/>
          </a:xfrm>
          <a:custGeom>
            <a:avLst/>
            <a:gdLst>
              <a:gd name="connsiteX0" fmla="*/ 0 w 5791200"/>
              <a:gd name="connsiteY0" fmla="*/ 799070 h 799070"/>
              <a:gd name="connsiteX1" fmla="*/ 1738184 w 5791200"/>
              <a:gd name="connsiteY1" fmla="*/ 716692 h 799070"/>
              <a:gd name="connsiteX2" fmla="*/ 4917989 w 5791200"/>
              <a:gd name="connsiteY2" fmla="*/ 238898 h 799070"/>
              <a:gd name="connsiteX3" fmla="*/ 5791200 w 5791200"/>
              <a:gd name="connsiteY3" fmla="*/ 0 h 799070"/>
              <a:gd name="connsiteX4" fmla="*/ 5791200 w 5791200"/>
              <a:gd name="connsiteY4" fmla="*/ 0 h 799070"/>
              <a:gd name="connsiteX0" fmla="*/ 0 w 6458465"/>
              <a:gd name="connsiteY0" fmla="*/ 800902 h 800902"/>
              <a:gd name="connsiteX1" fmla="*/ 1738184 w 6458465"/>
              <a:gd name="connsiteY1" fmla="*/ 718524 h 800902"/>
              <a:gd name="connsiteX2" fmla="*/ 4917989 w 6458465"/>
              <a:gd name="connsiteY2" fmla="*/ 240730 h 800902"/>
              <a:gd name="connsiteX3" fmla="*/ 5791200 w 6458465"/>
              <a:gd name="connsiteY3" fmla="*/ 1832 h 800902"/>
              <a:gd name="connsiteX4" fmla="*/ 6458465 w 6458465"/>
              <a:gd name="connsiteY4" fmla="*/ 372535 h 800902"/>
              <a:gd name="connsiteX0" fmla="*/ 0 w 7957752"/>
              <a:gd name="connsiteY0" fmla="*/ 799314 h 799314"/>
              <a:gd name="connsiteX1" fmla="*/ 1738184 w 7957752"/>
              <a:gd name="connsiteY1" fmla="*/ 716936 h 799314"/>
              <a:gd name="connsiteX2" fmla="*/ 4917989 w 7957752"/>
              <a:gd name="connsiteY2" fmla="*/ 239142 h 799314"/>
              <a:gd name="connsiteX3" fmla="*/ 5791200 w 7957752"/>
              <a:gd name="connsiteY3" fmla="*/ 244 h 799314"/>
              <a:gd name="connsiteX4" fmla="*/ 7957752 w 7957752"/>
              <a:gd name="connsiteY4" fmla="*/ 206190 h 799314"/>
              <a:gd name="connsiteX0" fmla="*/ 0 w 7957752"/>
              <a:gd name="connsiteY0" fmla="*/ 656798 h 656798"/>
              <a:gd name="connsiteX1" fmla="*/ 1738184 w 7957752"/>
              <a:gd name="connsiteY1" fmla="*/ 574420 h 656798"/>
              <a:gd name="connsiteX2" fmla="*/ 4917989 w 7957752"/>
              <a:gd name="connsiteY2" fmla="*/ 96626 h 656798"/>
              <a:gd name="connsiteX3" fmla="*/ 6021860 w 7957752"/>
              <a:gd name="connsiteY3" fmla="*/ 38961 h 656798"/>
              <a:gd name="connsiteX4" fmla="*/ 7957752 w 7957752"/>
              <a:gd name="connsiteY4" fmla="*/ 63674 h 656798"/>
              <a:gd name="connsiteX0" fmla="*/ 0 w 7957752"/>
              <a:gd name="connsiteY0" fmla="*/ 660403 h 660403"/>
              <a:gd name="connsiteX1" fmla="*/ 1738184 w 7957752"/>
              <a:gd name="connsiteY1" fmla="*/ 578025 h 660403"/>
              <a:gd name="connsiteX2" fmla="*/ 5016843 w 7957752"/>
              <a:gd name="connsiteY2" fmla="*/ 174372 h 660403"/>
              <a:gd name="connsiteX3" fmla="*/ 6021860 w 7957752"/>
              <a:gd name="connsiteY3" fmla="*/ 42566 h 660403"/>
              <a:gd name="connsiteX4" fmla="*/ 7957752 w 7957752"/>
              <a:gd name="connsiteY4" fmla="*/ 67279 h 660403"/>
              <a:gd name="connsiteX0" fmla="*/ 0 w 7957752"/>
              <a:gd name="connsiteY0" fmla="*/ 660403 h 660403"/>
              <a:gd name="connsiteX1" fmla="*/ 1738184 w 7957752"/>
              <a:gd name="connsiteY1" fmla="*/ 578025 h 660403"/>
              <a:gd name="connsiteX2" fmla="*/ 5016843 w 7957752"/>
              <a:gd name="connsiteY2" fmla="*/ 174372 h 660403"/>
              <a:gd name="connsiteX3" fmla="*/ 6474941 w 7957752"/>
              <a:gd name="connsiteY3" fmla="*/ 42566 h 660403"/>
              <a:gd name="connsiteX4" fmla="*/ 7957752 w 7957752"/>
              <a:gd name="connsiteY4" fmla="*/ 67279 h 660403"/>
              <a:gd name="connsiteX0" fmla="*/ 0 w 7974227"/>
              <a:gd name="connsiteY0" fmla="*/ 696889 h 696889"/>
              <a:gd name="connsiteX1" fmla="*/ 1738184 w 7974227"/>
              <a:gd name="connsiteY1" fmla="*/ 614511 h 696889"/>
              <a:gd name="connsiteX2" fmla="*/ 5016843 w 7974227"/>
              <a:gd name="connsiteY2" fmla="*/ 210858 h 696889"/>
              <a:gd name="connsiteX3" fmla="*/ 6474941 w 7974227"/>
              <a:gd name="connsiteY3" fmla="*/ 79052 h 696889"/>
              <a:gd name="connsiteX4" fmla="*/ 7974227 w 7974227"/>
              <a:gd name="connsiteY4" fmla="*/ 54338 h 696889"/>
              <a:gd name="connsiteX0" fmla="*/ 0 w 8196649"/>
              <a:gd name="connsiteY0" fmla="*/ 684148 h 684148"/>
              <a:gd name="connsiteX1" fmla="*/ 1738184 w 8196649"/>
              <a:gd name="connsiteY1" fmla="*/ 601770 h 684148"/>
              <a:gd name="connsiteX2" fmla="*/ 5016843 w 8196649"/>
              <a:gd name="connsiteY2" fmla="*/ 198117 h 684148"/>
              <a:gd name="connsiteX3" fmla="*/ 6474941 w 8196649"/>
              <a:gd name="connsiteY3" fmla="*/ 66311 h 684148"/>
              <a:gd name="connsiteX4" fmla="*/ 8196649 w 8196649"/>
              <a:gd name="connsiteY4" fmla="*/ 58073 h 68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6649" h="684148">
                <a:moveTo>
                  <a:pt x="0" y="684148"/>
                </a:moveTo>
                <a:lnTo>
                  <a:pt x="1738184" y="601770"/>
                </a:lnTo>
                <a:lnTo>
                  <a:pt x="5016843" y="198117"/>
                </a:lnTo>
                <a:cubicBezTo>
                  <a:pt x="5307913" y="118484"/>
                  <a:pt x="5944973" y="89652"/>
                  <a:pt x="6474941" y="66311"/>
                </a:cubicBezTo>
                <a:cubicBezTo>
                  <a:pt x="7004909" y="42970"/>
                  <a:pt x="7974227" y="-65495"/>
                  <a:pt x="8196649" y="580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A8B5F0FB-91DD-4AB2-93A9-C3B7A2300A96}"/>
              </a:ext>
            </a:extLst>
          </p:cNvPr>
          <p:cNvSpPr/>
          <p:nvPr/>
        </p:nvSpPr>
        <p:spPr>
          <a:xfrm>
            <a:off x="1977083" y="3393992"/>
            <a:ext cx="7941275" cy="906162"/>
          </a:xfrm>
          <a:custGeom>
            <a:avLst/>
            <a:gdLst>
              <a:gd name="connsiteX0" fmla="*/ 0 w 7760043"/>
              <a:gd name="connsiteY0" fmla="*/ 1474573 h 1474573"/>
              <a:gd name="connsiteX1" fmla="*/ 947351 w 7760043"/>
              <a:gd name="connsiteY1" fmla="*/ 1351005 h 1474573"/>
              <a:gd name="connsiteX2" fmla="*/ 2982097 w 7760043"/>
              <a:gd name="connsiteY2" fmla="*/ 1062681 h 1474573"/>
              <a:gd name="connsiteX3" fmla="*/ 4810897 w 7760043"/>
              <a:gd name="connsiteY3" fmla="*/ 626076 h 1474573"/>
              <a:gd name="connsiteX4" fmla="*/ 6606746 w 7760043"/>
              <a:gd name="connsiteY4" fmla="*/ 354227 h 1474573"/>
              <a:gd name="connsiteX5" fmla="*/ 7760043 w 7760043"/>
              <a:gd name="connsiteY5" fmla="*/ 0 h 1474573"/>
              <a:gd name="connsiteX0" fmla="*/ 0 w 7891848"/>
              <a:gd name="connsiteY0" fmla="*/ 1120346 h 1120346"/>
              <a:gd name="connsiteX1" fmla="*/ 947351 w 7891848"/>
              <a:gd name="connsiteY1" fmla="*/ 996778 h 1120346"/>
              <a:gd name="connsiteX2" fmla="*/ 2982097 w 7891848"/>
              <a:gd name="connsiteY2" fmla="*/ 708454 h 1120346"/>
              <a:gd name="connsiteX3" fmla="*/ 4810897 w 7891848"/>
              <a:gd name="connsiteY3" fmla="*/ 271849 h 1120346"/>
              <a:gd name="connsiteX4" fmla="*/ 6606746 w 7891848"/>
              <a:gd name="connsiteY4" fmla="*/ 0 h 1120346"/>
              <a:gd name="connsiteX5" fmla="*/ 7891848 w 7891848"/>
              <a:gd name="connsiteY5" fmla="*/ 123567 h 1120346"/>
              <a:gd name="connsiteX0" fmla="*/ 0 w 7891848"/>
              <a:gd name="connsiteY0" fmla="*/ 996779 h 996779"/>
              <a:gd name="connsiteX1" fmla="*/ 947351 w 7891848"/>
              <a:gd name="connsiteY1" fmla="*/ 873211 h 996779"/>
              <a:gd name="connsiteX2" fmla="*/ 2982097 w 7891848"/>
              <a:gd name="connsiteY2" fmla="*/ 584887 h 996779"/>
              <a:gd name="connsiteX3" fmla="*/ 4810897 w 7891848"/>
              <a:gd name="connsiteY3" fmla="*/ 148282 h 996779"/>
              <a:gd name="connsiteX4" fmla="*/ 6450227 w 7891848"/>
              <a:gd name="connsiteY4" fmla="*/ 131806 h 996779"/>
              <a:gd name="connsiteX5" fmla="*/ 7891848 w 7891848"/>
              <a:gd name="connsiteY5" fmla="*/ 0 h 996779"/>
              <a:gd name="connsiteX0" fmla="*/ 0 w 7891848"/>
              <a:gd name="connsiteY0" fmla="*/ 996779 h 996779"/>
              <a:gd name="connsiteX1" fmla="*/ 947351 w 7891848"/>
              <a:gd name="connsiteY1" fmla="*/ 873211 h 996779"/>
              <a:gd name="connsiteX2" fmla="*/ 2982097 w 7891848"/>
              <a:gd name="connsiteY2" fmla="*/ 584887 h 996779"/>
              <a:gd name="connsiteX3" fmla="*/ 4769708 w 7891848"/>
              <a:gd name="connsiteY3" fmla="*/ 288325 h 996779"/>
              <a:gd name="connsiteX4" fmla="*/ 6450227 w 7891848"/>
              <a:gd name="connsiteY4" fmla="*/ 131806 h 996779"/>
              <a:gd name="connsiteX5" fmla="*/ 7891848 w 7891848"/>
              <a:gd name="connsiteY5" fmla="*/ 0 h 996779"/>
              <a:gd name="connsiteX0" fmla="*/ 0 w 7891848"/>
              <a:gd name="connsiteY0" fmla="*/ 996779 h 996779"/>
              <a:gd name="connsiteX1" fmla="*/ 947351 w 7891848"/>
              <a:gd name="connsiteY1" fmla="*/ 873211 h 996779"/>
              <a:gd name="connsiteX2" fmla="*/ 2982097 w 7891848"/>
              <a:gd name="connsiteY2" fmla="*/ 584887 h 996779"/>
              <a:gd name="connsiteX3" fmla="*/ 4769708 w 7891848"/>
              <a:gd name="connsiteY3" fmla="*/ 288325 h 996779"/>
              <a:gd name="connsiteX4" fmla="*/ 6474941 w 7891848"/>
              <a:gd name="connsiteY4" fmla="*/ 172995 h 996779"/>
              <a:gd name="connsiteX5" fmla="*/ 7891848 w 7891848"/>
              <a:gd name="connsiteY5" fmla="*/ 0 h 996779"/>
              <a:gd name="connsiteX0" fmla="*/ 0 w 7941275"/>
              <a:gd name="connsiteY0" fmla="*/ 906162 h 906162"/>
              <a:gd name="connsiteX1" fmla="*/ 947351 w 7941275"/>
              <a:gd name="connsiteY1" fmla="*/ 782594 h 906162"/>
              <a:gd name="connsiteX2" fmla="*/ 2982097 w 7941275"/>
              <a:gd name="connsiteY2" fmla="*/ 494270 h 906162"/>
              <a:gd name="connsiteX3" fmla="*/ 4769708 w 7941275"/>
              <a:gd name="connsiteY3" fmla="*/ 197708 h 906162"/>
              <a:gd name="connsiteX4" fmla="*/ 6474941 w 7941275"/>
              <a:gd name="connsiteY4" fmla="*/ 82378 h 906162"/>
              <a:gd name="connsiteX5" fmla="*/ 7941275 w 7941275"/>
              <a:gd name="connsiteY5" fmla="*/ 0 h 90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1275" h="906162">
                <a:moveTo>
                  <a:pt x="0" y="906162"/>
                </a:moveTo>
                <a:lnTo>
                  <a:pt x="947351" y="782594"/>
                </a:lnTo>
                <a:lnTo>
                  <a:pt x="2982097" y="494270"/>
                </a:lnTo>
                <a:lnTo>
                  <a:pt x="4769708" y="197708"/>
                </a:lnTo>
                <a:lnTo>
                  <a:pt x="6474941" y="82378"/>
                </a:lnTo>
                <a:lnTo>
                  <a:pt x="794127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D23CE940-9828-4783-BF6F-06EB320BB03F}"/>
              </a:ext>
            </a:extLst>
          </p:cNvPr>
          <p:cNvSpPr/>
          <p:nvPr/>
        </p:nvSpPr>
        <p:spPr>
          <a:xfrm rot="770852">
            <a:off x="3183464" y="3942140"/>
            <a:ext cx="5330389" cy="3087582"/>
          </a:xfrm>
          <a:custGeom>
            <a:avLst/>
            <a:gdLst>
              <a:gd name="connsiteX0" fmla="*/ 0 w 5588949"/>
              <a:gd name="connsiteY0" fmla="*/ 2546647 h 2555193"/>
              <a:gd name="connsiteX1" fmla="*/ 324740 w 5588949"/>
              <a:gd name="connsiteY1" fmla="*/ 1768980 h 2555193"/>
              <a:gd name="connsiteX2" fmla="*/ 1162228 w 5588949"/>
              <a:gd name="connsiteY2" fmla="*/ 2008262 h 2555193"/>
              <a:gd name="connsiteX3" fmla="*/ 1401510 w 5588949"/>
              <a:gd name="connsiteY3" fmla="*/ 769122 h 2555193"/>
              <a:gd name="connsiteX4" fmla="*/ 1674975 w 5588949"/>
              <a:gd name="connsiteY4" fmla="*/ 794759 h 2555193"/>
              <a:gd name="connsiteX5" fmla="*/ 1734796 w 5588949"/>
              <a:gd name="connsiteY5" fmla="*/ 461473 h 2555193"/>
              <a:gd name="connsiteX6" fmla="*/ 2110811 w 5588949"/>
              <a:gd name="connsiteY6" fmla="*/ 461473 h 2555193"/>
              <a:gd name="connsiteX7" fmla="*/ 2674833 w 5588949"/>
              <a:gd name="connsiteY7" fmla="*/ 675118 h 2555193"/>
              <a:gd name="connsiteX8" fmla="*/ 2768837 w 5588949"/>
              <a:gd name="connsiteY8" fmla="*/ 273466 h 2555193"/>
              <a:gd name="connsiteX9" fmla="*/ 3196127 w 5588949"/>
              <a:gd name="connsiteY9" fmla="*/ 367469 h 2555193"/>
              <a:gd name="connsiteX10" fmla="*/ 3290130 w 5588949"/>
              <a:gd name="connsiteY10" fmla="*/ 0 h 2555193"/>
              <a:gd name="connsiteX11" fmla="*/ 4614728 w 5588949"/>
              <a:gd name="connsiteY11" fmla="*/ 358924 h 2555193"/>
              <a:gd name="connsiteX12" fmla="*/ 4614728 w 5588949"/>
              <a:gd name="connsiteY12" fmla="*/ 153825 h 2555193"/>
              <a:gd name="connsiteX13" fmla="*/ 5588949 w 5588949"/>
              <a:gd name="connsiteY13" fmla="*/ 307649 h 2555193"/>
              <a:gd name="connsiteX14" fmla="*/ 5580403 w 5588949"/>
              <a:gd name="connsiteY14" fmla="*/ 2555193 h 2555193"/>
              <a:gd name="connsiteX15" fmla="*/ 0 w 5588949"/>
              <a:gd name="connsiteY15" fmla="*/ 2546647 h 2555193"/>
              <a:gd name="connsiteX0" fmla="*/ 0 w 5588949"/>
              <a:gd name="connsiteY0" fmla="*/ 2546647 h 2546647"/>
              <a:gd name="connsiteX1" fmla="*/ 324740 w 5588949"/>
              <a:gd name="connsiteY1" fmla="*/ 1768980 h 2546647"/>
              <a:gd name="connsiteX2" fmla="*/ 1162228 w 5588949"/>
              <a:gd name="connsiteY2" fmla="*/ 2008262 h 2546647"/>
              <a:gd name="connsiteX3" fmla="*/ 1401510 w 5588949"/>
              <a:gd name="connsiteY3" fmla="*/ 769122 h 2546647"/>
              <a:gd name="connsiteX4" fmla="*/ 1674975 w 5588949"/>
              <a:gd name="connsiteY4" fmla="*/ 794759 h 2546647"/>
              <a:gd name="connsiteX5" fmla="*/ 1734796 w 5588949"/>
              <a:gd name="connsiteY5" fmla="*/ 461473 h 2546647"/>
              <a:gd name="connsiteX6" fmla="*/ 2110811 w 5588949"/>
              <a:gd name="connsiteY6" fmla="*/ 461473 h 2546647"/>
              <a:gd name="connsiteX7" fmla="*/ 2674833 w 5588949"/>
              <a:gd name="connsiteY7" fmla="*/ 675118 h 2546647"/>
              <a:gd name="connsiteX8" fmla="*/ 2768837 w 5588949"/>
              <a:gd name="connsiteY8" fmla="*/ 273466 h 2546647"/>
              <a:gd name="connsiteX9" fmla="*/ 3196127 w 5588949"/>
              <a:gd name="connsiteY9" fmla="*/ 367469 h 2546647"/>
              <a:gd name="connsiteX10" fmla="*/ 3290130 w 5588949"/>
              <a:gd name="connsiteY10" fmla="*/ 0 h 2546647"/>
              <a:gd name="connsiteX11" fmla="*/ 4614728 w 5588949"/>
              <a:gd name="connsiteY11" fmla="*/ 358924 h 2546647"/>
              <a:gd name="connsiteX12" fmla="*/ 4614728 w 5588949"/>
              <a:gd name="connsiteY12" fmla="*/ 153825 h 2546647"/>
              <a:gd name="connsiteX13" fmla="*/ 5588949 w 5588949"/>
              <a:gd name="connsiteY13" fmla="*/ 307649 h 2546647"/>
              <a:gd name="connsiteX14" fmla="*/ 5405823 w 5588949"/>
              <a:gd name="connsiteY14" fmla="*/ 2012002 h 2546647"/>
              <a:gd name="connsiteX15" fmla="*/ 0 w 5588949"/>
              <a:gd name="connsiteY15" fmla="*/ 2546647 h 2546647"/>
              <a:gd name="connsiteX0" fmla="*/ 0 w 5330389"/>
              <a:gd name="connsiteY0" fmla="*/ 3087582 h 3087582"/>
              <a:gd name="connsiteX1" fmla="*/ 66180 w 5330389"/>
              <a:gd name="connsiteY1" fmla="*/ 1768980 h 3087582"/>
              <a:gd name="connsiteX2" fmla="*/ 903668 w 5330389"/>
              <a:gd name="connsiteY2" fmla="*/ 2008262 h 3087582"/>
              <a:gd name="connsiteX3" fmla="*/ 1142950 w 5330389"/>
              <a:gd name="connsiteY3" fmla="*/ 769122 h 3087582"/>
              <a:gd name="connsiteX4" fmla="*/ 1416415 w 5330389"/>
              <a:gd name="connsiteY4" fmla="*/ 794759 h 3087582"/>
              <a:gd name="connsiteX5" fmla="*/ 1476236 w 5330389"/>
              <a:gd name="connsiteY5" fmla="*/ 461473 h 3087582"/>
              <a:gd name="connsiteX6" fmla="*/ 1852251 w 5330389"/>
              <a:gd name="connsiteY6" fmla="*/ 461473 h 3087582"/>
              <a:gd name="connsiteX7" fmla="*/ 2416273 w 5330389"/>
              <a:gd name="connsiteY7" fmla="*/ 675118 h 3087582"/>
              <a:gd name="connsiteX8" fmla="*/ 2510277 w 5330389"/>
              <a:gd name="connsiteY8" fmla="*/ 273466 h 3087582"/>
              <a:gd name="connsiteX9" fmla="*/ 2937567 w 5330389"/>
              <a:gd name="connsiteY9" fmla="*/ 367469 h 3087582"/>
              <a:gd name="connsiteX10" fmla="*/ 3031570 w 5330389"/>
              <a:gd name="connsiteY10" fmla="*/ 0 h 3087582"/>
              <a:gd name="connsiteX11" fmla="*/ 4356168 w 5330389"/>
              <a:gd name="connsiteY11" fmla="*/ 358924 h 3087582"/>
              <a:gd name="connsiteX12" fmla="*/ 4356168 w 5330389"/>
              <a:gd name="connsiteY12" fmla="*/ 153825 h 3087582"/>
              <a:gd name="connsiteX13" fmla="*/ 5330389 w 5330389"/>
              <a:gd name="connsiteY13" fmla="*/ 307649 h 3087582"/>
              <a:gd name="connsiteX14" fmla="*/ 5147263 w 5330389"/>
              <a:gd name="connsiteY14" fmla="*/ 2012002 h 3087582"/>
              <a:gd name="connsiteX15" fmla="*/ 0 w 5330389"/>
              <a:gd name="connsiteY15" fmla="*/ 3087582 h 3087582"/>
              <a:gd name="connsiteX0" fmla="*/ 0 w 5330389"/>
              <a:gd name="connsiteY0" fmla="*/ 3087582 h 3087582"/>
              <a:gd name="connsiteX1" fmla="*/ 66180 w 5330389"/>
              <a:gd name="connsiteY1" fmla="*/ 1768980 h 3087582"/>
              <a:gd name="connsiteX2" fmla="*/ 903668 w 5330389"/>
              <a:gd name="connsiteY2" fmla="*/ 2008262 h 3087582"/>
              <a:gd name="connsiteX3" fmla="*/ 1142950 w 5330389"/>
              <a:gd name="connsiteY3" fmla="*/ 769122 h 3087582"/>
              <a:gd name="connsiteX4" fmla="*/ 1416415 w 5330389"/>
              <a:gd name="connsiteY4" fmla="*/ 794759 h 3087582"/>
              <a:gd name="connsiteX5" fmla="*/ 1476236 w 5330389"/>
              <a:gd name="connsiteY5" fmla="*/ 461473 h 3087582"/>
              <a:gd name="connsiteX6" fmla="*/ 1852251 w 5330389"/>
              <a:gd name="connsiteY6" fmla="*/ 461473 h 3087582"/>
              <a:gd name="connsiteX7" fmla="*/ 2416273 w 5330389"/>
              <a:gd name="connsiteY7" fmla="*/ 675118 h 3087582"/>
              <a:gd name="connsiteX8" fmla="*/ 2510277 w 5330389"/>
              <a:gd name="connsiteY8" fmla="*/ 273466 h 3087582"/>
              <a:gd name="connsiteX9" fmla="*/ 2937567 w 5330389"/>
              <a:gd name="connsiteY9" fmla="*/ 367469 h 3087582"/>
              <a:gd name="connsiteX10" fmla="*/ 3031570 w 5330389"/>
              <a:gd name="connsiteY10" fmla="*/ 0 h 3087582"/>
              <a:gd name="connsiteX11" fmla="*/ 4356168 w 5330389"/>
              <a:gd name="connsiteY11" fmla="*/ 358924 h 3087582"/>
              <a:gd name="connsiteX12" fmla="*/ 4356168 w 5330389"/>
              <a:gd name="connsiteY12" fmla="*/ 153825 h 3087582"/>
              <a:gd name="connsiteX13" fmla="*/ 5330389 w 5330389"/>
              <a:gd name="connsiteY13" fmla="*/ 307649 h 3087582"/>
              <a:gd name="connsiteX14" fmla="*/ 5128946 w 5330389"/>
              <a:gd name="connsiteY14" fmla="*/ 1931686 h 3087582"/>
              <a:gd name="connsiteX15" fmla="*/ 0 w 5330389"/>
              <a:gd name="connsiteY15" fmla="*/ 3087582 h 3087582"/>
              <a:gd name="connsiteX0" fmla="*/ 0 w 5330389"/>
              <a:gd name="connsiteY0" fmla="*/ 3087582 h 3087582"/>
              <a:gd name="connsiteX1" fmla="*/ 66180 w 5330389"/>
              <a:gd name="connsiteY1" fmla="*/ 1768980 h 3087582"/>
              <a:gd name="connsiteX2" fmla="*/ 903668 w 5330389"/>
              <a:gd name="connsiteY2" fmla="*/ 2008262 h 3087582"/>
              <a:gd name="connsiteX3" fmla="*/ 1142950 w 5330389"/>
              <a:gd name="connsiteY3" fmla="*/ 769122 h 3087582"/>
              <a:gd name="connsiteX4" fmla="*/ 1416415 w 5330389"/>
              <a:gd name="connsiteY4" fmla="*/ 794759 h 3087582"/>
              <a:gd name="connsiteX5" fmla="*/ 1476236 w 5330389"/>
              <a:gd name="connsiteY5" fmla="*/ 461473 h 3087582"/>
              <a:gd name="connsiteX6" fmla="*/ 1841965 w 5330389"/>
              <a:gd name="connsiteY6" fmla="*/ 379325 h 3087582"/>
              <a:gd name="connsiteX7" fmla="*/ 2416273 w 5330389"/>
              <a:gd name="connsiteY7" fmla="*/ 675118 h 3087582"/>
              <a:gd name="connsiteX8" fmla="*/ 2510277 w 5330389"/>
              <a:gd name="connsiteY8" fmla="*/ 273466 h 3087582"/>
              <a:gd name="connsiteX9" fmla="*/ 2937567 w 5330389"/>
              <a:gd name="connsiteY9" fmla="*/ 367469 h 3087582"/>
              <a:gd name="connsiteX10" fmla="*/ 3031570 w 5330389"/>
              <a:gd name="connsiteY10" fmla="*/ 0 h 3087582"/>
              <a:gd name="connsiteX11" fmla="*/ 4356168 w 5330389"/>
              <a:gd name="connsiteY11" fmla="*/ 358924 h 3087582"/>
              <a:gd name="connsiteX12" fmla="*/ 4356168 w 5330389"/>
              <a:gd name="connsiteY12" fmla="*/ 153825 h 3087582"/>
              <a:gd name="connsiteX13" fmla="*/ 5330389 w 5330389"/>
              <a:gd name="connsiteY13" fmla="*/ 307649 h 3087582"/>
              <a:gd name="connsiteX14" fmla="*/ 5128946 w 5330389"/>
              <a:gd name="connsiteY14" fmla="*/ 1931686 h 3087582"/>
              <a:gd name="connsiteX15" fmla="*/ 0 w 5330389"/>
              <a:gd name="connsiteY15" fmla="*/ 3087582 h 3087582"/>
              <a:gd name="connsiteX0" fmla="*/ 0 w 5330389"/>
              <a:gd name="connsiteY0" fmla="*/ 3087582 h 3087582"/>
              <a:gd name="connsiteX1" fmla="*/ 66180 w 5330389"/>
              <a:gd name="connsiteY1" fmla="*/ 1768980 h 3087582"/>
              <a:gd name="connsiteX2" fmla="*/ 903668 w 5330389"/>
              <a:gd name="connsiteY2" fmla="*/ 2008262 h 3087582"/>
              <a:gd name="connsiteX3" fmla="*/ 1142950 w 5330389"/>
              <a:gd name="connsiteY3" fmla="*/ 769122 h 3087582"/>
              <a:gd name="connsiteX4" fmla="*/ 1416415 w 5330389"/>
              <a:gd name="connsiteY4" fmla="*/ 794759 h 3087582"/>
              <a:gd name="connsiteX5" fmla="*/ 1476236 w 5330389"/>
              <a:gd name="connsiteY5" fmla="*/ 461473 h 3087582"/>
              <a:gd name="connsiteX6" fmla="*/ 1893818 w 5330389"/>
              <a:gd name="connsiteY6" fmla="*/ 384398 h 3087582"/>
              <a:gd name="connsiteX7" fmla="*/ 2416273 w 5330389"/>
              <a:gd name="connsiteY7" fmla="*/ 675118 h 3087582"/>
              <a:gd name="connsiteX8" fmla="*/ 2510277 w 5330389"/>
              <a:gd name="connsiteY8" fmla="*/ 273466 h 3087582"/>
              <a:gd name="connsiteX9" fmla="*/ 2937567 w 5330389"/>
              <a:gd name="connsiteY9" fmla="*/ 367469 h 3087582"/>
              <a:gd name="connsiteX10" fmla="*/ 3031570 w 5330389"/>
              <a:gd name="connsiteY10" fmla="*/ 0 h 3087582"/>
              <a:gd name="connsiteX11" fmla="*/ 4356168 w 5330389"/>
              <a:gd name="connsiteY11" fmla="*/ 358924 h 3087582"/>
              <a:gd name="connsiteX12" fmla="*/ 4356168 w 5330389"/>
              <a:gd name="connsiteY12" fmla="*/ 153825 h 3087582"/>
              <a:gd name="connsiteX13" fmla="*/ 5330389 w 5330389"/>
              <a:gd name="connsiteY13" fmla="*/ 307649 h 3087582"/>
              <a:gd name="connsiteX14" fmla="*/ 5128946 w 5330389"/>
              <a:gd name="connsiteY14" fmla="*/ 1931686 h 3087582"/>
              <a:gd name="connsiteX15" fmla="*/ 0 w 5330389"/>
              <a:gd name="connsiteY15" fmla="*/ 3087582 h 308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30389" h="3087582">
                <a:moveTo>
                  <a:pt x="0" y="3087582"/>
                </a:moveTo>
                <a:lnTo>
                  <a:pt x="66180" y="1768980"/>
                </a:lnTo>
                <a:lnTo>
                  <a:pt x="903668" y="2008262"/>
                </a:lnTo>
                <a:lnTo>
                  <a:pt x="1142950" y="769122"/>
                </a:lnTo>
                <a:lnTo>
                  <a:pt x="1416415" y="794759"/>
                </a:lnTo>
                <a:lnTo>
                  <a:pt x="1476236" y="461473"/>
                </a:lnTo>
                <a:lnTo>
                  <a:pt x="1893818" y="384398"/>
                </a:lnTo>
                <a:lnTo>
                  <a:pt x="2416273" y="675118"/>
                </a:lnTo>
                <a:lnTo>
                  <a:pt x="2510277" y="273466"/>
                </a:lnTo>
                <a:lnTo>
                  <a:pt x="2937567" y="367469"/>
                </a:lnTo>
                <a:lnTo>
                  <a:pt x="3031570" y="0"/>
                </a:lnTo>
                <a:lnTo>
                  <a:pt x="4356168" y="358924"/>
                </a:lnTo>
                <a:lnTo>
                  <a:pt x="4356168" y="153825"/>
                </a:lnTo>
                <a:lnTo>
                  <a:pt x="5330389" y="307649"/>
                </a:lnTo>
                <a:cubicBezTo>
                  <a:pt x="5327540" y="1056830"/>
                  <a:pt x="5131795" y="1182505"/>
                  <a:pt x="5128946" y="1931686"/>
                </a:cubicBezTo>
                <a:lnTo>
                  <a:pt x="0" y="30875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22375308-1E6C-4394-855D-E5F77CC13CE4}"/>
              </a:ext>
            </a:extLst>
          </p:cNvPr>
          <p:cNvSpPr/>
          <p:nvPr/>
        </p:nvSpPr>
        <p:spPr>
          <a:xfrm>
            <a:off x="1944129" y="4440196"/>
            <a:ext cx="2982098" cy="502508"/>
          </a:xfrm>
          <a:custGeom>
            <a:avLst/>
            <a:gdLst>
              <a:gd name="connsiteX0" fmla="*/ 0 w 2982098"/>
              <a:gd name="connsiteY0" fmla="*/ 502508 h 502508"/>
              <a:gd name="connsiteX1" fmla="*/ 1425146 w 2982098"/>
              <a:gd name="connsiteY1" fmla="*/ 304800 h 502508"/>
              <a:gd name="connsiteX2" fmla="*/ 2125362 w 2982098"/>
              <a:gd name="connsiteY2" fmla="*/ 164757 h 502508"/>
              <a:gd name="connsiteX3" fmla="*/ 2982098 w 2982098"/>
              <a:gd name="connsiteY3" fmla="*/ 0 h 502508"/>
              <a:gd name="connsiteX4" fmla="*/ 2982098 w 2982098"/>
              <a:gd name="connsiteY4" fmla="*/ 0 h 502508"/>
              <a:gd name="connsiteX0" fmla="*/ 0 w 2982098"/>
              <a:gd name="connsiteY0" fmla="*/ 502508 h 502508"/>
              <a:gd name="connsiteX1" fmla="*/ 453081 w 2982098"/>
              <a:gd name="connsiteY1" fmla="*/ 436605 h 502508"/>
              <a:gd name="connsiteX2" fmla="*/ 1425146 w 2982098"/>
              <a:gd name="connsiteY2" fmla="*/ 304800 h 502508"/>
              <a:gd name="connsiteX3" fmla="*/ 2125362 w 2982098"/>
              <a:gd name="connsiteY3" fmla="*/ 164757 h 502508"/>
              <a:gd name="connsiteX4" fmla="*/ 2982098 w 2982098"/>
              <a:gd name="connsiteY4" fmla="*/ 0 h 502508"/>
              <a:gd name="connsiteX5" fmla="*/ 2982098 w 2982098"/>
              <a:gd name="connsiteY5" fmla="*/ 0 h 502508"/>
              <a:gd name="connsiteX0" fmla="*/ 0 w 2982098"/>
              <a:gd name="connsiteY0" fmla="*/ 502508 h 502508"/>
              <a:gd name="connsiteX1" fmla="*/ 436606 w 2982098"/>
              <a:gd name="connsiteY1" fmla="*/ 395415 h 502508"/>
              <a:gd name="connsiteX2" fmla="*/ 1425146 w 2982098"/>
              <a:gd name="connsiteY2" fmla="*/ 304800 h 502508"/>
              <a:gd name="connsiteX3" fmla="*/ 2125362 w 2982098"/>
              <a:gd name="connsiteY3" fmla="*/ 164757 h 502508"/>
              <a:gd name="connsiteX4" fmla="*/ 2982098 w 2982098"/>
              <a:gd name="connsiteY4" fmla="*/ 0 h 502508"/>
              <a:gd name="connsiteX5" fmla="*/ 2982098 w 2982098"/>
              <a:gd name="connsiteY5" fmla="*/ 0 h 502508"/>
              <a:gd name="connsiteX0" fmla="*/ 0 w 2982098"/>
              <a:gd name="connsiteY0" fmla="*/ 502508 h 502508"/>
              <a:gd name="connsiteX1" fmla="*/ 436606 w 2982098"/>
              <a:gd name="connsiteY1" fmla="*/ 395415 h 502508"/>
              <a:gd name="connsiteX2" fmla="*/ 1425146 w 2982098"/>
              <a:gd name="connsiteY2" fmla="*/ 304800 h 502508"/>
              <a:gd name="connsiteX3" fmla="*/ 1804087 w 2982098"/>
              <a:gd name="connsiteY3" fmla="*/ 247134 h 502508"/>
              <a:gd name="connsiteX4" fmla="*/ 2125362 w 2982098"/>
              <a:gd name="connsiteY4" fmla="*/ 164757 h 502508"/>
              <a:gd name="connsiteX5" fmla="*/ 2982098 w 2982098"/>
              <a:gd name="connsiteY5" fmla="*/ 0 h 502508"/>
              <a:gd name="connsiteX6" fmla="*/ 2982098 w 2982098"/>
              <a:gd name="connsiteY6" fmla="*/ 0 h 502508"/>
              <a:gd name="connsiteX0" fmla="*/ 0 w 2982098"/>
              <a:gd name="connsiteY0" fmla="*/ 502508 h 502508"/>
              <a:gd name="connsiteX1" fmla="*/ 436606 w 2982098"/>
              <a:gd name="connsiteY1" fmla="*/ 395415 h 502508"/>
              <a:gd name="connsiteX2" fmla="*/ 1425146 w 2982098"/>
              <a:gd name="connsiteY2" fmla="*/ 304800 h 502508"/>
              <a:gd name="connsiteX3" fmla="*/ 1713471 w 2982098"/>
              <a:gd name="connsiteY3" fmla="*/ 205944 h 502508"/>
              <a:gd name="connsiteX4" fmla="*/ 2125362 w 2982098"/>
              <a:gd name="connsiteY4" fmla="*/ 164757 h 502508"/>
              <a:gd name="connsiteX5" fmla="*/ 2982098 w 2982098"/>
              <a:gd name="connsiteY5" fmla="*/ 0 h 502508"/>
              <a:gd name="connsiteX6" fmla="*/ 2982098 w 2982098"/>
              <a:gd name="connsiteY6" fmla="*/ 0 h 5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2098" h="502508">
                <a:moveTo>
                  <a:pt x="0" y="502508"/>
                </a:moveTo>
                <a:lnTo>
                  <a:pt x="436606" y="395415"/>
                </a:lnTo>
                <a:lnTo>
                  <a:pt x="1425146" y="304800"/>
                </a:lnTo>
                <a:lnTo>
                  <a:pt x="1713471" y="205944"/>
                </a:lnTo>
                <a:cubicBezTo>
                  <a:pt x="1850768" y="192215"/>
                  <a:pt x="1913924" y="199081"/>
                  <a:pt x="2125362" y="164757"/>
                </a:cubicBezTo>
                <a:cubicBezTo>
                  <a:pt x="2336800" y="130433"/>
                  <a:pt x="2696519" y="54919"/>
                  <a:pt x="2982098" y="0"/>
                </a:cubicBezTo>
                <a:lnTo>
                  <a:pt x="298209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CFAA85BA-18EA-4FC9-9D88-3B3B510E3A90}"/>
              </a:ext>
            </a:extLst>
          </p:cNvPr>
          <p:cNvSpPr/>
          <p:nvPr/>
        </p:nvSpPr>
        <p:spPr>
          <a:xfrm>
            <a:off x="5420497" y="4262671"/>
            <a:ext cx="527221" cy="45719"/>
          </a:xfrm>
          <a:custGeom>
            <a:avLst/>
            <a:gdLst>
              <a:gd name="connsiteX0" fmla="*/ 0 w 518984"/>
              <a:gd name="connsiteY0" fmla="*/ 98854 h 98854"/>
              <a:gd name="connsiteX1" fmla="*/ 255373 w 518984"/>
              <a:gd name="connsiteY1" fmla="*/ 65902 h 98854"/>
              <a:gd name="connsiteX2" fmla="*/ 518984 w 518984"/>
              <a:gd name="connsiteY2" fmla="*/ 0 h 98854"/>
              <a:gd name="connsiteX3" fmla="*/ 518984 w 518984"/>
              <a:gd name="connsiteY3" fmla="*/ 0 h 9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984" h="98854">
                <a:moveTo>
                  <a:pt x="0" y="98854"/>
                </a:moveTo>
                <a:lnTo>
                  <a:pt x="255373" y="65902"/>
                </a:lnTo>
                <a:lnTo>
                  <a:pt x="518984" y="0"/>
                </a:lnTo>
                <a:lnTo>
                  <a:pt x="51898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5E5009C7-8427-4BCA-B1FD-18F531A15224}"/>
              </a:ext>
            </a:extLst>
          </p:cNvPr>
          <p:cNvSpPr/>
          <p:nvPr/>
        </p:nvSpPr>
        <p:spPr>
          <a:xfrm>
            <a:off x="7160030" y="4179008"/>
            <a:ext cx="2791278" cy="178810"/>
          </a:xfrm>
          <a:custGeom>
            <a:avLst/>
            <a:gdLst>
              <a:gd name="connsiteX0" fmla="*/ 0 w 2990336"/>
              <a:gd name="connsiteY0" fmla="*/ 411892 h 411892"/>
              <a:gd name="connsiteX1" fmla="*/ 856736 w 2990336"/>
              <a:gd name="connsiteY1" fmla="*/ 313038 h 411892"/>
              <a:gd name="connsiteX2" fmla="*/ 1334530 w 2990336"/>
              <a:gd name="connsiteY2" fmla="*/ 271849 h 411892"/>
              <a:gd name="connsiteX3" fmla="*/ 2018271 w 2990336"/>
              <a:gd name="connsiteY3" fmla="*/ 181232 h 411892"/>
              <a:gd name="connsiteX4" fmla="*/ 2496065 w 2990336"/>
              <a:gd name="connsiteY4" fmla="*/ 107092 h 411892"/>
              <a:gd name="connsiteX5" fmla="*/ 2990336 w 2990336"/>
              <a:gd name="connsiteY5" fmla="*/ 0 h 411892"/>
              <a:gd name="connsiteX0" fmla="*/ 0 w 2965622"/>
              <a:gd name="connsiteY0" fmla="*/ 642551 h 642551"/>
              <a:gd name="connsiteX1" fmla="*/ 832022 w 2965622"/>
              <a:gd name="connsiteY1" fmla="*/ 313038 h 642551"/>
              <a:gd name="connsiteX2" fmla="*/ 1309816 w 2965622"/>
              <a:gd name="connsiteY2" fmla="*/ 271849 h 642551"/>
              <a:gd name="connsiteX3" fmla="*/ 1993557 w 2965622"/>
              <a:gd name="connsiteY3" fmla="*/ 181232 h 642551"/>
              <a:gd name="connsiteX4" fmla="*/ 2471351 w 2965622"/>
              <a:gd name="connsiteY4" fmla="*/ 107092 h 642551"/>
              <a:gd name="connsiteX5" fmla="*/ 2965622 w 2965622"/>
              <a:gd name="connsiteY5" fmla="*/ 0 h 642551"/>
              <a:gd name="connsiteX0" fmla="*/ 0 w 2965622"/>
              <a:gd name="connsiteY0" fmla="*/ 642551 h 642551"/>
              <a:gd name="connsiteX1" fmla="*/ 922639 w 2965622"/>
              <a:gd name="connsiteY1" fmla="*/ 551936 h 642551"/>
              <a:gd name="connsiteX2" fmla="*/ 1309816 w 2965622"/>
              <a:gd name="connsiteY2" fmla="*/ 271849 h 642551"/>
              <a:gd name="connsiteX3" fmla="*/ 1993557 w 2965622"/>
              <a:gd name="connsiteY3" fmla="*/ 181232 h 642551"/>
              <a:gd name="connsiteX4" fmla="*/ 2471351 w 2965622"/>
              <a:gd name="connsiteY4" fmla="*/ 107092 h 642551"/>
              <a:gd name="connsiteX5" fmla="*/ 2965622 w 2965622"/>
              <a:gd name="connsiteY5" fmla="*/ 0 h 642551"/>
              <a:gd name="connsiteX0" fmla="*/ 0 w 2965622"/>
              <a:gd name="connsiteY0" fmla="*/ 642551 h 642551"/>
              <a:gd name="connsiteX1" fmla="*/ 922639 w 2965622"/>
              <a:gd name="connsiteY1" fmla="*/ 551936 h 642551"/>
              <a:gd name="connsiteX2" fmla="*/ 1606378 w 2965622"/>
              <a:gd name="connsiteY2" fmla="*/ 362465 h 642551"/>
              <a:gd name="connsiteX3" fmla="*/ 1993557 w 2965622"/>
              <a:gd name="connsiteY3" fmla="*/ 181232 h 642551"/>
              <a:gd name="connsiteX4" fmla="*/ 2471351 w 2965622"/>
              <a:gd name="connsiteY4" fmla="*/ 107092 h 642551"/>
              <a:gd name="connsiteX5" fmla="*/ 2965622 w 2965622"/>
              <a:gd name="connsiteY5" fmla="*/ 0 h 642551"/>
              <a:gd name="connsiteX0" fmla="*/ 0 w 2965622"/>
              <a:gd name="connsiteY0" fmla="*/ 642551 h 642551"/>
              <a:gd name="connsiteX1" fmla="*/ 922639 w 2965622"/>
              <a:gd name="connsiteY1" fmla="*/ 551936 h 642551"/>
              <a:gd name="connsiteX2" fmla="*/ 1606378 w 2965622"/>
              <a:gd name="connsiteY2" fmla="*/ 362465 h 642551"/>
              <a:gd name="connsiteX3" fmla="*/ 2125362 w 2965622"/>
              <a:gd name="connsiteY3" fmla="*/ 288324 h 642551"/>
              <a:gd name="connsiteX4" fmla="*/ 2471351 w 2965622"/>
              <a:gd name="connsiteY4" fmla="*/ 107092 h 642551"/>
              <a:gd name="connsiteX5" fmla="*/ 2965622 w 2965622"/>
              <a:gd name="connsiteY5" fmla="*/ 0 h 642551"/>
              <a:gd name="connsiteX0" fmla="*/ 0 w 2965622"/>
              <a:gd name="connsiteY0" fmla="*/ 642551 h 642551"/>
              <a:gd name="connsiteX1" fmla="*/ 922639 w 2965622"/>
              <a:gd name="connsiteY1" fmla="*/ 551936 h 642551"/>
              <a:gd name="connsiteX2" fmla="*/ 1606378 w 2965622"/>
              <a:gd name="connsiteY2" fmla="*/ 362465 h 642551"/>
              <a:gd name="connsiteX3" fmla="*/ 2125362 w 2965622"/>
              <a:gd name="connsiteY3" fmla="*/ 288324 h 642551"/>
              <a:gd name="connsiteX4" fmla="*/ 2545491 w 2965622"/>
              <a:gd name="connsiteY4" fmla="*/ 387178 h 642551"/>
              <a:gd name="connsiteX5" fmla="*/ 2965622 w 2965622"/>
              <a:gd name="connsiteY5" fmla="*/ 0 h 642551"/>
              <a:gd name="connsiteX0" fmla="*/ 0 w 2965622"/>
              <a:gd name="connsiteY0" fmla="*/ 642551 h 642551"/>
              <a:gd name="connsiteX1" fmla="*/ 922639 w 2965622"/>
              <a:gd name="connsiteY1" fmla="*/ 551936 h 642551"/>
              <a:gd name="connsiteX2" fmla="*/ 1606378 w 2965622"/>
              <a:gd name="connsiteY2" fmla="*/ 362465 h 642551"/>
              <a:gd name="connsiteX3" fmla="*/ 2183027 w 2965622"/>
              <a:gd name="connsiteY3" fmla="*/ 428367 h 642551"/>
              <a:gd name="connsiteX4" fmla="*/ 2545491 w 2965622"/>
              <a:gd name="connsiteY4" fmla="*/ 387178 h 642551"/>
              <a:gd name="connsiteX5" fmla="*/ 2965622 w 2965622"/>
              <a:gd name="connsiteY5" fmla="*/ 0 h 642551"/>
              <a:gd name="connsiteX0" fmla="*/ 0 w 2965622"/>
              <a:gd name="connsiteY0" fmla="*/ 642551 h 642551"/>
              <a:gd name="connsiteX1" fmla="*/ 922639 w 2965622"/>
              <a:gd name="connsiteY1" fmla="*/ 551936 h 642551"/>
              <a:gd name="connsiteX2" fmla="*/ 1655805 w 2965622"/>
              <a:gd name="connsiteY2" fmla="*/ 453081 h 642551"/>
              <a:gd name="connsiteX3" fmla="*/ 2183027 w 2965622"/>
              <a:gd name="connsiteY3" fmla="*/ 428367 h 642551"/>
              <a:gd name="connsiteX4" fmla="*/ 2545491 w 2965622"/>
              <a:gd name="connsiteY4" fmla="*/ 387178 h 642551"/>
              <a:gd name="connsiteX5" fmla="*/ 2965622 w 2965622"/>
              <a:gd name="connsiteY5" fmla="*/ 0 h 642551"/>
              <a:gd name="connsiteX0" fmla="*/ 0 w 3006811"/>
              <a:gd name="connsiteY0" fmla="*/ 263611 h 263611"/>
              <a:gd name="connsiteX1" fmla="*/ 922639 w 3006811"/>
              <a:gd name="connsiteY1" fmla="*/ 172996 h 263611"/>
              <a:gd name="connsiteX2" fmla="*/ 1655805 w 3006811"/>
              <a:gd name="connsiteY2" fmla="*/ 74141 h 263611"/>
              <a:gd name="connsiteX3" fmla="*/ 2183027 w 3006811"/>
              <a:gd name="connsiteY3" fmla="*/ 49427 h 263611"/>
              <a:gd name="connsiteX4" fmla="*/ 2545491 w 3006811"/>
              <a:gd name="connsiteY4" fmla="*/ 8238 h 263611"/>
              <a:gd name="connsiteX5" fmla="*/ 3006811 w 3006811"/>
              <a:gd name="connsiteY5" fmla="*/ 0 h 26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6811" h="263611">
                <a:moveTo>
                  <a:pt x="0" y="263611"/>
                </a:moveTo>
                <a:lnTo>
                  <a:pt x="922639" y="172996"/>
                </a:lnTo>
                <a:lnTo>
                  <a:pt x="1655805" y="74141"/>
                </a:lnTo>
                <a:lnTo>
                  <a:pt x="2183027" y="49427"/>
                </a:lnTo>
                <a:lnTo>
                  <a:pt x="2545491" y="8238"/>
                </a:lnTo>
                <a:lnTo>
                  <a:pt x="3006811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FEFDEB9-2031-44D8-B39E-96A38AE2592C}"/>
              </a:ext>
            </a:extLst>
          </p:cNvPr>
          <p:cNvSpPr/>
          <p:nvPr/>
        </p:nvSpPr>
        <p:spPr>
          <a:xfrm>
            <a:off x="1944130" y="2306596"/>
            <a:ext cx="7998941" cy="486033"/>
          </a:xfrm>
          <a:prstGeom prst="rect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F3068F5E-6EB7-485D-B2AF-E9A6E77D6A01}"/>
              </a:ext>
            </a:extLst>
          </p:cNvPr>
          <p:cNvSpPr/>
          <p:nvPr/>
        </p:nvSpPr>
        <p:spPr>
          <a:xfrm>
            <a:off x="2388972" y="4629665"/>
            <a:ext cx="1243914" cy="197708"/>
          </a:xfrm>
          <a:custGeom>
            <a:avLst/>
            <a:gdLst>
              <a:gd name="connsiteX0" fmla="*/ 1202725 w 1243914"/>
              <a:gd name="connsiteY0" fmla="*/ 0 h 197708"/>
              <a:gd name="connsiteX1" fmla="*/ 864973 w 1243914"/>
              <a:gd name="connsiteY1" fmla="*/ 8238 h 197708"/>
              <a:gd name="connsiteX2" fmla="*/ 601363 w 1243914"/>
              <a:gd name="connsiteY2" fmla="*/ 41190 h 197708"/>
              <a:gd name="connsiteX3" fmla="*/ 197709 w 1243914"/>
              <a:gd name="connsiteY3" fmla="*/ 115330 h 197708"/>
              <a:gd name="connsiteX4" fmla="*/ 0 w 1243914"/>
              <a:gd name="connsiteY4" fmla="*/ 197708 h 197708"/>
              <a:gd name="connsiteX5" fmla="*/ 387179 w 1243914"/>
              <a:gd name="connsiteY5" fmla="*/ 197708 h 197708"/>
              <a:gd name="connsiteX6" fmla="*/ 659028 w 1243914"/>
              <a:gd name="connsiteY6" fmla="*/ 181233 h 197708"/>
              <a:gd name="connsiteX7" fmla="*/ 1013255 w 1243914"/>
              <a:gd name="connsiteY7" fmla="*/ 98854 h 197708"/>
              <a:gd name="connsiteX8" fmla="*/ 1243914 w 1243914"/>
              <a:gd name="connsiteY8" fmla="*/ 41190 h 19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3914" h="197708">
                <a:moveTo>
                  <a:pt x="1202725" y="0"/>
                </a:moveTo>
                <a:lnTo>
                  <a:pt x="864973" y="8238"/>
                </a:lnTo>
                <a:lnTo>
                  <a:pt x="601363" y="41190"/>
                </a:lnTo>
                <a:lnTo>
                  <a:pt x="197709" y="115330"/>
                </a:lnTo>
                <a:lnTo>
                  <a:pt x="0" y="197708"/>
                </a:lnTo>
                <a:lnTo>
                  <a:pt x="387179" y="197708"/>
                </a:lnTo>
                <a:lnTo>
                  <a:pt x="659028" y="181233"/>
                </a:lnTo>
                <a:lnTo>
                  <a:pt x="1013255" y="98854"/>
                </a:lnTo>
                <a:lnTo>
                  <a:pt x="1243914" y="41190"/>
                </a:ln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64E09A76-13EB-4689-9C2F-19100658AAED}"/>
              </a:ext>
            </a:extLst>
          </p:cNvPr>
          <p:cNvSpPr/>
          <p:nvPr/>
        </p:nvSpPr>
        <p:spPr>
          <a:xfrm rot="602946">
            <a:off x="5478162" y="4258963"/>
            <a:ext cx="436606" cy="107092"/>
          </a:xfrm>
          <a:custGeom>
            <a:avLst/>
            <a:gdLst>
              <a:gd name="connsiteX0" fmla="*/ 436606 w 436606"/>
              <a:gd name="connsiteY0" fmla="*/ 0 h 107092"/>
              <a:gd name="connsiteX1" fmla="*/ 411892 w 436606"/>
              <a:gd name="connsiteY1" fmla="*/ 90617 h 107092"/>
              <a:gd name="connsiteX2" fmla="*/ 313038 w 436606"/>
              <a:gd name="connsiteY2" fmla="*/ 107092 h 107092"/>
              <a:gd name="connsiteX3" fmla="*/ 181233 w 436606"/>
              <a:gd name="connsiteY3" fmla="*/ 107092 h 107092"/>
              <a:gd name="connsiteX4" fmla="*/ 0 w 436606"/>
              <a:gd name="connsiteY4" fmla="*/ 107092 h 107092"/>
              <a:gd name="connsiteX5" fmla="*/ 436606 w 436606"/>
              <a:gd name="connsiteY5" fmla="*/ 0 h 10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606" h="107092">
                <a:moveTo>
                  <a:pt x="436606" y="0"/>
                </a:moveTo>
                <a:lnTo>
                  <a:pt x="411892" y="90617"/>
                </a:lnTo>
                <a:lnTo>
                  <a:pt x="313038" y="107092"/>
                </a:lnTo>
                <a:lnTo>
                  <a:pt x="181233" y="107092"/>
                </a:lnTo>
                <a:lnTo>
                  <a:pt x="0" y="107092"/>
                </a:lnTo>
                <a:lnTo>
                  <a:pt x="436606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5735CD80-0BB9-4258-B0DE-F4627C10EB75}"/>
              </a:ext>
            </a:extLst>
          </p:cNvPr>
          <p:cNvSpPr/>
          <p:nvPr/>
        </p:nvSpPr>
        <p:spPr>
          <a:xfrm rot="654471">
            <a:off x="8204885" y="4596727"/>
            <a:ext cx="774357" cy="172994"/>
          </a:xfrm>
          <a:custGeom>
            <a:avLst/>
            <a:gdLst>
              <a:gd name="connsiteX0" fmla="*/ 543698 w 774357"/>
              <a:gd name="connsiteY0" fmla="*/ 41189 h 172994"/>
              <a:gd name="connsiteX1" fmla="*/ 123568 w 774357"/>
              <a:gd name="connsiteY1" fmla="*/ 57665 h 172994"/>
              <a:gd name="connsiteX2" fmla="*/ 0 w 774357"/>
              <a:gd name="connsiteY2" fmla="*/ 57665 h 172994"/>
              <a:gd name="connsiteX3" fmla="*/ 222422 w 774357"/>
              <a:gd name="connsiteY3" fmla="*/ 107092 h 172994"/>
              <a:gd name="connsiteX4" fmla="*/ 510746 w 774357"/>
              <a:gd name="connsiteY4" fmla="*/ 164756 h 172994"/>
              <a:gd name="connsiteX5" fmla="*/ 683741 w 774357"/>
              <a:gd name="connsiteY5" fmla="*/ 172994 h 172994"/>
              <a:gd name="connsiteX6" fmla="*/ 757881 w 774357"/>
              <a:gd name="connsiteY6" fmla="*/ 74140 h 172994"/>
              <a:gd name="connsiteX7" fmla="*/ 774357 w 774357"/>
              <a:gd name="connsiteY7" fmla="*/ 0 h 172994"/>
              <a:gd name="connsiteX8" fmla="*/ 494271 w 774357"/>
              <a:gd name="connsiteY8" fmla="*/ 24713 h 172994"/>
              <a:gd name="connsiteX9" fmla="*/ 494271 w 774357"/>
              <a:gd name="connsiteY9" fmla="*/ 24713 h 17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357" h="172994">
                <a:moveTo>
                  <a:pt x="543698" y="41189"/>
                </a:moveTo>
                <a:lnTo>
                  <a:pt x="123568" y="57665"/>
                </a:lnTo>
                <a:lnTo>
                  <a:pt x="0" y="57665"/>
                </a:lnTo>
                <a:lnTo>
                  <a:pt x="222422" y="107092"/>
                </a:lnTo>
                <a:lnTo>
                  <a:pt x="510746" y="164756"/>
                </a:lnTo>
                <a:lnTo>
                  <a:pt x="683741" y="172994"/>
                </a:lnTo>
                <a:lnTo>
                  <a:pt x="757881" y="74140"/>
                </a:lnTo>
                <a:lnTo>
                  <a:pt x="774357" y="0"/>
                </a:lnTo>
                <a:lnTo>
                  <a:pt x="494271" y="24713"/>
                </a:lnTo>
                <a:lnTo>
                  <a:pt x="494271" y="24713"/>
                </a:ln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7C86E3EA-75BE-472F-8AC7-C3B40ECF0744}"/>
              </a:ext>
            </a:extLst>
          </p:cNvPr>
          <p:cNvSpPr/>
          <p:nvPr/>
        </p:nvSpPr>
        <p:spPr>
          <a:xfrm rot="275186">
            <a:off x="7249297" y="4061260"/>
            <a:ext cx="996778" cy="280087"/>
          </a:xfrm>
          <a:custGeom>
            <a:avLst/>
            <a:gdLst>
              <a:gd name="connsiteX0" fmla="*/ 255373 w 996778"/>
              <a:gd name="connsiteY0" fmla="*/ 230660 h 280087"/>
              <a:gd name="connsiteX1" fmla="*/ 172994 w 996778"/>
              <a:gd name="connsiteY1" fmla="*/ 222422 h 280087"/>
              <a:gd name="connsiteX2" fmla="*/ 49427 w 996778"/>
              <a:gd name="connsiteY2" fmla="*/ 214184 h 280087"/>
              <a:gd name="connsiteX3" fmla="*/ 0 w 996778"/>
              <a:gd name="connsiteY3" fmla="*/ 156519 h 280087"/>
              <a:gd name="connsiteX4" fmla="*/ 247135 w 996778"/>
              <a:gd name="connsiteY4" fmla="*/ 164757 h 280087"/>
              <a:gd name="connsiteX5" fmla="*/ 354227 w 996778"/>
              <a:gd name="connsiteY5" fmla="*/ 214184 h 280087"/>
              <a:gd name="connsiteX6" fmla="*/ 535459 w 996778"/>
              <a:gd name="connsiteY6" fmla="*/ 172995 h 280087"/>
              <a:gd name="connsiteX7" fmla="*/ 708454 w 996778"/>
              <a:gd name="connsiteY7" fmla="*/ 148281 h 280087"/>
              <a:gd name="connsiteX8" fmla="*/ 823784 w 996778"/>
              <a:gd name="connsiteY8" fmla="*/ 16476 h 280087"/>
              <a:gd name="connsiteX9" fmla="*/ 996778 w 996778"/>
              <a:gd name="connsiteY9" fmla="*/ 0 h 280087"/>
              <a:gd name="connsiteX10" fmla="*/ 864973 w 996778"/>
              <a:gd name="connsiteY10" fmla="*/ 148281 h 280087"/>
              <a:gd name="connsiteX11" fmla="*/ 724930 w 996778"/>
              <a:gd name="connsiteY11" fmla="*/ 205946 h 280087"/>
              <a:gd name="connsiteX12" fmla="*/ 337751 w 996778"/>
              <a:gd name="connsiteY12" fmla="*/ 280087 h 280087"/>
              <a:gd name="connsiteX13" fmla="*/ 255373 w 996778"/>
              <a:gd name="connsiteY13" fmla="*/ 230660 h 2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6778" h="280087">
                <a:moveTo>
                  <a:pt x="255373" y="230660"/>
                </a:moveTo>
                <a:lnTo>
                  <a:pt x="172994" y="222422"/>
                </a:lnTo>
                <a:lnTo>
                  <a:pt x="49427" y="214184"/>
                </a:lnTo>
                <a:lnTo>
                  <a:pt x="0" y="156519"/>
                </a:lnTo>
                <a:lnTo>
                  <a:pt x="247135" y="164757"/>
                </a:lnTo>
                <a:lnTo>
                  <a:pt x="354227" y="214184"/>
                </a:lnTo>
                <a:lnTo>
                  <a:pt x="535459" y="172995"/>
                </a:lnTo>
                <a:lnTo>
                  <a:pt x="708454" y="148281"/>
                </a:lnTo>
                <a:lnTo>
                  <a:pt x="823784" y="16476"/>
                </a:lnTo>
                <a:lnTo>
                  <a:pt x="996778" y="0"/>
                </a:lnTo>
                <a:lnTo>
                  <a:pt x="864973" y="148281"/>
                </a:lnTo>
                <a:lnTo>
                  <a:pt x="724930" y="205946"/>
                </a:lnTo>
                <a:lnTo>
                  <a:pt x="337751" y="280087"/>
                </a:lnTo>
                <a:lnTo>
                  <a:pt x="255373" y="23066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C41AFAA3-0B0C-4F8C-8886-F366A89F7931}"/>
              </a:ext>
            </a:extLst>
          </p:cNvPr>
          <p:cNvSpPr/>
          <p:nvPr/>
        </p:nvSpPr>
        <p:spPr>
          <a:xfrm>
            <a:off x="1927655" y="4431958"/>
            <a:ext cx="7949513" cy="156519"/>
          </a:xfrm>
          <a:custGeom>
            <a:avLst/>
            <a:gdLst>
              <a:gd name="connsiteX0" fmla="*/ 0 w 7949513"/>
              <a:gd name="connsiteY0" fmla="*/ 156519 h 156519"/>
              <a:gd name="connsiteX1" fmla="*/ 7949513 w 7949513"/>
              <a:gd name="connsiteY1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49513" h="156519">
                <a:moveTo>
                  <a:pt x="0" y="156519"/>
                </a:moveTo>
                <a:lnTo>
                  <a:pt x="7949513" y="0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il: ned 19">
            <a:extLst>
              <a:ext uri="{FF2B5EF4-FFF2-40B4-BE49-F238E27FC236}">
                <a16:creationId xmlns:a16="http://schemas.microsoft.com/office/drawing/2014/main" id="{B4879311-BE94-4EDD-BEBF-E4957668D013}"/>
              </a:ext>
            </a:extLst>
          </p:cNvPr>
          <p:cNvSpPr/>
          <p:nvPr/>
        </p:nvSpPr>
        <p:spPr>
          <a:xfrm>
            <a:off x="1894705" y="4909753"/>
            <a:ext cx="617837" cy="362465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Pil: opp 20">
            <a:extLst>
              <a:ext uri="{FF2B5EF4-FFF2-40B4-BE49-F238E27FC236}">
                <a16:creationId xmlns:a16="http://schemas.microsoft.com/office/drawing/2014/main" id="{B5F0AE25-0729-4B14-957D-876FE103997E}"/>
              </a:ext>
            </a:extLst>
          </p:cNvPr>
          <p:cNvSpPr/>
          <p:nvPr/>
        </p:nvSpPr>
        <p:spPr>
          <a:xfrm>
            <a:off x="5947719" y="3896498"/>
            <a:ext cx="502509" cy="2636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il: opp 21">
            <a:extLst>
              <a:ext uri="{FF2B5EF4-FFF2-40B4-BE49-F238E27FC236}">
                <a16:creationId xmlns:a16="http://schemas.microsoft.com/office/drawing/2014/main" id="{A2D725CA-A803-4401-B120-7183AF93B2CE}"/>
              </a:ext>
            </a:extLst>
          </p:cNvPr>
          <p:cNvSpPr/>
          <p:nvPr/>
        </p:nvSpPr>
        <p:spPr>
          <a:xfrm>
            <a:off x="9271687" y="2669061"/>
            <a:ext cx="502509" cy="99265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A836B02B-901A-49D0-BB43-B8A40B02DF7B}"/>
              </a:ext>
            </a:extLst>
          </p:cNvPr>
          <p:cNvSpPr/>
          <p:nvPr/>
        </p:nvSpPr>
        <p:spPr>
          <a:xfrm>
            <a:off x="3896497" y="5568779"/>
            <a:ext cx="123568" cy="461318"/>
          </a:xfrm>
          <a:custGeom>
            <a:avLst/>
            <a:gdLst>
              <a:gd name="connsiteX0" fmla="*/ 123568 w 123568"/>
              <a:gd name="connsiteY0" fmla="*/ 0 h 461318"/>
              <a:gd name="connsiteX1" fmla="*/ 0 w 123568"/>
              <a:gd name="connsiteY1" fmla="*/ 461318 h 46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568" h="461318">
                <a:moveTo>
                  <a:pt x="123568" y="0"/>
                </a:moveTo>
                <a:lnTo>
                  <a:pt x="0" y="461318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Frihåndsform: figur 23">
            <a:extLst>
              <a:ext uri="{FF2B5EF4-FFF2-40B4-BE49-F238E27FC236}">
                <a16:creationId xmlns:a16="http://schemas.microsoft.com/office/drawing/2014/main" id="{E39AC497-FD7D-4751-AAA5-C59CB05E64DD}"/>
              </a:ext>
            </a:extLst>
          </p:cNvPr>
          <p:cNvSpPr/>
          <p:nvPr/>
        </p:nvSpPr>
        <p:spPr>
          <a:xfrm>
            <a:off x="4390769" y="4423720"/>
            <a:ext cx="444843" cy="1532238"/>
          </a:xfrm>
          <a:custGeom>
            <a:avLst/>
            <a:gdLst>
              <a:gd name="connsiteX0" fmla="*/ 296562 w 296562"/>
              <a:gd name="connsiteY0" fmla="*/ 0 h 1581665"/>
              <a:gd name="connsiteX1" fmla="*/ 82379 w 296562"/>
              <a:gd name="connsiteY1" fmla="*/ 1252151 h 1581665"/>
              <a:gd name="connsiteX2" fmla="*/ 0 w 296562"/>
              <a:gd name="connsiteY2" fmla="*/ 1581665 h 158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562" h="1581665">
                <a:moveTo>
                  <a:pt x="296562" y="0"/>
                </a:moveTo>
                <a:lnTo>
                  <a:pt x="82379" y="1252151"/>
                </a:lnTo>
                <a:lnTo>
                  <a:pt x="0" y="158166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Frihåndsform: figur 24">
            <a:extLst>
              <a:ext uri="{FF2B5EF4-FFF2-40B4-BE49-F238E27FC236}">
                <a16:creationId xmlns:a16="http://schemas.microsoft.com/office/drawing/2014/main" id="{BE57294C-CC49-4593-86CC-5750CAA93D35}"/>
              </a:ext>
            </a:extLst>
          </p:cNvPr>
          <p:cNvSpPr/>
          <p:nvPr/>
        </p:nvSpPr>
        <p:spPr>
          <a:xfrm>
            <a:off x="5025081" y="4670854"/>
            <a:ext cx="782596" cy="1524000"/>
          </a:xfrm>
          <a:custGeom>
            <a:avLst/>
            <a:gdLst>
              <a:gd name="connsiteX0" fmla="*/ 634313 w 634313"/>
              <a:gd name="connsiteY0" fmla="*/ 0 h 1647567"/>
              <a:gd name="connsiteX1" fmla="*/ 634313 w 634313"/>
              <a:gd name="connsiteY1" fmla="*/ 0 h 1647567"/>
              <a:gd name="connsiteX2" fmla="*/ 288324 w 634313"/>
              <a:gd name="connsiteY2" fmla="*/ 1252151 h 1647567"/>
              <a:gd name="connsiteX3" fmla="*/ 0 w 634313"/>
              <a:gd name="connsiteY3" fmla="*/ 1647567 h 16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313" h="1647567">
                <a:moveTo>
                  <a:pt x="634313" y="0"/>
                </a:moveTo>
                <a:lnTo>
                  <a:pt x="634313" y="0"/>
                </a:lnTo>
                <a:lnTo>
                  <a:pt x="288324" y="1252151"/>
                </a:lnTo>
                <a:lnTo>
                  <a:pt x="0" y="1647567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: figur 25">
            <a:extLst>
              <a:ext uri="{FF2B5EF4-FFF2-40B4-BE49-F238E27FC236}">
                <a16:creationId xmlns:a16="http://schemas.microsoft.com/office/drawing/2014/main" id="{68271EC2-E8C0-408A-A835-34F4D2417F93}"/>
              </a:ext>
            </a:extLst>
          </p:cNvPr>
          <p:cNvSpPr/>
          <p:nvPr/>
        </p:nvSpPr>
        <p:spPr>
          <a:xfrm rot="553019">
            <a:off x="5997147" y="4209536"/>
            <a:ext cx="378941" cy="1458097"/>
          </a:xfrm>
          <a:custGeom>
            <a:avLst/>
            <a:gdLst>
              <a:gd name="connsiteX0" fmla="*/ 378941 w 378941"/>
              <a:gd name="connsiteY0" fmla="*/ 0 h 1458097"/>
              <a:gd name="connsiteX1" fmla="*/ 140044 w 378941"/>
              <a:gd name="connsiteY1" fmla="*/ 1079157 h 1458097"/>
              <a:gd name="connsiteX2" fmla="*/ 0 w 378941"/>
              <a:gd name="connsiteY2" fmla="*/ 1458097 h 145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941" h="1458097">
                <a:moveTo>
                  <a:pt x="378941" y="0"/>
                </a:moveTo>
                <a:lnTo>
                  <a:pt x="140044" y="1079157"/>
                </a:lnTo>
                <a:lnTo>
                  <a:pt x="0" y="1458097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Frihåndsform: figur 26">
            <a:extLst>
              <a:ext uri="{FF2B5EF4-FFF2-40B4-BE49-F238E27FC236}">
                <a16:creationId xmlns:a16="http://schemas.microsoft.com/office/drawing/2014/main" id="{A3B072D7-3988-4742-B879-6A1DC21405D6}"/>
              </a:ext>
            </a:extLst>
          </p:cNvPr>
          <p:cNvSpPr/>
          <p:nvPr/>
        </p:nvSpPr>
        <p:spPr>
          <a:xfrm>
            <a:off x="7092779" y="4580239"/>
            <a:ext cx="708453" cy="1779373"/>
          </a:xfrm>
          <a:custGeom>
            <a:avLst/>
            <a:gdLst>
              <a:gd name="connsiteX0" fmla="*/ 551936 w 551936"/>
              <a:gd name="connsiteY0" fmla="*/ 0 h 2199503"/>
              <a:gd name="connsiteX1" fmla="*/ 543698 w 551936"/>
              <a:gd name="connsiteY1" fmla="*/ 370703 h 2199503"/>
              <a:gd name="connsiteX2" fmla="*/ 444844 w 551936"/>
              <a:gd name="connsiteY2" fmla="*/ 1062682 h 2199503"/>
              <a:gd name="connsiteX3" fmla="*/ 362465 w 551936"/>
              <a:gd name="connsiteY3" fmla="*/ 1425146 h 2199503"/>
              <a:gd name="connsiteX4" fmla="*/ 0 w 551936"/>
              <a:gd name="connsiteY4" fmla="*/ 2199503 h 219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36" h="2199503">
                <a:moveTo>
                  <a:pt x="551936" y="0"/>
                </a:moveTo>
                <a:lnTo>
                  <a:pt x="543698" y="370703"/>
                </a:lnTo>
                <a:lnTo>
                  <a:pt x="444844" y="1062682"/>
                </a:lnTo>
                <a:lnTo>
                  <a:pt x="362465" y="1425146"/>
                </a:lnTo>
                <a:lnTo>
                  <a:pt x="0" y="2199503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Frihåndsform: figur 27">
            <a:extLst>
              <a:ext uri="{FF2B5EF4-FFF2-40B4-BE49-F238E27FC236}">
                <a16:creationId xmlns:a16="http://schemas.microsoft.com/office/drawing/2014/main" id="{69E06C7F-4DA1-4015-BE0F-2FF4A0FF49EA}"/>
              </a:ext>
            </a:extLst>
          </p:cNvPr>
          <p:cNvSpPr/>
          <p:nvPr/>
        </p:nvSpPr>
        <p:spPr>
          <a:xfrm>
            <a:off x="8542639" y="4489622"/>
            <a:ext cx="560173" cy="1927655"/>
          </a:xfrm>
          <a:custGeom>
            <a:avLst/>
            <a:gdLst>
              <a:gd name="connsiteX0" fmla="*/ 518984 w 518984"/>
              <a:gd name="connsiteY0" fmla="*/ 0 h 2026509"/>
              <a:gd name="connsiteX1" fmla="*/ 362465 w 518984"/>
              <a:gd name="connsiteY1" fmla="*/ 840260 h 2026509"/>
              <a:gd name="connsiteX2" fmla="*/ 205946 w 518984"/>
              <a:gd name="connsiteY2" fmla="*/ 1573427 h 2026509"/>
              <a:gd name="connsiteX3" fmla="*/ 0 w 518984"/>
              <a:gd name="connsiteY3" fmla="*/ 2026509 h 202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984" h="2026509">
                <a:moveTo>
                  <a:pt x="518984" y="0"/>
                </a:moveTo>
                <a:lnTo>
                  <a:pt x="362465" y="840260"/>
                </a:lnTo>
                <a:lnTo>
                  <a:pt x="205946" y="1573427"/>
                </a:lnTo>
                <a:lnTo>
                  <a:pt x="0" y="2026509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CDE8F610-F9FB-4232-80BB-1C0B2389A099}"/>
              </a:ext>
            </a:extLst>
          </p:cNvPr>
          <p:cNvSpPr/>
          <p:nvPr/>
        </p:nvSpPr>
        <p:spPr>
          <a:xfrm>
            <a:off x="1956487" y="1874109"/>
            <a:ext cx="7998941" cy="48603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D83831-9140-4C6E-82D0-4822BBD2E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56" b="39698"/>
          <a:stretch/>
        </p:blipFill>
        <p:spPr>
          <a:xfrm>
            <a:off x="1931947" y="1874349"/>
            <a:ext cx="1700939" cy="21586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DBDF7A-98C0-4925-B74C-866F0282F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0196"/>
          <a:stretch/>
        </p:blipFill>
        <p:spPr>
          <a:xfrm>
            <a:off x="4355450" y="1874814"/>
            <a:ext cx="1740551" cy="21301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60BD44-7F94-45DE-A20A-CEA8D69C1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06" b="38136"/>
          <a:stretch/>
        </p:blipFill>
        <p:spPr>
          <a:xfrm>
            <a:off x="6613941" y="1861485"/>
            <a:ext cx="1615359" cy="21104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7E6136-D2D6-474A-9070-E093E279B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19" b="38256"/>
          <a:stretch/>
        </p:blipFill>
        <p:spPr>
          <a:xfrm>
            <a:off x="8315446" y="1868185"/>
            <a:ext cx="1623972" cy="21037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CC678E0-283A-409F-AA33-7AD5367C655A}"/>
              </a:ext>
            </a:extLst>
          </p:cNvPr>
          <p:cNvSpPr/>
          <p:nvPr/>
        </p:nvSpPr>
        <p:spPr>
          <a:xfrm>
            <a:off x="1935892" y="1874109"/>
            <a:ext cx="8015417" cy="451052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C206BB-89DF-4019-9912-20F21642B614}"/>
              </a:ext>
            </a:extLst>
          </p:cNvPr>
          <p:cNvSpPr/>
          <p:nvPr/>
        </p:nvSpPr>
        <p:spPr>
          <a:xfrm>
            <a:off x="9989808" y="2809103"/>
            <a:ext cx="269676" cy="319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806DD-27DE-4D9D-A9AA-16B292F4611E}"/>
              </a:ext>
            </a:extLst>
          </p:cNvPr>
          <p:cNvSpPr txBox="1"/>
          <p:nvPr/>
        </p:nvSpPr>
        <p:spPr>
          <a:xfrm>
            <a:off x="10021544" y="4827373"/>
            <a:ext cx="204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The “Frying Pan”</a:t>
            </a:r>
          </a:p>
          <a:p>
            <a:r>
              <a:rPr lang="en-US" dirty="0"/>
              <a:t>(T&gt;70 C required for </a:t>
            </a:r>
            <a:r>
              <a:rPr lang="en-US" dirty="0" err="1"/>
              <a:t>Qz-cem</a:t>
            </a:r>
            <a:r>
              <a:rPr lang="en-US" dirty="0"/>
              <a:t>. 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8831FB-9FB1-41E2-9D5E-F27682D07315}"/>
              </a:ext>
            </a:extLst>
          </p:cNvPr>
          <p:cNvCxnSpPr/>
          <p:nvPr/>
        </p:nvCxnSpPr>
        <p:spPr>
          <a:xfrm>
            <a:off x="10149018" y="4440196"/>
            <a:ext cx="1613054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Arrow: Down 37">
            <a:extLst>
              <a:ext uri="{FF2B5EF4-FFF2-40B4-BE49-F238E27FC236}">
                <a16:creationId xmlns:a16="http://schemas.microsoft.com/office/drawing/2014/main" id="{7E37D4A9-D923-4AD7-B667-BF7AD5974AA0}"/>
              </a:ext>
            </a:extLst>
          </p:cNvPr>
          <p:cNvSpPr/>
          <p:nvPr/>
        </p:nvSpPr>
        <p:spPr>
          <a:xfrm>
            <a:off x="10761045" y="4489622"/>
            <a:ext cx="317634" cy="3518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0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3B0E7-4AB7-45D5-B3E1-B955AB1FA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Burial constrained AVO</a:t>
            </a:r>
            <a:br>
              <a:rPr lang="en-US" sz="3200" dirty="0"/>
            </a:br>
            <a:r>
              <a:rPr lang="en-US" sz="3200" dirty="0"/>
              <a:t>modeling at “Discovery” well.</a:t>
            </a:r>
            <a:br>
              <a:rPr lang="en-US" sz="3200" dirty="0"/>
            </a:br>
            <a:r>
              <a:rPr lang="en-US" sz="2400" dirty="0">
                <a:solidFill>
                  <a:srgbClr val="00B050"/>
                </a:solidFill>
              </a:rPr>
              <a:t>(Campanian sands w/oil give AVO class III)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B809A9-0267-478B-A4CE-FF459F369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20" y="2070692"/>
            <a:ext cx="8188960" cy="39211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26E53-AB30-4A7A-A7FE-23A88FDA7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" r="6981"/>
          <a:stretch/>
        </p:blipFill>
        <p:spPr>
          <a:xfrm>
            <a:off x="8569706" y="411875"/>
            <a:ext cx="2758030" cy="11180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377F51-6F8E-4D2A-951B-B79F000AE71A}"/>
              </a:ext>
            </a:extLst>
          </p:cNvPr>
          <p:cNvSpPr/>
          <p:nvPr/>
        </p:nvSpPr>
        <p:spPr>
          <a:xfrm>
            <a:off x="2351314" y="3622767"/>
            <a:ext cx="7193280" cy="513805"/>
          </a:xfrm>
          <a:prstGeom prst="rect">
            <a:avLst/>
          </a:prstGeom>
          <a:solidFill>
            <a:srgbClr val="FFE699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“Frying pan” (chemical compaction/</a:t>
            </a:r>
            <a:r>
              <a:rPr lang="en-US" dirty="0" err="1">
                <a:solidFill>
                  <a:schemeClr val="tx1"/>
                </a:solidFill>
              </a:rPr>
              <a:t>Qz</a:t>
            </a:r>
            <a:r>
              <a:rPr lang="en-US" dirty="0">
                <a:solidFill>
                  <a:schemeClr val="tx1"/>
                </a:solidFill>
              </a:rPr>
              <a:t> cementation)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851DB-B110-4170-BC21-73AB5563ACA6}"/>
              </a:ext>
            </a:extLst>
          </p:cNvPr>
          <p:cNvSpPr txBox="1"/>
          <p:nvPr/>
        </p:nvSpPr>
        <p:spPr>
          <a:xfrm>
            <a:off x="3152504" y="4960478"/>
            <a:ext cx="98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Brine </a:t>
            </a:r>
            <a:r>
              <a:rPr lang="en-US" dirty="0" err="1">
                <a:solidFill>
                  <a:srgbClr val="00B0F0"/>
                </a:solidFill>
              </a:rPr>
              <a:t>sst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5343F-7CA1-4D43-9069-0C5D33E44591}"/>
              </a:ext>
            </a:extLst>
          </p:cNvPr>
          <p:cNvSpPr txBox="1"/>
          <p:nvPr/>
        </p:nvSpPr>
        <p:spPr>
          <a:xfrm>
            <a:off x="2457928" y="532981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4E7C1-22CF-4732-80DE-0D06E2A87285}"/>
              </a:ext>
            </a:extLst>
          </p:cNvPr>
          <p:cNvSpPr txBox="1"/>
          <p:nvPr/>
        </p:nvSpPr>
        <p:spPr>
          <a:xfrm>
            <a:off x="8183062" y="2583286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Oil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13907-7797-45C6-8A79-17CBD38BFF27}"/>
              </a:ext>
            </a:extLst>
          </p:cNvPr>
          <p:cNvSpPr txBox="1"/>
          <p:nvPr/>
        </p:nvSpPr>
        <p:spPr>
          <a:xfrm>
            <a:off x="8461040" y="2841351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Brine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8C8B30-8CC1-4C40-A6A6-B298CEE96606}"/>
              </a:ext>
            </a:extLst>
          </p:cNvPr>
          <p:cNvSpPr txBox="1"/>
          <p:nvPr/>
        </p:nvSpPr>
        <p:spPr>
          <a:xfrm>
            <a:off x="8972540" y="3197137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Shale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57DF5C-44A7-4A01-A8F1-E9388D792BCF}"/>
              </a:ext>
            </a:extLst>
          </p:cNvPr>
          <p:cNvSpPr txBox="1"/>
          <p:nvPr/>
        </p:nvSpPr>
        <p:spPr>
          <a:xfrm>
            <a:off x="3804003" y="2808425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Shale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5DADE-FADD-4AEC-BB46-96DA399FA15A}"/>
              </a:ext>
            </a:extLst>
          </p:cNvPr>
          <p:cNvSpPr txBox="1"/>
          <p:nvPr/>
        </p:nvSpPr>
        <p:spPr>
          <a:xfrm>
            <a:off x="4554109" y="3124725"/>
            <a:ext cx="570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Brine</a:t>
            </a:r>
          </a:p>
          <a:p>
            <a:r>
              <a:rPr lang="en-US" sz="1400" dirty="0">
                <a:solidFill>
                  <a:srgbClr val="00B0F0"/>
                </a:solidFill>
              </a:rPr>
              <a:t>sand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16BC3-693B-4468-969E-85A6A2C86124}"/>
              </a:ext>
            </a:extLst>
          </p:cNvPr>
          <p:cNvSpPr txBox="1"/>
          <p:nvPr/>
        </p:nvSpPr>
        <p:spPr>
          <a:xfrm>
            <a:off x="2488829" y="2889359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Burial </a:t>
            </a:r>
          </a:p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curve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333EB-B56D-4C65-8211-C8E154296A09}"/>
              </a:ext>
            </a:extLst>
          </p:cNvPr>
          <p:cNvSpPr txBox="1"/>
          <p:nvPr/>
        </p:nvSpPr>
        <p:spPr>
          <a:xfrm>
            <a:off x="5774482" y="3340169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70 C</a:t>
            </a:r>
            <a:endParaRPr lang="en-US" i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179B64-8379-434E-BDF8-715CA4402BDB}"/>
              </a:ext>
            </a:extLst>
          </p:cNvPr>
          <p:cNvCxnSpPr/>
          <p:nvPr/>
        </p:nvCxnSpPr>
        <p:spPr>
          <a:xfrm flipH="1">
            <a:off x="3039291" y="5329810"/>
            <a:ext cx="158386" cy="1846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A9BDA09-0561-451D-A33F-39F3E76D9339}"/>
              </a:ext>
            </a:extLst>
          </p:cNvPr>
          <p:cNvSpPr txBox="1"/>
          <p:nvPr/>
        </p:nvSpPr>
        <p:spPr>
          <a:xfrm>
            <a:off x="3202457" y="5329810"/>
            <a:ext cx="1079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Fluid trend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8E7ACB-1365-4718-B392-D17387BE3AE9}"/>
              </a:ext>
            </a:extLst>
          </p:cNvPr>
          <p:cNvCxnSpPr>
            <a:cxnSpLocks/>
          </p:cNvCxnSpPr>
          <p:nvPr/>
        </p:nvCxnSpPr>
        <p:spPr>
          <a:xfrm>
            <a:off x="3152503" y="4605818"/>
            <a:ext cx="191588" cy="354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ADCB1EB-BD6D-41E1-AD8A-8FF3CCFBF155}"/>
              </a:ext>
            </a:extLst>
          </p:cNvPr>
          <p:cNvSpPr txBox="1"/>
          <p:nvPr/>
        </p:nvSpPr>
        <p:spPr>
          <a:xfrm>
            <a:off x="3344092" y="4584868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Compaction trend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8F5F06-E879-446B-A48F-A839C5D2D2F3}"/>
              </a:ext>
            </a:extLst>
          </p:cNvPr>
          <p:cNvCxnSpPr>
            <a:cxnSpLocks/>
          </p:cNvCxnSpPr>
          <p:nvPr/>
        </p:nvCxnSpPr>
        <p:spPr>
          <a:xfrm flipH="1">
            <a:off x="7601361" y="5145145"/>
            <a:ext cx="299900" cy="13548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3D5C48E-B79D-4DD3-AABB-30B82FFFD3B3}"/>
              </a:ext>
            </a:extLst>
          </p:cNvPr>
          <p:cNvSpPr txBox="1"/>
          <p:nvPr/>
        </p:nvSpPr>
        <p:spPr>
          <a:xfrm>
            <a:off x="7926977" y="477581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Brine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18450B-0902-4925-9E5C-6F82A586FB74}"/>
              </a:ext>
            </a:extLst>
          </p:cNvPr>
          <p:cNvSpPr txBox="1"/>
          <p:nvPr/>
        </p:nvSpPr>
        <p:spPr>
          <a:xfrm>
            <a:off x="6994451" y="524804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Oil</a:t>
            </a:r>
          </a:p>
        </p:txBody>
      </p:sp>
    </p:spTree>
    <p:extLst>
      <p:ext uri="{BB962C8B-B14F-4D97-AF65-F5344CB8AC3E}">
        <p14:creationId xmlns:p14="http://schemas.microsoft.com/office/powerpoint/2010/main" val="185294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11E75-E416-4149-8E9B-D97DC8EF1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Burial constrained AVO modeling at prospect C </a:t>
            </a:r>
            <a:br>
              <a:rPr lang="en-US" sz="3100" dirty="0"/>
            </a:br>
            <a:r>
              <a:rPr lang="en-US" sz="3100" dirty="0"/>
              <a:t>(Aptian </a:t>
            </a:r>
            <a:r>
              <a:rPr lang="en-US" sz="3100" dirty="0" err="1"/>
              <a:t>sst</a:t>
            </a:r>
            <a:r>
              <a:rPr lang="en-US" sz="3100" dirty="0"/>
              <a:t>)</a:t>
            </a:r>
            <a:br>
              <a:rPr lang="en-US" sz="3100" dirty="0"/>
            </a:br>
            <a:r>
              <a:rPr lang="en-US" sz="3200" dirty="0">
                <a:solidFill>
                  <a:srgbClr val="00B050"/>
                </a:solidFill>
              </a:rPr>
              <a:t>Oil-filled </a:t>
            </a:r>
            <a:r>
              <a:rPr lang="en-US" sz="3200" dirty="0" err="1">
                <a:solidFill>
                  <a:srgbClr val="00B050"/>
                </a:solidFill>
              </a:rPr>
              <a:t>sst</a:t>
            </a:r>
            <a:r>
              <a:rPr lang="en-US" sz="3200" dirty="0">
                <a:solidFill>
                  <a:srgbClr val="00B050"/>
                </a:solidFill>
              </a:rPr>
              <a:t> = AVO class </a:t>
            </a:r>
            <a:r>
              <a:rPr lang="en-US" sz="3200" dirty="0" err="1">
                <a:solidFill>
                  <a:srgbClr val="00B050"/>
                </a:solidFill>
              </a:rPr>
              <a:t>IIp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51449D-E174-4979-B200-F7A421B3C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47" y="2074366"/>
            <a:ext cx="8238490" cy="393763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4E2DE-77FB-438E-9C7F-B2B3888E1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04"/>
          <a:stretch/>
        </p:blipFill>
        <p:spPr>
          <a:xfrm>
            <a:off x="10047935" y="846138"/>
            <a:ext cx="1931720" cy="1130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8EE58F-C313-48D8-9140-E1AFB421C6A2}"/>
              </a:ext>
            </a:extLst>
          </p:cNvPr>
          <p:cNvSpPr/>
          <p:nvPr/>
        </p:nvSpPr>
        <p:spPr>
          <a:xfrm>
            <a:off x="2351314" y="3622767"/>
            <a:ext cx="7193280" cy="513805"/>
          </a:xfrm>
          <a:prstGeom prst="rect">
            <a:avLst/>
          </a:prstGeom>
          <a:solidFill>
            <a:srgbClr val="FFE699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dirty="0">
              <a:solidFill>
                <a:prstClr val="black"/>
              </a:solidFill>
            </a:endParaRPr>
          </a:p>
          <a:p>
            <a:pPr lvl="0"/>
            <a:endParaRPr lang="en-US" sz="1400" dirty="0">
              <a:solidFill>
                <a:prstClr val="black"/>
              </a:solidFill>
            </a:endParaRP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“Frying pan”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F5BB0-8410-490A-A368-344259EE4F01}"/>
              </a:ext>
            </a:extLst>
          </p:cNvPr>
          <p:cNvSpPr txBox="1"/>
          <p:nvPr/>
        </p:nvSpPr>
        <p:spPr>
          <a:xfrm>
            <a:off x="3152504" y="4960478"/>
            <a:ext cx="98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Brine </a:t>
            </a:r>
            <a:r>
              <a:rPr lang="en-US" dirty="0" err="1">
                <a:solidFill>
                  <a:srgbClr val="00B0F0"/>
                </a:solidFill>
              </a:rPr>
              <a:t>sst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CD726-11D8-4FB8-B648-BB944CB15602}"/>
              </a:ext>
            </a:extLst>
          </p:cNvPr>
          <p:cNvSpPr txBox="1"/>
          <p:nvPr/>
        </p:nvSpPr>
        <p:spPr>
          <a:xfrm>
            <a:off x="2457928" y="532981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2ACB5-6B2C-47A6-B03D-F1F5E1C26B4B}"/>
              </a:ext>
            </a:extLst>
          </p:cNvPr>
          <p:cNvSpPr txBox="1"/>
          <p:nvPr/>
        </p:nvSpPr>
        <p:spPr>
          <a:xfrm>
            <a:off x="8071313" y="4843481"/>
            <a:ext cx="98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Brine </a:t>
            </a:r>
            <a:r>
              <a:rPr lang="en-US" dirty="0" err="1">
                <a:solidFill>
                  <a:srgbClr val="00B0F0"/>
                </a:solidFill>
              </a:rPr>
              <a:t>sst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2D52F3-1218-41DC-A161-BC23913E0138}"/>
              </a:ext>
            </a:extLst>
          </p:cNvPr>
          <p:cNvSpPr txBox="1"/>
          <p:nvPr/>
        </p:nvSpPr>
        <p:spPr>
          <a:xfrm>
            <a:off x="7347791" y="524959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Oil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7986D0-DD7E-4989-B623-E7E6217F28B9}"/>
              </a:ext>
            </a:extLst>
          </p:cNvPr>
          <p:cNvCxnSpPr>
            <a:cxnSpLocks/>
          </p:cNvCxnSpPr>
          <p:nvPr/>
        </p:nvCxnSpPr>
        <p:spPr>
          <a:xfrm flipH="1">
            <a:off x="3562261" y="5583005"/>
            <a:ext cx="195572" cy="900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1E6C72-6E5E-4597-9D17-EBB72E9FB135}"/>
              </a:ext>
            </a:extLst>
          </p:cNvPr>
          <p:cNvSpPr txBox="1"/>
          <p:nvPr/>
        </p:nvSpPr>
        <p:spPr>
          <a:xfrm>
            <a:off x="3722997" y="5298598"/>
            <a:ext cx="1079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Fluid trend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1547BE-3E4D-4FA8-9EF2-2178A10D03A1}"/>
              </a:ext>
            </a:extLst>
          </p:cNvPr>
          <p:cNvCxnSpPr>
            <a:cxnSpLocks/>
          </p:cNvCxnSpPr>
          <p:nvPr/>
        </p:nvCxnSpPr>
        <p:spPr>
          <a:xfrm>
            <a:off x="3152503" y="4605818"/>
            <a:ext cx="191588" cy="354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6BC8B32-02D4-41FB-AE43-83C315534247}"/>
              </a:ext>
            </a:extLst>
          </p:cNvPr>
          <p:cNvSpPr txBox="1"/>
          <p:nvPr/>
        </p:nvSpPr>
        <p:spPr>
          <a:xfrm>
            <a:off x="3344092" y="4584868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Compaction trend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5F994A-5C8C-4B2B-AE83-BAF350D7A6DC}"/>
              </a:ext>
            </a:extLst>
          </p:cNvPr>
          <p:cNvCxnSpPr>
            <a:cxnSpLocks/>
          </p:cNvCxnSpPr>
          <p:nvPr/>
        </p:nvCxnSpPr>
        <p:spPr>
          <a:xfrm flipH="1">
            <a:off x="8071312" y="5329810"/>
            <a:ext cx="261700" cy="1041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211C85-AC8A-48FC-B07E-81F8DA9BF70A}"/>
              </a:ext>
            </a:extLst>
          </p:cNvPr>
          <p:cNvSpPr txBox="1"/>
          <p:nvPr/>
        </p:nvSpPr>
        <p:spPr>
          <a:xfrm>
            <a:off x="8183062" y="2583286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Oil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30BD27-71EA-4BF7-9925-4D051F769DC7}"/>
              </a:ext>
            </a:extLst>
          </p:cNvPr>
          <p:cNvSpPr txBox="1"/>
          <p:nvPr/>
        </p:nvSpPr>
        <p:spPr>
          <a:xfrm>
            <a:off x="8446510" y="2737174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Brine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69985-46AD-4795-B9CE-9AA1CFA59776}"/>
              </a:ext>
            </a:extLst>
          </p:cNvPr>
          <p:cNvSpPr txBox="1"/>
          <p:nvPr/>
        </p:nvSpPr>
        <p:spPr>
          <a:xfrm>
            <a:off x="8972540" y="3197137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Shale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4B753D-7FCE-43D5-A6CA-1517CF63D1E3}"/>
              </a:ext>
            </a:extLst>
          </p:cNvPr>
          <p:cNvSpPr txBox="1"/>
          <p:nvPr/>
        </p:nvSpPr>
        <p:spPr>
          <a:xfrm>
            <a:off x="3804003" y="2808425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Shale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DE4C56-E109-4AA5-A230-4A9E114D647B}"/>
              </a:ext>
            </a:extLst>
          </p:cNvPr>
          <p:cNvSpPr txBox="1"/>
          <p:nvPr/>
        </p:nvSpPr>
        <p:spPr>
          <a:xfrm>
            <a:off x="4554109" y="3124725"/>
            <a:ext cx="570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Brine</a:t>
            </a:r>
          </a:p>
          <a:p>
            <a:r>
              <a:rPr lang="en-US" sz="1400" dirty="0">
                <a:solidFill>
                  <a:srgbClr val="00B0F0"/>
                </a:solidFill>
              </a:rPr>
              <a:t>sand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6B5EB-8472-451D-A11F-C03AE49E4168}"/>
              </a:ext>
            </a:extLst>
          </p:cNvPr>
          <p:cNvSpPr txBox="1"/>
          <p:nvPr/>
        </p:nvSpPr>
        <p:spPr>
          <a:xfrm>
            <a:off x="2488829" y="2889359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Burial </a:t>
            </a:r>
          </a:p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curve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B1FB23-28B1-44A9-98E0-EE071F60F277}"/>
              </a:ext>
            </a:extLst>
          </p:cNvPr>
          <p:cNvSpPr txBox="1"/>
          <p:nvPr/>
        </p:nvSpPr>
        <p:spPr>
          <a:xfrm>
            <a:off x="5774482" y="3340169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70 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11342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739F9-7511-41F2-AC33-A83407DA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Barents Sea Example: Acoustic impedance (water-saturated) vs. porosity along south-north well log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DE3CA-6A32-45FF-A5F6-853BFFB91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56" y="1690688"/>
            <a:ext cx="5978466" cy="4398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D392C7-53C7-45C2-87D4-9BE0A79B8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63" y="1690688"/>
            <a:ext cx="3551184" cy="273608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CC8C4B-F918-4C02-BACF-915CAFB604F3}"/>
              </a:ext>
            </a:extLst>
          </p:cNvPr>
          <p:cNvSpPr/>
          <p:nvPr/>
        </p:nvSpPr>
        <p:spPr>
          <a:xfrm>
            <a:off x="8796045" y="2132335"/>
            <a:ext cx="1629015" cy="1659751"/>
          </a:xfrm>
          <a:custGeom>
            <a:avLst/>
            <a:gdLst>
              <a:gd name="connsiteX0" fmla="*/ 0 w 1629015"/>
              <a:gd name="connsiteY0" fmla="*/ 1659751 h 1659751"/>
              <a:gd name="connsiteX1" fmla="*/ 207468 w 1629015"/>
              <a:gd name="connsiteY1" fmla="*/ 1137237 h 1659751"/>
              <a:gd name="connsiteX2" fmla="*/ 222836 w 1629015"/>
              <a:gd name="connsiteY2" fmla="*/ 153680 h 1659751"/>
              <a:gd name="connsiteX3" fmla="*/ 1629015 w 1629015"/>
              <a:gd name="connsiteY3" fmla="*/ 0 h 165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9015" h="1659751">
                <a:moveTo>
                  <a:pt x="0" y="1659751"/>
                </a:moveTo>
                <a:lnTo>
                  <a:pt x="207468" y="1137237"/>
                </a:lnTo>
                <a:lnTo>
                  <a:pt x="222836" y="153680"/>
                </a:lnTo>
                <a:lnTo>
                  <a:pt x="162901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661C4B39-E3C3-4FAD-9E5B-9FDFC966950E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00"/>
          <a:stretch/>
        </p:blipFill>
        <p:spPr>
          <a:xfrm>
            <a:off x="8061452" y="4574556"/>
            <a:ext cx="2867999" cy="2071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24B31B-F802-4921-8B1A-2F562A1B7764}"/>
              </a:ext>
            </a:extLst>
          </p:cNvPr>
          <p:cNvSpPr txBox="1"/>
          <p:nvPr/>
        </p:nvSpPr>
        <p:spPr>
          <a:xfrm>
            <a:off x="9887658" y="5996015"/>
            <a:ext cx="17812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Uplift map</a:t>
            </a:r>
          </a:p>
          <a:p>
            <a:r>
              <a:rPr lang="en-US" dirty="0"/>
              <a:t>(Johansen, 2017)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27602-79E0-42D0-8F0F-F1907C666FF0}"/>
              </a:ext>
            </a:extLst>
          </p:cNvPr>
          <p:cNvSpPr txBox="1"/>
          <p:nvPr/>
        </p:nvSpPr>
        <p:spPr>
          <a:xfrm>
            <a:off x="8796045" y="3815951"/>
            <a:ext cx="1401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Uplift=ca.1400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0E3C3-9CE7-4307-9CB9-333965438997}"/>
              </a:ext>
            </a:extLst>
          </p:cNvPr>
          <p:cNvSpPr txBox="1"/>
          <p:nvPr/>
        </p:nvSpPr>
        <p:spPr>
          <a:xfrm>
            <a:off x="9779691" y="1774575"/>
            <a:ext cx="1349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Uplift=ca1800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8F7F32E-173E-4933-A108-CE8C754B6AA4}"/>
              </a:ext>
            </a:extLst>
          </p:cNvPr>
          <p:cNvSpPr/>
          <p:nvPr/>
        </p:nvSpPr>
        <p:spPr>
          <a:xfrm rot="13244307">
            <a:off x="4536618" y="3785723"/>
            <a:ext cx="914400" cy="2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91CCA59-F429-48FD-AB07-B9D9B6C67B71}"/>
              </a:ext>
            </a:extLst>
          </p:cNvPr>
          <p:cNvSpPr/>
          <p:nvPr/>
        </p:nvSpPr>
        <p:spPr>
          <a:xfrm rot="15660636">
            <a:off x="1895941" y="3855857"/>
            <a:ext cx="914400" cy="27626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BD873-5E5C-49F9-B0C2-8DDBC6A6E9D8}"/>
              </a:ext>
            </a:extLst>
          </p:cNvPr>
          <p:cNvSpPr txBox="1"/>
          <p:nvPr/>
        </p:nvSpPr>
        <p:spPr>
          <a:xfrm>
            <a:off x="5372194" y="4252687"/>
            <a:ext cx="167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Contact cement</a:t>
            </a:r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EE52EABF-F6B6-4F4F-8176-38495A909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22936"/>
              </p:ext>
            </p:extLst>
          </p:nvPr>
        </p:nvGraphicFramePr>
        <p:xfrm>
          <a:off x="5041748" y="1957844"/>
          <a:ext cx="1739957" cy="161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Document" r:id="rId6" imgW="2083308" imgH="1930908" progId="Word.Document.8">
                  <p:embed/>
                </p:oleObj>
              </mc:Choice>
              <mc:Fallback>
                <p:oleObj name="Document" r:id="rId6" imgW="2083308" imgH="1930908" progId="Word.Document.8">
                  <p:embed/>
                  <p:pic>
                    <p:nvPicPr>
                      <p:cNvPr id="13" name="Object 2">
                        <a:extLst>
                          <a:ext uri="{FF2B5EF4-FFF2-40B4-BE49-F238E27FC236}">
                            <a16:creationId xmlns:a16="http://schemas.microsoft.com/office/drawing/2014/main" id="{EE52EABF-F6B6-4F4F-8176-38495A9095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748" y="1957844"/>
                        <a:ext cx="1739957" cy="1611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B900F3F-903C-4EB4-BC67-33C200689762}"/>
              </a:ext>
            </a:extLst>
          </p:cNvPr>
          <p:cNvSpPr txBox="1"/>
          <p:nvPr/>
        </p:nvSpPr>
        <p:spPr>
          <a:xfrm>
            <a:off x="5180742" y="3726355"/>
            <a:ext cx="190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Increasing cement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AC09CF-23AC-4CA2-8EF0-8DEDB6E4EDF8}"/>
              </a:ext>
            </a:extLst>
          </p:cNvPr>
          <p:cNvSpPr txBox="1"/>
          <p:nvPr/>
        </p:nvSpPr>
        <p:spPr>
          <a:xfrm>
            <a:off x="1972548" y="4617659"/>
            <a:ext cx="1485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Illitization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+ micro-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xst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qz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75C98C-0612-41B4-A1F1-B0817CB64690}"/>
              </a:ext>
            </a:extLst>
          </p:cNvPr>
          <p:cNvCxnSpPr/>
          <p:nvPr/>
        </p:nvCxnSpPr>
        <p:spPr>
          <a:xfrm flipV="1">
            <a:off x="9610552" y="4749553"/>
            <a:ext cx="63149" cy="4261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4782D9-58ED-4882-8287-1BD7F5F9858E}"/>
              </a:ext>
            </a:extLst>
          </p:cNvPr>
          <p:cNvSpPr txBox="1"/>
          <p:nvPr/>
        </p:nvSpPr>
        <p:spPr>
          <a:xfrm>
            <a:off x="1184904" y="6208024"/>
            <a:ext cx="68765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Sandstones of </a:t>
            </a:r>
            <a:r>
              <a:rPr lang="en-US" sz="1200" dirty="0" err="1"/>
              <a:t>Stø</a:t>
            </a:r>
            <a:r>
              <a:rPr lang="en-US" sz="1200" dirty="0"/>
              <a:t> </a:t>
            </a:r>
            <a:r>
              <a:rPr lang="en-US" sz="1200" dirty="0" err="1"/>
              <a:t>Fm</a:t>
            </a:r>
            <a:r>
              <a:rPr lang="en-US" sz="1200" dirty="0"/>
              <a:t> are getting increasingly stiffer northwards, likely related to increasing maximum burial. </a:t>
            </a:r>
            <a:r>
              <a:rPr lang="en-US" sz="1200" dirty="0" err="1"/>
              <a:t>Fuglen</a:t>
            </a:r>
            <a:r>
              <a:rPr lang="en-US" sz="1200" dirty="0"/>
              <a:t> shales show a significant trend change in northern wells (Atlantis and Apollo), likely related to </a:t>
            </a:r>
            <a:r>
              <a:rPr lang="en-US" sz="1200" dirty="0" err="1"/>
              <a:t>illitization</a:t>
            </a:r>
            <a:r>
              <a:rPr lang="en-US" sz="1200" dirty="0"/>
              <a:t> and micro-crystalline cementation of shales (see </a:t>
            </a:r>
            <a:r>
              <a:rPr lang="en-US" sz="1200" dirty="0" err="1"/>
              <a:t>Thyberg</a:t>
            </a:r>
            <a:r>
              <a:rPr lang="en-US" sz="1200" dirty="0"/>
              <a:t> et al., 2009; </a:t>
            </a:r>
            <a:r>
              <a:rPr lang="en-US" sz="1200" dirty="0" err="1"/>
              <a:t>Storvoll</a:t>
            </a:r>
            <a:r>
              <a:rPr lang="en-US" sz="1200" dirty="0"/>
              <a:t> and </a:t>
            </a:r>
            <a:r>
              <a:rPr lang="en-US" sz="1200" dirty="0" err="1"/>
              <a:t>Brevik</a:t>
            </a:r>
            <a:r>
              <a:rPr lang="en-US" sz="1200" dirty="0"/>
              <a:t>, 2008).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CDB72F-C08E-4901-9516-BB69C997297B}"/>
              </a:ext>
            </a:extLst>
          </p:cNvPr>
          <p:cNvSpPr txBox="1"/>
          <p:nvPr/>
        </p:nvSpPr>
        <p:spPr>
          <a:xfrm>
            <a:off x="5461222" y="44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5% cement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BF95E0-A47D-4AFE-BDC6-3AFAAA4DA275}"/>
              </a:ext>
            </a:extLst>
          </p:cNvPr>
          <p:cNvSpPr txBox="1"/>
          <p:nvPr/>
        </p:nvSpPr>
        <p:spPr>
          <a:xfrm>
            <a:off x="5785091" y="4748382"/>
            <a:ext cx="995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2% cement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A9966E-B2C7-4D37-B834-D090FF79EEDF}"/>
              </a:ext>
            </a:extLst>
          </p:cNvPr>
          <p:cNvSpPr txBox="1"/>
          <p:nvPr/>
        </p:nvSpPr>
        <p:spPr>
          <a:xfrm>
            <a:off x="5919890" y="4971637"/>
            <a:ext cx="111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0.5% cement</a:t>
            </a:r>
          </a:p>
        </p:txBody>
      </p:sp>
    </p:spTree>
    <p:extLst>
      <p:ext uri="{BB962C8B-B14F-4D97-AF65-F5344CB8AC3E}">
        <p14:creationId xmlns:p14="http://schemas.microsoft.com/office/powerpoint/2010/main" val="3603038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BD5DE3-C65D-4EA4-AE71-8B9458A1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71" y="1845065"/>
            <a:ext cx="9098930" cy="4547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0FB18-283C-496C-A582-CDA51DDB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Expected AVO signatures at Top </a:t>
            </a:r>
            <a:r>
              <a:rPr lang="en-US" sz="3200" dirty="0" err="1"/>
              <a:t>Stø</a:t>
            </a:r>
            <a:r>
              <a:rPr lang="en-US" sz="3200" dirty="0"/>
              <a:t>: Class III AVO for both oil and gas.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B18A66-E58B-41A8-AB0B-4D2913B847B9}"/>
              </a:ext>
            </a:extLst>
          </p:cNvPr>
          <p:cNvSpPr txBox="1"/>
          <p:nvPr/>
        </p:nvSpPr>
        <p:spPr>
          <a:xfrm>
            <a:off x="7642959" y="549629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CBC9D-397D-409E-8903-A28FEBF07AB3}"/>
              </a:ext>
            </a:extLst>
          </p:cNvPr>
          <p:cNvSpPr txBox="1"/>
          <p:nvPr/>
        </p:nvSpPr>
        <p:spPr>
          <a:xfrm>
            <a:off x="8094617" y="556849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33727B-669C-4D01-9F72-B9C7B70D04B8}"/>
              </a:ext>
            </a:extLst>
          </p:cNvPr>
          <p:cNvSpPr txBox="1"/>
          <p:nvPr/>
        </p:nvSpPr>
        <p:spPr>
          <a:xfrm>
            <a:off x="8809512" y="5568493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Brine</a:t>
            </a:r>
          </a:p>
        </p:txBody>
      </p:sp>
    </p:spTree>
    <p:extLst>
      <p:ext uri="{BB962C8B-B14F-4D97-AF65-F5344CB8AC3E}">
        <p14:creationId xmlns:p14="http://schemas.microsoft.com/office/powerpoint/2010/main" val="268039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55F5-6D6E-4AF7-8FD8-030593CD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Zoomed in further: </a:t>
            </a:r>
            <a:br>
              <a:rPr lang="en-US" dirty="0"/>
            </a:br>
            <a:r>
              <a:rPr lang="en-US" dirty="0"/>
              <a:t>Expected AVO class </a:t>
            </a:r>
            <a:r>
              <a:rPr lang="en-US" dirty="0" err="1"/>
              <a:t>IIp</a:t>
            </a:r>
            <a:r>
              <a:rPr lang="en-US" dirty="0"/>
              <a:t>-II for oil and gas.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32651-1D01-4AE2-BBCB-7B71DF9C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71" y="1833268"/>
            <a:ext cx="9254873" cy="4650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566AE-38F4-4547-AEB2-A3BF1601D3DA}"/>
              </a:ext>
            </a:extLst>
          </p:cNvPr>
          <p:cNvSpPr txBox="1"/>
          <p:nvPr/>
        </p:nvSpPr>
        <p:spPr>
          <a:xfrm>
            <a:off x="8051871" y="563563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06B78-AA3E-445F-9E40-2180E1480283}"/>
              </a:ext>
            </a:extLst>
          </p:cNvPr>
          <p:cNvSpPr txBox="1"/>
          <p:nvPr/>
        </p:nvSpPr>
        <p:spPr>
          <a:xfrm>
            <a:off x="8503529" y="570782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BAF45-25C9-4627-9E7D-A7075796CDFE}"/>
              </a:ext>
            </a:extLst>
          </p:cNvPr>
          <p:cNvSpPr txBox="1"/>
          <p:nvPr/>
        </p:nvSpPr>
        <p:spPr>
          <a:xfrm>
            <a:off x="8811101" y="570782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Brine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782774-DA05-45A7-8890-656CBFC88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78"/>
          <a:stretch/>
        </p:blipFill>
        <p:spPr>
          <a:xfrm>
            <a:off x="1767014" y="1824100"/>
            <a:ext cx="9159630" cy="281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1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5826" y="282673"/>
            <a:ext cx="8916829" cy="771525"/>
          </a:xfrm>
        </p:spPr>
        <p:txBody>
          <a:bodyPr>
            <a:noAutofit/>
          </a:bodyPr>
          <a:lstStyle/>
          <a:p>
            <a:pPr algn="ctr"/>
            <a:r>
              <a:rPr lang="nb-NO" sz="2800" dirty="0" err="1"/>
              <a:t>Hoop</a:t>
            </a:r>
            <a:r>
              <a:rPr lang="nb-NO" sz="2800" dirty="0"/>
              <a:t> Area – </a:t>
            </a:r>
            <a:r>
              <a:rPr lang="nb-NO" sz="2800" dirty="0" err="1"/>
              <a:t>Burial</a:t>
            </a:r>
            <a:r>
              <a:rPr lang="nb-NO" sz="2800" dirty="0"/>
              <a:t> </a:t>
            </a:r>
            <a:r>
              <a:rPr lang="nb-NO" sz="2800" dirty="0" err="1"/>
              <a:t>history</a:t>
            </a:r>
            <a:r>
              <a:rPr lang="nb-NO" sz="2800" dirty="0"/>
              <a:t> </a:t>
            </a:r>
            <a:r>
              <a:rPr lang="nb-NO" sz="2800" dirty="0" err="1"/>
              <a:t>affect</a:t>
            </a:r>
            <a:r>
              <a:rPr lang="nb-NO" sz="2800" dirty="0"/>
              <a:t> </a:t>
            </a:r>
            <a:r>
              <a:rPr lang="nb-NO" sz="2800" dirty="0" err="1"/>
              <a:t>seismic</a:t>
            </a:r>
            <a:r>
              <a:rPr lang="nb-NO" sz="2800" dirty="0"/>
              <a:t> </a:t>
            </a:r>
            <a:r>
              <a:rPr lang="nb-NO" sz="2800" dirty="0" err="1"/>
              <a:t>signatures</a:t>
            </a:r>
            <a:r>
              <a:rPr lang="nb-NO" sz="2800" dirty="0"/>
              <a:t> (due to </a:t>
            </a:r>
            <a:r>
              <a:rPr lang="nb-NO" sz="2800" dirty="0" err="1"/>
              <a:t>changes</a:t>
            </a:r>
            <a:r>
              <a:rPr lang="nb-NO" sz="2800" dirty="0"/>
              <a:t> in </a:t>
            </a:r>
            <a:r>
              <a:rPr lang="nb-NO" sz="2800" dirty="0" err="1"/>
              <a:t>both</a:t>
            </a:r>
            <a:r>
              <a:rPr lang="nb-NO" sz="2800" dirty="0"/>
              <a:t> </a:t>
            </a:r>
            <a:r>
              <a:rPr lang="nb-NO" sz="2800" dirty="0" err="1"/>
              <a:t>shales</a:t>
            </a:r>
            <a:r>
              <a:rPr lang="nb-NO" sz="2800" dirty="0"/>
              <a:t> and </a:t>
            </a:r>
            <a:r>
              <a:rPr lang="nb-NO" sz="2800" dirty="0" err="1"/>
              <a:t>sst</a:t>
            </a:r>
            <a:r>
              <a:rPr lang="nb-NO" sz="2800" dirty="0"/>
              <a:t>)</a:t>
            </a:r>
            <a:br>
              <a:rPr lang="nb-NO" sz="2800" dirty="0"/>
            </a:br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3557CC22-8AC3-423D-AC40-BACF7403EC1B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173" y="2534072"/>
            <a:ext cx="9673659" cy="3896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54066" y="2526888"/>
            <a:ext cx="34176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rgbClr val="002060"/>
                </a:solidFill>
                <a:latin typeface="Calibri"/>
              </a:rPr>
              <a:t>NW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34313" y="2526888"/>
            <a:ext cx="28084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rgbClr val="002060"/>
                </a:solidFill>
                <a:latin typeface="Calibri"/>
              </a:rPr>
              <a:t>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47176" y="2526888"/>
            <a:ext cx="53893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rgbClr val="002060"/>
                </a:solidFill>
                <a:latin typeface="Calibri"/>
              </a:rPr>
              <a:t>Hanssen</a:t>
            </a:r>
          </a:p>
        </p:txBody>
      </p:sp>
      <p:sp>
        <p:nvSpPr>
          <p:cNvPr id="17" name="Freeform 16"/>
          <p:cNvSpPr/>
          <p:nvPr/>
        </p:nvSpPr>
        <p:spPr>
          <a:xfrm>
            <a:off x="1665417" y="3246634"/>
            <a:ext cx="9278624" cy="1155842"/>
          </a:xfrm>
          <a:custGeom>
            <a:avLst/>
            <a:gdLst>
              <a:gd name="connsiteX0" fmla="*/ 0 w 8563511"/>
              <a:gd name="connsiteY0" fmla="*/ 1058238 h 1155842"/>
              <a:gd name="connsiteX1" fmla="*/ 51371 w 8563511"/>
              <a:gd name="connsiteY1" fmla="*/ 657546 h 1155842"/>
              <a:gd name="connsiteX2" fmla="*/ 626724 w 8563511"/>
              <a:gd name="connsiteY2" fmla="*/ 791110 h 1155842"/>
              <a:gd name="connsiteX3" fmla="*/ 739740 w 8563511"/>
              <a:gd name="connsiteY3" fmla="*/ 1089060 h 1155842"/>
              <a:gd name="connsiteX4" fmla="*/ 1607906 w 8563511"/>
              <a:gd name="connsiteY4" fmla="*/ 1155842 h 1155842"/>
              <a:gd name="connsiteX5" fmla="*/ 2296275 w 8563511"/>
              <a:gd name="connsiteY5" fmla="*/ 919537 h 1155842"/>
              <a:gd name="connsiteX6" fmla="*/ 2357919 w 8563511"/>
              <a:gd name="connsiteY6" fmla="*/ 714054 h 1155842"/>
              <a:gd name="connsiteX7" fmla="*/ 2537717 w 8563511"/>
              <a:gd name="connsiteY7" fmla="*/ 616449 h 1155842"/>
              <a:gd name="connsiteX8" fmla="*/ 2563403 w 8563511"/>
              <a:gd name="connsiteY8" fmla="*/ 1027415 h 1155842"/>
              <a:gd name="connsiteX9" fmla="*/ 2851079 w 8563511"/>
              <a:gd name="connsiteY9" fmla="*/ 796247 h 1155842"/>
              <a:gd name="connsiteX10" fmla="*/ 2892176 w 8563511"/>
              <a:gd name="connsiteY10" fmla="*/ 929811 h 1155842"/>
              <a:gd name="connsiteX11" fmla="*/ 3041151 w 8563511"/>
              <a:gd name="connsiteY11" fmla="*/ 847618 h 1155842"/>
              <a:gd name="connsiteX12" fmla="*/ 3071973 w 8563511"/>
              <a:gd name="connsiteY12" fmla="*/ 621586 h 1155842"/>
              <a:gd name="connsiteX13" fmla="*/ 3570270 w 8563511"/>
              <a:gd name="connsiteY13" fmla="*/ 339047 h 1155842"/>
              <a:gd name="connsiteX14" fmla="*/ 3606230 w 8563511"/>
              <a:gd name="connsiteY14" fmla="*/ 780836 h 1155842"/>
              <a:gd name="connsiteX15" fmla="*/ 3857946 w 8563511"/>
              <a:gd name="connsiteY15" fmla="*/ 539393 h 1155842"/>
              <a:gd name="connsiteX16" fmla="*/ 4104526 w 8563511"/>
              <a:gd name="connsiteY16" fmla="*/ 580490 h 1155842"/>
              <a:gd name="connsiteX17" fmla="*/ 4150760 w 8563511"/>
              <a:gd name="connsiteY17" fmla="*/ 231168 h 1155842"/>
              <a:gd name="connsiteX18" fmla="*/ 4839128 w 8563511"/>
              <a:gd name="connsiteY18" fmla="*/ 251717 h 1155842"/>
              <a:gd name="connsiteX19" fmla="*/ 4921322 w 8563511"/>
              <a:gd name="connsiteY19" fmla="*/ 323636 h 1155842"/>
              <a:gd name="connsiteX20" fmla="*/ 5645650 w 8563511"/>
              <a:gd name="connsiteY20" fmla="*/ 318499 h 1155842"/>
              <a:gd name="connsiteX21" fmla="*/ 5676472 w 8563511"/>
              <a:gd name="connsiteY21" fmla="*/ 400692 h 1155842"/>
              <a:gd name="connsiteX22" fmla="*/ 6159358 w 8563511"/>
              <a:gd name="connsiteY22" fmla="*/ 452063 h 1155842"/>
              <a:gd name="connsiteX23" fmla="*/ 6210728 w 8563511"/>
              <a:gd name="connsiteY23" fmla="*/ 385281 h 1155842"/>
              <a:gd name="connsiteX24" fmla="*/ 6601146 w 8563511"/>
              <a:gd name="connsiteY24" fmla="*/ 482885 h 1155842"/>
              <a:gd name="connsiteX25" fmla="*/ 7058346 w 8563511"/>
              <a:gd name="connsiteY25" fmla="*/ 364732 h 1155842"/>
              <a:gd name="connsiteX26" fmla="*/ 7145677 w 8563511"/>
              <a:gd name="connsiteY26" fmla="*/ 446926 h 1155842"/>
              <a:gd name="connsiteX27" fmla="*/ 7412805 w 8563511"/>
              <a:gd name="connsiteY27" fmla="*/ 380144 h 1155842"/>
              <a:gd name="connsiteX28" fmla="*/ 7438490 w 8563511"/>
              <a:gd name="connsiteY28" fmla="*/ 267128 h 1155842"/>
              <a:gd name="connsiteX29" fmla="*/ 8044666 w 8563511"/>
              <a:gd name="connsiteY29" fmla="*/ 0 h 1155842"/>
              <a:gd name="connsiteX30" fmla="*/ 8106311 w 8563511"/>
              <a:gd name="connsiteY30" fmla="*/ 215757 h 1155842"/>
              <a:gd name="connsiteX31" fmla="*/ 8337479 w 8563511"/>
              <a:gd name="connsiteY31" fmla="*/ 241442 h 1155842"/>
              <a:gd name="connsiteX32" fmla="*/ 8445358 w 8563511"/>
              <a:gd name="connsiteY32" fmla="*/ 46233 h 1155842"/>
              <a:gd name="connsiteX33" fmla="*/ 8563511 w 8563511"/>
              <a:gd name="connsiteY33" fmla="*/ 0 h 11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563511" h="1155842">
                <a:moveTo>
                  <a:pt x="0" y="1058238"/>
                </a:moveTo>
                <a:lnTo>
                  <a:pt x="51371" y="657546"/>
                </a:lnTo>
                <a:lnTo>
                  <a:pt x="626724" y="791110"/>
                </a:lnTo>
                <a:lnTo>
                  <a:pt x="739740" y="1089060"/>
                </a:lnTo>
                <a:lnTo>
                  <a:pt x="1607906" y="1155842"/>
                </a:lnTo>
                <a:lnTo>
                  <a:pt x="2296275" y="919537"/>
                </a:lnTo>
                <a:lnTo>
                  <a:pt x="2357919" y="714054"/>
                </a:lnTo>
                <a:lnTo>
                  <a:pt x="2537717" y="616449"/>
                </a:lnTo>
                <a:lnTo>
                  <a:pt x="2563403" y="1027415"/>
                </a:lnTo>
                <a:lnTo>
                  <a:pt x="2851079" y="796247"/>
                </a:lnTo>
                <a:lnTo>
                  <a:pt x="2892176" y="929811"/>
                </a:lnTo>
                <a:lnTo>
                  <a:pt x="3041151" y="847618"/>
                </a:lnTo>
                <a:lnTo>
                  <a:pt x="3071973" y="621586"/>
                </a:lnTo>
                <a:lnTo>
                  <a:pt x="3570270" y="339047"/>
                </a:lnTo>
                <a:lnTo>
                  <a:pt x="3606230" y="780836"/>
                </a:lnTo>
                <a:lnTo>
                  <a:pt x="3857946" y="539393"/>
                </a:lnTo>
                <a:lnTo>
                  <a:pt x="4104526" y="580490"/>
                </a:lnTo>
                <a:lnTo>
                  <a:pt x="4150760" y="231168"/>
                </a:lnTo>
                <a:lnTo>
                  <a:pt x="4839128" y="251717"/>
                </a:lnTo>
                <a:lnTo>
                  <a:pt x="4921322" y="323636"/>
                </a:lnTo>
                <a:lnTo>
                  <a:pt x="5645650" y="318499"/>
                </a:lnTo>
                <a:lnTo>
                  <a:pt x="5676472" y="400692"/>
                </a:lnTo>
                <a:lnTo>
                  <a:pt x="6159358" y="452063"/>
                </a:lnTo>
                <a:lnTo>
                  <a:pt x="6210728" y="385281"/>
                </a:lnTo>
                <a:lnTo>
                  <a:pt x="6601146" y="482885"/>
                </a:lnTo>
                <a:lnTo>
                  <a:pt x="7058346" y="364732"/>
                </a:lnTo>
                <a:lnTo>
                  <a:pt x="7145677" y="446926"/>
                </a:lnTo>
                <a:lnTo>
                  <a:pt x="7412805" y="380144"/>
                </a:lnTo>
                <a:lnTo>
                  <a:pt x="7438490" y="267128"/>
                </a:lnTo>
                <a:lnTo>
                  <a:pt x="8044666" y="0"/>
                </a:lnTo>
                <a:lnTo>
                  <a:pt x="8106311" y="215757"/>
                </a:lnTo>
                <a:lnTo>
                  <a:pt x="8337479" y="241442"/>
                </a:lnTo>
                <a:lnTo>
                  <a:pt x="8445358" y="46233"/>
                </a:lnTo>
                <a:lnTo>
                  <a:pt x="8563511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8" y="1157535"/>
            <a:ext cx="810347" cy="134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0111" y="1168108"/>
            <a:ext cx="1367261" cy="132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0798" y="3893335"/>
            <a:ext cx="2528996" cy="145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4359" y="1193352"/>
            <a:ext cx="1334375" cy="128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03904" y="1203924"/>
            <a:ext cx="770738" cy="128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8965194" y="4762280"/>
            <a:ext cx="8691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b="1" dirty="0">
                <a:solidFill>
                  <a:srgbClr val="C00000"/>
                </a:solidFill>
                <a:latin typeface="Calibri"/>
              </a:rPr>
              <a:t>AVO class III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68574" y="5665228"/>
            <a:ext cx="7986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b="1" dirty="0">
                <a:solidFill>
                  <a:srgbClr val="C00000"/>
                </a:solidFill>
                <a:latin typeface="Calibri"/>
              </a:rPr>
              <a:t>AVO </a:t>
            </a:r>
            <a:r>
              <a:rPr lang="nb-NO" sz="1050" b="1" dirty="0" err="1">
                <a:solidFill>
                  <a:srgbClr val="C00000"/>
                </a:solidFill>
                <a:latin typeface="Calibri"/>
              </a:rPr>
              <a:t>class</a:t>
            </a:r>
            <a:r>
              <a:rPr lang="nb-NO" sz="1050" b="1" dirty="0">
                <a:solidFill>
                  <a:srgbClr val="C00000"/>
                </a:solidFill>
                <a:latin typeface="Calibri"/>
              </a:rPr>
              <a:t> 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18963" y="4683761"/>
            <a:ext cx="2494098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2175771" y="5527240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b="1" dirty="0">
                <a:solidFill>
                  <a:srgbClr val="C00000"/>
                </a:solidFill>
                <a:latin typeface="Calibri"/>
              </a:rPr>
              <a:t>AVO class IIp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F9F07-B803-487D-A8AB-2932A2E7230B}"/>
              </a:ext>
            </a:extLst>
          </p:cNvPr>
          <p:cNvSpPr txBox="1"/>
          <p:nvPr/>
        </p:nvSpPr>
        <p:spPr>
          <a:xfrm>
            <a:off x="4093029" y="2159726"/>
            <a:ext cx="212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courtesy of TGS</a:t>
            </a:r>
          </a:p>
        </p:txBody>
      </p:sp>
    </p:spTree>
    <p:extLst>
      <p:ext uri="{BB962C8B-B14F-4D97-AF65-F5344CB8AC3E}">
        <p14:creationId xmlns:p14="http://schemas.microsoft.com/office/powerpoint/2010/main" val="375235080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741092" y="4508577"/>
            <a:ext cx="6709821" cy="1224683"/>
          </a:xfrm>
          <a:prstGeom prst="rect">
            <a:avLst/>
          </a:prstGeom>
          <a:solidFill>
            <a:srgbClr val="CC66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i="1" dirty="0">
                <a:solidFill>
                  <a:srgbClr val="C0504D">
                    <a:lumMod val="50000"/>
                  </a:srgbClr>
                </a:solidFill>
              </a:rPr>
              <a:t>                               </a:t>
            </a:r>
          </a:p>
          <a:p>
            <a:pPr algn="ctr"/>
            <a:r>
              <a:rPr lang="nb-NO" i="1" dirty="0">
                <a:solidFill>
                  <a:srgbClr val="C0504D">
                    <a:lumMod val="50000"/>
                  </a:srgbClr>
                </a:solidFill>
              </a:rPr>
              <a:t>          Chemical </a:t>
            </a:r>
            <a:r>
              <a:rPr lang="nb-NO" i="1" dirty="0" err="1">
                <a:solidFill>
                  <a:srgbClr val="C0504D">
                    <a:lumMod val="50000"/>
                  </a:srgbClr>
                </a:solidFill>
              </a:rPr>
              <a:t>compaction</a:t>
            </a:r>
            <a:endParaRPr lang="nb-NO" i="1" dirty="0">
              <a:solidFill>
                <a:srgbClr val="C0504D">
                  <a:lumMod val="50000"/>
                </a:srgb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41092" y="2420888"/>
            <a:ext cx="6709821" cy="2473530"/>
          </a:xfrm>
          <a:prstGeom prst="rect">
            <a:avLst/>
          </a:prstGeom>
          <a:solidFill>
            <a:srgbClr val="99CC00">
              <a:alpha val="32941"/>
            </a:srgb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i="1" dirty="0">
                <a:solidFill>
                  <a:srgbClr val="9BBB59">
                    <a:lumMod val="50000"/>
                  </a:srgbClr>
                </a:solidFill>
              </a:rPr>
              <a:t>		     </a:t>
            </a:r>
            <a:r>
              <a:rPr lang="nb-NO" i="1" dirty="0" err="1">
                <a:solidFill>
                  <a:srgbClr val="9BBB59">
                    <a:lumMod val="50000"/>
                  </a:srgbClr>
                </a:solidFill>
              </a:rPr>
              <a:t>Mechanical</a:t>
            </a:r>
            <a:endParaRPr lang="nb-NO" i="1" dirty="0">
              <a:solidFill>
                <a:srgbClr val="9BBB59">
                  <a:lumMod val="50000"/>
                </a:srgbClr>
              </a:solidFill>
            </a:endParaRPr>
          </a:p>
          <a:p>
            <a:r>
              <a:rPr lang="nb-NO" i="1" dirty="0">
                <a:solidFill>
                  <a:srgbClr val="9BBB59">
                    <a:lumMod val="50000"/>
                  </a:srgbClr>
                </a:solidFill>
              </a:rPr>
              <a:t> 		    </a:t>
            </a:r>
            <a:r>
              <a:rPr lang="nb-NO" i="1" dirty="0" err="1">
                <a:solidFill>
                  <a:srgbClr val="9BBB59">
                    <a:lumMod val="50000"/>
                  </a:srgbClr>
                </a:solidFill>
              </a:rPr>
              <a:t>compaction</a:t>
            </a:r>
            <a:endParaRPr lang="nb-NO" i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6733" y="421958"/>
            <a:ext cx="9416696" cy="771525"/>
          </a:xfrm>
        </p:spPr>
        <p:txBody>
          <a:bodyPr>
            <a:noAutofit/>
          </a:bodyPr>
          <a:lstStyle/>
          <a:p>
            <a:pPr algn="ctr"/>
            <a:r>
              <a:rPr lang="nb-NO" sz="2800" dirty="0"/>
              <a:t>Schematic illustration of burial history,  </a:t>
            </a:r>
            <a:br>
              <a:rPr lang="nb-NO" sz="2800" dirty="0"/>
            </a:br>
            <a:r>
              <a:rPr lang="nb-NO" sz="2800" dirty="0"/>
              <a:t>rock consolidation and AVO </a:t>
            </a:r>
            <a:r>
              <a:rPr lang="nb-NO" sz="2800" dirty="0" err="1"/>
              <a:t>signatures</a:t>
            </a:r>
            <a:endParaRPr lang="nb-NO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3557CC22-8AC3-423D-AC40-BACF7403EC1B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5" name="Freeform 4"/>
          <p:cNvSpPr/>
          <p:nvPr/>
        </p:nvSpPr>
        <p:spPr>
          <a:xfrm>
            <a:off x="2741092" y="2636912"/>
            <a:ext cx="6709821" cy="864096"/>
          </a:xfrm>
          <a:custGeom>
            <a:avLst/>
            <a:gdLst>
              <a:gd name="connsiteX0" fmla="*/ 0 w 8563511"/>
              <a:gd name="connsiteY0" fmla="*/ 1058238 h 1155842"/>
              <a:gd name="connsiteX1" fmla="*/ 51371 w 8563511"/>
              <a:gd name="connsiteY1" fmla="*/ 657546 h 1155842"/>
              <a:gd name="connsiteX2" fmla="*/ 626724 w 8563511"/>
              <a:gd name="connsiteY2" fmla="*/ 791110 h 1155842"/>
              <a:gd name="connsiteX3" fmla="*/ 739740 w 8563511"/>
              <a:gd name="connsiteY3" fmla="*/ 1089060 h 1155842"/>
              <a:gd name="connsiteX4" fmla="*/ 1607906 w 8563511"/>
              <a:gd name="connsiteY4" fmla="*/ 1155842 h 1155842"/>
              <a:gd name="connsiteX5" fmla="*/ 2296275 w 8563511"/>
              <a:gd name="connsiteY5" fmla="*/ 919537 h 1155842"/>
              <a:gd name="connsiteX6" fmla="*/ 2357919 w 8563511"/>
              <a:gd name="connsiteY6" fmla="*/ 714054 h 1155842"/>
              <a:gd name="connsiteX7" fmla="*/ 2537717 w 8563511"/>
              <a:gd name="connsiteY7" fmla="*/ 616449 h 1155842"/>
              <a:gd name="connsiteX8" fmla="*/ 2563403 w 8563511"/>
              <a:gd name="connsiteY8" fmla="*/ 1027415 h 1155842"/>
              <a:gd name="connsiteX9" fmla="*/ 2851079 w 8563511"/>
              <a:gd name="connsiteY9" fmla="*/ 796247 h 1155842"/>
              <a:gd name="connsiteX10" fmla="*/ 2892176 w 8563511"/>
              <a:gd name="connsiteY10" fmla="*/ 929811 h 1155842"/>
              <a:gd name="connsiteX11" fmla="*/ 3041151 w 8563511"/>
              <a:gd name="connsiteY11" fmla="*/ 847618 h 1155842"/>
              <a:gd name="connsiteX12" fmla="*/ 3071973 w 8563511"/>
              <a:gd name="connsiteY12" fmla="*/ 621586 h 1155842"/>
              <a:gd name="connsiteX13" fmla="*/ 3570270 w 8563511"/>
              <a:gd name="connsiteY13" fmla="*/ 339047 h 1155842"/>
              <a:gd name="connsiteX14" fmla="*/ 3606230 w 8563511"/>
              <a:gd name="connsiteY14" fmla="*/ 780836 h 1155842"/>
              <a:gd name="connsiteX15" fmla="*/ 3857946 w 8563511"/>
              <a:gd name="connsiteY15" fmla="*/ 539393 h 1155842"/>
              <a:gd name="connsiteX16" fmla="*/ 4104526 w 8563511"/>
              <a:gd name="connsiteY16" fmla="*/ 580490 h 1155842"/>
              <a:gd name="connsiteX17" fmla="*/ 4150760 w 8563511"/>
              <a:gd name="connsiteY17" fmla="*/ 231168 h 1155842"/>
              <a:gd name="connsiteX18" fmla="*/ 4839128 w 8563511"/>
              <a:gd name="connsiteY18" fmla="*/ 251717 h 1155842"/>
              <a:gd name="connsiteX19" fmla="*/ 4921322 w 8563511"/>
              <a:gd name="connsiteY19" fmla="*/ 323636 h 1155842"/>
              <a:gd name="connsiteX20" fmla="*/ 5645650 w 8563511"/>
              <a:gd name="connsiteY20" fmla="*/ 318499 h 1155842"/>
              <a:gd name="connsiteX21" fmla="*/ 5676472 w 8563511"/>
              <a:gd name="connsiteY21" fmla="*/ 400692 h 1155842"/>
              <a:gd name="connsiteX22" fmla="*/ 6159358 w 8563511"/>
              <a:gd name="connsiteY22" fmla="*/ 452063 h 1155842"/>
              <a:gd name="connsiteX23" fmla="*/ 6210728 w 8563511"/>
              <a:gd name="connsiteY23" fmla="*/ 385281 h 1155842"/>
              <a:gd name="connsiteX24" fmla="*/ 6601146 w 8563511"/>
              <a:gd name="connsiteY24" fmla="*/ 482885 h 1155842"/>
              <a:gd name="connsiteX25" fmla="*/ 7058346 w 8563511"/>
              <a:gd name="connsiteY25" fmla="*/ 364732 h 1155842"/>
              <a:gd name="connsiteX26" fmla="*/ 7145677 w 8563511"/>
              <a:gd name="connsiteY26" fmla="*/ 446926 h 1155842"/>
              <a:gd name="connsiteX27" fmla="*/ 7412805 w 8563511"/>
              <a:gd name="connsiteY27" fmla="*/ 380144 h 1155842"/>
              <a:gd name="connsiteX28" fmla="*/ 7438490 w 8563511"/>
              <a:gd name="connsiteY28" fmla="*/ 267128 h 1155842"/>
              <a:gd name="connsiteX29" fmla="*/ 8044666 w 8563511"/>
              <a:gd name="connsiteY29" fmla="*/ 0 h 1155842"/>
              <a:gd name="connsiteX30" fmla="*/ 8106311 w 8563511"/>
              <a:gd name="connsiteY30" fmla="*/ 215757 h 1155842"/>
              <a:gd name="connsiteX31" fmla="*/ 8337479 w 8563511"/>
              <a:gd name="connsiteY31" fmla="*/ 241442 h 1155842"/>
              <a:gd name="connsiteX32" fmla="*/ 8445358 w 8563511"/>
              <a:gd name="connsiteY32" fmla="*/ 46233 h 1155842"/>
              <a:gd name="connsiteX33" fmla="*/ 8563511 w 8563511"/>
              <a:gd name="connsiteY33" fmla="*/ 0 h 11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563511" h="1155842">
                <a:moveTo>
                  <a:pt x="0" y="1058238"/>
                </a:moveTo>
                <a:lnTo>
                  <a:pt x="51371" y="657546"/>
                </a:lnTo>
                <a:lnTo>
                  <a:pt x="626724" y="791110"/>
                </a:lnTo>
                <a:lnTo>
                  <a:pt x="739740" y="1089060"/>
                </a:lnTo>
                <a:lnTo>
                  <a:pt x="1607906" y="1155842"/>
                </a:lnTo>
                <a:lnTo>
                  <a:pt x="2296275" y="919537"/>
                </a:lnTo>
                <a:lnTo>
                  <a:pt x="2357919" y="714054"/>
                </a:lnTo>
                <a:lnTo>
                  <a:pt x="2537717" y="616449"/>
                </a:lnTo>
                <a:lnTo>
                  <a:pt x="2563403" y="1027415"/>
                </a:lnTo>
                <a:lnTo>
                  <a:pt x="2851079" y="796247"/>
                </a:lnTo>
                <a:lnTo>
                  <a:pt x="2892176" y="929811"/>
                </a:lnTo>
                <a:lnTo>
                  <a:pt x="3041151" y="847618"/>
                </a:lnTo>
                <a:lnTo>
                  <a:pt x="3071973" y="621586"/>
                </a:lnTo>
                <a:lnTo>
                  <a:pt x="3570270" y="339047"/>
                </a:lnTo>
                <a:lnTo>
                  <a:pt x="3606230" y="780836"/>
                </a:lnTo>
                <a:lnTo>
                  <a:pt x="3857946" y="539393"/>
                </a:lnTo>
                <a:lnTo>
                  <a:pt x="4104526" y="580490"/>
                </a:lnTo>
                <a:lnTo>
                  <a:pt x="4150760" y="231168"/>
                </a:lnTo>
                <a:lnTo>
                  <a:pt x="4839128" y="251717"/>
                </a:lnTo>
                <a:lnTo>
                  <a:pt x="4921322" y="323636"/>
                </a:lnTo>
                <a:lnTo>
                  <a:pt x="5645650" y="318499"/>
                </a:lnTo>
                <a:lnTo>
                  <a:pt x="5676472" y="400692"/>
                </a:lnTo>
                <a:lnTo>
                  <a:pt x="6159358" y="452063"/>
                </a:lnTo>
                <a:lnTo>
                  <a:pt x="6210728" y="385281"/>
                </a:lnTo>
                <a:lnTo>
                  <a:pt x="6601146" y="482885"/>
                </a:lnTo>
                <a:lnTo>
                  <a:pt x="7058346" y="364732"/>
                </a:lnTo>
                <a:lnTo>
                  <a:pt x="7145677" y="446926"/>
                </a:lnTo>
                <a:lnTo>
                  <a:pt x="7412805" y="380144"/>
                </a:lnTo>
                <a:lnTo>
                  <a:pt x="7438490" y="267128"/>
                </a:lnTo>
                <a:lnTo>
                  <a:pt x="8044666" y="0"/>
                </a:lnTo>
                <a:lnTo>
                  <a:pt x="8106311" y="215757"/>
                </a:lnTo>
                <a:lnTo>
                  <a:pt x="8337479" y="241442"/>
                </a:lnTo>
                <a:lnTo>
                  <a:pt x="8445358" y="46233"/>
                </a:lnTo>
                <a:lnTo>
                  <a:pt x="8563511" y="0"/>
                </a:lnTo>
              </a:path>
            </a:pathLst>
          </a:cu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838" y="292494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latin typeface="Calibri"/>
              </a:rPr>
              <a:t>1000m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41090" y="1916832"/>
            <a:ext cx="0" cy="38164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04838" y="413978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latin typeface="Calibri"/>
              </a:rPr>
              <a:t>2000m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41092" y="1916832"/>
            <a:ext cx="6709821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450910" y="1916832"/>
            <a:ext cx="0" cy="38164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26817" y="530120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latin typeface="Calibri"/>
              </a:rPr>
              <a:t>3000m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741092" y="2420888"/>
            <a:ext cx="670982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528934" y="2996952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latin typeface="Calibri"/>
              </a:rPr>
              <a:t>600m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50913" y="413978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latin typeface="Calibri"/>
              </a:rPr>
              <a:t>1600m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28934" y="530120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latin typeface="Calibri"/>
              </a:rPr>
              <a:t>2600m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2753" y="1484784"/>
            <a:ext cx="140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latin typeface="Calibri"/>
              </a:rPr>
              <a:t>Total </a:t>
            </a:r>
            <a:r>
              <a:rPr lang="nb-NO" dirty="0" err="1">
                <a:solidFill>
                  <a:srgbClr val="002060"/>
                </a:solidFill>
                <a:latin typeface="Calibri"/>
              </a:rPr>
              <a:t>depth</a:t>
            </a:r>
            <a:endParaRPr lang="nb-NO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06955" y="1700811"/>
            <a:ext cx="780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rgbClr val="002060"/>
                </a:solidFill>
                <a:latin typeface="Calibri"/>
              </a:rPr>
              <a:t>Burial</a:t>
            </a:r>
            <a:r>
              <a:rPr lang="nb-NO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r>
              <a:rPr lang="nb-NO" dirty="0" err="1">
                <a:solidFill>
                  <a:srgbClr val="002060"/>
                </a:solidFill>
                <a:latin typeface="Calibri"/>
              </a:rPr>
              <a:t>depth</a:t>
            </a:r>
            <a:endParaRPr lang="nb-NO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41092" y="1916832"/>
            <a:ext cx="6709821" cy="5040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i="1" dirty="0" err="1">
                <a:solidFill>
                  <a:prstClr val="white"/>
                </a:solidFill>
              </a:rPr>
              <a:t>Sea</a:t>
            </a:r>
            <a:r>
              <a:rPr lang="nb-NO" i="1" dirty="0">
                <a:solidFill>
                  <a:prstClr val="white"/>
                </a:solidFill>
              </a:rPr>
              <a:t> water (ca. 400m)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053174" y="3212976"/>
            <a:ext cx="0" cy="208823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826741" y="2780928"/>
            <a:ext cx="0" cy="165618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194941" y="191683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804835" y="1916832"/>
            <a:ext cx="780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2" idx="0"/>
          </p:cNvCxnSpPr>
          <p:nvPr/>
        </p:nvCxnSpPr>
        <p:spPr>
          <a:xfrm flipH="1">
            <a:off x="9888968" y="2420888"/>
            <a:ext cx="3007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528931" y="2420888"/>
            <a:ext cx="780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9528932" y="4653140"/>
            <a:ext cx="1319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rgbClr val="002060"/>
                </a:solidFill>
                <a:latin typeface="Calibri"/>
              </a:rPr>
              <a:t>T= ca. 70C</a:t>
            </a:r>
          </a:p>
          <a:p>
            <a:r>
              <a:rPr lang="nb-NO" sz="1600" dirty="0">
                <a:solidFill>
                  <a:srgbClr val="002060"/>
                </a:solidFill>
                <a:latin typeface="Calibri"/>
              </a:rPr>
              <a:t>(= ca. 2000m)</a:t>
            </a:r>
          </a:p>
        </p:txBody>
      </p:sp>
      <p:sp>
        <p:nvSpPr>
          <p:cNvPr id="51" name="Freeform 50"/>
          <p:cNvSpPr/>
          <p:nvPr/>
        </p:nvSpPr>
        <p:spPr>
          <a:xfrm rot="21367568">
            <a:off x="2748341" y="4578183"/>
            <a:ext cx="6709821" cy="864096"/>
          </a:xfrm>
          <a:custGeom>
            <a:avLst/>
            <a:gdLst>
              <a:gd name="connsiteX0" fmla="*/ 0 w 8563511"/>
              <a:gd name="connsiteY0" fmla="*/ 1058238 h 1155842"/>
              <a:gd name="connsiteX1" fmla="*/ 51371 w 8563511"/>
              <a:gd name="connsiteY1" fmla="*/ 657546 h 1155842"/>
              <a:gd name="connsiteX2" fmla="*/ 626724 w 8563511"/>
              <a:gd name="connsiteY2" fmla="*/ 791110 h 1155842"/>
              <a:gd name="connsiteX3" fmla="*/ 739740 w 8563511"/>
              <a:gd name="connsiteY3" fmla="*/ 1089060 h 1155842"/>
              <a:gd name="connsiteX4" fmla="*/ 1607906 w 8563511"/>
              <a:gd name="connsiteY4" fmla="*/ 1155842 h 1155842"/>
              <a:gd name="connsiteX5" fmla="*/ 2296275 w 8563511"/>
              <a:gd name="connsiteY5" fmla="*/ 919537 h 1155842"/>
              <a:gd name="connsiteX6" fmla="*/ 2357919 w 8563511"/>
              <a:gd name="connsiteY6" fmla="*/ 714054 h 1155842"/>
              <a:gd name="connsiteX7" fmla="*/ 2537717 w 8563511"/>
              <a:gd name="connsiteY7" fmla="*/ 616449 h 1155842"/>
              <a:gd name="connsiteX8" fmla="*/ 2563403 w 8563511"/>
              <a:gd name="connsiteY8" fmla="*/ 1027415 h 1155842"/>
              <a:gd name="connsiteX9" fmla="*/ 2851079 w 8563511"/>
              <a:gd name="connsiteY9" fmla="*/ 796247 h 1155842"/>
              <a:gd name="connsiteX10" fmla="*/ 2892176 w 8563511"/>
              <a:gd name="connsiteY10" fmla="*/ 929811 h 1155842"/>
              <a:gd name="connsiteX11" fmla="*/ 3041151 w 8563511"/>
              <a:gd name="connsiteY11" fmla="*/ 847618 h 1155842"/>
              <a:gd name="connsiteX12" fmla="*/ 3071973 w 8563511"/>
              <a:gd name="connsiteY12" fmla="*/ 621586 h 1155842"/>
              <a:gd name="connsiteX13" fmla="*/ 3570270 w 8563511"/>
              <a:gd name="connsiteY13" fmla="*/ 339047 h 1155842"/>
              <a:gd name="connsiteX14" fmla="*/ 3606230 w 8563511"/>
              <a:gd name="connsiteY14" fmla="*/ 780836 h 1155842"/>
              <a:gd name="connsiteX15" fmla="*/ 3857946 w 8563511"/>
              <a:gd name="connsiteY15" fmla="*/ 539393 h 1155842"/>
              <a:gd name="connsiteX16" fmla="*/ 4104526 w 8563511"/>
              <a:gd name="connsiteY16" fmla="*/ 580490 h 1155842"/>
              <a:gd name="connsiteX17" fmla="*/ 4150760 w 8563511"/>
              <a:gd name="connsiteY17" fmla="*/ 231168 h 1155842"/>
              <a:gd name="connsiteX18" fmla="*/ 4839128 w 8563511"/>
              <a:gd name="connsiteY18" fmla="*/ 251717 h 1155842"/>
              <a:gd name="connsiteX19" fmla="*/ 4921322 w 8563511"/>
              <a:gd name="connsiteY19" fmla="*/ 323636 h 1155842"/>
              <a:gd name="connsiteX20" fmla="*/ 5645650 w 8563511"/>
              <a:gd name="connsiteY20" fmla="*/ 318499 h 1155842"/>
              <a:gd name="connsiteX21" fmla="*/ 5676472 w 8563511"/>
              <a:gd name="connsiteY21" fmla="*/ 400692 h 1155842"/>
              <a:gd name="connsiteX22" fmla="*/ 6159358 w 8563511"/>
              <a:gd name="connsiteY22" fmla="*/ 452063 h 1155842"/>
              <a:gd name="connsiteX23" fmla="*/ 6210728 w 8563511"/>
              <a:gd name="connsiteY23" fmla="*/ 385281 h 1155842"/>
              <a:gd name="connsiteX24" fmla="*/ 6601146 w 8563511"/>
              <a:gd name="connsiteY24" fmla="*/ 482885 h 1155842"/>
              <a:gd name="connsiteX25" fmla="*/ 7058346 w 8563511"/>
              <a:gd name="connsiteY25" fmla="*/ 364732 h 1155842"/>
              <a:gd name="connsiteX26" fmla="*/ 7145677 w 8563511"/>
              <a:gd name="connsiteY26" fmla="*/ 446926 h 1155842"/>
              <a:gd name="connsiteX27" fmla="*/ 7412805 w 8563511"/>
              <a:gd name="connsiteY27" fmla="*/ 380144 h 1155842"/>
              <a:gd name="connsiteX28" fmla="*/ 7438490 w 8563511"/>
              <a:gd name="connsiteY28" fmla="*/ 267128 h 1155842"/>
              <a:gd name="connsiteX29" fmla="*/ 8044666 w 8563511"/>
              <a:gd name="connsiteY29" fmla="*/ 0 h 1155842"/>
              <a:gd name="connsiteX30" fmla="*/ 8106311 w 8563511"/>
              <a:gd name="connsiteY30" fmla="*/ 215757 h 1155842"/>
              <a:gd name="connsiteX31" fmla="*/ 8337479 w 8563511"/>
              <a:gd name="connsiteY31" fmla="*/ 241442 h 1155842"/>
              <a:gd name="connsiteX32" fmla="*/ 8445358 w 8563511"/>
              <a:gd name="connsiteY32" fmla="*/ 46233 h 1155842"/>
              <a:gd name="connsiteX33" fmla="*/ 8563511 w 8563511"/>
              <a:gd name="connsiteY33" fmla="*/ 0 h 11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563511" h="1155842">
                <a:moveTo>
                  <a:pt x="0" y="1058238"/>
                </a:moveTo>
                <a:lnTo>
                  <a:pt x="51371" y="657546"/>
                </a:lnTo>
                <a:lnTo>
                  <a:pt x="626724" y="791110"/>
                </a:lnTo>
                <a:lnTo>
                  <a:pt x="739740" y="1089060"/>
                </a:lnTo>
                <a:lnTo>
                  <a:pt x="1607906" y="1155842"/>
                </a:lnTo>
                <a:lnTo>
                  <a:pt x="2296275" y="919537"/>
                </a:lnTo>
                <a:lnTo>
                  <a:pt x="2357919" y="714054"/>
                </a:lnTo>
                <a:lnTo>
                  <a:pt x="2537717" y="616449"/>
                </a:lnTo>
                <a:lnTo>
                  <a:pt x="2563403" y="1027415"/>
                </a:lnTo>
                <a:lnTo>
                  <a:pt x="2851079" y="796247"/>
                </a:lnTo>
                <a:lnTo>
                  <a:pt x="2892176" y="929811"/>
                </a:lnTo>
                <a:lnTo>
                  <a:pt x="3041151" y="847618"/>
                </a:lnTo>
                <a:lnTo>
                  <a:pt x="3071973" y="621586"/>
                </a:lnTo>
                <a:lnTo>
                  <a:pt x="3570270" y="339047"/>
                </a:lnTo>
                <a:lnTo>
                  <a:pt x="3606230" y="780836"/>
                </a:lnTo>
                <a:lnTo>
                  <a:pt x="3857946" y="539393"/>
                </a:lnTo>
                <a:lnTo>
                  <a:pt x="4104526" y="580490"/>
                </a:lnTo>
                <a:lnTo>
                  <a:pt x="4150760" y="231168"/>
                </a:lnTo>
                <a:lnTo>
                  <a:pt x="4839128" y="251717"/>
                </a:lnTo>
                <a:lnTo>
                  <a:pt x="4921322" y="323636"/>
                </a:lnTo>
                <a:lnTo>
                  <a:pt x="5645650" y="318499"/>
                </a:lnTo>
                <a:lnTo>
                  <a:pt x="5676472" y="400692"/>
                </a:lnTo>
                <a:lnTo>
                  <a:pt x="6159358" y="452063"/>
                </a:lnTo>
                <a:lnTo>
                  <a:pt x="6210728" y="385281"/>
                </a:lnTo>
                <a:lnTo>
                  <a:pt x="6601146" y="482885"/>
                </a:lnTo>
                <a:lnTo>
                  <a:pt x="7058346" y="364732"/>
                </a:lnTo>
                <a:lnTo>
                  <a:pt x="7145677" y="446926"/>
                </a:lnTo>
                <a:lnTo>
                  <a:pt x="7412805" y="380144"/>
                </a:lnTo>
                <a:lnTo>
                  <a:pt x="7438490" y="267128"/>
                </a:lnTo>
                <a:lnTo>
                  <a:pt x="8044666" y="0"/>
                </a:lnTo>
                <a:lnTo>
                  <a:pt x="8106311" y="215757"/>
                </a:lnTo>
                <a:lnTo>
                  <a:pt x="8337479" y="241442"/>
                </a:lnTo>
                <a:lnTo>
                  <a:pt x="8445358" y="46233"/>
                </a:lnTo>
                <a:lnTo>
                  <a:pt x="8563511" y="0"/>
                </a:lnTo>
              </a:path>
            </a:pathLst>
          </a:cu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0206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41503" y="3592411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>
                <a:solidFill>
                  <a:srgbClr val="002060"/>
                </a:solidFill>
                <a:latin typeface="Calibri"/>
              </a:rPr>
              <a:t>Ca. 1800m</a:t>
            </a:r>
          </a:p>
          <a:p>
            <a:r>
              <a:rPr lang="nb-NO" sz="9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nb-NO" sz="900" dirty="0" err="1">
                <a:solidFill>
                  <a:srgbClr val="002060"/>
                </a:solidFill>
                <a:latin typeface="Calibri"/>
              </a:rPr>
              <a:t>uplift</a:t>
            </a:r>
            <a:endParaRPr lang="nb-NO" sz="9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748047" y="33635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>
                <a:solidFill>
                  <a:srgbClr val="002060"/>
                </a:solidFill>
                <a:latin typeface="Calibri"/>
              </a:rPr>
              <a:t>Ca. 1500m</a:t>
            </a:r>
          </a:p>
          <a:p>
            <a:r>
              <a:rPr lang="nb-NO" sz="9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nb-NO" sz="900" dirty="0" err="1">
                <a:solidFill>
                  <a:srgbClr val="002060"/>
                </a:solidFill>
                <a:latin typeface="Calibri"/>
              </a:rPr>
              <a:t>uplift</a:t>
            </a:r>
            <a:endParaRPr lang="nb-NO" sz="900" dirty="0">
              <a:solidFill>
                <a:srgbClr val="002060"/>
              </a:solidFill>
              <a:latin typeface="Calibri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2763986" y="6085114"/>
            <a:ext cx="3255350" cy="108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6048823" y="6068790"/>
            <a:ext cx="3420477" cy="1632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330133" y="3167747"/>
            <a:ext cx="1028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i="1" dirty="0" err="1">
                <a:solidFill>
                  <a:srgbClr val="0070C0"/>
                </a:solidFill>
                <a:latin typeface="Calibri"/>
              </a:rPr>
              <a:t>Top</a:t>
            </a:r>
            <a:r>
              <a:rPr lang="nb-NO" sz="1200" i="1" dirty="0">
                <a:solidFill>
                  <a:srgbClr val="0070C0"/>
                </a:solidFill>
                <a:latin typeface="Calibri"/>
              </a:rPr>
              <a:t> Stø </a:t>
            </a:r>
            <a:r>
              <a:rPr lang="nb-NO" sz="1200" i="1" dirty="0" err="1">
                <a:solidFill>
                  <a:srgbClr val="0070C0"/>
                </a:solidFill>
                <a:latin typeface="Calibri"/>
              </a:rPr>
              <a:t>today</a:t>
            </a:r>
            <a:endParaRPr lang="nb-NO" sz="1200" i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111928" y="5050975"/>
            <a:ext cx="1429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i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Top</a:t>
            </a:r>
            <a:r>
              <a:rPr lang="nb-NO" sz="12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Stø (</a:t>
            </a:r>
            <a:r>
              <a:rPr lang="nb-NO" sz="1200" i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max</a:t>
            </a:r>
            <a:r>
              <a:rPr lang="nb-NO" sz="12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nb-NO" sz="1200" i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burial</a:t>
            </a:r>
            <a:r>
              <a:rPr lang="nb-NO" sz="12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28856" y="6155875"/>
            <a:ext cx="2952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>
                <a:solidFill>
                  <a:srgbClr val="002060"/>
                </a:solidFill>
                <a:latin typeface="Calibri"/>
              </a:rPr>
              <a:t>Cemented</a:t>
            </a:r>
            <a:r>
              <a:rPr lang="nb-NO" sz="1400" dirty="0">
                <a:solidFill>
                  <a:srgbClr val="002060"/>
                </a:solidFill>
                <a:latin typeface="Calibri"/>
              </a:rPr>
              <a:t> Sst (hard </a:t>
            </a:r>
            <a:r>
              <a:rPr lang="nb-NO" sz="1400" dirty="0" err="1">
                <a:solidFill>
                  <a:srgbClr val="002060"/>
                </a:solidFill>
                <a:latin typeface="Calibri"/>
              </a:rPr>
              <a:t>seismic</a:t>
            </a:r>
            <a:r>
              <a:rPr lang="nb-NO" sz="14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nb-NO" sz="1400" dirty="0" err="1">
                <a:solidFill>
                  <a:srgbClr val="002060"/>
                </a:solidFill>
                <a:latin typeface="Calibri"/>
              </a:rPr>
              <a:t>response</a:t>
            </a:r>
            <a:r>
              <a:rPr lang="nb-NO" sz="1400" dirty="0">
                <a:solidFill>
                  <a:srgbClr val="002060"/>
                </a:solidFill>
                <a:latin typeface="Calibri"/>
              </a:rPr>
              <a:t>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272923" y="6155875"/>
            <a:ext cx="2702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>
                <a:solidFill>
                  <a:srgbClr val="002060"/>
                </a:solidFill>
                <a:latin typeface="Calibri"/>
              </a:rPr>
              <a:t>Loose</a:t>
            </a:r>
            <a:r>
              <a:rPr lang="nb-NO" sz="1400" dirty="0">
                <a:solidFill>
                  <a:srgbClr val="002060"/>
                </a:solidFill>
                <a:latin typeface="Calibri"/>
              </a:rPr>
              <a:t> sand (soft </a:t>
            </a:r>
            <a:r>
              <a:rPr lang="nb-NO" sz="1400" dirty="0" err="1">
                <a:solidFill>
                  <a:srgbClr val="002060"/>
                </a:solidFill>
                <a:latin typeface="Calibri"/>
              </a:rPr>
              <a:t>seismic</a:t>
            </a:r>
            <a:r>
              <a:rPr lang="nb-NO" sz="14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nb-NO" sz="1400" dirty="0" err="1">
                <a:solidFill>
                  <a:srgbClr val="002060"/>
                </a:solidFill>
                <a:latin typeface="Calibri"/>
              </a:rPr>
              <a:t>response</a:t>
            </a:r>
            <a:r>
              <a:rPr lang="nb-NO" sz="1400" dirty="0">
                <a:solidFill>
                  <a:srgbClr val="002060"/>
                </a:solidFill>
                <a:latin typeface="Calibri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6140" y="3152707"/>
            <a:ext cx="1918710" cy="109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eft Arrow 41"/>
          <p:cNvSpPr/>
          <p:nvPr/>
        </p:nvSpPr>
        <p:spPr>
          <a:xfrm rot="20039874">
            <a:off x="5443134" y="3900736"/>
            <a:ext cx="1030847" cy="3329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39605" y="4482146"/>
            <a:ext cx="16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err="1">
                <a:solidFill>
                  <a:srgbClr val="EEECE1">
                    <a:lumMod val="10000"/>
                  </a:srgbClr>
                </a:solidFill>
                <a:latin typeface="Calibri"/>
              </a:rPr>
              <a:t>Transition</a:t>
            </a:r>
            <a:r>
              <a:rPr lang="nb-NO" i="1" dirty="0">
                <a:solidFill>
                  <a:srgbClr val="EEECE1">
                    <a:lumMod val="10000"/>
                  </a:srgbClr>
                </a:solidFill>
                <a:latin typeface="Calibri"/>
              </a:rPr>
              <a:t> </a:t>
            </a:r>
            <a:r>
              <a:rPr lang="nb-NO" i="1" dirty="0" err="1">
                <a:solidFill>
                  <a:srgbClr val="EEECE1">
                    <a:lumMod val="10000"/>
                  </a:srgbClr>
                </a:solidFill>
                <a:latin typeface="Calibri"/>
              </a:rPr>
              <a:t>zone</a:t>
            </a:r>
            <a:endParaRPr lang="nb-NO" i="1" dirty="0">
              <a:solidFill>
                <a:srgbClr val="EEECE1">
                  <a:lumMod val="10000"/>
                </a:srgb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154" y="3946913"/>
            <a:ext cx="1747238" cy="112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952433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92DA-2BA3-4099-B3F4-452901607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Shale depth trends (w/uplift) in Hoop area</a:t>
            </a:r>
            <a:br>
              <a:rPr lang="en-US" sz="2800" dirty="0"/>
            </a:br>
            <a:r>
              <a:rPr lang="en-US" sz="2800" dirty="0" err="1"/>
              <a:t>Fuglen</a:t>
            </a:r>
            <a:r>
              <a:rPr lang="en-US" sz="2800" dirty="0"/>
              <a:t> </a:t>
            </a:r>
            <a:r>
              <a:rPr lang="en-US" sz="2800" dirty="0" err="1"/>
              <a:t>Fm</a:t>
            </a:r>
            <a:r>
              <a:rPr lang="en-US" sz="2800" dirty="0"/>
              <a:t> (cap-rock of </a:t>
            </a:r>
            <a:r>
              <a:rPr lang="en-US" sz="2800" dirty="0" err="1"/>
              <a:t>Stø</a:t>
            </a:r>
            <a:r>
              <a:rPr lang="en-US" sz="2800" dirty="0"/>
              <a:t> </a:t>
            </a:r>
            <a:r>
              <a:rPr lang="en-US" sz="2800" dirty="0" err="1"/>
              <a:t>Fm</a:t>
            </a:r>
            <a:r>
              <a:rPr lang="en-US" sz="28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79DD6-1DEC-4383-9C2A-77182CACA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228" y="1319131"/>
            <a:ext cx="10287756" cy="511892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3FB0A7-43B5-4457-AA5A-AF44CAED5553}"/>
              </a:ext>
            </a:extLst>
          </p:cNvPr>
          <p:cNvCxnSpPr/>
          <p:nvPr/>
        </p:nvCxnSpPr>
        <p:spPr>
          <a:xfrm>
            <a:off x="4659086" y="1593669"/>
            <a:ext cx="748937" cy="505097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17753D-DFE2-4B76-90F8-FD0AFB8B5CCB}"/>
              </a:ext>
            </a:extLst>
          </p:cNvPr>
          <p:cNvCxnSpPr>
            <a:cxnSpLocks/>
          </p:cNvCxnSpPr>
          <p:nvPr/>
        </p:nvCxnSpPr>
        <p:spPr>
          <a:xfrm flipV="1">
            <a:off x="4659086" y="2908663"/>
            <a:ext cx="748937" cy="2980749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256EF7-BD08-497E-BE72-59CB24D3BD4E}"/>
              </a:ext>
            </a:extLst>
          </p:cNvPr>
          <p:cNvSpPr txBox="1"/>
          <p:nvPr/>
        </p:nvSpPr>
        <p:spPr>
          <a:xfrm>
            <a:off x="2612571" y="2664823"/>
            <a:ext cx="161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Wisting</a:t>
            </a:r>
            <a:r>
              <a:rPr lang="en-US" dirty="0">
                <a:solidFill>
                  <a:srgbClr val="00B050"/>
                </a:solidFill>
              </a:rPr>
              <a:t> Central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A7610-E552-4E6B-B159-7DDEBB955011}"/>
              </a:ext>
            </a:extLst>
          </p:cNvPr>
          <p:cNvSpPr txBox="1"/>
          <p:nvPr/>
        </p:nvSpPr>
        <p:spPr>
          <a:xfrm>
            <a:off x="2577330" y="4281340"/>
            <a:ext cx="8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Atlantis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056DAE-917E-4036-8D14-B3CAD97CD1B1}"/>
              </a:ext>
            </a:extLst>
          </p:cNvPr>
          <p:cNvCxnSpPr/>
          <p:nvPr/>
        </p:nvCxnSpPr>
        <p:spPr>
          <a:xfrm>
            <a:off x="5878286" y="1950720"/>
            <a:ext cx="5918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8DD946B-DC48-426E-B1F9-2382925BB0EE}"/>
              </a:ext>
            </a:extLst>
          </p:cNvPr>
          <p:cNvSpPr txBox="1"/>
          <p:nvPr/>
        </p:nvSpPr>
        <p:spPr>
          <a:xfrm>
            <a:off x="5721531" y="1581388"/>
            <a:ext cx="174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Smectite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Illite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6E999-69AC-4D7F-9D42-52A39A8AC648}"/>
              </a:ext>
            </a:extLst>
          </p:cNvPr>
          <p:cNvSpPr txBox="1"/>
          <p:nvPr/>
        </p:nvSpPr>
        <p:spPr>
          <a:xfrm>
            <a:off x="6629472" y="2995213"/>
            <a:ext cx="115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Clay </a:t>
            </a:r>
            <a:r>
              <a:rPr lang="en-US" dirty="0">
                <a:sym typeface="Wingdings" panose="05000000000000000000" pitchFamily="2" charset="2"/>
              </a:rPr>
              <a:t> Qz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8D38C4-0A86-46CB-AFD7-1859F54026DE}"/>
              </a:ext>
            </a:extLst>
          </p:cNvPr>
          <p:cNvCxnSpPr/>
          <p:nvPr/>
        </p:nvCxnSpPr>
        <p:spPr>
          <a:xfrm>
            <a:off x="6629472" y="2995213"/>
            <a:ext cx="5918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DA3A6C2-6D64-444C-9BCD-91BD7C6F5633}"/>
              </a:ext>
            </a:extLst>
          </p:cNvPr>
          <p:cNvSpPr/>
          <p:nvPr/>
        </p:nvSpPr>
        <p:spPr>
          <a:xfrm>
            <a:off x="9248503" y="1898469"/>
            <a:ext cx="2525486" cy="3892732"/>
          </a:xfrm>
          <a:custGeom>
            <a:avLst/>
            <a:gdLst>
              <a:gd name="connsiteX0" fmla="*/ 2525486 w 2525486"/>
              <a:gd name="connsiteY0" fmla="*/ 0 h 3840480"/>
              <a:gd name="connsiteX1" fmla="*/ 2116183 w 2525486"/>
              <a:gd name="connsiteY1" fmla="*/ 209005 h 3840480"/>
              <a:gd name="connsiteX2" fmla="*/ 1515291 w 2525486"/>
              <a:gd name="connsiteY2" fmla="*/ 574765 h 3840480"/>
              <a:gd name="connsiteX3" fmla="*/ 1027611 w 2525486"/>
              <a:gd name="connsiteY3" fmla="*/ 1123405 h 3840480"/>
              <a:gd name="connsiteX4" fmla="*/ 635726 w 2525486"/>
              <a:gd name="connsiteY4" fmla="*/ 1942011 h 3840480"/>
              <a:gd name="connsiteX5" fmla="*/ 400594 w 2525486"/>
              <a:gd name="connsiteY5" fmla="*/ 2804160 h 3840480"/>
              <a:gd name="connsiteX6" fmla="*/ 287383 w 2525486"/>
              <a:gd name="connsiteY6" fmla="*/ 3135085 h 3840480"/>
              <a:gd name="connsiteX7" fmla="*/ 130628 w 2525486"/>
              <a:gd name="connsiteY7" fmla="*/ 3840480 h 3840480"/>
              <a:gd name="connsiteX8" fmla="*/ 69668 w 2525486"/>
              <a:gd name="connsiteY8" fmla="*/ 3030582 h 3840480"/>
              <a:gd name="connsiteX9" fmla="*/ 0 w 2525486"/>
              <a:gd name="connsiteY9" fmla="*/ 2734491 h 3840480"/>
              <a:gd name="connsiteX10" fmla="*/ 17417 w 2525486"/>
              <a:gd name="connsiteY10" fmla="*/ 348342 h 3840480"/>
              <a:gd name="connsiteX11" fmla="*/ 17417 w 2525486"/>
              <a:gd name="connsiteY11" fmla="*/ 348342 h 3840480"/>
              <a:gd name="connsiteX0" fmla="*/ 2525486 w 2525486"/>
              <a:gd name="connsiteY0" fmla="*/ 0 h 3840480"/>
              <a:gd name="connsiteX1" fmla="*/ 2116183 w 2525486"/>
              <a:gd name="connsiteY1" fmla="*/ 209005 h 3840480"/>
              <a:gd name="connsiteX2" fmla="*/ 1515291 w 2525486"/>
              <a:gd name="connsiteY2" fmla="*/ 574765 h 3840480"/>
              <a:gd name="connsiteX3" fmla="*/ 1105988 w 2525486"/>
              <a:gd name="connsiteY3" fmla="*/ 1158239 h 3840480"/>
              <a:gd name="connsiteX4" fmla="*/ 635726 w 2525486"/>
              <a:gd name="connsiteY4" fmla="*/ 1942011 h 3840480"/>
              <a:gd name="connsiteX5" fmla="*/ 400594 w 2525486"/>
              <a:gd name="connsiteY5" fmla="*/ 2804160 h 3840480"/>
              <a:gd name="connsiteX6" fmla="*/ 287383 w 2525486"/>
              <a:gd name="connsiteY6" fmla="*/ 3135085 h 3840480"/>
              <a:gd name="connsiteX7" fmla="*/ 130628 w 2525486"/>
              <a:gd name="connsiteY7" fmla="*/ 3840480 h 3840480"/>
              <a:gd name="connsiteX8" fmla="*/ 69668 w 2525486"/>
              <a:gd name="connsiteY8" fmla="*/ 3030582 h 3840480"/>
              <a:gd name="connsiteX9" fmla="*/ 0 w 2525486"/>
              <a:gd name="connsiteY9" fmla="*/ 2734491 h 3840480"/>
              <a:gd name="connsiteX10" fmla="*/ 17417 w 2525486"/>
              <a:gd name="connsiteY10" fmla="*/ 348342 h 3840480"/>
              <a:gd name="connsiteX11" fmla="*/ 17417 w 2525486"/>
              <a:gd name="connsiteY11" fmla="*/ 348342 h 3840480"/>
              <a:gd name="connsiteX0" fmla="*/ 2525486 w 2525486"/>
              <a:gd name="connsiteY0" fmla="*/ 0 h 3840480"/>
              <a:gd name="connsiteX1" fmla="*/ 2116183 w 2525486"/>
              <a:gd name="connsiteY1" fmla="*/ 209005 h 3840480"/>
              <a:gd name="connsiteX2" fmla="*/ 1515291 w 2525486"/>
              <a:gd name="connsiteY2" fmla="*/ 574765 h 3840480"/>
              <a:gd name="connsiteX3" fmla="*/ 1105988 w 2525486"/>
              <a:gd name="connsiteY3" fmla="*/ 1158239 h 3840480"/>
              <a:gd name="connsiteX4" fmla="*/ 766355 w 2525486"/>
              <a:gd name="connsiteY4" fmla="*/ 2011680 h 3840480"/>
              <a:gd name="connsiteX5" fmla="*/ 400594 w 2525486"/>
              <a:gd name="connsiteY5" fmla="*/ 2804160 h 3840480"/>
              <a:gd name="connsiteX6" fmla="*/ 287383 w 2525486"/>
              <a:gd name="connsiteY6" fmla="*/ 3135085 h 3840480"/>
              <a:gd name="connsiteX7" fmla="*/ 130628 w 2525486"/>
              <a:gd name="connsiteY7" fmla="*/ 3840480 h 3840480"/>
              <a:gd name="connsiteX8" fmla="*/ 69668 w 2525486"/>
              <a:gd name="connsiteY8" fmla="*/ 3030582 h 3840480"/>
              <a:gd name="connsiteX9" fmla="*/ 0 w 2525486"/>
              <a:gd name="connsiteY9" fmla="*/ 2734491 h 3840480"/>
              <a:gd name="connsiteX10" fmla="*/ 17417 w 2525486"/>
              <a:gd name="connsiteY10" fmla="*/ 348342 h 3840480"/>
              <a:gd name="connsiteX11" fmla="*/ 17417 w 2525486"/>
              <a:gd name="connsiteY11" fmla="*/ 348342 h 3840480"/>
              <a:gd name="connsiteX0" fmla="*/ 2525486 w 2525486"/>
              <a:gd name="connsiteY0" fmla="*/ 0 h 3840480"/>
              <a:gd name="connsiteX1" fmla="*/ 2116183 w 2525486"/>
              <a:gd name="connsiteY1" fmla="*/ 209005 h 3840480"/>
              <a:gd name="connsiteX2" fmla="*/ 1515291 w 2525486"/>
              <a:gd name="connsiteY2" fmla="*/ 574765 h 3840480"/>
              <a:gd name="connsiteX3" fmla="*/ 1105988 w 2525486"/>
              <a:gd name="connsiteY3" fmla="*/ 1158239 h 3840480"/>
              <a:gd name="connsiteX4" fmla="*/ 766355 w 2525486"/>
              <a:gd name="connsiteY4" fmla="*/ 2011680 h 3840480"/>
              <a:gd name="connsiteX5" fmla="*/ 618308 w 2525486"/>
              <a:gd name="connsiteY5" fmla="*/ 2804160 h 3840480"/>
              <a:gd name="connsiteX6" fmla="*/ 287383 w 2525486"/>
              <a:gd name="connsiteY6" fmla="*/ 3135085 h 3840480"/>
              <a:gd name="connsiteX7" fmla="*/ 130628 w 2525486"/>
              <a:gd name="connsiteY7" fmla="*/ 3840480 h 3840480"/>
              <a:gd name="connsiteX8" fmla="*/ 69668 w 2525486"/>
              <a:gd name="connsiteY8" fmla="*/ 3030582 h 3840480"/>
              <a:gd name="connsiteX9" fmla="*/ 0 w 2525486"/>
              <a:gd name="connsiteY9" fmla="*/ 2734491 h 3840480"/>
              <a:gd name="connsiteX10" fmla="*/ 17417 w 2525486"/>
              <a:gd name="connsiteY10" fmla="*/ 348342 h 3840480"/>
              <a:gd name="connsiteX11" fmla="*/ 17417 w 2525486"/>
              <a:gd name="connsiteY11" fmla="*/ 348342 h 3840480"/>
              <a:gd name="connsiteX0" fmla="*/ 2525486 w 2525486"/>
              <a:gd name="connsiteY0" fmla="*/ 0 h 3840480"/>
              <a:gd name="connsiteX1" fmla="*/ 2116183 w 2525486"/>
              <a:gd name="connsiteY1" fmla="*/ 209005 h 3840480"/>
              <a:gd name="connsiteX2" fmla="*/ 1515291 w 2525486"/>
              <a:gd name="connsiteY2" fmla="*/ 574765 h 3840480"/>
              <a:gd name="connsiteX3" fmla="*/ 1105988 w 2525486"/>
              <a:gd name="connsiteY3" fmla="*/ 1158239 h 3840480"/>
              <a:gd name="connsiteX4" fmla="*/ 766355 w 2525486"/>
              <a:gd name="connsiteY4" fmla="*/ 2011680 h 3840480"/>
              <a:gd name="connsiteX5" fmla="*/ 618308 w 2525486"/>
              <a:gd name="connsiteY5" fmla="*/ 2804160 h 3840480"/>
              <a:gd name="connsiteX6" fmla="*/ 400595 w 2525486"/>
              <a:gd name="connsiteY6" fmla="*/ 3178627 h 3840480"/>
              <a:gd name="connsiteX7" fmla="*/ 130628 w 2525486"/>
              <a:gd name="connsiteY7" fmla="*/ 3840480 h 3840480"/>
              <a:gd name="connsiteX8" fmla="*/ 69668 w 2525486"/>
              <a:gd name="connsiteY8" fmla="*/ 3030582 h 3840480"/>
              <a:gd name="connsiteX9" fmla="*/ 0 w 2525486"/>
              <a:gd name="connsiteY9" fmla="*/ 2734491 h 3840480"/>
              <a:gd name="connsiteX10" fmla="*/ 17417 w 2525486"/>
              <a:gd name="connsiteY10" fmla="*/ 348342 h 3840480"/>
              <a:gd name="connsiteX11" fmla="*/ 17417 w 2525486"/>
              <a:gd name="connsiteY11" fmla="*/ 348342 h 3840480"/>
              <a:gd name="connsiteX0" fmla="*/ 2525486 w 2525486"/>
              <a:gd name="connsiteY0" fmla="*/ 0 h 3840480"/>
              <a:gd name="connsiteX1" fmla="*/ 2116183 w 2525486"/>
              <a:gd name="connsiteY1" fmla="*/ 209005 h 3840480"/>
              <a:gd name="connsiteX2" fmla="*/ 1515291 w 2525486"/>
              <a:gd name="connsiteY2" fmla="*/ 574765 h 3840480"/>
              <a:gd name="connsiteX3" fmla="*/ 1105988 w 2525486"/>
              <a:gd name="connsiteY3" fmla="*/ 1158239 h 3840480"/>
              <a:gd name="connsiteX4" fmla="*/ 766355 w 2525486"/>
              <a:gd name="connsiteY4" fmla="*/ 2011680 h 3840480"/>
              <a:gd name="connsiteX5" fmla="*/ 618308 w 2525486"/>
              <a:gd name="connsiteY5" fmla="*/ 2804160 h 3840480"/>
              <a:gd name="connsiteX6" fmla="*/ 418012 w 2525486"/>
              <a:gd name="connsiteY6" fmla="*/ 3196044 h 3840480"/>
              <a:gd name="connsiteX7" fmla="*/ 130628 w 2525486"/>
              <a:gd name="connsiteY7" fmla="*/ 3840480 h 3840480"/>
              <a:gd name="connsiteX8" fmla="*/ 69668 w 2525486"/>
              <a:gd name="connsiteY8" fmla="*/ 3030582 h 3840480"/>
              <a:gd name="connsiteX9" fmla="*/ 0 w 2525486"/>
              <a:gd name="connsiteY9" fmla="*/ 2734491 h 3840480"/>
              <a:gd name="connsiteX10" fmla="*/ 17417 w 2525486"/>
              <a:gd name="connsiteY10" fmla="*/ 348342 h 3840480"/>
              <a:gd name="connsiteX11" fmla="*/ 17417 w 2525486"/>
              <a:gd name="connsiteY11" fmla="*/ 348342 h 3840480"/>
              <a:gd name="connsiteX0" fmla="*/ 2525486 w 2525486"/>
              <a:gd name="connsiteY0" fmla="*/ 0 h 3892732"/>
              <a:gd name="connsiteX1" fmla="*/ 2116183 w 2525486"/>
              <a:gd name="connsiteY1" fmla="*/ 209005 h 3892732"/>
              <a:gd name="connsiteX2" fmla="*/ 1515291 w 2525486"/>
              <a:gd name="connsiteY2" fmla="*/ 574765 h 3892732"/>
              <a:gd name="connsiteX3" fmla="*/ 1105988 w 2525486"/>
              <a:gd name="connsiteY3" fmla="*/ 1158239 h 3892732"/>
              <a:gd name="connsiteX4" fmla="*/ 766355 w 2525486"/>
              <a:gd name="connsiteY4" fmla="*/ 2011680 h 3892732"/>
              <a:gd name="connsiteX5" fmla="*/ 618308 w 2525486"/>
              <a:gd name="connsiteY5" fmla="*/ 2804160 h 3892732"/>
              <a:gd name="connsiteX6" fmla="*/ 418012 w 2525486"/>
              <a:gd name="connsiteY6" fmla="*/ 3196044 h 3892732"/>
              <a:gd name="connsiteX7" fmla="*/ 278674 w 2525486"/>
              <a:gd name="connsiteY7" fmla="*/ 3892732 h 3892732"/>
              <a:gd name="connsiteX8" fmla="*/ 69668 w 2525486"/>
              <a:gd name="connsiteY8" fmla="*/ 3030582 h 3892732"/>
              <a:gd name="connsiteX9" fmla="*/ 0 w 2525486"/>
              <a:gd name="connsiteY9" fmla="*/ 2734491 h 3892732"/>
              <a:gd name="connsiteX10" fmla="*/ 17417 w 2525486"/>
              <a:gd name="connsiteY10" fmla="*/ 348342 h 3892732"/>
              <a:gd name="connsiteX11" fmla="*/ 17417 w 2525486"/>
              <a:gd name="connsiteY11" fmla="*/ 348342 h 389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5486" h="3892732">
                <a:moveTo>
                  <a:pt x="2525486" y="0"/>
                </a:moveTo>
                <a:lnTo>
                  <a:pt x="2116183" y="209005"/>
                </a:lnTo>
                <a:lnTo>
                  <a:pt x="1515291" y="574765"/>
                </a:lnTo>
                <a:lnTo>
                  <a:pt x="1105988" y="1158239"/>
                </a:lnTo>
                <a:lnTo>
                  <a:pt x="766355" y="2011680"/>
                </a:lnTo>
                <a:lnTo>
                  <a:pt x="618308" y="2804160"/>
                </a:lnTo>
                <a:lnTo>
                  <a:pt x="418012" y="3196044"/>
                </a:lnTo>
                <a:lnTo>
                  <a:pt x="278674" y="3892732"/>
                </a:lnTo>
                <a:lnTo>
                  <a:pt x="69668" y="3030582"/>
                </a:lnTo>
                <a:lnTo>
                  <a:pt x="0" y="2734491"/>
                </a:lnTo>
                <a:lnTo>
                  <a:pt x="17417" y="348342"/>
                </a:lnTo>
                <a:lnTo>
                  <a:pt x="17417" y="348342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96AEEF1-BA8D-4E8A-9589-8B8377F9169E}"/>
              </a:ext>
            </a:extLst>
          </p:cNvPr>
          <p:cNvSpPr/>
          <p:nvPr/>
        </p:nvSpPr>
        <p:spPr>
          <a:xfrm>
            <a:off x="5669281" y="1672046"/>
            <a:ext cx="1297577" cy="4162697"/>
          </a:xfrm>
          <a:custGeom>
            <a:avLst/>
            <a:gdLst>
              <a:gd name="connsiteX0" fmla="*/ 0 w 1018903"/>
              <a:gd name="connsiteY0" fmla="*/ 0 h 4162697"/>
              <a:gd name="connsiteX1" fmla="*/ 139337 w 1018903"/>
              <a:gd name="connsiteY1" fmla="*/ 627017 h 4162697"/>
              <a:gd name="connsiteX2" fmla="*/ 226423 w 1018903"/>
              <a:gd name="connsiteY2" fmla="*/ 2420983 h 4162697"/>
              <a:gd name="connsiteX3" fmla="*/ 296091 w 1018903"/>
              <a:gd name="connsiteY3" fmla="*/ 3065417 h 4162697"/>
              <a:gd name="connsiteX4" fmla="*/ 261257 w 1018903"/>
              <a:gd name="connsiteY4" fmla="*/ 3100251 h 4162697"/>
              <a:gd name="connsiteX5" fmla="*/ 583474 w 1018903"/>
              <a:gd name="connsiteY5" fmla="*/ 3579223 h 4162697"/>
              <a:gd name="connsiteX6" fmla="*/ 705394 w 1018903"/>
              <a:gd name="connsiteY6" fmla="*/ 3892731 h 4162697"/>
              <a:gd name="connsiteX7" fmla="*/ 801189 w 1018903"/>
              <a:gd name="connsiteY7" fmla="*/ 4162697 h 4162697"/>
              <a:gd name="connsiteX8" fmla="*/ 940526 w 1018903"/>
              <a:gd name="connsiteY8" fmla="*/ 3596640 h 4162697"/>
              <a:gd name="connsiteX9" fmla="*/ 1018903 w 1018903"/>
              <a:gd name="connsiteY9" fmla="*/ 3100251 h 4162697"/>
              <a:gd name="connsiteX10" fmla="*/ 905691 w 1018903"/>
              <a:gd name="connsiteY10" fmla="*/ 548640 h 4162697"/>
              <a:gd name="connsiteX0" fmla="*/ 0 w 1036321"/>
              <a:gd name="connsiteY0" fmla="*/ 0 h 4162697"/>
              <a:gd name="connsiteX1" fmla="*/ 139337 w 1036321"/>
              <a:gd name="connsiteY1" fmla="*/ 627017 h 4162697"/>
              <a:gd name="connsiteX2" fmla="*/ 226423 w 1036321"/>
              <a:gd name="connsiteY2" fmla="*/ 2420983 h 4162697"/>
              <a:gd name="connsiteX3" fmla="*/ 296091 w 1036321"/>
              <a:gd name="connsiteY3" fmla="*/ 3065417 h 4162697"/>
              <a:gd name="connsiteX4" fmla="*/ 261257 w 1036321"/>
              <a:gd name="connsiteY4" fmla="*/ 3100251 h 4162697"/>
              <a:gd name="connsiteX5" fmla="*/ 583474 w 1036321"/>
              <a:gd name="connsiteY5" fmla="*/ 3579223 h 4162697"/>
              <a:gd name="connsiteX6" fmla="*/ 705394 w 1036321"/>
              <a:gd name="connsiteY6" fmla="*/ 3892731 h 4162697"/>
              <a:gd name="connsiteX7" fmla="*/ 801189 w 1036321"/>
              <a:gd name="connsiteY7" fmla="*/ 4162697 h 4162697"/>
              <a:gd name="connsiteX8" fmla="*/ 1036321 w 1036321"/>
              <a:gd name="connsiteY8" fmla="*/ 3614058 h 4162697"/>
              <a:gd name="connsiteX9" fmla="*/ 1018903 w 1036321"/>
              <a:gd name="connsiteY9" fmla="*/ 3100251 h 4162697"/>
              <a:gd name="connsiteX10" fmla="*/ 905691 w 1036321"/>
              <a:gd name="connsiteY10" fmla="*/ 548640 h 4162697"/>
              <a:gd name="connsiteX0" fmla="*/ 0 w 1184366"/>
              <a:gd name="connsiteY0" fmla="*/ 0 h 4162697"/>
              <a:gd name="connsiteX1" fmla="*/ 139337 w 1184366"/>
              <a:gd name="connsiteY1" fmla="*/ 627017 h 4162697"/>
              <a:gd name="connsiteX2" fmla="*/ 226423 w 1184366"/>
              <a:gd name="connsiteY2" fmla="*/ 2420983 h 4162697"/>
              <a:gd name="connsiteX3" fmla="*/ 296091 w 1184366"/>
              <a:gd name="connsiteY3" fmla="*/ 3065417 h 4162697"/>
              <a:gd name="connsiteX4" fmla="*/ 261257 w 1184366"/>
              <a:gd name="connsiteY4" fmla="*/ 3100251 h 4162697"/>
              <a:gd name="connsiteX5" fmla="*/ 583474 w 1184366"/>
              <a:gd name="connsiteY5" fmla="*/ 3579223 h 4162697"/>
              <a:gd name="connsiteX6" fmla="*/ 705394 w 1184366"/>
              <a:gd name="connsiteY6" fmla="*/ 3892731 h 4162697"/>
              <a:gd name="connsiteX7" fmla="*/ 801189 w 1184366"/>
              <a:gd name="connsiteY7" fmla="*/ 4162697 h 4162697"/>
              <a:gd name="connsiteX8" fmla="*/ 1036321 w 1184366"/>
              <a:gd name="connsiteY8" fmla="*/ 3614058 h 4162697"/>
              <a:gd name="connsiteX9" fmla="*/ 1184366 w 1184366"/>
              <a:gd name="connsiteY9" fmla="*/ 3108959 h 4162697"/>
              <a:gd name="connsiteX10" fmla="*/ 905691 w 1184366"/>
              <a:gd name="connsiteY10" fmla="*/ 548640 h 4162697"/>
              <a:gd name="connsiteX0" fmla="*/ 0 w 1288868"/>
              <a:gd name="connsiteY0" fmla="*/ 0 h 4162697"/>
              <a:gd name="connsiteX1" fmla="*/ 139337 w 1288868"/>
              <a:gd name="connsiteY1" fmla="*/ 627017 h 4162697"/>
              <a:gd name="connsiteX2" fmla="*/ 226423 w 1288868"/>
              <a:gd name="connsiteY2" fmla="*/ 2420983 h 4162697"/>
              <a:gd name="connsiteX3" fmla="*/ 296091 w 1288868"/>
              <a:gd name="connsiteY3" fmla="*/ 3065417 h 4162697"/>
              <a:gd name="connsiteX4" fmla="*/ 261257 w 1288868"/>
              <a:gd name="connsiteY4" fmla="*/ 3100251 h 4162697"/>
              <a:gd name="connsiteX5" fmla="*/ 583474 w 1288868"/>
              <a:gd name="connsiteY5" fmla="*/ 3579223 h 4162697"/>
              <a:gd name="connsiteX6" fmla="*/ 705394 w 1288868"/>
              <a:gd name="connsiteY6" fmla="*/ 3892731 h 4162697"/>
              <a:gd name="connsiteX7" fmla="*/ 801189 w 1288868"/>
              <a:gd name="connsiteY7" fmla="*/ 4162697 h 4162697"/>
              <a:gd name="connsiteX8" fmla="*/ 1036321 w 1288868"/>
              <a:gd name="connsiteY8" fmla="*/ 3614058 h 4162697"/>
              <a:gd name="connsiteX9" fmla="*/ 1184366 w 1288868"/>
              <a:gd name="connsiteY9" fmla="*/ 3108959 h 4162697"/>
              <a:gd name="connsiteX10" fmla="*/ 1288868 w 1288868"/>
              <a:gd name="connsiteY10" fmla="*/ 513805 h 4162697"/>
              <a:gd name="connsiteX0" fmla="*/ 0 w 1288868"/>
              <a:gd name="connsiteY0" fmla="*/ 0 h 4162697"/>
              <a:gd name="connsiteX1" fmla="*/ 139337 w 1288868"/>
              <a:gd name="connsiteY1" fmla="*/ 627017 h 4162697"/>
              <a:gd name="connsiteX2" fmla="*/ 226423 w 1288868"/>
              <a:gd name="connsiteY2" fmla="*/ 2420983 h 4162697"/>
              <a:gd name="connsiteX3" fmla="*/ 296091 w 1288868"/>
              <a:gd name="connsiteY3" fmla="*/ 3065417 h 4162697"/>
              <a:gd name="connsiteX4" fmla="*/ 261257 w 1288868"/>
              <a:gd name="connsiteY4" fmla="*/ 3100251 h 4162697"/>
              <a:gd name="connsiteX5" fmla="*/ 583474 w 1288868"/>
              <a:gd name="connsiteY5" fmla="*/ 3579223 h 4162697"/>
              <a:gd name="connsiteX6" fmla="*/ 705394 w 1288868"/>
              <a:gd name="connsiteY6" fmla="*/ 3892731 h 4162697"/>
              <a:gd name="connsiteX7" fmla="*/ 801189 w 1288868"/>
              <a:gd name="connsiteY7" fmla="*/ 4162697 h 4162697"/>
              <a:gd name="connsiteX8" fmla="*/ 1036321 w 1288868"/>
              <a:gd name="connsiteY8" fmla="*/ 3614058 h 4162697"/>
              <a:gd name="connsiteX9" fmla="*/ 1254034 w 1288868"/>
              <a:gd name="connsiteY9" fmla="*/ 3108959 h 4162697"/>
              <a:gd name="connsiteX10" fmla="*/ 1288868 w 1288868"/>
              <a:gd name="connsiteY10" fmla="*/ 513805 h 4162697"/>
              <a:gd name="connsiteX0" fmla="*/ 0 w 1297577"/>
              <a:gd name="connsiteY0" fmla="*/ 0 h 4162697"/>
              <a:gd name="connsiteX1" fmla="*/ 139337 w 1297577"/>
              <a:gd name="connsiteY1" fmla="*/ 627017 h 4162697"/>
              <a:gd name="connsiteX2" fmla="*/ 226423 w 1297577"/>
              <a:gd name="connsiteY2" fmla="*/ 2420983 h 4162697"/>
              <a:gd name="connsiteX3" fmla="*/ 296091 w 1297577"/>
              <a:gd name="connsiteY3" fmla="*/ 3065417 h 4162697"/>
              <a:gd name="connsiteX4" fmla="*/ 261257 w 1297577"/>
              <a:gd name="connsiteY4" fmla="*/ 3100251 h 4162697"/>
              <a:gd name="connsiteX5" fmla="*/ 583474 w 1297577"/>
              <a:gd name="connsiteY5" fmla="*/ 3579223 h 4162697"/>
              <a:gd name="connsiteX6" fmla="*/ 705394 w 1297577"/>
              <a:gd name="connsiteY6" fmla="*/ 3892731 h 4162697"/>
              <a:gd name="connsiteX7" fmla="*/ 801189 w 1297577"/>
              <a:gd name="connsiteY7" fmla="*/ 4162697 h 4162697"/>
              <a:gd name="connsiteX8" fmla="*/ 1036321 w 1297577"/>
              <a:gd name="connsiteY8" fmla="*/ 3614058 h 4162697"/>
              <a:gd name="connsiteX9" fmla="*/ 1297577 w 1297577"/>
              <a:gd name="connsiteY9" fmla="*/ 3117668 h 4162697"/>
              <a:gd name="connsiteX10" fmla="*/ 1288868 w 1297577"/>
              <a:gd name="connsiteY10" fmla="*/ 513805 h 4162697"/>
              <a:gd name="connsiteX0" fmla="*/ 0 w 1297577"/>
              <a:gd name="connsiteY0" fmla="*/ 0 h 4162697"/>
              <a:gd name="connsiteX1" fmla="*/ 139337 w 1297577"/>
              <a:gd name="connsiteY1" fmla="*/ 627017 h 4162697"/>
              <a:gd name="connsiteX2" fmla="*/ 226423 w 1297577"/>
              <a:gd name="connsiteY2" fmla="*/ 2420983 h 4162697"/>
              <a:gd name="connsiteX3" fmla="*/ 296091 w 1297577"/>
              <a:gd name="connsiteY3" fmla="*/ 3065417 h 4162697"/>
              <a:gd name="connsiteX4" fmla="*/ 261257 w 1297577"/>
              <a:gd name="connsiteY4" fmla="*/ 3100251 h 4162697"/>
              <a:gd name="connsiteX5" fmla="*/ 583474 w 1297577"/>
              <a:gd name="connsiteY5" fmla="*/ 3579223 h 4162697"/>
              <a:gd name="connsiteX6" fmla="*/ 705394 w 1297577"/>
              <a:gd name="connsiteY6" fmla="*/ 3892731 h 4162697"/>
              <a:gd name="connsiteX7" fmla="*/ 801189 w 1297577"/>
              <a:gd name="connsiteY7" fmla="*/ 4162697 h 4162697"/>
              <a:gd name="connsiteX8" fmla="*/ 1036321 w 1297577"/>
              <a:gd name="connsiteY8" fmla="*/ 3614058 h 4162697"/>
              <a:gd name="connsiteX9" fmla="*/ 1297577 w 1297577"/>
              <a:gd name="connsiteY9" fmla="*/ 3117668 h 4162697"/>
              <a:gd name="connsiteX10" fmla="*/ 1236617 w 1297577"/>
              <a:gd name="connsiteY10" fmla="*/ 513805 h 416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7577" h="4162697">
                <a:moveTo>
                  <a:pt x="0" y="0"/>
                </a:moveTo>
                <a:lnTo>
                  <a:pt x="139337" y="627017"/>
                </a:lnTo>
                <a:lnTo>
                  <a:pt x="226423" y="2420983"/>
                </a:lnTo>
                <a:lnTo>
                  <a:pt x="296091" y="3065417"/>
                </a:lnTo>
                <a:lnTo>
                  <a:pt x="261257" y="3100251"/>
                </a:lnTo>
                <a:lnTo>
                  <a:pt x="583474" y="3579223"/>
                </a:lnTo>
                <a:lnTo>
                  <a:pt x="705394" y="3892731"/>
                </a:lnTo>
                <a:lnTo>
                  <a:pt x="801189" y="4162697"/>
                </a:lnTo>
                <a:lnTo>
                  <a:pt x="1036321" y="3614058"/>
                </a:lnTo>
                <a:lnTo>
                  <a:pt x="1297577" y="3117668"/>
                </a:lnTo>
                <a:lnTo>
                  <a:pt x="1236617" y="513805"/>
                </a:lnTo>
              </a:path>
            </a:pathLst>
          </a:custGeom>
          <a:noFill/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3690EE-6140-4482-BF43-9A76A40287AE}"/>
              </a:ext>
            </a:extLst>
          </p:cNvPr>
          <p:cNvCxnSpPr/>
          <p:nvPr/>
        </p:nvCxnSpPr>
        <p:spPr>
          <a:xfrm>
            <a:off x="5408023" y="4772297"/>
            <a:ext cx="6061353" cy="0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5">
            <a:extLst>
              <a:ext uri="{FF2B5EF4-FFF2-40B4-BE49-F238E27FC236}">
                <a16:creationId xmlns:a16="http://schemas.microsoft.com/office/drawing/2014/main" id="{B5F5A126-9ABC-4D59-BA9B-97FA07467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0" t="27736" r="12500" b="57736"/>
          <a:stretch>
            <a:fillRect/>
          </a:stretch>
        </p:blipFill>
        <p:spPr bwMode="auto">
          <a:xfrm>
            <a:off x="5276089" y="155365"/>
            <a:ext cx="6693408" cy="1185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66839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7B23F-7CA8-4B01-B402-D8AD434F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Rock physics modeling of </a:t>
            </a:r>
            <a:r>
              <a:rPr lang="en-US" dirty="0" err="1"/>
              <a:t>Wisting</a:t>
            </a:r>
            <a:r>
              <a:rPr lang="en-US" dirty="0"/>
              <a:t> and Atlantis caprock shale (</a:t>
            </a:r>
            <a:r>
              <a:rPr lang="en-US" dirty="0" err="1"/>
              <a:t>Fuglen</a:t>
            </a:r>
            <a:r>
              <a:rPr lang="en-US" dirty="0"/>
              <a:t> </a:t>
            </a:r>
            <a:r>
              <a:rPr lang="en-US" dirty="0" err="1"/>
              <a:t>Fm</a:t>
            </a:r>
            <a:r>
              <a:rPr lang="en-US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F2040-D594-48EA-B2B4-B7A54DBC8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926" y="1542672"/>
            <a:ext cx="9551874" cy="4789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177C45-4D29-46F2-A6B1-EC45EEB3D4B9}"/>
              </a:ext>
            </a:extLst>
          </p:cNvPr>
          <p:cNvSpPr txBox="1"/>
          <p:nvPr/>
        </p:nvSpPr>
        <p:spPr>
          <a:xfrm>
            <a:off x="7132755" y="3914438"/>
            <a:ext cx="1791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Chemical compaction </a:t>
            </a:r>
          </a:p>
          <a:p>
            <a:r>
              <a:rPr lang="en-US" sz="1400" dirty="0"/>
              <a:t>and/or Qz increase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83F761F-0220-4BC1-84B3-8753A20BB889}"/>
              </a:ext>
            </a:extLst>
          </p:cNvPr>
          <p:cNvCxnSpPr/>
          <p:nvPr/>
        </p:nvCxnSpPr>
        <p:spPr>
          <a:xfrm flipH="1" flipV="1">
            <a:off x="8202168" y="4681728"/>
            <a:ext cx="338328" cy="777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7D99BF9-DBF0-4A8E-9FCD-B8C3111D6274}"/>
              </a:ext>
            </a:extLst>
          </p:cNvPr>
          <p:cNvSpPr txBox="1"/>
          <p:nvPr/>
        </p:nvSpPr>
        <p:spPr>
          <a:xfrm>
            <a:off x="7168896" y="193852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Qz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7DA69-9250-4A17-9751-346EC5889DD2}"/>
              </a:ext>
            </a:extLst>
          </p:cNvPr>
          <p:cNvCxnSpPr>
            <a:cxnSpLocks/>
          </p:cNvCxnSpPr>
          <p:nvPr/>
        </p:nvCxnSpPr>
        <p:spPr>
          <a:xfrm flipH="1" flipV="1">
            <a:off x="8708571" y="5538651"/>
            <a:ext cx="2081350" cy="18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CCB06A-3D5A-4A3C-A767-65105EAA0DC9}"/>
              </a:ext>
            </a:extLst>
          </p:cNvPr>
          <p:cNvSpPr txBox="1"/>
          <p:nvPr/>
        </p:nvSpPr>
        <p:spPr>
          <a:xfrm>
            <a:off x="8787957" y="5230874"/>
            <a:ext cx="1922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Mechanical compaction</a:t>
            </a:r>
          </a:p>
        </p:txBody>
      </p:sp>
    </p:spTree>
    <p:extLst>
      <p:ext uri="{BB962C8B-B14F-4D97-AF65-F5344CB8AC3E}">
        <p14:creationId xmlns:p14="http://schemas.microsoft.com/office/powerpoint/2010/main" val="148921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275D-6FDB-4B5D-95AC-9E635564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Why are shales important in QI?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7D6DE3-04E7-4D8A-92C9-0BADC867B2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08" y="1600200"/>
            <a:ext cx="3394472" cy="452596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FA258-E98C-4FD9-8718-794B0BE91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3452" y="1600200"/>
            <a:ext cx="5660572" cy="45259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6400" dirty="0"/>
              <a:t>Shales comprise most of the overburden rocks.</a:t>
            </a:r>
          </a:p>
          <a:p>
            <a:pPr>
              <a:lnSpc>
                <a:spcPct val="120000"/>
              </a:lnSpc>
            </a:pPr>
            <a:endParaRPr lang="en-US" sz="6400" dirty="0"/>
          </a:p>
          <a:p>
            <a:pPr>
              <a:lnSpc>
                <a:spcPct val="120000"/>
              </a:lnSpc>
            </a:pPr>
            <a:r>
              <a:rPr lang="en-US" sz="6400" dirty="0"/>
              <a:t>Normal compaction trends of shales can be used to estimate uplift.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6400" dirty="0"/>
          </a:p>
          <a:p>
            <a:pPr>
              <a:lnSpc>
                <a:spcPct val="120000"/>
              </a:lnSpc>
            </a:pPr>
            <a:r>
              <a:rPr lang="en-US" sz="6400" dirty="0"/>
              <a:t>Shales define the background trend in AVO data</a:t>
            </a:r>
          </a:p>
          <a:p>
            <a:pPr marL="0" indent="0">
              <a:lnSpc>
                <a:spcPct val="120000"/>
              </a:lnSpc>
              <a:buNone/>
            </a:pPr>
            <a:endParaRPr lang="en-US" sz="6400" dirty="0"/>
          </a:p>
          <a:p>
            <a:pPr>
              <a:lnSpc>
                <a:spcPct val="120000"/>
              </a:lnSpc>
            </a:pPr>
            <a:r>
              <a:rPr lang="en-US" sz="6400" dirty="0"/>
              <a:t>Shales, as cap-rocks, impacts the AVO </a:t>
            </a:r>
            <a:r>
              <a:rPr lang="en-US" sz="6400" dirty="0" err="1"/>
              <a:t>reflectivities</a:t>
            </a:r>
            <a:r>
              <a:rPr lang="en-US" sz="6400" dirty="0"/>
              <a:t> of top and base of reservoirs.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6400" dirty="0"/>
          </a:p>
          <a:p>
            <a:pPr>
              <a:lnSpc>
                <a:spcPct val="120000"/>
              </a:lnSpc>
            </a:pPr>
            <a:r>
              <a:rPr lang="en-US" sz="6400" dirty="0"/>
              <a:t>Organic-rich shales are the most common source rocks.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6400" dirty="0"/>
          </a:p>
          <a:p>
            <a:pPr>
              <a:lnSpc>
                <a:spcPct val="120000"/>
              </a:lnSpc>
            </a:pPr>
            <a:r>
              <a:rPr lang="en-US" sz="6400" dirty="0"/>
              <a:t>Intra-reservoir shales contribute to reservoir heterogeneity, baffles and barriers for fluid flow.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3869E-D4F7-4308-BEA4-0EB45A8EB8AD}"/>
              </a:ext>
            </a:extLst>
          </p:cNvPr>
          <p:cNvSpPr txBox="1"/>
          <p:nvPr/>
        </p:nvSpPr>
        <p:spPr>
          <a:xfrm>
            <a:off x="2142309" y="6313714"/>
            <a:ext cx="372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Terracotta Army, Xian, China (200 </a:t>
            </a:r>
            <a:r>
              <a:rPr lang="en-US" dirty="0" err="1"/>
              <a:t>bC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9112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4BE1D-5422-4B07-887D-BAAD0D410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road ahead – Improved understanding of shale RP properties during burial and uplift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E8A2FE-38AB-422C-A5F8-F2D1746ABEE6}"/>
              </a:ext>
            </a:extLst>
          </p:cNvPr>
          <p:cNvCxnSpPr/>
          <p:nvPr/>
        </p:nvCxnSpPr>
        <p:spPr>
          <a:xfrm>
            <a:off x="2281646" y="1959429"/>
            <a:ext cx="23600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BF6F6F8-3A0F-4136-A23D-DEA9CA37B359}"/>
              </a:ext>
            </a:extLst>
          </p:cNvPr>
          <p:cNvSpPr txBox="1"/>
          <p:nvPr/>
        </p:nvSpPr>
        <p:spPr>
          <a:xfrm>
            <a:off x="3823063" y="1503867"/>
            <a:ext cx="88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dVp</a:t>
            </a:r>
            <a:r>
              <a:rPr lang="en-US" dirty="0"/>
              <a:t>/</a:t>
            </a:r>
            <a:r>
              <a:rPr lang="en-US" dirty="0" err="1"/>
              <a:t>dP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23D5B4-AEB9-4D6E-AF7B-2FE562638548}"/>
              </a:ext>
            </a:extLst>
          </p:cNvPr>
          <p:cNvCxnSpPr/>
          <p:nvPr/>
        </p:nvCxnSpPr>
        <p:spPr>
          <a:xfrm>
            <a:off x="2281646" y="1959429"/>
            <a:ext cx="0" cy="3587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D61DD0-6DC8-419D-9352-06EE016B5C20}"/>
              </a:ext>
            </a:extLst>
          </p:cNvPr>
          <p:cNvSpPr/>
          <p:nvPr/>
        </p:nvSpPr>
        <p:spPr>
          <a:xfrm>
            <a:off x="2325189" y="1959429"/>
            <a:ext cx="1950720" cy="3370217"/>
          </a:xfrm>
          <a:custGeom>
            <a:avLst/>
            <a:gdLst>
              <a:gd name="connsiteX0" fmla="*/ 1950720 w 1950720"/>
              <a:gd name="connsiteY0" fmla="*/ 0 h 3370217"/>
              <a:gd name="connsiteX1" fmla="*/ 1706880 w 1950720"/>
              <a:gd name="connsiteY1" fmla="*/ 43542 h 3370217"/>
              <a:gd name="connsiteX2" fmla="*/ 1419497 w 1950720"/>
              <a:gd name="connsiteY2" fmla="*/ 243840 h 3370217"/>
              <a:gd name="connsiteX3" fmla="*/ 1132114 w 1950720"/>
              <a:gd name="connsiteY3" fmla="*/ 566057 h 3370217"/>
              <a:gd name="connsiteX4" fmla="*/ 862148 w 1950720"/>
              <a:gd name="connsiteY4" fmla="*/ 1097280 h 3370217"/>
              <a:gd name="connsiteX5" fmla="*/ 661851 w 1950720"/>
              <a:gd name="connsiteY5" fmla="*/ 1846217 h 3370217"/>
              <a:gd name="connsiteX6" fmla="*/ 583474 w 1950720"/>
              <a:gd name="connsiteY6" fmla="*/ 2473234 h 3370217"/>
              <a:gd name="connsiteX7" fmla="*/ 121920 w 1950720"/>
              <a:gd name="connsiteY7" fmla="*/ 2577737 h 3370217"/>
              <a:gd name="connsiteX8" fmla="*/ 8708 w 1950720"/>
              <a:gd name="connsiteY8" fmla="*/ 2795451 h 3370217"/>
              <a:gd name="connsiteX9" fmla="*/ 0 w 1950720"/>
              <a:gd name="connsiteY9" fmla="*/ 3370217 h 3370217"/>
              <a:gd name="connsiteX10" fmla="*/ 191588 w 1950720"/>
              <a:gd name="connsiteY10" fmla="*/ 2142308 h 3370217"/>
              <a:gd name="connsiteX11" fmla="*/ 365760 w 1950720"/>
              <a:gd name="connsiteY11" fmla="*/ 1706880 h 3370217"/>
              <a:gd name="connsiteX12" fmla="*/ 618308 w 1950720"/>
              <a:gd name="connsiteY12" fmla="*/ 1227908 h 3370217"/>
              <a:gd name="connsiteX13" fmla="*/ 1062445 w 1950720"/>
              <a:gd name="connsiteY13" fmla="*/ 844731 h 3370217"/>
              <a:gd name="connsiteX14" fmla="*/ 1846217 w 1950720"/>
              <a:gd name="connsiteY14" fmla="*/ 644434 h 337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0720" h="3370217">
                <a:moveTo>
                  <a:pt x="1950720" y="0"/>
                </a:moveTo>
                <a:lnTo>
                  <a:pt x="1706880" y="43542"/>
                </a:lnTo>
                <a:lnTo>
                  <a:pt x="1419497" y="243840"/>
                </a:lnTo>
                <a:lnTo>
                  <a:pt x="1132114" y="566057"/>
                </a:lnTo>
                <a:lnTo>
                  <a:pt x="862148" y="1097280"/>
                </a:lnTo>
                <a:lnTo>
                  <a:pt x="661851" y="1846217"/>
                </a:lnTo>
                <a:lnTo>
                  <a:pt x="583474" y="2473234"/>
                </a:lnTo>
                <a:lnTo>
                  <a:pt x="121920" y="2577737"/>
                </a:lnTo>
                <a:lnTo>
                  <a:pt x="8708" y="2795451"/>
                </a:lnTo>
                <a:lnTo>
                  <a:pt x="0" y="3370217"/>
                </a:lnTo>
                <a:lnTo>
                  <a:pt x="191588" y="2142308"/>
                </a:lnTo>
                <a:lnTo>
                  <a:pt x="365760" y="1706880"/>
                </a:lnTo>
                <a:lnTo>
                  <a:pt x="618308" y="1227908"/>
                </a:lnTo>
                <a:lnTo>
                  <a:pt x="1062445" y="844731"/>
                </a:lnTo>
                <a:lnTo>
                  <a:pt x="1846217" y="644434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B6E9F-EED5-4CEA-B49C-5C26DB43DC29}"/>
              </a:ext>
            </a:extLst>
          </p:cNvPr>
          <p:cNvSpPr txBox="1"/>
          <p:nvPr/>
        </p:nvSpPr>
        <p:spPr>
          <a:xfrm>
            <a:off x="1793965" y="5677989"/>
            <a:ext cx="81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3BF54-D3A0-4A55-9318-04C05DC94CF9}"/>
              </a:ext>
            </a:extLst>
          </p:cNvPr>
          <p:cNvSpPr txBox="1"/>
          <p:nvPr/>
        </p:nvSpPr>
        <p:spPr>
          <a:xfrm>
            <a:off x="3248682" y="3244578"/>
            <a:ext cx="242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compaction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6AB0CE-E72C-4D20-AB38-3CC1F11ACB75}"/>
              </a:ext>
            </a:extLst>
          </p:cNvPr>
          <p:cNvSpPr txBox="1"/>
          <p:nvPr/>
        </p:nvSpPr>
        <p:spPr>
          <a:xfrm>
            <a:off x="2552189" y="4713905"/>
            <a:ext cx="225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Chemical compaction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F6795-3652-4039-AA73-172B8F4C9011}"/>
              </a:ext>
            </a:extLst>
          </p:cNvPr>
          <p:cNvSpPr txBox="1"/>
          <p:nvPr/>
        </p:nvSpPr>
        <p:spPr>
          <a:xfrm>
            <a:off x="4212984" y="2280940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Tectonic uplift </a:t>
            </a:r>
          </a:p>
          <a:p>
            <a:r>
              <a:rPr lang="en-US" dirty="0"/>
              <a:t>and brittle failure (cracks)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CA4D2B-037D-41D7-B526-755B7B5DD100}"/>
              </a:ext>
            </a:extLst>
          </p:cNvPr>
          <p:cNvCxnSpPr/>
          <p:nvPr/>
        </p:nvCxnSpPr>
        <p:spPr>
          <a:xfrm flipH="1">
            <a:off x="3152503" y="3496492"/>
            <a:ext cx="96179" cy="6444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E6B4C3-56CE-4AA3-8EE9-99FA5CE54628}"/>
              </a:ext>
            </a:extLst>
          </p:cNvPr>
          <p:cNvCxnSpPr>
            <a:cxnSpLocks/>
            <a:endCxn id="11" idx="1"/>
          </p:cNvCxnSpPr>
          <p:nvPr/>
        </p:nvCxnSpPr>
        <p:spPr>
          <a:xfrm flipH="1">
            <a:off x="2552189" y="4576353"/>
            <a:ext cx="230586" cy="322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6BACCF-9345-447E-B332-7A6A47E405E5}"/>
              </a:ext>
            </a:extLst>
          </p:cNvPr>
          <p:cNvCxnSpPr>
            <a:cxnSpLocks/>
          </p:cNvCxnSpPr>
          <p:nvPr/>
        </p:nvCxnSpPr>
        <p:spPr>
          <a:xfrm flipH="1">
            <a:off x="3306115" y="2170797"/>
            <a:ext cx="295136" cy="3386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D646BC5-2D43-4FD7-8D70-12F2B09D6505}"/>
              </a:ext>
            </a:extLst>
          </p:cNvPr>
          <p:cNvCxnSpPr>
            <a:cxnSpLocks/>
          </p:cNvCxnSpPr>
          <p:nvPr/>
        </p:nvCxnSpPr>
        <p:spPr>
          <a:xfrm flipV="1">
            <a:off x="2427227" y="2927271"/>
            <a:ext cx="482092" cy="9226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59767D-F60E-4958-93CF-50838CEC0F07}"/>
              </a:ext>
            </a:extLst>
          </p:cNvPr>
          <p:cNvCxnSpPr>
            <a:cxnSpLocks/>
          </p:cNvCxnSpPr>
          <p:nvPr/>
        </p:nvCxnSpPr>
        <p:spPr>
          <a:xfrm flipV="1">
            <a:off x="3531586" y="2507397"/>
            <a:ext cx="494606" cy="1633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B130710-D902-487C-9828-558F680CCA10}"/>
              </a:ext>
            </a:extLst>
          </p:cNvPr>
          <p:cNvSpPr/>
          <p:nvPr/>
        </p:nvSpPr>
        <p:spPr>
          <a:xfrm>
            <a:off x="2169768" y="5136197"/>
            <a:ext cx="310842" cy="28738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4A3B28-69EB-4AD1-A882-2221D22FCCA1}"/>
              </a:ext>
            </a:extLst>
          </p:cNvPr>
          <p:cNvSpPr/>
          <p:nvPr/>
        </p:nvSpPr>
        <p:spPr>
          <a:xfrm>
            <a:off x="4147947" y="1827772"/>
            <a:ext cx="310842" cy="28738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9603C5-981F-4EB8-99CF-B27D24356337}"/>
              </a:ext>
            </a:extLst>
          </p:cNvPr>
          <p:cNvSpPr/>
          <p:nvPr/>
        </p:nvSpPr>
        <p:spPr>
          <a:xfrm>
            <a:off x="2753898" y="4247995"/>
            <a:ext cx="310842" cy="287383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32DAAC-1A8A-455A-BF6F-48F87E996206}"/>
              </a:ext>
            </a:extLst>
          </p:cNvPr>
          <p:cNvSpPr/>
          <p:nvPr/>
        </p:nvSpPr>
        <p:spPr>
          <a:xfrm>
            <a:off x="3961769" y="2553862"/>
            <a:ext cx="310842" cy="28738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22D0D9-953B-41A1-A7A3-72A7E3517D3F}"/>
              </a:ext>
            </a:extLst>
          </p:cNvPr>
          <p:cNvSpPr txBox="1"/>
          <p:nvPr/>
        </p:nvSpPr>
        <p:spPr>
          <a:xfrm>
            <a:off x="5652929" y="211277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071AD4-B2AB-4FFB-B7A7-C7474B545997}"/>
              </a:ext>
            </a:extLst>
          </p:cNvPr>
          <p:cNvSpPr txBox="1"/>
          <p:nvPr/>
        </p:nvSpPr>
        <p:spPr>
          <a:xfrm>
            <a:off x="4878573" y="3828124"/>
            <a:ext cx="45595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Interesting issues to consider: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we apply a </a:t>
            </a:r>
            <a:r>
              <a:rPr lang="en-US" dirty="0" err="1"/>
              <a:t>Walderhaug</a:t>
            </a:r>
            <a:r>
              <a:rPr lang="en-US" dirty="0"/>
              <a:t>-type cement model for shales? (Cementation both during subsidence and uplift if T&gt;Tc)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more realistic shale trends give better velocity and anisotropy predictions?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we need to </a:t>
            </a:r>
            <a:r>
              <a:rPr lang="en-US" dirty="0" err="1"/>
              <a:t>honour</a:t>
            </a:r>
            <a:r>
              <a:rPr lang="en-US" dirty="0"/>
              <a:t> stress anisotropy during uplift?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Implications for seal integrity?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3" name="Picture 32" descr="A stone building&#10;&#10;Description generated with high confidence">
            <a:extLst>
              <a:ext uri="{FF2B5EF4-FFF2-40B4-BE49-F238E27FC236}">
                <a16:creationId xmlns:a16="http://schemas.microsoft.com/office/drawing/2014/main" id="{55055E43-1268-4121-B067-61E43EEA5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t="19049" r="19061" b="29904"/>
          <a:stretch/>
        </p:blipFill>
        <p:spPr>
          <a:xfrm>
            <a:off x="9291853" y="1781055"/>
            <a:ext cx="2415634" cy="35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55AFB-35DB-49D8-A3B1-FA148457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Key issue: How to extrapolate shale properties away from wells?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C0E6C8-CCD0-41BA-AC40-3E42BAE177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08" y="1600200"/>
            <a:ext cx="3394472" cy="452596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E9438-1757-4BF6-8F50-9989169AE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564777" cy="452596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/>
              <a:t>How do we extrapolate elastic properties of shales away from wells? </a:t>
            </a:r>
          </a:p>
          <a:p>
            <a:pPr>
              <a:lnSpc>
                <a:spcPct val="120000"/>
              </a:lnSpc>
            </a:pPr>
            <a:endParaRPr lang="en-US" sz="2900" dirty="0"/>
          </a:p>
          <a:p>
            <a:pPr>
              <a:lnSpc>
                <a:spcPct val="120000"/>
              </a:lnSpc>
            </a:pPr>
            <a:r>
              <a:rPr lang="en-US" sz="2900" dirty="0"/>
              <a:t>How do we best model rock physics properties of shales during burial and uplift? (Porosity and velocity versus depth).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900" dirty="0"/>
          </a:p>
          <a:p>
            <a:pPr>
              <a:lnSpc>
                <a:spcPct val="120000"/>
              </a:lnSpc>
            </a:pPr>
            <a:r>
              <a:rPr lang="en-US" sz="2900" dirty="0"/>
              <a:t>How do we take into account stress sensitivity in shales?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900" dirty="0"/>
          </a:p>
          <a:p>
            <a:pPr>
              <a:lnSpc>
                <a:spcPct val="120000"/>
              </a:lnSpc>
            </a:pPr>
            <a:r>
              <a:rPr lang="en-US" sz="2900" dirty="0"/>
              <a:t>How do we best model chemical compaction and cementation in shales?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900" dirty="0"/>
          </a:p>
          <a:p>
            <a:pPr>
              <a:lnSpc>
                <a:spcPct val="120000"/>
              </a:lnSpc>
            </a:pPr>
            <a:r>
              <a:rPr lang="en-US" sz="2900" dirty="0"/>
              <a:t>How do we discriminate depositional trends and diagenetic trends in shales?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3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altLang="nb-NO" sz="2800" dirty="0">
                <a:latin typeface="Arial" panose="020B0604020202020204" pitchFamily="34" charset="0"/>
                <a:cs typeface="Arial" panose="020B0604020202020204" pitchFamily="34" charset="0"/>
              </a:rPr>
              <a:t>Sand and </a:t>
            </a:r>
            <a:r>
              <a:rPr lang="nb-NO" altLang="nb-NO" sz="2800" dirty="0" err="1">
                <a:latin typeface="Arial" panose="020B0604020202020204" pitchFamily="34" charset="0"/>
                <a:cs typeface="Arial" panose="020B0604020202020204" pitchFamily="34" charset="0"/>
              </a:rPr>
              <a:t>shale</a:t>
            </a:r>
            <a:r>
              <a:rPr lang="nb-NO" altLang="nb-NO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nb-NO" sz="2800" dirty="0" err="1">
                <a:latin typeface="Arial" panose="020B0604020202020204" pitchFamily="34" charset="0"/>
                <a:cs typeface="Arial" panose="020B0604020202020204" pitchFamily="34" charset="0"/>
              </a:rPr>
              <a:t>compaction</a:t>
            </a:r>
            <a:r>
              <a:rPr lang="nb-NO" altLang="nb-NO" sz="2800" dirty="0">
                <a:latin typeface="Arial" panose="020B0604020202020204" pitchFamily="34" charset="0"/>
                <a:cs typeface="Arial" panose="020B0604020202020204" pitchFamily="34" charset="0"/>
              </a:rPr>
              <a:t> trends in </a:t>
            </a:r>
            <a:r>
              <a:rPr lang="nb-NO" altLang="nb-NO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altLang="nb-NO" sz="2800" dirty="0">
                <a:latin typeface="Arial" panose="020B0604020202020204" pitchFamily="34" charset="0"/>
                <a:cs typeface="Arial" panose="020B0604020202020204" pitchFamily="34" charset="0"/>
              </a:rPr>
              <a:t> North Sea </a:t>
            </a:r>
            <a:endParaRPr lang="nb-NO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67" y="1422401"/>
            <a:ext cx="8043863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9985AB-4EC8-4A00-9D48-450228CDCE48}"/>
              </a:ext>
            </a:extLst>
          </p:cNvPr>
          <p:cNvSpPr/>
          <p:nvPr/>
        </p:nvSpPr>
        <p:spPr>
          <a:xfrm>
            <a:off x="4775099" y="5780639"/>
            <a:ext cx="5576711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</a:rPr>
              <a:t>Quartz cementation starts at around 70 degrees C. Hence, North Sea Paleocene sands can both be unconsolidated and cemented. Shales transform from smectite-rich to </a:t>
            </a:r>
            <a:r>
              <a:rPr lang="en-US" sz="1400" dirty="0" err="1">
                <a:latin typeface="Times New Roman" panose="02020603050405020304" pitchFamily="18" charset="0"/>
              </a:rPr>
              <a:t>illite</a:t>
            </a:r>
            <a:r>
              <a:rPr lang="en-US" sz="1400" dirty="0">
                <a:latin typeface="Times New Roman" panose="02020603050405020304" pitchFamily="18" charset="0"/>
              </a:rPr>
              <a:t>-rich at around the same temperature.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997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248CD-C8D6-4E1E-83C8-9F4962683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168" y="207991"/>
            <a:ext cx="9876539" cy="1143000"/>
          </a:xfrm>
        </p:spPr>
        <p:txBody>
          <a:bodyPr>
            <a:noAutofit/>
          </a:bodyPr>
          <a:lstStyle/>
          <a:p>
            <a:r>
              <a:rPr lang="en-US" sz="2400" dirty="0"/>
              <a:t>Mechanical versus chemical compaction of shales. </a:t>
            </a:r>
            <a:br>
              <a:rPr lang="en-US" sz="2400" dirty="0"/>
            </a:br>
            <a:r>
              <a:rPr lang="en-US" sz="2400" dirty="0"/>
              <a:t>Experimental observations (</a:t>
            </a:r>
            <a:r>
              <a:rPr lang="en-US" sz="2400" dirty="0" err="1"/>
              <a:t>Mondol</a:t>
            </a:r>
            <a:r>
              <a:rPr lang="en-US" sz="2400" dirty="0"/>
              <a:t> et al. 2008) and rock-physics modeling (</a:t>
            </a:r>
            <a:r>
              <a:rPr lang="en-US" sz="2400" dirty="0" err="1"/>
              <a:t>Dræge</a:t>
            </a:r>
            <a:r>
              <a:rPr lang="en-US" sz="2400" dirty="0"/>
              <a:t> et al., 2006).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9CD45-8416-4F8B-87E4-1C972A9AA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185" y="4168266"/>
            <a:ext cx="5687529" cy="2298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209F5-2E29-4A53-B386-6C7359F8B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7461029" y="3751116"/>
            <a:ext cx="3673664" cy="2832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C578F2-3B85-469F-AEF2-020A1F82E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168" y="1339017"/>
            <a:ext cx="3053913" cy="2847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4FC1D-4224-4E01-A7CE-B810DE5247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071"/>
          <a:stretch/>
        </p:blipFill>
        <p:spPr>
          <a:xfrm>
            <a:off x="4224682" y="1677102"/>
            <a:ext cx="3390239" cy="2040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26CEAA-DDAF-46B8-8C0D-F345DEFAF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741" y="1417085"/>
            <a:ext cx="3390239" cy="23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91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718E-C309-4A1E-9EE2-FF4FDA003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Documentation of chemical compaction and quartz cementation in shales.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F84B03B-7EF3-413C-80D2-0E9B8A704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78" t="17025" r="51500" b="31252"/>
          <a:stretch/>
        </p:blipFill>
        <p:spPr>
          <a:xfrm>
            <a:off x="1928879" y="1726965"/>
            <a:ext cx="3975532" cy="4394276"/>
          </a:xfrm>
          <a:prstGeom prst="rect">
            <a:avLst/>
          </a:prstGeom>
        </p:spPr>
      </p:pic>
      <p:pic>
        <p:nvPicPr>
          <p:cNvPr id="4" name="Content Placeholder 8" descr="micro-qtz_foredrag_7.eps">
            <a:extLst>
              <a:ext uri="{FF2B5EF4-FFF2-40B4-BE49-F238E27FC236}">
                <a16:creationId xmlns:a16="http://schemas.microsoft.com/office/drawing/2014/main" id="{57D332CA-CD1A-4D7E-9E43-18BD91D14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3479" y="1802676"/>
            <a:ext cx="5065897" cy="3828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2E7B8C-724D-4BA3-9622-A00098285A8C}"/>
              </a:ext>
            </a:extLst>
          </p:cNvPr>
          <p:cNvSpPr txBox="1"/>
          <p:nvPr/>
        </p:nvSpPr>
        <p:spPr>
          <a:xfrm>
            <a:off x="2658929" y="6245902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Storvoll</a:t>
            </a:r>
            <a:r>
              <a:rPr lang="en-US" dirty="0"/>
              <a:t> and </a:t>
            </a:r>
            <a:r>
              <a:rPr lang="en-US" dirty="0" err="1"/>
              <a:t>Brevik</a:t>
            </a:r>
            <a:r>
              <a:rPr lang="en-US" dirty="0"/>
              <a:t>, 2008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C9B72-47B1-4E69-8364-AB31986FCA67}"/>
              </a:ext>
            </a:extLst>
          </p:cNvPr>
          <p:cNvSpPr txBox="1"/>
          <p:nvPr/>
        </p:nvSpPr>
        <p:spPr>
          <a:xfrm>
            <a:off x="7917077" y="5831456"/>
            <a:ext cx="20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Thyberg</a:t>
            </a:r>
            <a:r>
              <a:rPr lang="en-US" dirty="0"/>
              <a:t> et al., 2009</a:t>
            </a:r>
          </a:p>
        </p:txBody>
      </p:sp>
    </p:spTree>
    <p:extLst>
      <p:ext uri="{BB962C8B-B14F-4D97-AF65-F5344CB8AC3E}">
        <p14:creationId xmlns:p14="http://schemas.microsoft.com/office/powerpoint/2010/main" val="398242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Depth trend </a:t>
            </a:r>
            <a:r>
              <a:rPr lang="nb-NO" dirty="0" err="1"/>
              <a:t>modeling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shales</a:t>
            </a:r>
            <a:br>
              <a:rPr lang="nb-NO" dirty="0"/>
            </a:br>
            <a:r>
              <a:rPr lang="nb-NO" dirty="0"/>
              <a:t>(</a:t>
            </a:r>
            <a:r>
              <a:rPr lang="nb-NO" dirty="0" err="1"/>
              <a:t>Avseth</a:t>
            </a:r>
            <a:r>
              <a:rPr lang="nb-NO" dirty="0"/>
              <a:t> et al., 2008)</a:t>
            </a:r>
          </a:p>
        </p:txBody>
      </p:sp>
      <p:pic>
        <p:nvPicPr>
          <p:cNvPr id="3" name="Bilde 15" descr="Fig_17_Alvheim_shale_tr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0"/>
          <a:stretch>
            <a:fillRect/>
          </a:stretch>
        </p:blipFill>
        <p:spPr bwMode="auto">
          <a:xfrm>
            <a:off x="2892801" y="1934910"/>
            <a:ext cx="6840069" cy="407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41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4446042" y="4543854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i="1" dirty="0" err="1"/>
              <a:t>Vp</a:t>
            </a:r>
            <a:r>
              <a:rPr lang="nb-NO" sz="1100" i="1" dirty="0"/>
              <a:t>/</a:t>
            </a:r>
            <a:r>
              <a:rPr lang="nb-NO" sz="1100" i="1" dirty="0" err="1"/>
              <a:t>Vs</a:t>
            </a:r>
            <a:endParaRPr lang="nb-NO" sz="11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2914114" y="4539450"/>
            <a:ext cx="949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i="1" dirty="0" err="1"/>
              <a:t>Acoustic</a:t>
            </a:r>
            <a:r>
              <a:rPr lang="nb-NO" sz="1100" i="1" dirty="0"/>
              <a:t> Imp.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643648" y="1896675"/>
            <a:ext cx="644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i="1" dirty="0" err="1"/>
              <a:t>Porosity</a:t>
            </a:r>
            <a:endParaRPr lang="nb-NO" sz="11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7338999" y="1876414"/>
            <a:ext cx="10743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i="1" dirty="0" err="1"/>
              <a:t>Cement</a:t>
            </a:r>
            <a:r>
              <a:rPr lang="nb-NO" sz="1100" i="1" dirty="0"/>
              <a:t> </a:t>
            </a:r>
            <a:r>
              <a:rPr lang="nb-NO" sz="1100" i="1" dirty="0" err="1"/>
              <a:t>volume</a:t>
            </a:r>
            <a:endParaRPr lang="nb-NO" sz="1100" i="1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771983" y="2134506"/>
            <a:ext cx="1547" cy="122891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00898" y="2121324"/>
            <a:ext cx="2029651" cy="52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1592" y="438491"/>
            <a:ext cx="8229600" cy="771525"/>
          </a:xfrm>
        </p:spPr>
        <p:txBody>
          <a:bodyPr>
            <a:noAutofit/>
          </a:bodyPr>
          <a:lstStyle/>
          <a:p>
            <a:pPr algn="ctr"/>
            <a:r>
              <a:rPr lang="nb-NO" sz="2800" dirty="0"/>
              <a:t>Rock </a:t>
            </a:r>
            <a:r>
              <a:rPr lang="nb-NO" sz="2800" dirty="0" err="1"/>
              <a:t>physics</a:t>
            </a:r>
            <a:r>
              <a:rPr lang="nb-NO" sz="2800" dirty="0"/>
              <a:t> and AVO </a:t>
            </a:r>
            <a:r>
              <a:rPr lang="nb-NO" sz="2800" dirty="0" err="1"/>
              <a:t>modeling</a:t>
            </a:r>
            <a:r>
              <a:rPr lang="nb-NO" sz="2800" dirty="0"/>
              <a:t> </a:t>
            </a:r>
            <a:r>
              <a:rPr lang="nb-NO" sz="2800" dirty="0" err="1"/>
              <a:t>constrained</a:t>
            </a:r>
            <a:r>
              <a:rPr lang="nb-NO" sz="2800" dirty="0"/>
              <a:t> by </a:t>
            </a:r>
            <a:r>
              <a:rPr lang="nb-NO" sz="2800" dirty="0" err="1"/>
              <a:t>burial</a:t>
            </a:r>
            <a:r>
              <a:rPr lang="nb-NO" sz="2800" dirty="0"/>
              <a:t> </a:t>
            </a:r>
            <a:r>
              <a:rPr lang="nb-NO" sz="2800" dirty="0" err="1"/>
              <a:t>history</a:t>
            </a:r>
            <a:endParaRPr lang="nb-NO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3557CC22-8AC3-423D-AC40-BACF7403EC1B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472768" y="1508196"/>
            <a:ext cx="170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1. </a:t>
            </a:r>
            <a:r>
              <a:rPr lang="nb-NO" dirty="0" err="1">
                <a:solidFill>
                  <a:srgbClr val="7030A0"/>
                </a:solidFill>
              </a:rPr>
              <a:t>Burial</a:t>
            </a:r>
            <a:r>
              <a:rPr lang="nb-NO" dirty="0">
                <a:solidFill>
                  <a:srgbClr val="7030A0"/>
                </a:solidFill>
              </a:rPr>
              <a:t> </a:t>
            </a:r>
            <a:r>
              <a:rPr lang="nb-NO" dirty="0" err="1">
                <a:solidFill>
                  <a:srgbClr val="7030A0"/>
                </a:solidFill>
              </a:rPr>
              <a:t>history</a:t>
            </a:r>
            <a:r>
              <a:rPr lang="nb-NO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6" name="Freeform 5"/>
          <p:cNvSpPr/>
          <p:nvPr/>
        </p:nvSpPr>
        <p:spPr>
          <a:xfrm>
            <a:off x="3307884" y="2121319"/>
            <a:ext cx="1479954" cy="1173392"/>
          </a:xfrm>
          <a:custGeom>
            <a:avLst/>
            <a:gdLst>
              <a:gd name="connsiteX0" fmla="*/ 0 w 1479954"/>
              <a:gd name="connsiteY0" fmla="*/ 0 h 1173392"/>
              <a:gd name="connsiteX1" fmla="*/ 110997 w 1479954"/>
              <a:gd name="connsiteY1" fmla="*/ 126853 h 1173392"/>
              <a:gd name="connsiteX2" fmla="*/ 332990 w 1479954"/>
              <a:gd name="connsiteY2" fmla="*/ 422844 h 1173392"/>
              <a:gd name="connsiteX3" fmla="*/ 475700 w 1479954"/>
              <a:gd name="connsiteY3" fmla="*/ 681836 h 1173392"/>
              <a:gd name="connsiteX4" fmla="*/ 613124 w 1479954"/>
              <a:gd name="connsiteY4" fmla="*/ 919686 h 1173392"/>
              <a:gd name="connsiteX5" fmla="*/ 898544 w 1479954"/>
              <a:gd name="connsiteY5" fmla="*/ 1125822 h 1173392"/>
              <a:gd name="connsiteX6" fmla="*/ 1035968 w 1479954"/>
              <a:gd name="connsiteY6" fmla="*/ 1173392 h 1173392"/>
              <a:gd name="connsiteX7" fmla="*/ 1215677 w 1479954"/>
              <a:gd name="connsiteY7" fmla="*/ 232564 h 1173392"/>
              <a:gd name="connsiteX8" fmla="*/ 1316102 w 1479954"/>
              <a:gd name="connsiteY8" fmla="*/ 343561 h 1173392"/>
              <a:gd name="connsiteX9" fmla="*/ 1479954 w 1479954"/>
              <a:gd name="connsiteY9" fmla="*/ 417558 h 1173392"/>
              <a:gd name="connsiteX10" fmla="*/ 1479954 w 1479954"/>
              <a:gd name="connsiteY10" fmla="*/ 417558 h 117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9954" h="1173392">
                <a:moveTo>
                  <a:pt x="0" y="0"/>
                </a:moveTo>
                <a:lnTo>
                  <a:pt x="110997" y="126853"/>
                </a:lnTo>
                <a:lnTo>
                  <a:pt x="332990" y="422844"/>
                </a:lnTo>
                <a:lnTo>
                  <a:pt x="475700" y="681836"/>
                </a:lnTo>
                <a:lnTo>
                  <a:pt x="613124" y="919686"/>
                </a:lnTo>
                <a:lnTo>
                  <a:pt x="898544" y="1125822"/>
                </a:lnTo>
                <a:lnTo>
                  <a:pt x="1035968" y="1173392"/>
                </a:lnTo>
                <a:lnTo>
                  <a:pt x="1215677" y="232564"/>
                </a:lnTo>
                <a:lnTo>
                  <a:pt x="1316102" y="343561"/>
                </a:lnTo>
                <a:lnTo>
                  <a:pt x="1479954" y="417558"/>
                </a:lnTo>
                <a:lnTo>
                  <a:pt x="1479954" y="417558"/>
                </a:lnTo>
              </a:path>
            </a:pathLst>
          </a:cu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Oval 6"/>
          <p:cNvSpPr/>
          <p:nvPr/>
        </p:nvSpPr>
        <p:spPr>
          <a:xfrm>
            <a:off x="3270886" y="2079036"/>
            <a:ext cx="84568" cy="792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Oval 7"/>
          <p:cNvSpPr/>
          <p:nvPr/>
        </p:nvSpPr>
        <p:spPr>
          <a:xfrm>
            <a:off x="4295402" y="3246261"/>
            <a:ext cx="84568" cy="792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Oval 8"/>
          <p:cNvSpPr/>
          <p:nvPr/>
        </p:nvSpPr>
        <p:spPr>
          <a:xfrm>
            <a:off x="4733222" y="2494832"/>
            <a:ext cx="84568" cy="7928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895613" y="2126611"/>
            <a:ext cx="5285" cy="13319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20338" y="3453278"/>
            <a:ext cx="1600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i="1" dirty="0" err="1"/>
              <a:t>Burial</a:t>
            </a:r>
            <a:r>
              <a:rPr lang="nb-NO" sz="1100" i="1" dirty="0"/>
              <a:t> </a:t>
            </a:r>
            <a:r>
              <a:rPr lang="nb-NO" sz="1100" i="1" dirty="0" err="1"/>
              <a:t>depth</a:t>
            </a:r>
            <a:r>
              <a:rPr lang="nb-NO" sz="1100" i="1" dirty="0"/>
              <a:t> (m)</a:t>
            </a:r>
          </a:p>
          <a:p>
            <a:r>
              <a:rPr lang="nb-NO" sz="1100" i="1" dirty="0" err="1"/>
              <a:t>Temperature</a:t>
            </a:r>
            <a:r>
              <a:rPr lang="nb-NO" sz="1100" i="1" dirty="0"/>
              <a:t> (</a:t>
            </a:r>
            <a:r>
              <a:rPr lang="nb-NO" sz="1100" i="1" dirty="0" err="1"/>
              <a:t>degrees</a:t>
            </a:r>
            <a:r>
              <a:rPr lang="nb-NO" sz="1100" i="1" dirty="0"/>
              <a:t> C)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8526" y="1998862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i="1" dirty="0" err="1"/>
              <a:t>Geologic</a:t>
            </a:r>
            <a:r>
              <a:rPr lang="nb-NO" sz="1100" i="1" dirty="0"/>
              <a:t> Age (</a:t>
            </a:r>
            <a:r>
              <a:rPr lang="nb-NO" sz="1100" i="1" dirty="0" err="1"/>
              <a:t>M.Yr</a:t>
            </a:r>
            <a:r>
              <a:rPr lang="nb-NO" sz="1100" i="1" dirty="0"/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5128" y="19098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/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99590" y="1909015"/>
            <a:ext cx="3914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/>
              <a:t>250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2408" y="2406739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i="1" dirty="0"/>
              <a:t>Stø Fm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20733" y="2146865"/>
            <a:ext cx="684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i="1" dirty="0" err="1"/>
              <a:t>Deposition</a:t>
            </a:r>
            <a:endParaRPr lang="nb-NO" sz="9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03390" y="3366946"/>
            <a:ext cx="7200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i="1" dirty="0"/>
              <a:t>Max. </a:t>
            </a:r>
            <a:r>
              <a:rPr lang="nb-NO" sz="900" i="1" dirty="0" err="1"/>
              <a:t>burial</a:t>
            </a:r>
            <a:endParaRPr lang="nb-NO" sz="9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770220" y="2616398"/>
            <a:ext cx="10999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i="1" dirty="0"/>
              <a:t>(Present </a:t>
            </a:r>
            <a:r>
              <a:rPr lang="nb-NO" sz="900" i="1" dirty="0" err="1"/>
              <a:t>day</a:t>
            </a:r>
            <a:r>
              <a:rPr lang="nb-NO" sz="900" i="1" dirty="0"/>
              <a:t> </a:t>
            </a:r>
            <a:r>
              <a:rPr lang="nb-NO" sz="900" i="1" dirty="0" err="1"/>
              <a:t>burial</a:t>
            </a:r>
            <a:r>
              <a:rPr lang="nb-NO" sz="900" i="1" dirty="0"/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5747" y="1480887"/>
            <a:ext cx="367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Diagenetic modeling (Walderhaug)</a:t>
            </a:r>
          </a:p>
        </p:txBody>
      </p:sp>
      <p:sp>
        <p:nvSpPr>
          <p:cNvPr id="27" name="Freeform 26"/>
          <p:cNvSpPr/>
          <p:nvPr/>
        </p:nvSpPr>
        <p:spPr>
          <a:xfrm>
            <a:off x="7393614" y="2110748"/>
            <a:ext cx="560269" cy="1183963"/>
          </a:xfrm>
          <a:custGeom>
            <a:avLst/>
            <a:gdLst>
              <a:gd name="connsiteX0" fmla="*/ 0 w 560269"/>
              <a:gd name="connsiteY0" fmla="*/ 0 h 1183963"/>
              <a:gd name="connsiteX1" fmla="*/ 10571 w 560269"/>
              <a:gd name="connsiteY1" fmla="*/ 850974 h 1183963"/>
              <a:gd name="connsiteX2" fmla="*/ 158567 w 560269"/>
              <a:gd name="connsiteY2" fmla="*/ 988398 h 1183963"/>
              <a:gd name="connsiteX3" fmla="*/ 364703 w 560269"/>
              <a:gd name="connsiteY3" fmla="*/ 1183963 h 1183963"/>
              <a:gd name="connsiteX4" fmla="*/ 554983 w 560269"/>
              <a:gd name="connsiteY4" fmla="*/ 835117 h 1183963"/>
              <a:gd name="connsiteX5" fmla="*/ 560269 w 560269"/>
              <a:gd name="connsiteY5" fmla="*/ 285420 h 1183963"/>
              <a:gd name="connsiteX6" fmla="*/ 560269 w 560269"/>
              <a:gd name="connsiteY6" fmla="*/ 459843 h 118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269" h="1183963">
                <a:moveTo>
                  <a:pt x="0" y="0"/>
                </a:moveTo>
                <a:lnTo>
                  <a:pt x="10571" y="850974"/>
                </a:lnTo>
                <a:lnTo>
                  <a:pt x="158567" y="988398"/>
                </a:lnTo>
                <a:lnTo>
                  <a:pt x="364703" y="1183963"/>
                </a:lnTo>
                <a:lnTo>
                  <a:pt x="554983" y="835117"/>
                </a:lnTo>
                <a:lnTo>
                  <a:pt x="560269" y="285420"/>
                </a:lnTo>
                <a:lnTo>
                  <a:pt x="560269" y="459843"/>
                </a:lnTo>
              </a:path>
            </a:pathLst>
          </a:cu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9" name="Straight Connector 28"/>
          <p:cNvCxnSpPr/>
          <p:nvPr/>
        </p:nvCxnSpPr>
        <p:spPr>
          <a:xfrm>
            <a:off x="2906184" y="2951150"/>
            <a:ext cx="1860513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419161" y="2966126"/>
            <a:ext cx="1860513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377760" y="2121320"/>
            <a:ext cx="10571" cy="1411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71591" y="2120444"/>
            <a:ext cx="1015707" cy="61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636900" y="354225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i="1" dirty="0" err="1"/>
              <a:t>Depth/Temperature</a:t>
            </a:r>
            <a:endParaRPr lang="nb-NO" sz="1100" i="1" dirty="0"/>
          </a:p>
        </p:txBody>
      </p:sp>
      <p:sp>
        <p:nvSpPr>
          <p:cNvPr id="38" name="Oval 37"/>
          <p:cNvSpPr/>
          <p:nvPr/>
        </p:nvSpPr>
        <p:spPr>
          <a:xfrm>
            <a:off x="7708986" y="3250666"/>
            <a:ext cx="84568" cy="792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TextBox 39"/>
          <p:cNvSpPr txBox="1"/>
          <p:nvPr/>
        </p:nvSpPr>
        <p:spPr>
          <a:xfrm>
            <a:off x="2994275" y="2748536"/>
            <a:ext cx="8290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i="1" dirty="0" err="1">
                <a:solidFill>
                  <a:srgbClr val="C00000"/>
                </a:solidFill>
              </a:rPr>
              <a:t>Onset</a:t>
            </a:r>
            <a:r>
              <a:rPr lang="nb-NO" sz="900" i="1" dirty="0">
                <a:solidFill>
                  <a:srgbClr val="C00000"/>
                </a:solidFill>
              </a:rPr>
              <a:t> </a:t>
            </a:r>
            <a:r>
              <a:rPr lang="nb-NO" sz="900" i="1" dirty="0" err="1">
                <a:solidFill>
                  <a:srgbClr val="C00000"/>
                </a:solidFill>
              </a:rPr>
              <a:t>cement</a:t>
            </a:r>
            <a:endParaRPr lang="nb-NO" sz="900" i="1" dirty="0">
              <a:solidFill>
                <a:srgbClr val="C0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914241" y="2504522"/>
            <a:ext cx="84568" cy="7928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Oval 41"/>
          <p:cNvSpPr/>
          <p:nvPr/>
        </p:nvSpPr>
        <p:spPr>
          <a:xfrm>
            <a:off x="7355735" y="2088726"/>
            <a:ext cx="84568" cy="792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Freeform 42"/>
          <p:cNvSpPr/>
          <p:nvPr/>
        </p:nvSpPr>
        <p:spPr>
          <a:xfrm>
            <a:off x="8736144" y="2116033"/>
            <a:ext cx="655409" cy="1242104"/>
          </a:xfrm>
          <a:custGeom>
            <a:avLst/>
            <a:gdLst>
              <a:gd name="connsiteX0" fmla="*/ 655409 w 655409"/>
              <a:gd name="connsiteY0" fmla="*/ 0 h 1242104"/>
              <a:gd name="connsiteX1" fmla="*/ 597268 w 655409"/>
              <a:gd name="connsiteY1" fmla="*/ 21143 h 1242104"/>
              <a:gd name="connsiteX2" fmla="*/ 533841 w 655409"/>
              <a:gd name="connsiteY2" fmla="*/ 84569 h 1242104"/>
              <a:gd name="connsiteX3" fmla="*/ 459843 w 655409"/>
              <a:gd name="connsiteY3" fmla="*/ 211422 h 1242104"/>
              <a:gd name="connsiteX4" fmla="*/ 396417 w 655409"/>
              <a:gd name="connsiteY4" fmla="*/ 449272 h 1242104"/>
              <a:gd name="connsiteX5" fmla="*/ 311848 w 655409"/>
              <a:gd name="connsiteY5" fmla="*/ 845688 h 1242104"/>
              <a:gd name="connsiteX6" fmla="*/ 248421 w 655409"/>
              <a:gd name="connsiteY6" fmla="*/ 983113 h 1242104"/>
              <a:gd name="connsiteX7" fmla="*/ 137425 w 655409"/>
              <a:gd name="connsiteY7" fmla="*/ 1242104 h 1242104"/>
              <a:gd name="connsiteX8" fmla="*/ 0 w 655409"/>
              <a:gd name="connsiteY8" fmla="*/ 850974 h 1242104"/>
              <a:gd name="connsiteX9" fmla="*/ 0 w 655409"/>
              <a:gd name="connsiteY9" fmla="*/ 274849 h 1242104"/>
              <a:gd name="connsiteX10" fmla="*/ 5286 w 655409"/>
              <a:gd name="connsiteY10" fmla="*/ 406988 h 124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5409" h="1242104">
                <a:moveTo>
                  <a:pt x="655409" y="0"/>
                </a:moveTo>
                <a:lnTo>
                  <a:pt x="597268" y="21143"/>
                </a:lnTo>
                <a:lnTo>
                  <a:pt x="533841" y="84569"/>
                </a:lnTo>
                <a:lnTo>
                  <a:pt x="459843" y="211422"/>
                </a:lnTo>
                <a:lnTo>
                  <a:pt x="396417" y="449272"/>
                </a:lnTo>
                <a:lnTo>
                  <a:pt x="311848" y="845688"/>
                </a:lnTo>
                <a:lnTo>
                  <a:pt x="248421" y="983113"/>
                </a:lnTo>
                <a:lnTo>
                  <a:pt x="137425" y="1242104"/>
                </a:lnTo>
                <a:lnTo>
                  <a:pt x="0" y="850974"/>
                </a:lnTo>
                <a:lnTo>
                  <a:pt x="0" y="274849"/>
                </a:lnTo>
                <a:lnTo>
                  <a:pt x="5286" y="406988"/>
                </a:lnTo>
              </a:path>
            </a:pathLst>
          </a:cu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8538816" y="2108992"/>
            <a:ext cx="1015707" cy="61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8539700" y="2104582"/>
            <a:ext cx="10571" cy="1411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8690336" y="2493070"/>
            <a:ext cx="84568" cy="7928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Oval 48"/>
          <p:cNvSpPr/>
          <p:nvPr/>
        </p:nvSpPr>
        <p:spPr>
          <a:xfrm>
            <a:off x="8828641" y="3307926"/>
            <a:ext cx="84568" cy="792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Oval 49"/>
          <p:cNvSpPr/>
          <p:nvPr/>
        </p:nvSpPr>
        <p:spPr>
          <a:xfrm>
            <a:off x="9326364" y="2071989"/>
            <a:ext cx="84568" cy="792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TextBox 50"/>
          <p:cNvSpPr txBox="1"/>
          <p:nvPr/>
        </p:nvSpPr>
        <p:spPr>
          <a:xfrm>
            <a:off x="2545884" y="4144803"/>
            <a:ext cx="385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B050"/>
                </a:solidFill>
              </a:rPr>
              <a:t>3. Rock physics modeling (Dvorkin-Nur)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861255" y="4766743"/>
            <a:ext cx="1015707" cy="61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862139" y="4762333"/>
            <a:ext cx="10571" cy="1411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224046" y="4776433"/>
            <a:ext cx="1015707" cy="61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224930" y="4772023"/>
            <a:ext cx="10571" cy="1411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402294" y="6210571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i="1" dirty="0" err="1"/>
              <a:t>Depth/Temperature</a:t>
            </a:r>
            <a:endParaRPr lang="nb-NO" sz="1100" i="1" dirty="0"/>
          </a:p>
        </p:txBody>
      </p:sp>
      <p:sp>
        <p:nvSpPr>
          <p:cNvPr id="61" name="Freeform 60"/>
          <p:cNvSpPr/>
          <p:nvPr/>
        </p:nvSpPr>
        <p:spPr>
          <a:xfrm>
            <a:off x="3181030" y="4785236"/>
            <a:ext cx="528555" cy="1146964"/>
          </a:xfrm>
          <a:custGeom>
            <a:avLst/>
            <a:gdLst>
              <a:gd name="connsiteX0" fmla="*/ 0 w 528555"/>
              <a:gd name="connsiteY0" fmla="*/ 0 h 1146964"/>
              <a:gd name="connsiteX1" fmla="*/ 89854 w 528555"/>
              <a:gd name="connsiteY1" fmla="*/ 63426 h 1146964"/>
              <a:gd name="connsiteX2" fmla="*/ 163852 w 528555"/>
              <a:gd name="connsiteY2" fmla="*/ 412273 h 1146964"/>
              <a:gd name="connsiteX3" fmla="*/ 206136 w 528555"/>
              <a:gd name="connsiteY3" fmla="*/ 761119 h 1146964"/>
              <a:gd name="connsiteX4" fmla="*/ 317133 w 528555"/>
              <a:gd name="connsiteY4" fmla="*/ 829831 h 1146964"/>
              <a:gd name="connsiteX5" fmla="*/ 401702 w 528555"/>
              <a:gd name="connsiteY5" fmla="*/ 988397 h 1146964"/>
              <a:gd name="connsiteX6" fmla="*/ 449272 w 528555"/>
              <a:gd name="connsiteY6" fmla="*/ 1146964 h 1146964"/>
              <a:gd name="connsiteX7" fmla="*/ 528555 w 528555"/>
              <a:gd name="connsiteY7" fmla="*/ 808689 h 1146964"/>
              <a:gd name="connsiteX8" fmla="*/ 528555 w 528555"/>
              <a:gd name="connsiteY8" fmla="*/ 211422 h 1146964"/>
              <a:gd name="connsiteX9" fmla="*/ 528555 w 528555"/>
              <a:gd name="connsiteY9" fmla="*/ 396416 h 114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8555" h="1146964">
                <a:moveTo>
                  <a:pt x="0" y="0"/>
                </a:moveTo>
                <a:lnTo>
                  <a:pt x="89854" y="63426"/>
                </a:lnTo>
                <a:lnTo>
                  <a:pt x="163852" y="412273"/>
                </a:lnTo>
                <a:lnTo>
                  <a:pt x="206136" y="761119"/>
                </a:lnTo>
                <a:lnTo>
                  <a:pt x="317133" y="829831"/>
                </a:lnTo>
                <a:lnTo>
                  <a:pt x="401702" y="988397"/>
                </a:lnTo>
                <a:lnTo>
                  <a:pt x="449272" y="1146964"/>
                </a:lnTo>
                <a:lnTo>
                  <a:pt x="528555" y="808689"/>
                </a:lnTo>
                <a:lnTo>
                  <a:pt x="528555" y="211422"/>
                </a:lnTo>
                <a:lnTo>
                  <a:pt x="528555" y="396416"/>
                </a:lnTo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2" name="Freeform 61"/>
          <p:cNvSpPr/>
          <p:nvPr/>
        </p:nvSpPr>
        <p:spPr>
          <a:xfrm>
            <a:off x="2969610" y="4779951"/>
            <a:ext cx="692407" cy="1162821"/>
          </a:xfrm>
          <a:custGeom>
            <a:avLst/>
            <a:gdLst>
              <a:gd name="connsiteX0" fmla="*/ 0 w 692407"/>
              <a:gd name="connsiteY0" fmla="*/ 0 h 1162821"/>
              <a:gd name="connsiteX1" fmla="*/ 105711 w 692407"/>
              <a:gd name="connsiteY1" fmla="*/ 89855 h 1162821"/>
              <a:gd name="connsiteX2" fmla="*/ 184995 w 692407"/>
              <a:gd name="connsiteY2" fmla="*/ 443986 h 1162821"/>
              <a:gd name="connsiteX3" fmla="*/ 237850 w 692407"/>
              <a:gd name="connsiteY3" fmla="*/ 787547 h 1162821"/>
              <a:gd name="connsiteX4" fmla="*/ 406988 w 692407"/>
              <a:gd name="connsiteY4" fmla="*/ 850974 h 1162821"/>
              <a:gd name="connsiteX5" fmla="*/ 517984 w 692407"/>
              <a:gd name="connsiteY5" fmla="*/ 998969 h 1162821"/>
              <a:gd name="connsiteX6" fmla="*/ 581411 w 692407"/>
              <a:gd name="connsiteY6" fmla="*/ 1162821 h 1162821"/>
              <a:gd name="connsiteX7" fmla="*/ 687122 w 692407"/>
              <a:gd name="connsiteY7" fmla="*/ 835117 h 1162821"/>
              <a:gd name="connsiteX8" fmla="*/ 692407 w 692407"/>
              <a:gd name="connsiteY8" fmla="*/ 232564 h 116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407" h="1162821">
                <a:moveTo>
                  <a:pt x="0" y="0"/>
                </a:moveTo>
                <a:lnTo>
                  <a:pt x="105711" y="89855"/>
                </a:lnTo>
                <a:lnTo>
                  <a:pt x="184995" y="443986"/>
                </a:lnTo>
                <a:lnTo>
                  <a:pt x="237850" y="787547"/>
                </a:lnTo>
                <a:lnTo>
                  <a:pt x="406988" y="850974"/>
                </a:lnTo>
                <a:lnTo>
                  <a:pt x="517984" y="998969"/>
                </a:lnTo>
                <a:lnTo>
                  <a:pt x="581411" y="1162821"/>
                </a:lnTo>
                <a:lnTo>
                  <a:pt x="687122" y="835117"/>
                </a:lnTo>
                <a:cubicBezTo>
                  <a:pt x="688884" y="634266"/>
                  <a:pt x="690645" y="433415"/>
                  <a:pt x="692407" y="232564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3" name="Oval 62"/>
          <p:cNvSpPr/>
          <p:nvPr/>
        </p:nvSpPr>
        <p:spPr>
          <a:xfrm>
            <a:off x="2921159" y="4747358"/>
            <a:ext cx="84568" cy="7928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4" name="Oval 63"/>
          <p:cNvSpPr/>
          <p:nvPr/>
        </p:nvSpPr>
        <p:spPr>
          <a:xfrm>
            <a:off x="3147556" y="4751763"/>
            <a:ext cx="84568" cy="79283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5" name="Oval 64"/>
          <p:cNvSpPr/>
          <p:nvPr/>
        </p:nvSpPr>
        <p:spPr>
          <a:xfrm>
            <a:off x="3496403" y="5888155"/>
            <a:ext cx="84568" cy="79283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6" name="Oval 65"/>
          <p:cNvSpPr/>
          <p:nvPr/>
        </p:nvSpPr>
        <p:spPr>
          <a:xfrm>
            <a:off x="3595948" y="5887275"/>
            <a:ext cx="84568" cy="79283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7" name="Oval 66"/>
          <p:cNvSpPr/>
          <p:nvPr/>
        </p:nvSpPr>
        <p:spPr>
          <a:xfrm>
            <a:off x="3617090" y="5089156"/>
            <a:ext cx="84568" cy="7928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8" name="Oval 67"/>
          <p:cNvSpPr/>
          <p:nvPr/>
        </p:nvSpPr>
        <p:spPr>
          <a:xfrm>
            <a:off x="3669064" y="5093561"/>
            <a:ext cx="84568" cy="7928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9" name="Freeform 68"/>
          <p:cNvSpPr/>
          <p:nvPr/>
        </p:nvSpPr>
        <p:spPr>
          <a:xfrm>
            <a:off x="4433707" y="4779951"/>
            <a:ext cx="581411" cy="1131108"/>
          </a:xfrm>
          <a:custGeom>
            <a:avLst/>
            <a:gdLst>
              <a:gd name="connsiteX0" fmla="*/ 581411 w 581411"/>
              <a:gd name="connsiteY0" fmla="*/ 0 h 1189249"/>
              <a:gd name="connsiteX1" fmla="*/ 480985 w 581411"/>
              <a:gd name="connsiteY1" fmla="*/ 47570 h 1189249"/>
              <a:gd name="connsiteX2" fmla="*/ 364703 w 581411"/>
              <a:gd name="connsiteY2" fmla="*/ 221993 h 1189249"/>
              <a:gd name="connsiteX3" fmla="*/ 274849 w 581411"/>
              <a:gd name="connsiteY3" fmla="*/ 459843 h 1189249"/>
              <a:gd name="connsiteX4" fmla="*/ 221994 w 581411"/>
              <a:gd name="connsiteY4" fmla="*/ 829831 h 1189249"/>
              <a:gd name="connsiteX5" fmla="*/ 84569 w 581411"/>
              <a:gd name="connsiteY5" fmla="*/ 898544 h 1189249"/>
              <a:gd name="connsiteX6" fmla="*/ 42285 w 581411"/>
              <a:gd name="connsiteY6" fmla="*/ 1004255 h 1189249"/>
              <a:gd name="connsiteX7" fmla="*/ 15857 w 581411"/>
              <a:gd name="connsiteY7" fmla="*/ 1189249 h 1189249"/>
              <a:gd name="connsiteX8" fmla="*/ 0 w 581411"/>
              <a:gd name="connsiteY8" fmla="*/ 893258 h 1189249"/>
              <a:gd name="connsiteX9" fmla="*/ 0 w 581411"/>
              <a:gd name="connsiteY9" fmla="*/ 290705 h 1189249"/>
              <a:gd name="connsiteX10" fmla="*/ 0 w 581411"/>
              <a:gd name="connsiteY10" fmla="*/ 290705 h 118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1411" h="1189249">
                <a:moveTo>
                  <a:pt x="581411" y="0"/>
                </a:moveTo>
                <a:lnTo>
                  <a:pt x="480985" y="47570"/>
                </a:lnTo>
                <a:lnTo>
                  <a:pt x="364703" y="221993"/>
                </a:lnTo>
                <a:lnTo>
                  <a:pt x="274849" y="459843"/>
                </a:lnTo>
                <a:lnTo>
                  <a:pt x="221994" y="829831"/>
                </a:lnTo>
                <a:lnTo>
                  <a:pt x="84569" y="898544"/>
                </a:lnTo>
                <a:lnTo>
                  <a:pt x="42285" y="1004255"/>
                </a:lnTo>
                <a:lnTo>
                  <a:pt x="15857" y="1189249"/>
                </a:lnTo>
                <a:lnTo>
                  <a:pt x="0" y="893258"/>
                </a:lnTo>
                <a:lnTo>
                  <a:pt x="0" y="290705"/>
                </a:lnTo>
                <a:lnTo>
                  <a:pt x="0" y="290705"/>
                </a:lnTo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868305" y="5562209"/>
            <a:ext cx="2141527" cy="440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/>
          <p:cNvSpPr/>
          <p:nvPr/>
        </p:nvSpPr>
        <p:spPr>
          <a:xfrm>
            <a:off x="4386137" y="4785237"/>
            <a:ext cx="280134" cy="1115251"/>
          </a:xfrm>
          <a:custGeom>
            <a:avLst/>
            <a:gdLst>
              <a:gd name="connsiteX0" fmla="*/ 280134 w 280134"/>
              <a:gd name="connsiteY0" fmla="*/ 0 h 1115251"/>
              <a:gd name="connsiteX1" fmla="*/ 237849 w 280134"/>
              <a:gd name="connsiteY1" fmla="*/ 73997 h 1115251"/>
              <a:gd name="connsiteX2" fmla="*/ 179708 w 280134"/>
              <a:gd name="connsiteY2" fmla="*/ 274848 h 1115251"/>
              <a:gd name="connsiteX3" fmla="*/ 137424 w 280134"/>
              <a:gd name="connsiteY3" fmla="*/ 766404 h 1115251"/>
              <a:gd name="connsiteX4" fmla="*/ 58141 w 280134"/>
              <a:gd name="connsiteY4" fmla="*/ 856259 h 1115251"/>
              <a:gd name="connsiteX5" fmla="*/ 15856 w 280134"/>
              <a:gd name="connsiteY5" fmla="*/ 1115251 h 1115251"/>
              <a:gd name="connsiteX6" fmla="*/ 0 w 280134"/>
              <a:gd name="connsiteY6" fmla="*/ 782261 h 111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34" h="1115251">
                <a:moveTo>
                  <a:pt x="280134" y="0"/>
                </a:moveTo>
                <a:lnTo>
                  <a:pt x="237849" y="73997"/>
                </a:lnTo>
                <a:lnTo>
                  <a:pt x="179708" y="274848"/>
                </a:lnTo>
                <a:lnTo>
                  <a:pt x="137424" y="766404"/>
                </a:lnTo>
                <a:lnTo>
                  <a:pt x="58141" y="856259"/>
                </a:lnTo>
                <a:lnTo>
                  <a:pt x="15856" y="1115251"/>
                </a:lnTo>
                <a:lnTo>
                  <a:pt x="0" y="782261"/>
                </a:lnTo>
              </a:path>
            </a:pathLst>
          </a:cu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386137" y="5060084"/>
            <a:ext cx="0" cy="49684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4345615" y="5109417"/>
            <a:ext cx="84568" cy="79283"/>
          </a:xfrm>
          <a:prstGeom prst="ellipse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Oval 75"/>
          <p:cNvSpPr/>
          <p:nvPr/>
        </p:nvSpPr>
        <p:spPr>
          <a:xfrm>
            <a:off x="4397589" y="5113822"/>
            <a:ext cx="84568" cy="79283"/>
          </a:xfrm>
          <a:prstGeom prst="ellipse">
            <a:avLst/>
          </a:pr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7" name="Oval 76"/>
          <p:cNvSpPr/>
          <p:nvPr/>
        </p:nvSpPr>
        <p:spPr>
          <a:xfrm>
            <a:off x="4357069" y="5866131"/>
            <a:ext cx="84568" cy="79283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8" name="Oval 77"/>
          <p:cNvSpPr/>
          <p:nvPr/>
        </p:nvSpPr>
        <p:spPr>
          <a:xfrm>
            <a:off x="4419612" y="5865251"/>
            <a:ext cx="84568" cy="79283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9" name="Oval 78"/>
          <p:cNvSpPr/>
          <p:nvPr/>
        </p:nvSpPr>
        <p:spPr>
          <a:xfrm>
            <a:off x="4622225" y="4746477"/>
            <a:ext cx="84568" cy="7928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0" name="Oval 79"/>
          <p:cNvSpPr/>
          <p:nvPr/>
        </p:nvSpPr>
        <p:spPr>
          <a:xfrm>
            <a:off x="4964903" y="4735026"/>
            <a:ext cx="84568" cy="79283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1" name="TextBox 80"/>
          <p:cNvSpPr txBox="1"/>
          <p:nvPr/>
        </p:nvSpPr>
        <p:spPr>
          <a:xfrm>
            <a:off x="2879755" y="5149939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i="1" dirty="0">
                <a:solidFill>
                  <a:srgbClr val="C00000"/>
                </a:solidFill>
              </a:rPr>
              <a:t>Oil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254148" y="4842497"/>
            <a:ext cx="4683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Brine</a:t>
            </a:r>
            <a:endParaRPr lang="nb-NO" sz="105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327115" y="4794927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i="1" dirty="0">
                <a:solidFill>
                  <a:srgbClr val="C00000"/>
                </a:solidFill>
              </a:rPr>
              <a:t>Oil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722650" y="4889186"/>
            <a:ext cx="4683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Brine</a:t>
            </a:r>
            <a:endParaRPr lang="nb-NO" sz="105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858011" y="4159778"/>
            <a:ext cx="282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C00000"/>
                </a:solidFill>
              </a:rPr>
              <a:t>4. AVO modeling (Zoeppritz)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91241" y="5033656"/>
            <a:ext cx="1343316" cy="9233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dirty="0"/>
              <a:t>+  </a:t>
            </a:r>
            <a:r>
              <a:rPr lang="nb-NO" dirty="0" err="1"/>
              <a:t>shale</a:t>
            </a:r>
            <a:endParaRPr lang="nb-NO" dirty="0"/>
          </a:p>
          <a:p>
            <a:r>
              <a:rPr lang="nb-NO" dirty="0"/>
              <a:t> </a:t>
            </a:r>
            <a:r>
              <a:rPr lang="nb-NO" dirty="0" err="1"/>
              <a:t>compaction</a:t>
            </a:r>
            <a:endParaRPr lang="nb-NO" dirty="0"/>
          </a:p>
          <a:p>
            <a:r>
              <a:rPr lang="nb-NO" dirty="0"/>
              <a:t>and RP </a:t>
            </a:r>
          </a:p>
        </p:txBody>
      </p:sp>
      <p:sp>
        <p:nvSpPr>
          <p:cNvPr id="99" name="Line 47">
            <a:extLst>
              <a:ext uri="{FF2B5EF4-FFF2-40B4-BE49-F238E27FC236}">
                <a16:creationId xmlns:a16="http://schemas.microsoft.com/office/drawing/2014/main" id="{D3149E22-DB3E-4A8A-8C84-0A766E361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0162" y="1325064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99CCFEA-A302-4D93-99A2-E300F6C40A1B}"/>
              </a:ext>
            </a:extLst>
          </p:cNvPr>
          <p:cNvGrpSpPr/>
          <p:nvPr/>
        </p:nvGrpSpPr>
        <p:grpSpPr>
          <a:xfrm>
            <a:off x="7334750" y="4515554"/>
            <a:ext cx="2837636" cy="1950764"/>
            <a:chOff x="4873006" y="4189888"/>
            <a:chExt cx="2837636" cy="1950764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142A8EB3-AA58-48AA-97A5-009291E6DF75}"/>
                </a:ext>
              </a:extLst>
            </p:cNvPr>
            <p:cNvCxnSpPr/>
            <p:nvPr/>
          </p:nvCxnSpPr>
          <p:spPr>
            <a:xfrm flipV="1">
              <a:off x="6162615" y="4455455"/>
              <a:ext cx="10571" cy="1365892"/>
            </a:xfrm>
            <a:prstGeom prst="straightConnector1">
              <a:avLst/>
            </a:prstGeom>
            <a:ln>
              <a:solidFill>
                <a:schemeClr val="tx2">
                  <a:lumMod val="9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CCC55ED0-7692-4153-ABF5-A5A6823EEE44}"/>
                </a:ext>
              </a:extLst>
            </p:cNvPr>
            <p:cNvCxnSpPr/>
            <p:nvPr/>
          </p:nvCxnSpPr>
          <p:spPr>
            <a:xfrm>
              <a:off x="5333119" y="5161983"/>
              <a:ext cx="1686090" cy="4879"/>
            </a:xfrm>
            <a:prstGeom prst="straightConnector1">
              <a:avLst/>
            </a:prstGeom>
            <a:ln>
              <a:solidFill>
                <a:schemeClr val="tx2">
                  <a:lumMod val="9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80155E4-D720-461B-8A3E-7D4451019ED1}"/>
                </a:ext>
              </a:extLst>
            </p:cNvPr>
            <p:cNvSpPr txBox="1"/>
            <p:nvPr/>
          </p:nvSpPr>
          <p:spPr>
            <a:xfrm>
              <a:off x="7048281" y="5100997"/>
              <a:ext cx="662361" cy="248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1015" i="1" dirty="0" err="1">
                  <a:latin typeface="Calibri"/>
                </a:rPr>
                <a:t>Intercept</a:t>
              </a:r>
              <a:endParaRPr lang="nb-NO" sz="1015" i="1" dirty="0">
                <a:latin typeface="Calibri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468E32E-284E-43F0-B318-EA710983566C}"/>
                </a:ext>
              </a:extLst>
            </p:cNvPr>
            <p:cNvSpPr txBox="1"/>
            <p:nvPr/>
          </p:nvSpPr>
          <p:spPr>
            <a:xfrm>
              <a:off x="6747855" y="5125340"/>
              <a:ext cx="250390" cy="248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1015" i="1" dirty="0">
                  <a:latin typeface="Calibri"/>
                </a:rPr>
                <a:t>+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8BFE258-4432-4868-AA60-E0211DB12F82}"/>
                </a:ext>
              </a:extLst>
            </p:cNvPr>
            <p:cNvSpPr txBox="1"/>
            <p:nvPr/>
          </p:nvSpPr>
          <p:spPr>
            <a:xfrm>
              <a:off x="5221098" y="5084496"/>
              <a:ext cx="224742" cy="248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1015" i="1" dirty="0">
                  <a:latin typeface="Calibri"/>
                </a:rPr>
                <a:t>-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21642E5-B049-41D3-A398-C4EF67D8E634}"/>
                </a:ext>
              </a:extLst>
            </p:cNvPr>
            <p:cNvSpPr txBox="1"/>
            <p:nvPr/>
          </p:nvSpPr>
          <p:spPr>
            <a:xfrm>
              <a:off x="6182023" y="4281456"/>
              <a:ext cx="250390" cy="248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1015" i="1" dirty="0">
                  <a:latin typeface="Calibri"/>
                </a:rPr>
                <a:t>+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EED4F31-86D5-45B4-8477-4239D732B633}"/>
                </a:ext>
              </a:extLst>
            </p:cNvPr>
            <p:cNvSpPr txBox="1"/>
            <p:nvPr/>
          </p:nvSpPr>
          <p:spPr>
            <a:xfrm>
              <a:off x="6158677" y="5699517"/>
              <a:ext cx="224742" cy="248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1015" i="1" dirty="0">
                  <a:latin typeface="Calibri"/>
                </a:rPr>
                <a:t>-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3FE8D1F-63CE-4EB6-AF22-250358A9A1B2}"/>
                </a:ext>
              </a:extLst>
            </p:cNvPr>
            <p:cNvSpPr txBox="1"/>
            <p:nvPr/>
          </p:nvSpPr>
          <p:spPr>
            <a:xfrm>
              <a:off x="5536651" y="4189888"/>
              <a:ext cx="649537" cy="248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1015" i="1" dirty="0">
                  <a:latin typeface="Calibri"/>
                </a:rPr>
                <a:t>Gradient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E686D93-2CE5-446C-85C8-267243E9E509}"/>
                </a:ext>
              </a:extLst>
            </p:cNvPr>
            <p:cNvCxnSpPr/>
            <p:nvPr/>
          </p:nvCxnSpPr>
          <p:spPr>
            <a:xfrm>
              <a:off x="5722488" y="4637981"/>
              <a:ext cx="981350" cy="1183366"/>
            </a:xfrm>
            <a:prstGeom prst="line">
              <a:avLst/>
            </a:prstGeom>
            <a:ln w="2857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4E0D281-B14F-4C27-8A94-5CEC92B7EA79}"/>
                </a:ext>
              </a:extLst>
            </p:cNvPr>
            <p:cNvSpPr/>
            <p:nvPr/>
          </p:nvSpPr>
          <p:spPr>
            <a:xfrm>
              <a:off x="5637920" y="4927450"/>
              <a:ext cx="842779" cy="807526"/>
            </a:xfrm>
            <a:custGeom>
              <a:avLst/>
              <a:gdLst>
                <a:gd name="connsiteX0" fmla="*/ 0 w 719091"/>
                <a:gd name="connsiteY0" fmla="*/ 0 h 648069"/>
                <a:gd name="connsiteX1" fmla="*/ 204187 w 719091"/>
                <a:gd name="connsiteY1" fmla="*/ 159798 h 648069"/>
                <a:gd name="connsiteX2" fmla="*/ 532660 w 719091"/>
                <a:gd name="connsiteY2" fmla="*/ 488271 h 648069"/>
                <a:gd name="connsiteX3" fmla="*/ 719091 w 719091"/>
                <a:gd name="connsiteY3" fmla="*/ 648069 h 64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9091" h="648069">
                  <a:moveTo>
                    <a:pt x="0" y="0"/>
                  </a:moveTo>
                  <a:lnTo>
                    <a:pt x="204187" y="159798"/>
                  </a:lnTo>
                  <a:lnTo>
                    <a:pt x="532660" y="488271"/>
                  </a:lnTo>
                  <a:lnTo>
                    <a:pt x="719091" y="648069"/>
                  </a:ln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1EAC432-32DE-413D-A5D1-ABB046B5045D}"/>
                </a:ext>
              </a:extLst>
            </p:cNvPr>
            <p:cNvSpPr/>
            <p:nvPr/>
          </p:nvSpPr>
          <p:spPr>
            <a:xfrm>
              <a:off x="5308846" y="5086905"/>
              <a:ext cx="1145220" cy="674702"/>
            </a:xfrm>
            <a:custGeom>
              <a:avLst/>
              <a:gdLst>
                <a:gd name="connsiteX0" fmla="*/ 0 w 1145220"/>
                <a:gd name="connsiteY0" fmla="*/ 0 h 674702"/>
                <a:gd name="connsiteX1" fmla="*/ 195309 w 1145220"/>
                <a:gd name="connsiteY1" fmla="*/ 177553 h 674702"/>
                <a:gd name="connsiteX2" fmla="*/ 532660 w 1145220"/>
                <a:gd name="connsiteY2" fmla="*/ 417250 h 674702"/>
                <a:gd name="connsiteX3" fmla="*/ 790113 w 1145220"/>
                <a:gd name="connsiteY3" fmla="*/ 506027 h 674702"/>
                <a:gd name="connsiteX4" fmla="*/ 994299 w 1145220"/>
                <a:gd name="connsiteY4" fmla="*/ 585926 h 674702"/>
                <a:gd name="connsiteX5" fmla="*/ 1145220 w 1145220"/>
                <a:gd name="connsiteY5" fmla="*/ 674702 h 67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5220" h="674702">
                  <a:moveTo>
                    <a:pt x="0" y="0"/>
                  </a:moveTo>
                  <a:lnTo>
                    <a:pt x="195309" y="177553"/>
                  </a:lnTo>
                  <a:lnTo>
                    <a:pt x="532660" y="417250"/>
                  </a:lnTo>
                  <a:lnTo>
                    <a:pt x="790113" y="506027"/>
                  </a:lnTo>
                  <a:lnTo>
                    <a:pt x="994299" y="585926"/>
                  </a:lnTo>
                  <a:lnTo>
                    <a:pt x="1145220" y="674702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B9FE36B-A2CB-4688-8F6F-256349170B17}"/>
                </a:ext>
              </a:extLst>
            </p:cNvPr>
            <p:cNvSpPr/>
            <p:nvPr/>
          </p:nvSpPr>
          <p:spPr>
            <a:xfrm>
              <a:off x="5233702" y="5033302"/>
              <a:ext cx="84568" cy="7317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3900"/>
              <a:endParaRPr lang="nb-NO" sz="1661">
                <a:solidFill>
                  <a:prstClr val="white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7BD16C0-2E07-41CB-AEB4-85EC1A52F0D6}"/>
                </a:ext>
              </a:extLst>
            </p:cNvPr>
            <p:cNvSpPr/>
            <p:nvPr/>
          </p:nvSpPr>
          <p:spPr>
            <a:xfrm>
              <a:off x="6386400" y="5714500"/>
              <a:ext cx="84568" cy="7317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3900"/>
              <a:endParaRPr lang="nb-NO" sz="1661">
                <a:solidFill>
                  <a:prstClr val="white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6D7F0217-4445-4FAE-A394-4926124622B2}"/>
                </a:ext>
              </a:extLst>
            </p:cNvPr>
            <p:cNvSpPr/>
            <p:nvPr/>
          </p:nvSpPr>
          <p:spPr>
            <a:xfrm>
              <a:off x="6439670" y="5696741"/>
              <a:ext cx="84568" cy="7317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3900"/>
              <a:endParaRPr lang="nb-NO" sz="1661">
                <a:solidFill>
                  <a:prstClr val="white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78C61C6C-E9FB-4248-ACDD-047F5EF4D714}"/>
                </a:ext>
              </a:extLst>
            </p:cNvPr>
            <p:cNvSpPr/>
            <p:nvPr/>
          </p:nvSpPr>
          <p:spPr>
            <a:xfrm>
              <a:off x="5611892" y="4907322"/>
              <a:ext cx="84568" cy="73173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3900"/>
              <a:endParaRPr lang="nb-NO" sz="1661">
                <a:solidFill>
                  <a:prstClr val="white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663E28F-3E77-4780-98AC-581DF21D5BF5}"/>
                </a:ext>
              </a:extLst>
            </p:cNvPr>
            <p:cNvSpPr txBox="1"/>
            <p:nvPr/>
          </p:nvSpPr>
          <p:spPr>
            <a:xfrm>
              <a:off x="4882839" y="4666945"/>
              <a:ext cx="7377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/>
                </a:rPr>
                <a:t>Deposition</a:t>
              </a:r>
              <a:endParaRPr lang="nb-NO" sz="1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11AC1D6-BF0B-494C-BD3F-643613975052}"/>
                </a:ext>
              </a:extLst>
            </p:cNvPr>
            <p:cNvSpPr txBox="1"/>
            <p:nvPr/>
          </p:nvSpPr>
          <p:spPr>
            <a:xfrm>
              <a:off x="5485695" y="4694231"/>
              <a:ext cx="447558" cy="241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969" i="1" dirty="0" err="1">
                  <a:solidFill>
                    <a:srgbClr val="0070C0"/>
                  </a:solidFill>
                  <a:latin typeface="Calibri"/>
                </a:rPr>
                <a:t>Brine</a:t>
              </a:r>
              <a:endParaRPr lang="nb-NO" sz="969" i="1" dirty="0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A1AD20B-8DF1-4452-B35E-54F1D991AB0B}"/>
                </a:ext>
              </a:extLst>
            </p:cNvPr>
            <p:cNvSpPr txBox="1"/>
            <p:nvPr/>
          </p:nvSpPr>
          <p:spPr>
            <a:xfrm>
              <a:off x="4873006" y="4954740"/>
              <a:ext cx="324128" cy="241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969" i="1" dirty="0">
                  <a:solidFill>
                    <a:srgbClr val="C00000"/>
                  </a:solidFill>
                  <a:latin typeface="Calibri"/>
                </a:rPr>
                <a:t>Oil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4E6F5F8-C348-4960-AE16-811716F2FA84}"/>
                </a:ext>
              </a:extLst>
            </p:cNvPr>
            <p:cNvSpPr txBox="1"/>
            <p:nvPr/>
          </p:nvSpPr>
          <p:spPr>
            <a:xfrm>
              <a:off x="6534628" y="5476222"/>
              <a:ext cx="1165704" cy="241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969" i="1" dirty="0" err="1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Shale</a:t>
              </a:r>
              <a:r>
                <a:rPr lang="nb-NO" sz="969" i="1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 (</a:t>
              </a:r>
              <a:r>
                <a:rPr lang="nb-NO" sz="969" i="1" dirty="0" err="1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Background</a:t>
              </a:r>
              <a:r>
                <a:rPr lang="nb-NO" sz="969" i="1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)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5DED5EB-7CDD-460E-BEC6-63637160E78D}"/>
                </a:ext>
              </a:extLst>
            </p:cNvPr>
            <p:cNvSpPr txBox="1"/>
            <p:nvPr/>
          </p:nvSpPr>
          <p:spPr>
            <a:xfrm>
              <a:off x="6278352" y="5894431"/>
              <a:ext cx="7745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3900"/>
              <a:r>
                <a:rPr lang="nb-NO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/>
                </a:rPr>
                <a:t>Max. </a:t>
              </a:r>
              <a:r>
                <a:rPr lang="nb-NO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/>
                </a:rPr>
                <a:t>burial</a:t>
              </a:r>
              <a:endParaRPr lang="nb-NO" sz="1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95600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2715239-9B6D-4DD4-BE07-D6A53A67C341}"/>
              </a:ext>
            </a:extLst>
          </p:cNvPr>
          <p:cNvSpPr/>
          <p:nvPr/>
        </p:nvSpPr>
        <p:spPr>
          <a:xfrm>
            <a:off x="1935892" y="2809103"/>
            <a:ext cx="8007179" cy="3591698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7210368-8689-4C2C-A8EC-C157E1E2EBD1}"/>
              </a:ext>
            </a:extLst>
          </p:cNvPr>
          <p:cNvSpPr/>
          <p:nvPr/>
        </p:nvSpPr>
        <p:spPr>
          <a:xfrm>
            <a:off x="1915884" y="3808615"/>
            <a:ext cx="8086032" cy="2557350"/>
          </a:xfrm>
          <a:custGeom>
            <a:avLst/>
            <a:gdLst>
              <a:gd name="connsiteX0" fmla="*/ 60960 w 3300548"/>
              <a:gd name="connsiteY0" fmla="*/ 1323703 h 1837509"/>
              <a:gd name="connsiteX1" fmla="*/ 374468 w 3300548"/>
              <a:gd name="connsiteY1" fmla="*/ 1262743 h 1837509"/>
              <a:gd name="connsiteX2" fmla="*/ 670560 w 3300548"/>
              <a:gd name="connsiteY2" fmla="*/ 1193074 h 1837509"/>
              <a:gd name="connsiteX3" fmla="*/ 957942 w 3300548"/>
              <a:gd name="connsiteY3" fmla="*/ 984069 h 1837509"/>
              <a:gd name="connsiteX4" fmla="*/ 1332411 w 3300548"/>
              <a:gd name="connsiteY4" fmla="*/ 766354 h 1837509"/>
              <a:gd name="connsiteX5" fmla="*/ 1593668 w 3300548"/>
              <a:gd name="connsiteY5" fmla="*/ 714103 h 1837509"/>
              <a:gd name="connsiteX6" fmla="*/ 1645920 w 3300548"/>
              <a:gd name="connsiteY6" fmla="*/ 557349 h 1837509"/>
              <a:gd name="connsiteX7" fmla="*/ 2272937 w 3300548"/>
              <a:gd name="connsiteY7" fmla="*/ 487680 h 1837509"/>
              <a:gd name="connsiteX8" fmla="*/ 2455817 w 3300548"/>
              <a:gd name="connsiteY8" fmla="*/ 348343 h 1837509"/>
              <a:gd name="connsiteX9" fmla="*/ 2595154 w 3300548"/>
              <a:gd name="connsiteY9" fmla="*/ 104503 h 1837509"/>
              <a:gd name="connsiteX10" fmla="*/ 2699657 w 3300548"/>
              <a:gd name="connsiteY10" fmla="*/ 8709 h 1837509"/>
              <a:gd name="connsiteX11" fmla="*/ 2908662 w 3300548"/>
              <a:gd name="connsiteY11" fmla="*/ 0 h 1837509"/>
              <a:gd name="connsiteX12" fmla="*/ 3300548 w 3300548"/>
              <a:gd name="connsiteY12" fmla="*/ 348343 h 1837509"/>
              <a:gd name="connsiteX13" fmla="*/ 3239588 w 3300548"/>
              <a:gd name="connsiteY13" fmla="*/ 1820092 h 1837509"/>
              <a:gd name="connsiteX14" fmla="*/ 0 w 3300548"/>
              <a:gd name="connsiteY14" fmla="*/ 1837509 h 1837509"/>
              <a:gd name="connsiteX15" fmla="*/ 60960 w 3300548"/>
              <a:gd name="connsiteY15" fmla="*/ 1323703 h 1837509"/>
              <a:gd name="connsiteX0" fmla="*/ 60960 w 4110445"/>
              <a:gd name="connsiteY0" fmla="*/ 1497874 h 2011680"/>
              <a:gd name="connsiteX1" fmla="*/ 374468 w 4110445"/>
              <a:gd name="connsiteY1" fmla="*/ 1436914 h 2011680"/>
              <a:gd name="connsiteX2" fmla="*/ 670560 w 4110445"/>
              <a:gd name="connsiteY2" fmla="*/ 1367245 h 2011680"/>
              <a:gd name="connsiteX3" fmla="*/ 957942 w 4110445"/>
              <a:gd name="connsiteY3" fmla="*/ 1158240 h 2011680"/>
              <a:gd name="connsiteX4" fmla="*/ 1332411 w 4110445"/>
              <a:gd name="connsiteY4" fmla="*/ 940525 h 2011680"/>
              <a:gd name="connsiteX5" fmla="*/ 1593668 w 4110445"/>
              <a:gd name="connsiteY5" fmla="*/ 888274 h 2011680"/>
              <a:gd name="connsiteX6" fmla="*/ 1645920 w 4110445"/>
              <a:gd name="connsiteY6" fmla="*/ 731520 h 2011680"/>
              <a:gd name="connsiteX7" fmla="*/ 2272937 w 4110445"/>
              <a:gd name="connsiteY7" fmla="*/ 661851 h 2011680"/>
              <a:gd name="connsiteX8" fmla="*/ 2455817 w 4110445"/>
              <a:gd name="connsiteY8" fmla="*/ 522514 h 2011680"/>
              <a:gd name="connsiteX9" fmla="*/ 2595154 w 4110445"/>
              <a:gd name="connsiteY9" fmla="*/ 278674 h 2011680"/>
              <a:gd name="connsiteX10" fmla="*/ 2699657 w 4110445"/>
              <a:gd name="connsiteY10" fmla="*/ 182880 h 2011680"/>
              <a:gd name="connsiteX11" fmla="*/ 2908662 w 4110445"/>
              <a:gd name="connsiteY11" fmla="*/ 174171 h 2011680"/>
              <a:gd name="connsiteX12" fmla="*/ 4110445 w 4110445"/>
              <a:gd name="connsiteY12" fmla="*/ 0 h 2011680"/>
              <a:gd name="connsiteX13" fmla="*/ 3239588 w 4110445"/>
              <a:gd name="connsiteY13" fmla="*/ 1994263 h 2011680"/>
              <a:gd name="connsiteX14" fmla="*/ 0 w 4110445"/>
              <a:gd name="connsiteY14" fmla="*/ 2011680 h 2011680"/>
              <a:gd name="connsiteX15" fmla="*/ 60960 w 4110445"/>
              <a:gd name="connsiteY15" fmla="*/ 1497874 h 2011680"/>
              <a:gd name="connsiteX0" fmla="*/ 60960 w 4110445"/>
              <a:gd name="connsiteY0" fmla="*/ 1497874 h 2011680"/>
              <a:gd name="connsiteX1" fmla="*/ 374468 w 4110445"/>
              <a:gd name="connsiteY1" fmla="*/ 1436914 h 2011680"/>
              <a:gd name="connsiteX2" fmla="*/ 670560 w 4110445"/>
              <a:gd name="connsiteY2" fmla="*/ 1367245 h 2011680"/>
              <a:gd name="connsiteX3" fmla="*/ 957942 w 4110445"/>
              <a:gd name="connsiteY3" fmla="*/ 1158240 h 2011680"/>
              <a:gd name="connsiteX4" fmla="*/ 1332411 w 4110445"/>
              <a:gd name="connsiteY4" fmla="*/ 940525 h 2011680"/>
              <a:gd name="connsiteX5" fmla="*/ 1593668 w 4110445"/>
              <a:gd name="connsiteY5" fmla="*/ 888274 h 2011680"/>
              <a:gd name="connsiteX6" fmla="*/ 1645920 w 4110445"/>
              <a:gd name="connsiteY6" fmla="*/ 731520 h 2011680"/>
              <a:gd name="connsiteX7" fmla="*/ 2272937 w 4110445"/>
              <a:gd name="connsiteY7" fmla="*/ 661851 h 2011680"/>
              <a:gd name="connsiteX8" fmla="*/ 2455817 w 4110445"/>
              <a:gd name="connsiteY8" fmla="*/ 522514 h 2011680"/>
              <a:gd name="connsiteX9" fmla="*/ 2595154 w 4110445"/>
              <a:gd name="connsiteY9" fmla="*/ 278674 h 2011680"/>
              <a:gd name="connsiteX10" fmla="*/ 2699657 w 4110445"/>
              <a:gd name="connsiteY10" fmla="*/ 182880 h 2011680"/>
              <a:gd name="connsiteX11" fmla="*/ 2908662 w 4110445"/>
              <a:gd name="connsiteY11" fmla="*/ 174171 h 2011680"/>
              <a:gd name="connsiteX12" fmla="*/ 4110445 w 4110445"/>
              <a:gd name="connsiteY12" fmla="*/ 0 h 2011680"/>
              <a:gd name="connsiteX13" fmla="*/ 3648891 w 4110445"/>
              <a:gd name="connsiteY13" fmla="*/ 87085 h 2011680"/>
              <a:gd name="connsiteX14" fmla="*/ 3239588 w 4110445"/>
              <a:gd name="connsiteY14" fmla="*/ 1994263 h 2011680"/>
              <a:gd name="connsiteX15" fmla="*/ 0 w 4110445"/>
              <a:gd name="connsiteY15" fmla="*/ 2011680 h 2011680"/>
              <a:gd name="connsiteX16" fmla="*/ 60960 w 4110445"/>
              <a:gd name="connsiteY16" fmla="*/ 1497874 h 2011680"/>
              <a:gd name="connsiteX0" fmla="*/ 60960 w 4110445"/>
              <a:gd name="connsiteY0" fmla="*/ 1497874 h 2011680"/>
              <a:gd name="connsiteX1" fmla="*/ 374468 w 4110445"/>
              <a:gd name="connsiteY1" fmla="*/ 1436914 h 2011680"/>
              <a:gd name="connsiteX2" fmla="*/ 670560 w 4110445"/>
              <a:gd name="connsiteY2" fmla="*/ 1367245 h 2011680"/>
              <a:gd name="connsiteX3" fmla="*/ 957942 w 4110445"/>
              <a:gd name="connsiteY3" fmla="*/ 1158240 h 2011680"/>
              <a:gd name="connsiteX4" fmla="*/ 1332411 w 4110445"/>
              <a:gd name="connsiteY4" fmla="*/ 940525 h 2011680"/>
              <a:gd name="connsiteX5" fmla="*/ 1593668 w 4110445"/>
              <a:gd name="connsiteY5" fmla="*/ 888274 h 2011680"/>
              <a:gd name="connsiteX6" fmla="*/ 1645920 w 4110445"/>
              <a:gd name="connsiteY6" fmla="*/ 731520 h 2011680"/>
              <a:gd name="connsiteX7" fmla="*/ 2272937 w 4110445"/>
              <a:gd name="connsiteY7" fmla="*/ 661851 h 2011680"/>
              <a:gd name="connsiteX8" fmla="*/ 2455817 w 4110445"/>
              <a:gd name="connsiteY8" fmla="*/ 522514 h 2011680"/>
              <a:gd name="connsiteX9" fmla="*/ 2595154 w 4110445"/>
              <a:gd name="connsiteY9" fmla="*/ 278674 h 2011680"/>
              <a:gd name="connsiteX10" fmla="*/ 2699657 w 4110445"/>
              <a:gd name="connsiteY10" fmla="*/ 182880 h 2011680"/>
              <a:gd name="connsiteX11" fmla="*/ 2908662 w 4110445"/>
              <a:gd name="connsiteY11" fmla="*/ 174171 h 2011680"/>
              <a:gd name="connsiteX12" fmla="*/ 4110445 w 4110445"/>
              <a:gd name="connsiteY12" fmla="*/ 0 h 2011680"/>
              <a:gd name="connsiteX13" fmla="*/ 3605348 w 4110445"/>
              <a:gd name="connsiteY13" fmla="*/ 0 h 2011680"/>
              <a:gd name="connsiteX14" fmla="*/ 3239588 w 4110445"/>
              <a:gd name="connsiteY14" fmla="*/ 1994263 h 2011680"/>
              <a:gd name="connsiteX15" fmla="*/ 0 w 4110445"/>
              <a:gd name="connsiteY15" fmla="*/ 2011680 h 2011680"/>
              <a:gd name="connsiteX16" fmla="*/ 60960 w 4110445"/>
              <a:gd name="connsiteY16" fmla="*/ 1497874 h 2011680"/>
              <a:gd name="connsiteX0" fmla="*/ 60960 w 4110445"/>
              <a:gd name="connsiteY0" fmla="*/ 1497874 h 2011680"/>
              <a:gd name="connsiteX1" fmla="*/ 374468 w 4110445"/>
              <a:gd name="connsiteY1" fmla="*/ 1436914 h 2011680"/>
              <a:gd name="connsiteX2" fmla="*/ 670560 w 4110445"/>
              <a:gd name="connsiteY2" fmla="*/ 1367245 h 2011680"/>
              <a:gd name="connsiteX3" fmla="*/ 957942 w 4110445"/>
              <a:gd name="connsiteY3" fmla="*/ 1158240 h 2011680"/>
              <a:gd name="connsiteX4" fmla="*/ 1332411 w 4110445"/>
              <a:gd name="connsiteY4" fmla="*/ 940525 h 2011680"/>
              <a:gd name="connsiteX5" fmla="*/ 1593668 w 4110445"/>
              <a:gd name="connsiteY5" fmla="*/ 888274 h 2011680"/>
              <a:gd name="connsiteX6" fmla="*/ 1645920 w 4110445"/>
              <a:gd name="connsiteY6" fmla="*/ 731520 h 2011680"/>
              <a:gd name="connsiteX7" fmla="*/ 2272937 w 4110445"/>
              <a:gd name="connsiteY7" fmla="*/ 661851 h 2011680"/>
              <a:gd name="connsiteX8" fmla="*/ 2455817 w 4110445"/>
              <a:gd name="connsiteY8" fmla="*/ 522514 h 2011680"/>
              <a:gd name="connsiteX9" fmla="*/ 2595154 w 4110445"/>
              <a:gd name="connsiteY9" fmla="*/ 278674 h 2011680"/>
              <a:gd name="connsiteX10" fmla="*/ 2699657 w 4110445"/>
              <a:gd name="connsiteY10" fmla="*/ 182880 h 2011680"/>
              <a:gd name="connsiteX11" fmla="*/ 2908662 w 4110445"/>
              <a:gd name="connsiteY11" fmla="*/ 174171 h 2011680"/>
              <a:gd name="connsiteX12" fmla="*/ 4110445 w 4110445"/>
              <a:gd name="connsiteY12" fmla="*/ 0 h 2011680"/>
              <a:gd name="connsiteX13" fmla="*/ 3605348 w 4110445"/>
              <a:gd name="connsiteY13" fmla="*/ 0 h 2011680"/>
              <a:gd name="connsiteX14" fmla="*/ 3239588 w 4110445"/>
              <a:gd name="connsiteY14" fmla="*/ 1994263 h 2011680"/>
              <a:gd name="connsiteX15" fmla="*/ 0 w 4110445"/>
              <a:gd name="connsiteY15" fmla="*/ 2011680 h 2011680"/>
              <a:gd name="connsiteX16" fmla="*/ 60960 w 4110445"/>
              <a:gd name="connsiteY16" fmla="*/ 1497874 h 2011680"/>
              <a:gd name="connsiteX0" fmla="*/ 60960 w 4267239"/>
              <a:gd name="connsiteY0" fmla="*/ 1497874 h 2011680"/>
              <a:gd name="connsiteX1" fmla="*/ 374468 w 4267239"/>
              <a:gd name="connsiteY1" fmla="*/ 1436914 h 2011680"/>
              <a:gd name="connsiteX2" fmla="*/ 670560 w 4267239"/>
              <a:gd name="connsiteY2" fmla="*/ 1367245 h 2011680"/>
              <a:gd name="connsiteX3" fmla="*/ 957942 w 4267239"/>
              <a:gd name="connsiteY3" fmla="*/ 1158240 h 2011680"/>
              <a:gd name="connsiteX4" fmla="*/ 1332411 w 4267239"/>
              <a:gd name="connsiteY4" fmla="*/ 940525 h 2011680"/>
              <a:gd name="connsiteX5" fmla="*/ 1593668 w 4267239"/>
              <a:gd name="connsiteY5" fmla="*/ 888274 h 2011680"/>
              <a:gd name="connsiteX6" fmla="*/ 1645920 w 4267239"/>
              <a:gd name="connsiteY6" fmla="*/ 731520 h 2011680"/>
              <a:gd name="connsiteX7" fmla="*/ 2272937 w 4267239"/>
              <a:gd name="connsiteY7" fmla="*/ 661851 h 2011680"/>
              <a:gd name="connsiteX8" fmla="*/ 2455817 w 4267239"/>
              <a:gd name="connsiteY8" fmla="*/ 522514 h 2011680"/>
              <a:gd name="connsiteX9" fmla="*/ 2595154 w 4267239"/>
              <a:gd name="connsiteY9" fmla="*/ 278674 h 2011680"/>
              <a:gd name="connsiteX10" fmla="*/ 2699657 w 4267239"/>
              <a:gd name="connsiteY10" fmla="*/ 182880 h 2011680"/>
              <a:gd name="connsiteX11" fmla="*/ 2908662 w 4267239"/>
              <a:gd name="connsiteY11" fmla="*/ 174171 h 2011680"/>
              <a:gd name="connsiteX12" fmla="*/ 4110445 w 4267239"/>
              <a:gd name="connsiteY12" fmla="*/ 0 h 2011680"/>
              <a:gd name="connsiteX13" fmla="*/ 4153988 w 4267239"/>
              <a:gd name="connsiteY13" fmla="*/ 330925 h 2011680"/>
              <a:gd name="connsiteX14" fmla="*/ 3239588 w 4267239"/>
              <a:gd name="connsiteY14" fmla="*/ 1994263 h 2011680"/>
              <a:gd name="connsiteX15" fmla="*/ 0 w 4267239"/>
              <a:gd name="connsiteY15" fmla="*/ 2011680 h 2011680"/>
              <a:gd name="connsiteX16" fmla="*/ 60960 w 4267239"/>
              <a:gd name="connsiteY16" fmla="*/ 1497874 h 2011680"/>
              <a:gd name="connsiteX0" fmla="*/ 60960 w 4267239"/>
              <a:gd name="connsiteY0" fmla="*/ 1497874 h 2011680"/>
              <a:gd name="connsiteX1" fmla="*/ 374468 w 4267239"/>
              <a:gd name="connsiteY1" fmla="*/ 1436914 h 2011680"/>
              <a:gd name="connsiteX2" fmla="*/ 670560 w 4267239"/>
              <a:gd name="connsiteY2" fmla="*/ 1367245 h 2011680"/>
              <a:gd name="connsiteX3" fmla="*/ 957942 w 4267239"/>
              <a:gd name="connsiteY3" fmla="*/ 1158240 h 2011680"/>
              <a:gd name="connsiteX4" fmla="*/ 1332411 w 4267239"/>
              <a:gd name="connsiteY4" fmla="*/ 940525 h 2011680"/>
              <a:gd name="connsiteX5" fmla="*/ 1593668 w 4267239"/>
              <a:gd name="connsiteY5" fmla="*/ 888274 h 2011680"/>
              <a:gd name="connsiteX6" fmla="*/ 1645920 w 4267239"/>
              <a:gd name="connsiteY6" fmla="*/ 731520 h 2011680"/>
              <a:gd name="connsiteX7" fmla="*/ 2272937 w 4267239"/>
              <a:gd name="connsiteY7" fmla="*/ 661851 h 2011680"/>
              <a:gd name="connsiteX8" fmla="*/ 2455817 w 4267239"/>
              <a:gd name="connsiteY8" fmla="*/ 522514 h 2011680"/>
              <a:gd name="connsiteX9" fmla="*/ 2595154 w 4267239"/>
              <a:gd name="connsiteY9" fmla="*/ 278674 h 2011680"/>
              <a:gd name="connsiteX10" fmla="*/ 2699657 w 4267239"/>
              <a:gd name="connsiteY10" fmla="*/ 182880 h 2011680"/>
              <a:gd name="connsiteX11" fmla="*/ 2908662 w 4267239"/>
              <a:gd name="connsiteY11" fmla="*/ 174171 h 2011680"/>
              <a:gd name="connsiteX12" fmla="*/ 3683725 w 4267239"/>
              <a:gd name="connsiteY12" fmla="*/ 52251 h 2011680"/>
              <a:gd name="connsiteX13" fmla="*/ 4110445 w 4267239"/>
              <a:gd name="connsiteY13" fmla="*/ 0 h 2011680"/>
              <a:gd name="connsiteX14" fmla="*/ 4153988 w 4267239"/>
              <a:gd name="connsiteY14" fmla="*/ 330925 h 2011680"/>
              <a:gd name="connsiteX15" fmla="*/ 3239588 w 4267239"/>
              <a:gd name="connsiteY15" fmla="*/ 1994263 h 2011680"/>
              <a:gd name="connsiteX16" fmla="*/ 0 w 4267239"/>
              <a:gd name="connsiteY16" fmla="*/ 2011680 h 2011680"/>
              <a:gd name="connsiteX17" fmla="*/ 60960 w 4267239"/>
              <a:gd name="connsiteY17" fmla="*/ 1497874 h 2011680"/>
              <a:gd name="connsiteX0" fmla="*/ 60960 w 4267239"/>
              <a:gd name="connsiteY0" fmla="*/ 1497874 h 2011680"/>
              <a:gd name="connsiteX1" fmla="*/ 374468 w 4267239"/>
              <a:gd name="connsiteY1" fmla="*/ 1436914 h 2011680"/>
              <a:gd name="connsiteX2" fmla="*/ 670560 w 4267239"/>
              <a:gd name="connsiteY2" fmla="*/ 1367245 h 2011680"/>
              <a:gd name="connsiteX3" fmla="*/ 957942 w 4267239"/>
              <a:gd name="connsiteY3" fmla="*/ 1158240 h 2011680"/>
              <a:gd name="connsiteX4" fmla="*/ 1332411 w 4267239"/>
              <a:gd name="connsiteY4" fmla="*/ 940525 h 2011680"/>
              <a:gd name="connsiteX5" fmla="*/ 1593668 w 4267239"/>
              <a:gd name="connsiteY5" fmla="*/ 888274 h 2011680"/>
              <a:gd name="connsiteX6" fmla="*/ 1645920 w 4267239"/>
              <a:gd name="connsiteY6" fmla="*/ 731520 h 2011680"/>
              <a:gd name="connsiteX7" fmla="*/ 2272937 w 4267239"/>
              <a:gd name="connsiteY7" fmla="*/ 661851 h 2011680"/>
              <a:gd name="connsiteX8" fmla="*/ 2455817 w 4267239"/>
              <a:gd name="connsiteY8" fmla="*/ 522514 h 2011680"/>
              <a:gd name="connsiteX9" fmla="*/ 2595154 w 4267239"/>
              <a:gd name="connsiteY9" fmla="*/ 278674 h 2011680"/>
              <a:gd name="connsiteX10" fmla="*/ 2699657 w 4267239"/>
              <a:gd name="connsiteY10" fmla="*/ 182880 h 2011680"/>
              <a:gd name="connsiteX11" fmla="*/ 2908662 w 4267239"/>
              <a:gd name="connsiteY11" fmla="*/ 174171 h 2011680"/>
              <a:gd name="connsiteX12" fmla="*/ 3666307 w 4267239"/>
              <a:gd name="connsiteY12" fmla="*/ 34834 h 2011680"/>
              <a:gd name="connsiteX13" fmla="*/ 4110445 w 4267239"/>
              <a:gd name="connsiteY13" fmla="*/ 0 h 2011680"/>
              <a:gd name="connsiteX14" fmla="*/ 4153988 w 4267239"/>
              <a:gd name="connsiteY14" fmla="*/ 330925 h 2011680"/>
              <a:gd name="connsiteX15" fmla="*/ 3239588 w 4267239"/>
              <a:gd name="connsiteY15" fmla="*/ 1994263 h 2011680"/>
              <a:gd name="connsiteX16" fmla="*/ 0 w 4267239"/>
              <a:gd name="connsiteY16" fmla="*/ 2011680 h 2011680"/>
              <a:gd name="connsiteX17" fmla="*/ 60960 w 4267239"/>
              <a:gd name="connsiteY17" fmla="*/ 1497874 h 2011680"/>
              <a:gd name="connsiteX0" fmla="*/ 60960 w 7803331"/>
              <a:gd name="connsiteY0" fmla="*/ 1497874 h 2011680"/>
              <a:gd name="connsiteX1" fmla="*/ 374468 w 7803331"/>
              <a:gd name="connsiteY1" fmla="*/ 1436914 h 2011680"/>
              <a:gd name="connsiteX2" fmla="*/ 670560 w 7803331"/>
              <a:gd name="connsiteY2" fmla="*/ 1367245 h 2011680"/>
              <a:gd name="connsiteX3" fmla="*/ 957942 w 7803331"/>
              <a:gd name="connsiteY3" fmla="*/ 1158240 h 2011680"/>
              <a:gd name="connsiteX4" fmla="*/ 1332411 w 7803331"/>
              <a:gd name="connsiteY4" fmla="*/ 940525 h 2011680"/>
              <a:gd name="connsiteX5" fmla="*/ 1593668 w 7803331"/>
              <a:gd name="connsiteY5" fmla="*/ 888274 h 2011680"/>
              <a:gd name="connsiteX6" fmla="*/ 1645920 w 7803331"/>
              <a:gd name="connsiteY6" fmla="*/ 731520 h 2011680"/>
              <a:gd name="connsiteX7" fmla="*/ 2272937 w 7803331"/>
              <a:gd name="connsiteY7" fmla="*/ 661851 h 2011680"/>
              <a:gd name="connsiteX8" fmla="*/ 2455817 w 7803331"/>
              <a:gd name="connsiteY8" fmla="*/ 522514 h 2011680"/>
              <a:gd name="connsiteX9" fmla="*/ 2595154 w 7803331"/>
              <a:gd name="connsiteY9" fmla="*/ 278674 h 2011680"/>
              <a:gd name="connsiteX10" fmla="*/ 2699657 w 7803331"/>
              <a:gd name="connsiteY10" fmla="*/ 182880 h 2011680"/>
              <a:gd name="connsiteX11" fmla="*/ 2908662 w 7803331"/>
              <a:gd name="connsiteY11" fmla="*/ 174171 h 2011680"/>
              <a:gd name="connsiteX12" fmla="*/ 3666307 w 7803331"/>
              <a:gd name="connsiteY12" fmla="*/ 34834 h 2011680"/>
              <a:gd name="connsiteX13" fmla="*/ 4110445 w 7803331"/>
              <a:gd name="connsiteY13" fmla="*/ 0 h 2011680"/>
              <a:gd name="connsiteX14" fmla="*/ 7768045 w 7803331"/>
              <a:gd name="connsiteY14" fmla="*/ 182880 h 2011680"/>
              <a:gd name="connsiteX15" fmla="*/ 3239588 w 7803331"/>
              <a:gd name="connsiteY15" fmla="*/ 1994263 h 2011680"/>
              <a:gd name="connsiteX16" fmla="*/ 0 w 7803331"/>
              <a:gd name="connsiteY16" fmla="*/ 2011680 h 2011680"/>
              <a:gd name="connsiteX17" fmla="*/ 60960 w 7803331"/>
              <a:gd name="connsiteY17" fmla="*/ 1497874 h 2011680"/>
              <a:gd name="connsiteX0" fmla="*/ 60960 w 7803331"/>
              <a:gd name="connsiteY0" fmla="*/ 1497874 h 2011680"/>
              <a:gd name="connsiteX1" fmla="*/ 374468 w 7803331"/>
              <a:gd name="connsiteY1" fmla="*/ 1436914 h 2011680"/>
              <a:gd name="connsiteX2" fmla="*/ 670560 w 7803331"/>
              <a:gd name="connsiteY2" fmla="*/ 1367245 h 2011680"/>
              <a:gd name="connsiteX3" fmla="*/ 957942 w 7803331"/>
              <a:gd name="connsiteY3" fmla="*/ 1158240 h 2011680"/>
              <a:gd name="connsiteX4" fmla="*/ 1332411 w 7803331"/>
              <a:gd name="connsiteY4" fmla="*/ 940525 h 2011680"/>
              <a:gd name="connsiteX5" fmla="*/ 1593668 w 7803331"/>
              <a:gd name="connsiteY5" fmla="*/ 888274 h 2011680"/>
              <a:gd name="connsiteX6" fmla="*/ 1645920 w 7803331"/>
              <a:gd name="connsiteY6" fmla="*/ 731520 h 2011680"/>
              <a:gd name="connsiteX7" fmla="*/ 2272937 w 7803331"/>
              <a:gd name="connsiteY7" fmla="*/ 661851 h 2011680"/>
              <a:gd name="connsiteX8" fmla="*/ 2455817 w 7803331"/>
              <a:gd name="connsiteY8" fmla="*/ 522514 h 2011680"/>
              <a:gd name="connsiteX9" fmla="*/ 2595154 w 7803331"/>
              <a:gd name="connsiteY9" fmla="*/ 278674 h 2011680"/>
              <a:gd name="connsiteX10" fmla="*/ 2699657 w 7803331"/>
              <a:gd name="connsiteY10" fmla="*/ 182880 h 2011680"/>
              <a:gd name="connsiteX11" fmla="*/ 2908662 w 7803331"/>
              <a:gd name="connsiteY11" fmla="*/ 174171 h 2011680"/>
              <a:gd name="connsiteX12" fmla="*/ 3666307 w 7803331"/>
              <a:gd name="connsiteY12" fmla="*/ 34834 h 2011680"/>
              <a:gd name="connsiteX13" fmla="*/ 4110445 w 7803331"/>
              <a:gd name="connsiteY13" fmla="*/ 0 h 2011680"/>
              <a:gd name="connsiteX14" fmla="*/ 5233851 w 7803331"/>
              <a:gd name="connsiteY14" fmla="*/ 43543 h 2011680"/>
              <a:gd name="connsiteX15" fmla="*/ 7768045 w 7803331"/>
              <a:gd name="connsiteY15" fmla="*/ 182880 h 2011680"/>
              <a:gd name="connsiteX16" fmla="*/ 3239588 w 7803331"/>
              <a:gd name="connsiteY16" fmla="*/ 1994263 h 2011680"/>
              <a:gd name="connsiteX17" fmla="*/ 0 w 7803331"/>
              <a:gd name="connsiteY17" fmla="*/ 2011680 h 2011680"/>
              <a:gd name="connsiteX18" fmla="*/ 60960 w 7803331"/>
              <a:gd name="connsiteY18" fmla="*/ 1497874 h 2011680"/>
              <a:gd name="connsiteX0" fmla="*/ 60960 w 7803331"/>
              <a:gd name="connsiteY0" fmla="*/ 1497874 h 2011680"/>
              <a:gd name="connsiteX1" fmla="*/ 374468 w 7803331"/>
              <a:gd name="connsiteY1" fmla="*/ 1436914 h 2011680"/>
              <a:gd name="connsiteX2" fmla="*/ 670560 w 7803331"/>
              <a:gd name="connsiteY2" fmla="*/ 1367245 h 2011680"/>
              <a:gd name="connsiteX3" fmla="*/ 957942 w 7803331"/>
              <a:gd name="connsiteY3" fmla="*/ 1158240 h 2011680"/>
              <a:gd name="connsiteX4" fmla="*/ 1332411 w 7803331"/>
              <a:gd name="connsiteY4" fmla="*/ 940525 h 2011680"/>
              <a:gd name="connsiteX5" fmla="*/ 1593668 w 7803331"/>
              <a:gd name="connsiteY5" fmla="*/ 888274 h 2011680"/>
              <a:gd name="connsiteX6" fmla="*/ 1645920 w 7803331"/>
              <a:gd name="connsiteY6" fmla="*/ 731520 h 2011680"/>
              <a:gd name="connsiteX7" fmla="*/ 2272937 w 7803331"/>
              <a:gd name="connsiteY7" fmla="*/ 661851 h 2011680"/>
              <a:gd name="connsiteX8" fmla="*/ 2455817 w 7803331"/>
              <a:gd name="connsiteY8" fmla="*/ 522514 h 2011680"/>
              <a:gd name="connsiteX9" fmla="*/ 2595154 w 7803331"/>
              <a:gd name="connsiteY9" fmla="*/ 278674 h 2011680"/>
              <a:gd name="connsiteX10" fmla="*/ 2699657 w 7803331"/>
              <a:gd name="connsiteY10" fmla="*/ 182880 h 2011680"/>
              <a:gd name="connsiteX11" fmla="*/ 2908662 w 7803331"/>
              <a:gd name="connsiteY11" fmla="*/ 174171 h 2011680"/>
              <a:gd name="connsiteX12" fmla="*/ 3666307 w 7803331"/>
              <a:gd name="connsiteY12" fmla="*/ 34834 h 2011680"/>
              <a:gd name="connsiteX13" fmla="*/ 4110445 w 7803331"/>
              <a:gd name="connsiteY13" fmla="*/ 0 h 2011680"/>
              <a:gd name="connsiteX14" fmla="*/ 5233851 w 7803331"/>
              <a:gd name="connsiteY14" fmla="*/ 43543 h 2011680"/>
              <a:gd name="connsiteX15" fmla="*/ 6966857 w 7803331"/>
              <a:gd name="connsiteY15" fmla="*/ 139337 h 2011680"/>
              <a:gd name="connsiteX16" fmla="*/ 7768045 w 7803331"/>
              <a:gd name="connsiteY16" fmla="*/ 182880 h 2011680"/>
              <a:gd name="connsiteX17" fmla="*/ 3239588 w 7803331"/>
              <a:gd name="connsiteY17" fmla="*/ 1994263 h 2011680"/>
              <a:gd name="connsiteX18" fmla="*/ 0 w 7803331"/>
              <a:gd name="connsiteY18" fmla="*/ 2011680 h 2011680"/>
              <a:gd name="connsiteX19" fmla="*/ 60960 w 7803331"/>
              <a:gd name="connsiteY19" fmla="*/ 1497874 h 2011680"/>
              <a:gd name="connsiteX0" fmla="*/ 60960 w 7803331"/>
              <a:gd name="connsiteY0" fmla="*/ 2002971 h 2516777"/>
              <a:gd name="connsiteX1" fmla="*/ 374468 w 7803331"/>
              <a:gd name="connsiteY1" fmla="*/ 1942011 h 2516777"/>
              <a:gd name="connsiteX2" fmla="*/ 670560 w 7803331"/>
              <a:gd name="connsiteY2" fmla="*/ 1872342 h 2516777"/>
              <a:gd name="connsiteX3" fmla="*/ 957942 w 7803331"/>
              <a:gd name="connsiteY3" fmla="*/ 1663337 h 2516777"/>
              <a:gd name="connsiteX4" fmla="*/ 1332411 w 7803331"/>
              <a:gd name="connsiteY4" fmla="*/ 1445622 h 2516777"/>
              <a:gd name="connsiteX5" fmla="*/ 1593668 w 7803331"/>
              <a:gd name="connsiteY5" fmla="*/ 1393371 h 2516777"/>
              <a:gd name="connsiteX6" fmla="*/ 1645920 w 7803331"/>
              <a:gd name="connsiteY6" fmla="*/ 1236617 h 2516777"/>
              <a:gd name="connsiteX7" fmla="*/ 2272937 w 7803331"/>
              <a:gd name="connsiteY7" fmla="*/ 1166948 h 2516777"/>
              <a:gd name="connsiteX8" fmla="*/ 2455817 w 7803331"/>
              <a:gd name="connsiteY8" fmla="*/ 1027611 h 2516777"/>
              <a:gd name="connsiteX9" fmla="*/ 2595154 w 7803331"/>
              <a:gd name="connsiteY9" fmla="*/ 783771 h 2516777"/>
              <a:gd name="connsiteX10" fmla="*/ 2699657 w 7803331"/>
              <a:gd name="connsiteY10" fmla="*/ 687977 h 2516777"/>
              <a:gd name="connsiteX11" fmla="*/ 2908662 w 7803331"/>
              <a:gd name="connsiteY11" fmla="*/ 679268 h 2516777"/>
              <a:gd name="connsiteX12" fmla="*/ 3666307 w 7803331"/>
              <a:gd name="connsiteY12" fmla="*/ 539931 h 2516777"/>
              <a:gd name="connsiteX13" fmla="*/ 4110445 w 7803331"/>
              <a:gd name="connsiteY13" fmla="*/ 505097 h 2516777"/>
              <a:gd name="connsiteX14" fmla="*/ 5233851 w 7803331"/>
              <a:gd name="connsiteY14" fmla="*/ 548640 h 2516777"/>
              <a:gd name="connsiteX15" fmla="*/ 6975566 w 7803331"/>
              <a:gd name="connsiteY15" fmla="*/ 0 h 2516777"/>
              <a:gd name="connsiteX16" fmla="*/ 7768045 w 7803331"/>
              <a:gd name="connsiteY16" fmla="*/ 687977 h 2516777"/>
              <a:gd name="connsiteX17" fmla="*/ 3239588 w 7803331"/>
              <a:gd name="connsiteY17" fmla="*/ 2499360 h 2516777"/>
              <a:gd name="connsiteX18" fmla="*/ 0 w 7803331"/>
              <a:gd name="connsiteY18" fmla="*/ 2516777 h 2516777"/>
              <a:gd name="connsiteX19" fmla="*/ 60960 w 7803331"/>
              <a:gd name="connsiteY19" fmla="*/ 2002971 h 2516777"/>
              <a:gd name="connsiteX0" fmla="*/ 60960 w 7803331"/>
              <a:gd name="connsiteY0" fmla="*/ 2002971 h 2516777"/>
              <a:gd name="connsiteX1" fmla="*/ 374468 w 7803331"/>
              <a:gd name="connsiteY1" fmla="*/ 1942011 h 2516777"/>
              <a:gd name="connsiteX2" fmla="*/ 670560 w 7803331"/>
              <a:gd name="connsiteY2" fmla="*/ 1872342 h 2516777"/>
              <a:gd name="connsiteX3" fmla="*/ 957942 w 7803331"/>
              <a:gd name="connsiteY3" fmla="*/ 1663337 h 2516777"/>
              <a:gd name="connsiteX4" fmla="*/ 1332411 w 7803331"/>
              <a:gd name="connsiteY4" fmla="*/ 1445622 h 2516777"/>
              <a:gd name="connsiteX5" fmla="*/ 1593668 w 7803331"/>
              <a:gd name="connsiteY5" fmla="*/ 1393371 h 2516777"/>
              <a:gd name="connsiteX6" fmla="*/ 1645920 w 7803331"/>
              <a:gd name="connsiteY6" fmla="*/ 1236617 h 2516777"/>
              <a:gd name="connsiteX7" fmla="*/ 2272937 w 7803331"/>
              <a:gd name="connsiteY7" fmla="*/ 1166948 h 2516777"/>
              <a:gd name="connsiteX8" fmla="*/ 2455817 w 7803331"/>
              <a:gd name="connsiteY8" fmla="*/ 1027611 h 2516777"/>
              <a:gd name="connsiteX9" fmla="*/ 2595154 w 7803331"/>
              <a:gd name="connsiteY9" fmla="*/ 783771 h 2516777"/>
              <a:gd name="connsiteX10" fmla="*/ 2699657 w 7803331"/>
              <a:gd name="connsiteY10" fmla="*/ 687977 h 2516777"/>
              <a:gd name="connsiteX11" fmla="*/ 2908662 w 7803331"/>
              <a:gd name="connsiteY11" fmla="*/ 679268 h 2516777"/>
              <a:gd name="connsiteX12" fmla="*/ 3666307 w 7803331"/>
              <a:gd name="connsiteY12" fmla="*/ 539931 h 2516777"/>
              <a:gd name="connsiteX13" fmla="*/ 4110445 w 7803331"/>
              <a:gd name="connsiteY13" fmla="*/ 505097 h 2516777"/>
              <a:gd name="connsiteX14" fmla="*/ 5233851 w 7803331"/>
              <a:gd name="connsiteY14" fmla="*/ 548640 h 2516777"/>
              <a:gd name="connsiteX15" fmla="*/ 6975566 w 7803331"/>
              <a:gd name="connsiteY15" fmla="*/ 0 h 2516777"/>
              <a:gd name="connsiteX16" fmla="*/ 7768045 w 7803331"/>
              <a:gd name="connsiteY16" fmla="*/ 687977 h 2516777"/>
              <a:gd name="connsiteX17" fmla="*/ 3239588 w 7803331"/>
              <a:gd name="connsiteY17" fmla="*/ 2499360 h 2516777"/>
              <a:gd name="connsiteX18" fmla="*/ 0 w 7803331"/>
              <a:gd name="connsiteY18" fmla="*/ 2516777 h 2516777"/>
              <a:gd name="connsiteX19" fmla="*/ 60960 w 7803331"/>
              <a:gd name="connsiteY19" fmla="*/ 2002971 h 2516777"/>
              <a:gd name="connsiteX0" fmla="*/ 60960 w 8086697"/>
              <a:gd name="connsiteY0" fmla="*/ 2005008 h 2518814"/>
              <a:gd name="connsiteX1" fmla="*/ 374468 w 8086697"/>
              <a:gd name="connsiteY1" fmla="*/ 1944048 h 2518814"/>
              <a:gd name="connsiteX2" fmla="*/ 670560 w 8086697"/>
              <a:gd name="connsiteY2" fmla="*/ 1874379 h 2518814"/>
              <a:gd name="connsiteX3" fmla="*/ 957942 w 8086697"/>
              <a:gd name="connsiteY3" fmla="*/ 1665374 h 2518814"/>
              <a:gd name="connsiteX4" fmla="*/ 1332411 w 8086697"/>
              <a:gd name="connsiteY4" fmla="*/ 1447659 h 2518814"/>
              <a:gd name="connsiteX5" fmla="*/ 1593668 w 8086697"/>
              <a:gd name="connsiteY5" fmla="*/ 1395408 h 2518814"/>
              <a:gd name="connsiteX6" fmla="*/ 1645920 w 8086697"/>
              <a:gd name="connsiteY6" fmla="*/ 1238654 h 2518814"/>
              <a:gd name="connsiteX7" fmla="*/ 2272937 w 8086697"/>
              <a:gd name="connsiteY7" fmla="*/ 1168985 h 2518814"/>
              <a:gd name="connsiteX8" fmla="*/ 2455817 w 8086697"/>
              <a:gd name="connsiteY8" fmla="*/ 1029648 h 2518814"/>
              <a:gd name="connsiteX9" fmla="*/ 2595154 w 8086697"/>
              <a:gd name="connsiteY9" fmla="*/ 785808 h 2518814"/>
              <a:gd name="connsiteX10" fmla="*/ 2699657 w 8086697"/>
              <a:gd name="connsiteY10" fmla="*/ 690014 h 2518814"/>
              <a:gd name="connsiteX11" fmla="*/ 2908662 w 8086697"/>
              <a:gd name="connsiteY11" fmla="*/ 681305 h 2518814"/>
              <a:gd name="connsiteX12" fmla="*/ 3666307 w 8086697"/>
              <a:gd name="connsiteY12" fmla="*/ 541968 h 2518814"/>
              <a:gd name="connsiteX13" fmla="*/ 4110445 w 8086697"/>
              <a:gd name="connsiteY13" fmla="*/ 507134 h 2518814"/>
              <a:gd name="connsiteX14" fmla="*/ 5233851 w 8086697"/>
              <a:gd name="connsiteY14" fmla="*/ 550677 h 2518814"/>
              <a:gd name="connsiteX15" fmla="*/ 6975566 w 8086697"/>
              <a:gd name="connsiteY15" fmla="*/ 2037 h 2518814"/>
              <a:gd name="connsiteX16" fmla="*/ 7628708 w 8086697"/>
              <a:gd name="connsiteY16" fmla="*/ 376506 h 2518814"/>
              <a:gd name="connsiteX17" fmla="*/ 7768045 w 8086697"/>
              <a:gd name="connsiteY17" fmla="*/ 690014 h 2518814"/>
              <a:gd name="connsiteX18" fmla="*/ 3239588 w 8086697"/>
              <a:gd name="connsiteY18" fmla="*/ 2501397 h 2518814"/>
              <a:gd name="connsiteX19" fmla="*/ 0 w 8086697"/>
              <a:gd name="connsiteY19" fmla="*/ 2518814 h 2518814"/>
              <a:gd name="connsiteX20" fmla="*/ 60960 w 8086697"/>
              <a:gd name="connsiteY20" fmla="*/ 2005008 h 2518814"/>
              <a:gd name="connsiteX0" fmla="*/ 60960 w 8146805"/>
              <a:gd name="connsiteY0" fmla="*/ 2011542 h 2525348"/>
              <a:gd name="connsiteX1" fmla="*/ 374468 w 8146805"/>
              <a:gd name="connsiteY1" fmla="*/ 1950582 h 2525348"/>
              <a:gd name="connsiteX2" fmla="*/ 670560 w 8146805"/>
              <a:gd name="connsiteY2" fmla="*/ 1880913 h 2525348"/>
              <a:gd name="connsiteX3" fmla="*/ 957942 w 8146805"/>
              <a:gd name="connsiteY3" fmla="*/ 1671908 h 2525348"/>
              <a:gd name="connsiteX4" fmla="*/ 1332411 w 8146805"/>
              <a:gd name="connsiteY4" fmla="*/ 1454193 h 2525348"/>
              <a:gd name="connsiteX5" fmla="*/ 1593668 w 8146805"/>
              <a:gd name="connsiteY5" fmla="*/ 1401942 h 2525348"/>
              <a:gd name="connsiteX6" fmla="*/ 1645920 w 8146805"/>
              <a:gd name="connsiteY6" fmla="*/ 1245188 h 2525348"/>
              <a:gd name="connsiteX7" fmla="*/ 2272937 w 8146805"/>
              <a:gd name="connsiteY7" fmla="*/ 1175519 h 2525348"/>
              <a:gd name="connsiteX8" fmla="*/ 2455817 w 8146805"/>
              <a:gd name="connsiteY8" fmla="*/ 1036182 h 2525348"/>
              <a:gd name="connsiteX9" fmla="*/ 2595154 w 8146805"/>
              <a:gd name="connsiteY9" fmla="*/ 792342 h 2525348"/>
              <a:gd name="connsiteX10" fmla="*/ 2699657 w 8146805"/>
              <a:gd name="connsiteY10" fmla="*/ 696548 h 2525348"/>
              <a:gd name="connsiteX11" fmla="*/ 2908662 w 8146805"/>
              <a:gd name="connsiteY11" fmla="*/ 687839 h 2525348"/>
              <a:gd name="connsiteX12" fmla="*/ 3666307 w 8146805"/>
              <a:gd name="connsiteY12" fmla="*/ 548502 h 2525348"/>
              <a:gd name="connsiteX13" fmla="*/ 4110445 w 8146805"/>
              <a:gd name="connsiteY13" fmla="*/ 513668 h 2525348"/>
              <a:gd name="connsiteX14" fmla="*/ 5233851 w 8146805"/>
              <a:gd name="connsiteY14" fmla="*/ 557211 h 2525348"/>
              <a:gd name="connsiteX15" fmla="*/ 6975566 w 8146805"/>
              <a:gd name="connsiteY15" fmla="*/ 8571 h 2525348"/>
              <a:gd name="connsiteX16" fmla="*/ 7837713 w 8146805"/>
              <a:gd name="connsiteY16" fmla="*/ 139200 h 2525348"/>
              <a:gd name="connsiteX17" fmla="*/ 7768045 w 8146805"/>
              <a:gd name="connsiteY17" fmla="*/ 696548 h 2525348"/>
              <a:gd name="connsiteX18" fmla="*/ 3239588 w 8146805"/>
              <a:gd name="connsiteY18" fmla="*/ 2507931 h 2525348"/>
              <a:gd name="connsiteX19" fmla="*/ 0 w 8146805"/>
              <a:gd name="connsiteY19" fmla="*/ 2525348 h 2525348"/>
              <a:gd name="connsiteX20" fmla="*/ 60960 w 8146805"/>
              <a:gd name="connsiteY20" fmla="*/ 2011542 h 2525348"/>
              <a:gd name="connsiteX0" fmla="*/ 60960 w 8151117"/>
              <a:gd name="connsiteY0" fmla="*/ 2011542 h 2525348"/>
              <a:gd name="connsiteX1" fmla="*/ 374468 w 8151117"/>
              <a:gd name="connsiteY1" fmla="*/ 1950582 h 2525348"/>
              <a:gd name="connsiteX2" fmla="*/ 670560 w 8151117"/>
              <a:gd name="connsiteY2" fmla="*/ 1880913 h 2525348"/>
              <a:gd name="connsiteX3" fmla="*/ 957942 w 8151117"/>
              <a:gd name="connsiteY3" fmla="*/ 1671908 h 2525348"/>
              <a:gd name="connsiteX4" fmla="*/ 1332411 w 8151117"/>
              <a:gd name="connsiteY4" fmla="*/ 1454193 h 2525348"/>
              <a:gd name="connsiteX5" fmla="*/ 1593668 w 8151117"/>
              <a:gd name="connsiteY5" fmla="*/ 1401942 h 2525348"/>
              <a:gd name="connsiteX6" fmla="*/ 1645920 w 8151117"/>
              <a:gd name="connsiteY6" fmla="*/ 1245188 h 2525348"/>
              <a:gd name="connsiteX7" fmla="*/ 2272937 w 8151117"/>
              <a:gd name="connsiteY7" fmla="*/ 1175519 h 2525348"/>
              <a:gd name="connsiteX8" fmla="*/ 2455817 w 8151117"/>
              <a:gd name="connsiteY8" fmla="*/ 1036182 h 2525348"/>
              <a:gd name="connsiteX9" fmla="*/ 2595154 w 8151117"/>
              <a:gd name="connsiteY9" fmla="*/ 792342 h 2525348"/>
              <a:gd name="connsiteX10" fmla="*/ 2699657 w 8151117"/>
              <a:gd name="connsiteY10" fmla="*/ 696548 h 2525348"/>
              <a:gd name="connsiteX11" fmla="*/ 2908662 w 8151117"/>
              <a:gd name="connsiteY11" fmla="*/ 687839 h 2525348"/>
              <a:gd name="connsiteX12" fmla="*/ 3666307 w 8151117"/>
              <a:gd name="connsiteY12" fmla="*/ 548502 h 2525348"/>
              <a:gd name="connsiteX13" fmla="*/ 4110445 w 8151117"/>
              <a:gd name="connsiteY13" fmla="*/ 513668 h 2525348"/>
              <a:gd name="connsiteX14" fmla="*/ 5233851 w 8151117"/>
              <a:gd name="connsiteY14" fmla="*/ 557211 h 2525348"/>
              <a:gd name="connsiteX15" fmla="*/ 6975566 w 8151117"/>
              <a:gd name="connsiteY15" fmla="*/ 8571 h 2525348"/>
              <a:gd name="connsiteX16" fmla="*/ 7837713 w 8151117"/>
              <a:gd name="connsiteY16" fmla="*/ 139200 h 2525348"/>
              <a:gd name="connsiteX17" fmla="*/ 7855131 w 8151117"/>
              <a:gd name="connsiteY17" fmla="*/ 444000 h 2525348"/>
              <a:gd name="connsiteX18" fmla="*/ 7768045 w 8151117"/>
              <a:gd name="connsiteY18" fmla="*/ 696548 h 2525348"/>
              <a:gd name="connsiteX19" fmla="*/ 3239588 w 8151117"/>
              <a:gd name="connsiteY19" fmla="*/ 2507931 h 2525348"/>
              <a:gd name="connsiteX20" fmla="*/ 0 w 8151117"/>
              <a:gd name="connsiteY20" fmla="*/ 2525348 h 2525348"/>
              <a:gd name="connsiteX21" fmla="*/ 60960 w 8151117"/>
              <a:gd name="connsiteY21" fmla="*/ 2011542 h 2525348"/>
              <a:gd name="connsiteX0" fmla="*/ 60960 w 8142210"/>
              <a:gd name="connsiteY0" fmla="*/ 2011542 h 2525348"/>
              <a:gd name="connsiteX1" fmla="*/ 374468 w 8142210"/>
              <a:gd name="connsiteY1" fmla="*/ 1950582 h 2525348"/>
              <a:gd name="connsiteX2" fmla="*/ 670560 w 8142210"/>
              <a:gd name="connsiteY2" fmla="*/ 1880913 h 2525348"/>
              <a:gd name="connsiteX3" fmla="*/ 957942 w 8142210"/>
              <a:gd name="connsiteY3" fmla="*/ 1671908 h 2525348"/>
              <a:gd name="connsiteX4" fmla="*/ 1332411 w 8142210"/>
              <a:gd name="connsiteY4" fmla="*/ 1454193 h 2525348"/>
              <a:gd name="connsiteX5" fmla="*/ 1593668 w 8142210"/>
              <a:gd name="connsiteY5" fmla="*/ 1401942 h 2525348"/>
              <a:gd name="connsiteX6" fmla="*/ 1645920 w 8142210"/>
              <a:gd name="connsiteY6" fmla="*/ 1245188 h 2525348"/>
              <a:gd name="connsiteX7" fmla="*/ 2272937 w 8142210"/>
              <a:gd name="connsiteY7" fmla="*/ 1175519 h 2525348"/>
              <a:gd name="connsiteX8" fmla="*/ 2455817 w 8142210"/>
              <a:gd name="connsiteY8" fmla="*/ 1036182 h 2525348"/>
              <a:gd name="connsiteX9" fmla="*/ 2595154 w 8142210"/>
              <a:gd name="connsiteY9" fmla="*/ 792342 h 2525348"/>
              <a:gd name="connsiteX10" fmla="*/ 2699657 w 8142210"/>
              <a:gd name="connsiteY10" fmla="*/ 696548 h 2525348"/>
              <a:gd name="connsiteX11" fmla="*/ 2908662 w 8142210"/>
              <a:gd name="connsiteY11" fmla="*/ 687839 h 2525348"/>
              <a:gd name="connsiteX12" fmla="*/ 3666307 w 8142210"/>
              <a:gd name="connsiteY12" fmla="*/ 548502 h 2525348"/>
              <a:gd name="connsiteX13" fmla="*/ 4110445 w 8142210"/>
              <a:gd name="connsiteY13" fmla="*/ 513668 h 2525348"/>
              <a:gd name="connsiteX14" fmla="*/ 5233851 w 8142210"/>
              <a:gd name="connsiteY14" fmla="*/ 557211 h 2525348"/>
              <a:gd name="connsiteX15" fmla="*/ 6975566 w 8142210"/>
              <a:gd name="connsiteY15" fmla="*/ 8571 h 2525348"/>
              <a:gd name="connsiteX16" fmla="*/ 7837713 w 8142210"/>
              <a:gd name="connsiteY16" fmla="*/ 139200 h 2525348"/>
              <a:gd name="connsiteX17" fmla="*/ 7855131 w 8142210"/>
              <a:gd name="connsiteY17" fmla="*/ 444000 h 2525348"/>
              <a:gd name="connsiteX18" fmla="*/ 7837714 w 8142210"/>
              <a:gd name="connsiteY18" fmla="*/ 626880 h 2525348"/>
              <a:gd name="connsiteX19" fmla="*/ 7768045 w 8142210"/>
              <a:gd name="connsiteY19" fmla="*/ 696548 h 2525348"/>
              <a:gd name="connsiteX20" fmla="*/ 3239588 w 8142210"/>
              <a:gd name="connsiteY20" fmla="*/ 2507931 h 2525348"/>
              <a:gd name="connsiteX21" fmla="*/ 0 w 8142210"/>
              <a:gd name="connsiteY21" fmla="*/ 2525348 h 2525348"/>
              <a:gd name="connsiteX22" fmla="*/ 60960 w 8142210"/>
              <a:gd name="connsiteY22" fmla="*/ 2011542 h 2525348"/>
              <a:gd name="connsiteX0" fmla="*/ 60960 w 8096042"/>
              <a:gd name="connsiteY0" fmla="*/ 2011542 h 2525348"/>
              <a:gd name="connsiteX1" fmla="*/ 374468 w 8096042"/>
              <a:gd name="connsiteY1" fmla="*/ 1950582 h 2525348"/>
              <a:gd name="connsiteX2" fmla="*/ 670560 w 8096042"/>
              <a:gd name="connsiteY2" fmla="*/ 1880913 h 2525348"/>
              <a:gd name="connsiteX3" fmla="*/ 957942 w 8096042"/>
              <a:gd name="connsiteY3" fmla="*/ 1671908 h 2525348"/>
              <a:gd name="connsiteX4" fmla="*/ 1332411 w 8096042"/>
              <a:gd name="connsiteY4" fmla="*/ 1454193 h 2525348"/>
              <a:gd name="connsiteX5" fmla="*/ 1593668 w 8096042"/>
              <a:gd name="connsiteY5" fmla="*/ 1401942 h 2525348"/>
              <a:gd name="connsiteX6" fmla="*/ 1645920 w 8096042"/>
              <a:gd name="connsiteY6" fmla="*/ 1245188 h 2525348"/>
              <a:gd name="connsiteX7" fmla="*/ 2272937 w 8096042"/>
              <a:gd name="connsiteY7" fmla="*/ 1175519 h 2525348"/>
              <a:gd name="connsiteX8" fmla="*/ 2455817 w 8096042"/>
              <a:gd name="connsiteY8" fmla="*/ 1036182 h 2525348"/>
              <a:gd name="connsiteX9" fmla="*/ 2595154 w 8096042"/>
              <a:gd name="connsiteY9" fmla="*/ 792342 h 2525348"/>
              <a:gd name="connsiteX10" fmla="*/ 2699657 w 8096042"/>
              <a:gd name="connsiteY10" fmla="*/ 696548 h 2525348"/>
              <a:gd name="connsiteX11" fmla="*/ 2908662 w 8096042"/>
              <a:gd name="connsiteY11" fmla="*/ 687839 h 2525348"/>
              <a:gd name="connsiteX12" fmla="*/ 3666307 w 8096042"/>
              <a:gd name="connsiteY12" fmla="*/ 548502 h 2525348"/>
              <a:gd name="connsiteX13" fmla="*/ 4110445 w 8096042"/>
              <a:gd name="connsiteY13" fmla="*/ 513668 h 2525348"/>
              <a:gd name="connsiteX14" fmla="*/ 5233851 w 8096042"/>
              <a:gd name="connsiteY14" fmla="*/ 557211 h 2525348"/>
              <a:gd name="connsiteX15" fmla="*/ 6975566 w 8096042"/>
              <a:gd name="connsiteY15" fmla="*/ 8571 h 2525348"/>
              <a:gd name="connsiteX16" fmla="*/ 7837713 w 8096042"/>
              <a:gd name="connsiteY16" fmla="*/ 139200 h 2525348"/>
              <a:gd name="connsiteX17" fmla="*/ 7855131 w 8096042"/>
              <a:gd name="connsiteY17" fmla="*/ 444000 h 2525348"/>
              <a:gd name="connsiteX18" fmla="*/ 7837714 w 8096042"/>
              <a:gd name="connsiteY18" fmla="*/ 626880 h 2525348"/>
              <a:gd name="connsiteX19" fmla="*/ 7646125 w 8096042"/>
              <a:gd name="connsiteY19" fmla="*/ 383040 h 2525348"/>
              <a:gd name="connsiteX20" fmla="*/ 7768045 w 8096042"/>
              <a:gd name="connsiteY20" fmla="*/ 696548 h 2525348"/>
              <a:gd name="connsiteX21" fmla="*/ 3239588 w 8096042"/>
              <a:gd name="connsiteY21" fmla="*/ 2507931 h 2525348"/>
              <a:gd name="connsiteX22" fmla="*/ 0 w 8096042"/>
              <a:gd name="connsiteY22" fmla="*/ 2525348 h 2525348"/>
              <a:gd name="connsiteX23" fmla="*/ 60960 w 8096042"/>
              <a:gd name="connsiteY23" fmla="*/ 2011542 h 2525348"/>
              <a:gd name="connsiteX0" fmla="*/ 7768045 w 7930520"/>
              <a:gd name="connsiteY0" fmla="*/ 696548 h 2525348"/>
              <a:gd name="connsiteX1" fmla="*/ 3239588 w 7930520"/>
              <a:gd name="connsiteY1" fmla="*/ 2507931 h 2525348"/>
              <a:gd name="connsiteX2" fmla="*/ 0 w 7930520"/>
              <a:gd name="connsiteY2" fmla="*/ 2525348 h 2525348"/>
              <a:gd name="connsiteX3" fmla="*/ 60960 w 7930520"/>
              <a:gd name="connsiteY3" fmla="*/ 2011542 h 2525348"/>
              <a:gd name="connsiteX4" fmla="*/ 374468 w 7930520"/>
              <a:gd name="connsiteY4" fmla="*/ 1950582 h 2525348"/>
              <a:gd name="connsiteX5" fmla="*/ 670560 w 7930520"/>
              <a:gd name="connsiteY5" fmla="*/ 1880913 h 2525348"/>
              <a:gd name="connsiteX6" fmla="*/ 957942 w 7930520"/>
              <a:gd name="connsiteY6" fmla="*/ 1671908 h 2525348"/>
              <a:gd name="connsiteX7" fmla="*/ 1332411 w 7930520"/>
              <a:gd name="connsiteY7" fmla="*/ 1454193 h 2525348"/>
              <a:gd name="connsiteX8" fmla="*/ 1593668 w 7930520"/>
              <a:gd name="connsiteY8" fmla="*/ 1401942 h 2525348"/>
              <a:gd name="connsiteX9" fmla="*/ 1645920 w 7930520"/>
              <a:gd name="connsiteY9" fmla="*/ 1245188 h 2525348"/>
              <a:gd name="connsiteX10" fmla="*/ 2272937 w 7930520"/>
              <a:gd name="connsiteY10" fmla="*/ 1175519 h 2525348"/>
              <a:gd name="connsiteX11" fmla="*/ 2455817 w 7930520"/>
              <a:gd name="connsiteY11" fmla="*/ 1036182 h 2525348"/>
              <a:gd name="connsiteX12" fmla="*/ 2595154 w 7930520"/>
              <a:gd name="connsiteY12" fmla="*/ 792342 h 2525348"/>
              <a:gd name="connsiteX13" fmla="*/ 2699657 w 7930520"/>
              <a:gd name="connsiteY13" fmla="*/ 696548 h 2525348"/>
              <a:gd name="connsiteX14" fmla="*/ 2908662 w 7930520"/>
              <a:gd name="connsiteY14" fmla="*/ 687839 h 2525348"/>
              <a:gd name="connsiteX15" fmla="*/ 3666307 w 7930520"/>
              <a:gd name="connsiteY15" fmla="*/ 548502 h 2525348"/>
              <a:gd name="connsiteX16" fmla="*/ 4110445 w 7930520"/>
              <a:gd name="connsiteY16" fmla="*/ 513668 h 2525348"/>
              <a:gd name="connsiteX17" fmla="*/ 5233851 w 7930520"/>
              <a:gd name="connsiteY17" fmla="*/ 557211 h 2525348"/>
              <a:gd name="connsiteX18" fmla="*/ 6975566 w 7930520"/>
              <a:gd name="connsiteY18" fmla="*/ 8571 h 2525348"/>
              <a:gd name="connsiteX19" fmla="*/ 7837713 w 7930520"/>
              <a:gd name="connsiteY19" fmla="*/ 139200 h 2525348"/>
              <a:gd name="connsiteX20" fmla="*/ 7855131 w 7930520"/>
              <a:gd name="connsiteY20" fmla="*/ 444000 h 2525348"/>
              <a:gd name="connsiteX21" fmla="*/ 7837714 w 7930520"/>
              <a:gd name="connsiteY21" fmla="*/ 626880 h 2525348"/>
              <a:gd name="connsiteX22" fmla="*/ 7737565 w 7930520"/>
              <a:gd name="connsiteY22" fmla="*/ 474480 h 2525348"/>
              <a:gd name="connsiteX0" fmla="*/ 7768045 w 7930520"/>
              <a:gd name="connsiteY0" fmla="*/ 637597 h 2466397"/>
              <a:gd name="connsiteX1" fmla="*/ 3239588 w 7930520"/>
              <a:gd name="connsiteY1" fmla="*/ 2448980 h 2466397"/>
              <a:gd name="connsiteX2" fmla="*/ 0 w 7930520"/>
              <a:gd name="connsiteY2" fmla="*/ 2466397 h 2466397"/>
              <a:gd name="connsiteX3" fmla="*/ 60960 w 7930520"/>
              <a:gd name="connsiteY3" fmla="*/ 1952591 h 2466397"/>
              <a:gd name="connsiteX4" fmla="*/ 374468 w 7930520"/>
              <a:gd name="connsiteY4" fmla="*/ 1891631 h 2466397"/>
              <a:gd name="connsiteX5" fmla="*/ 670560 w 7930520"/>
              <a:gd name="connsiteY5" fmla="*/ 1821962 h 2466397"/>
              <a:gd name="connsiteX6" fmla="*/ 957942 w 7930520"/>
              <a:gd name="connsiteY6" fmla="*/ 1612957 h 2466397"/>
              <a:gd name="connsiteX7" fmla="*/ 1332411 w 7930520"/>
              <a:gd name="connsiteY7" fmla="*/ 1395242 h 2466397"/>
              <a:gd name="connsiteX8" fmla="*/ 1593668 w 7930520"/>
              <a:gd name="connsiteY8" fmla="*/ 1342991 h 2466397"/>
              <a:gd name="connsiteX9" fmla="*/ 1645920 w 7930520"/>
              <a:gd name="connsiteY9" fmla="*/ 1186237 h 2466397"/>
              <a:gd name="connsiteX10" fmla="*/ 2272937 w 7930520"/>
              <a:gd name="connsiteY10" fmla="*/ 1116568 h 2466397"/>
              <a:gd name="connsiteX11" fmla="*/ 2455817 w 7930520"/>
              <a:gd name="connsiteY11" fmla="*/ 977231 h 2466397"/>
              <a:gd name="connsiteX12" fmla="*/ 2595154 w 7930520"/>
              <a:gd name="connsiteY12" fmla="*/ 733391 h 2466397"/>
              <a:gd name="connsiteX13" fmla="*/ 2699657 w 7930520"/>
              <a:gd name="connsiteY13" fmla="*/ 637597 h 2466397"/>
              <a:gd name="connsiteX14" fmla="*/ 2908662 w 7930520"/>
              <a:gd name="connsiteY14" fmla="*/ 628888 h 2466397"/>
              <a:gd name="connsiteX15" fmla="*/ 3666307 w 7930520"/>
              <a:gd name="connsiteY15" fmla="*/ 489551 h 2466397"/>
              <a:gd name="connsiteX16" fmla="*/ 4110445 w 7930520"/>
              <a:gd name="connsiteY16" fmla="*/ 454717 h 2466397"/>
              <a:gd name="connsiteX17" fmla="*/ 5233851 w 7930520"/>
              <a:gd name="connsiteY17" fmla="*/ 498260 h 2466397"/>
              <a:gd name="connsiteX18" fmla="*/ 7210698 w 7930520"/>
              <a:gd name="connsiteY18" fmla="*/ 27997 h 2466397"/>
              <a:gd name="connsiteX19" fmla="*/ 7837713 w 7930520"/>
              <a:gd name="connsiteY19" fmla="*/ 80249 h 2466397"/>
              <a:gd name="connsiteX20" fmla="*/ 7855131 w 7930520"/>
              <a:gd name="connsiteY20" fmla="*/ 385049 h 2466397"/>
              <a:gd name="connsiteX21" fmla="*/ 7837714 w 7930520"/>
              <a:gd name="connsiteY21" fmla="*/ 567929 h 2466397"/>
              <a:gd name="connsiteX22" fmla="*/ 7737565 w 7930520"/>
              <a:gd name="connsiteY22" fmla="*/ 415529 h 2466397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7210698 w 8070708"/>
              <a:gd name="connsiteY18" fmla="*/ 52251 h 2490651"/>
              <a:gd name="connsiteX19" fmla="*/ 8011884 w 8070708"/>
              <a:gd name="connsiteY19" fmla="*/ 60960 h 2490651"/>
              <a:gd name="connsiteX20" fmla="*/ 7855131 w 8070708"/>
              <a:gd name="connsiteY20" fmla="*/ 409303 h 2490651"/>
              <a:gd name="connsiteX21" fmla="*/ 7837714 w 8070708"/>
              <a:gd name="connsiteY21" fmla="*/ 592183 h 2490651"/>
              <a:gd name="connsiteX22" fmla="*/ 7737565 w 8070708"/>
              <a:gd name="connsiteY22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487885 w 8070708"/>
              <a:gd name="connsiteY18" fmla="*/ 226423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078582 w 8070708"/>
              <a:gd name="connsiteY18" fmla="*/ 113211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078582 w 8070708"/>
              <a:gd name="connsiteY18" fmla="*/ 113211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078582 w 8070708"/>
              <a:gd name="connsiteY18" fmla="*/ 113211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087291 w 8070708"/>
              <a:gd name="connsiteY18" fmla="*/ 17416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165668 w 8070708"/>
              <a:gd name="connsiteY18" fmla="*/ 339633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165668 w 8070708"/>
              <a:gd name="connsiteY18" fmla="*/ 339633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6165668 w 8070708"/>
              <a:gd name="connsiteY18" fmla="*/ 339633 h 2490651"/>
              <a:gd name="connsiteX19" fmla="*/ 5756365 w 8070708"/>
              <a:gd name="connsiteY19" fmla="*/ 269966 h 2490651"/>
              <a:gd name="connsiteX20" fmla="*/ 7210698 w 8070708"/>
              <a:gd name="connsiteY20" fmla="*/ 52251 h 2490651"/>
              <a:gd name="connsiteX21" fmla="*/ 8011884 w 8070708"/>
              <a:gd name="connsiteY21" fmla="*/ 60960 h 2490651"/>
              <a:gd name="connsiteX22" fmla="*/ 7855131 w 8070708"/>
              <a:gd name="connsiteY22" fmla="*/ 409303 h 2490651"/>
              <a:gd name="connsiteX23" fmla="*/ 7837714 w 8070708"/>
              <a:gd name="connsiteY23" fmla="*/ 592183 h 2490651"/>
              <a:gd name="connsiteX24" fmla="*/ 7737565 w 8070708"/>
              <a:gd name="connsiteY24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5756365 w 8070708"/>
              <a:gd name="connsiteY18" fmla="*/ 269966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5608319 w 8070708"/>
              <a:gd name="connsiteY18" fmla="*/ 174172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5608319 w 8070708"/>
              <a:gd name="connsiteY18" fmla="*/ 174172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7210698 w 8070708"/>
              <a:gd name="connsiteY18" fmla="*/ 52251 h 2490651"/>
              <a:gd name="connsiteX19" fmla="*/ 8011884 w 8070708"/>
              <a:gd name="connsiteY19" fmla="*/ 60960 h 2490651"/>
              <a:gd name="connsiteX20" fmla="*/ 7855131 w 8070708"/>
              <a:gd name="connsiteY20" fmla="*/ 409303 h 2490651"/>
              <a:gd name="connsiteX21" fmla="*/ 7837714 w 8070708"/>
              <a:gd name="connsiteY21" fmla="*/ 592183 h 2490651"/>
              <a:gd name="connsiteX22" fmla="*/ 7737565 w 8070708"/>
              <a:gd name="connsiteY22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5686697 w 8070708"/>
              <a:gd name="connsiteY18" fmla="*/ 418012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5233851 w 8070708"/>
              <a:gd name="connsiteY17" fmla="*/ 522514 h 2490651"/>
              <a:gd name="connsiteX18" fmla="*/ 5608320 w 8070708"/>
              <a:gd name="connsiteY18" fmla="*/ 165464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61851 h 2490651"/>
              <a:gd name="connsiteX1" fmla="*/ 3239588 w 8070708"/>
              <a:gd name="connsiteY1" fmla="*/ 2473234 h 2490651"/>
              <a:gd name="connsiteX2" fmla="*/ 0 w 8070708"/>
              <a:gd name="connsiteY2" fmla="*/ 2490651 h 2490651"/>
              <a:gd name="connsiteX3" fmla="*/ 60960 w 8070708"/>
              <a:gd name="connsiteY3" fmla="*/ 1976845 h 2490651"/>
              <a:gd name="connsiteX4" fmla="*/ 374468 w 8070708"/>
              <a:gd name="connsiteY4" fmla="*/ 1915885 h 2490651"/>
              <a:gd name="connsiteX5" fmla="*/ 670560 w 8070708"/>
              <a:gd name="connsiteY5" fmla="*/ 1846216 h 2490651"/>
              <a:gd name="connsiteX6" fmla="*/ 957942 w 8070708"/>
              <a:gd name="connsiteY6" fmla="*/ 1637211 h 2490651"/>
              <a:gd name="connsiteX7" fmla="*/ 1332411 w 8070708"/>
              <a:gd name="connsiteY7" fmla="*/ 1419496 h 2490651"/>
              <a:gd name="connsiteX8" fmla="*/ 1593668 w 8070708"/>
              <a:gd name="connsiteY8" fmla="*/ 1367245 h 2490651"/>
              <a:gd name="connsiteX9" fmla="*/ 1645920 w 8070708"/>
              <a:gd name="connsiteY9" fmla="*/ 1210491 h 2490651"/>
              <a:gd name="connsiteX10" fmla="*/ 2272937 w 8070708"/>
              <a:gd name="connsiteY10" fmla="*/ 1140822 h 2490651"/>
              <a:gd name="connsiteX11" fmla="*/ 2455817 w 8070708"/>
              <a:gd name="connsiteY11" fmla="*/ 1001485 h 2490651"/>
              <a:gd name="connsiteX12" fmla="*/ 2595154 w 8070708"/>
              <a:gd name="connsiteY12" fmla="*/ 757645 h 2490651"/>
              <a:gd name="connsiteX13" fmla="*/ 2699657 w 8070708"/>
              <a:gd name="connsiteY13" fmla="*/ 661851 h 2490651"/>
              <a:gd name="connsiteX14" fmla="*/ 2908662 w 8070708"/>
              <a:gd name="connsiteY14" fmla="*/ 653142 h 2490651"/>
              <a:gd name="connsiteX15" fmla="*/ 3666307 w 8070708"/>
              <a:gd name="connsiteY15" fmla="*/ 513805 h 2490651"/>
              <a:gd name="connsiteX16" fmla="*/ 4110445 w 8070708"/>
              <a:gd name="connsiteY16" fmla="*/ 478971 h 2490651"/>
              <a:gd name="connsiteX17" fmla="*/ 4833256 w 8070708"/>
              <a:gd name="connsiteY17" fmla="*/ 52251 h 2490651"/>
              <a:gd name="connsiteX18" fmla="*/ 5608320 w 8070708"/>
              <a:gd name="connsiteY18" fmla="*/ 165464 h 2490651"/>
              <a:gd name="connsiteX19" fmla="*/ 7210698 w 8070708"/>
              <a:gd name="connsiteY19" fmla="*/ 52251 h 2490651"/>
              <a:gd name="connsiteX20" fmla="*/ 8011884 w 8070708"/>
              <a:gd name="connsiteY20" fmla="*/ 60960 h 2490651"/>
              <a:gd name="connsiteX21" fmla="*/ 7855131 w 8070708"/>
              <a:gd name="connsiteY21" fmla="*/ 409303 h 2490651"/>
              <a:gd name="connsiteX22" fmla="*/ 7837714 w 8070708"/>
              <a:gd name="connsiteY22" fmla="*/ 592183 h 2490651"/>
              <a:gd name="connsiteX23" fmla="*/ 7737565 w 8070708"/>
              <a:gd name="connsiteY23" fmla="*/ 439783 h 2490651"/>
              <a:gd name="connsiteX0" fmla="*/ 7768045 w 8070708"/>
              <a:gd name="connsiteY0" fmla="*/ 641742 h 2470542"/>
              <a:gd name="connsiteX1" fmla="*/ 3239588 w 8070708"/>
              <a:gd name="connsiteY1" fmla="*/ 2453125 h 2470542"/>
              <a:gd name="connsiteX2" fmla="*/ 0 w 8070708"/>
              <a:gd name="connsiteY2" fmla="*/ 2470542 h 2470542"/>
              <a:gd name="connsiteX3" fmla="*/ 60960 w 8070708"/>
              <a:gd name="connsiteY3" fmla="*/ 1956736 h 2470542"/>
              <a:gd name="connsiteX4" fmla="*/ 374468 w 8070708"/>
              <a:gd name="connsiteY4" fmla="*/ 1895776 h 2470542"/>
              <a:gd name="connsiteX5" fmla="*/ 670560 w 8070708"/>
              <a:gd name="connsiteY5" fmla="*/ 1826107 h 2470542"/>
              <a:gd name="connsiteX6" fmla="*/ 957942 w 8070708"/>
              <a:gd name="connsiteY6" fmla="*/ 1617102 h 2470542"/>
              <a:gd name="connsiteX7" fmla="*/ 1332411 w 8070708"/>
              <a:gd name="connsiteY7" fmla="*/ 1399387 h 2470542"/>
              <a:gd name="connsiteX8" fmla="*/ 1593668 w 8070708"/>
              <a:gd name="connsiteY8" fmla="*/ 1347136 h 2470542"/>
              <a:gd name="connsiteX9" fmla="*/ 1645920 w 8070708"/>
              <a:gd name="connsiteY9" fmla="*/ 1190382 h 2470542"/>
              <a:gd name="connsiteX10" fmla="*/ 2272937 w 8070708"/>
              <a:gd name="connsiteY10" fmla="*/ 1120713 h 2470542"/>
              <a:gd name="connsiteX11" fmla="*/ 2455817 w 8070708"/>
              <a:gd name="connsiteY11" fmla="*/ 981376 h 2470542"/>
              <a:gd name="connsiteX12" fmla="*/ 2595154 w 8070708"/>
              <a:gd name="connsiteY12" fmla="*/ 737536 h 2470542"/>
              <a:gd name="connsiteX13" fmla="*/ 2699657 w 8070708"/>
              <a:gd name="connsiteY13" fmla="*/ 641742 h 2470542"/>
              <a:gd name="connsiteX14" fmla="*/ 2908662 w 8070708"/>
              <a:gd name="connsiteY14" fmla="*/ 633033 h 2470542"/>
              <a:gd name="connsiteX15" fmla="*/ 3666307 w 8070708"/>
              <a:gd name="connsiteY15" fmla="*/ 493696 h 2470542"/>
              <a:gd name="connsiteX16" fmla="*/ 4110445 w 8070708"/>
              <a:gd name="connsiteY16" fmla="*/ 458862 h 2470542"/>
              <a:gd name="connsiteX17" fmla="*/ 4833256 w 8070708"/>
              <a:gd name="connsiteY17" fmla="*/ 32142 h 2470542"/>
              <a:gd name="connsiteX18" fmla="*/ 5608320 w 8070708"/>
              <a:gd name="connsiteY18" fmla="*/ 145355 h 2470542"/>
              <a:gd name="connsiteX19" fmla="*/ 7210698 w 8070708"/>
              <a:gd name="connsiteY19" fmla="*/ 32142 h 2470542"/>
              <a:gd name="connsiteX20" fmla="*/ 7297785 w 8070708"/>
              <a:gd name="connsiteY20" fmla="*/ 6017 h 2470542"/>
              <a:gd name="connsiteX21" fmla="*/ 8011884 w 8070708"/>
              <a:gd name="connsiteY21" fmla="*/ 40851 h 2470542"/>
              <a:gd name="connsiteX22" fmla="*/ 7855131 w 8070708"/>
              <a:gd name="connsiteY22" fmla="*/ 389194 h 2470542"/>
              <a:gd name="connsiteX23" fmla="*/ 7837714 w 8070708"/>
              <a:gd name="connsiteY23" fmla="*/ 572074 h 2470542"/>
              <a:gd name="connsiteX24" fmla="*/ 7737565 w 8070708"/>
              <a:gd name="connsiteY24" fmla="*/ 419674 h 2470542"/>
              <a:gd name="connsiteX0" fmla="*/ 7768045 w 8070708"/>
              <a:gd name="connsiteY0" fmla="*/ 688003 h 2516803"/>
              <a:gd name="connsiteX1" fmla="*/ 3239588 w 8070708"/>
              <a:gd name="connsiteY1" fmla="*/ 2499386 h 2516803"/>
              <a:gd name="connsiteX2" fmla="*/ 0 w 8070708"/>
              <a:gd name="connsiteY2" fmla="*/ 2516803 h 2516803"/>
              <a:gd name="connsiteX3" fmla="*/ 60960 w 8070708"/>
              <a:gd name="connsiteY3" fmla="*/ 2002997 h 2516803"/>
              <a:gd name="connsiteX4" fmla="*/ 374468 w 8070708"/>
              <a:gd name="connsiteY4" fmla="*/ 1942037 h 2516803"/>
              <a:gd name="connsiteX5" fmla="*/ 670560 w 8070708"/>
              <a:gd name="connsiteY5" fmla="*/ 1872368 h 2516803"/>
              <a:gd name="connsiteX6" fmla="*/ 957942 w 8070708"/>
              <a:gd name="connsiteY6" fmla="*/ 1663363 h 2516803"/>
              <a:gd name="connsiteX7" fmla="*/ 1332411 w 8070708"/>
              <a:gd name="connsiteY7" fmla="*/ 1445648 h 2516803"/>
              <a:gd name="connsiteX8" fmla="*/ 1593668 w 8070708"/>
              <a:gd name="connsiteY8" fmla="*/ 1393397 h 2516803"/>
              <a:gd name="connsiteX9" fmla="*/ 1645920 w 8070708"/>
              <a:gd name="connsiteY9" fmla="*/ 1236643 h 2516803"/>
              <a:gd name="connsiteX10" fmla="*/ 2272937 w 8070708"/>
              <a:gd name="connsiteY10" fmla="*/ 1166974 h 2516803"/>
              <a:gd name="connsiteX11" fmla="*/ 2455817 w 8070708"/>
              <a:gd name="connsiteY11" fmla="*/ 1027637 h 2516803"/>
              <a:gd name="connsiteX12" fmla="*/ 2595154 w 8070708"/>
              <a:gd name="connsiteY12" fmla="*/ 783797 h 2516803"/>
              <a:gd name="connsiteX13" fmla="*/ 2699657 w 8070708"/>
              <a:gd name="connsiteY13" fmla="*/ 688003 h 2516803"/>
              <a:gd name="connsiteX14" fmla="*/ 2908662 w 8070708"/>
              <a:gd name="connsiteY14" fmla="*/ 679294 h 2516803"/>
              <a:gd name="connsiteX15" fmla="*/ 3666307 w 8070708"/>
              <a:gd name="connsiteY15" fmla="*/ 539957 h 2516803"/>
              <a:gd name="connsiteX16" fmla="*/ 4110445 w 8070708"/>
              <a:gd name="connsiteY16" fmla="*/ 505123 h 2516803"/>
              <a:gd name="connsiteX17" fmla="*/ 4833256 w 8070708"/>
              <a:gd name="connsiteY17" fmla="*/ 78403 h 2516803"/>
              <a:gd name="connsiteX18" fmla="*/ 5608320 w 8070708"/>
              <a:gd name="connsiteY18" fmla="*/ 191616 h 2516803"/>
              <a:gd name="connsiteX19" fmla="*/ 7210698 w 8070708"/>
              <a:gd name="connsiteY19" fmla="*/ 78403 h 2516803"/>
              <a:gd name="connsiteX20" fmla="*/ 7236825 w 8070708"/>
              <a:gd name="connsiteY20" fmla="*/ 27 h 2516803"/>
              <a:gd name="connsiteX21" fmla="*/ 8011884 w 8070708"/>
              <a:gd name="connsiteY21" fmla="*/ 87112 h 2516803"/>
              <a:gd name="connsiteX22" fmla="*/ 7855131 w 8070708"/>
              <a:gd name="connsiteY22" fmla="*/ 435455 h 2516803"/>
              <a:gd name="connsiteX23" fmla="*/ 7837714 w 8070708"/>
              <a:gd name="connsiteY23" fmla="*/ 618335 h 2516803"/>
              <a:gd name="connsiteX24" fmla="*/ 7737565 w 8070708"/>
              <a:gd name="connsiteY24" fmla="*/ 465935 h 2516803"/>
              <a:gd name="connsiteX0" fmla="*/ 7768045 w 8086032"/>
              <a:gd name="connsiteY0" fmla="*/ 716040 h 2544840"/>
              <a:gd name="connsiteX1" fmla="*/ 3239588 w 8086032"/>
              <a:gd name="connsiteY1" fmla="*/ 2527423 h 2544840"/>
              <a:gd name="connsiteX2" fmla="*/ 0 w 8086032"/>
              <a:gd name="connsiteY2" fmla="*/ 2544840 h 2544840"/>
              <a:gd name="connsiteX3" fmla="*/ 60960 w 8086032"/>
              <a:gd name="connsiteY3" fmla="*/ 2031034 h 2544840"/>
              <a:gd name="connsiteX4" fmla="*/ 374468 w 8086032"/>
              <a:gd name="connsiteY4" fmla="*/ 1970074 h 2544840"/>
              <a:gd name="connsiteX5" fmla="*/ 670560 w 8086032"/>
              <a:gd name="connsiteY5" fmla="*/ 1900405 h 2544840"/>
              <a:gd name="connsiteX6" fmla="*/ 957942 w 8086032"/>
              <a:gd name="connsiteY6" fmla="*/ 1691400 h 2544840"/>
              <a:gd name="connsiteX7" fmla="*/ 1332411 w 8086032"/>
              <a:gd name="connsiteY7" fmla="*/ 1473685 h 2544840"/>
              <a:gd name="connsiteX8" fmla="*/ 1593668 w 8086032"/>
              <a:gd name="connsiteY8" fmla="*/ 1421434 h 2544840"/>
              <a:gd name="connsiteX9" fmla="*/ 1645920 w 8086032"/>
              <a:gd name="connsiteY9" fmla="*/ 1264680 h 2544840"/>
              <a:gd name="connsiteX10" fmla="*/ 2272937 w 8086032"/>
              <a:gd name="connsiteY10" fmla="*/ 1195011 h 2544840"/>
              <a:gd name="connsiteX11" fmla="*/ 2455817 w 8086032"/>
              <a:gd name="connsiteY11" fmla="*/ 1055674 h 2544840"/>
              <a:gd name="connsiteX12" fmla="*/ 2595154 w 8086032"/>
              <a:gd name="connsiteY12" fmla="*/ 811834 h 2544840"/>
              <a:gd name="connsiteX13" fmla="*/ 2699657 w 8086032"/>
              <a:gd name="connsiteY13" fmla="*/ 716040 h 2544840"/>
              <a:gd name="connsiteX14" fmla="*/ 2908662 w 8086032"/>
              <a:gd name="connsiteY14" fmla="*/ 707331 h 2544840"/>
              <a:gd name="connsiteX15" fmla="*/ 3666307 w 8086032"/>
              <a:gd name="connsiteY15" fmla="*/ 567994 h 2544840"/>
              <a:gd name="connsiteX16" fmla="*/ 4110445 w 8086032"/>
              <a:gd name="connsiteY16" fmla="*/ 533160 h 2544840"/>
              <a:gd name="connsiteX17" fmla="*/ 4833256 w 8086032"/>
              <a:gd name="connsiteY17" fmla="*/ 106440 h 2544840"/>
              <a:gd name="connsiteX18" fmla="*/ 5608320 w 8086032"/>
              <a:gd name="connsiteY18" fmla="*/ 219653 h 2544840"/>
              <a:gd name="connsiteX19" fmla="*/ 7210698 w 8086032"/>
              <a:gd name="connsiteY19" fmla="*/ 106440 h 2544840"/>
              <a:gd name="connsiteX20" fmla="*/ 7236825 w 8086032"/>
              <a:gd name="connsiteY20" fmla="*/ 28064 h 2544840"/>
              <a:gd name="connsiteX21" fmla="*/ 8029301 w 8086032"/>
              <a:gd name="connsiteY21" fmla="*/ 28063 h 2544840"/>
              <a:gd name="connsiteX22" fmla="*/ 7855131 w 8086032"/>
              <a:gd name="connsiteY22" fmla="*/ 463492 h 2544840"/>
              <a:gd name="connsiteX23" fmla="*/ 7837714 w 8086032"/>
              <a:gd name="connsiteY23" fmla="*/ 646372 h 2544840"/>
              <a:gd name="connsiteX24" fmla="*/ 7737565 w 8086032"/>
              <a:gd name="connsiteY24" fmla="*/ 493972 h 2544840"/>
              <a:gd name="connsiteX0" fmla="*/ 7768045 w 8086032"/>
              <a:gd name="connsiteY0" fmla="*/ 716040 h 2544840"/>
              <a:gd name="connsiteX1" fmla="*/ 3239588 w 8086032"/>
              <a:gd name="connsiteY1" fmla="*/ 2527423 h 2544840"/>
              <a:gd name="connsiteX2" fmla="*/ 0 w 8086032"/>
              <a:gd name="connsiteY2" fmla="*/ 2544840 h 2544840"/>
              <a:gd name="connsiteX3" fmla="*/ 60960 w 8086032"/>
              <a:gd name="connsiteY3" fmla="*/ 2031034 h 2544840"/>
              <a:gd name="connsiteX4" fmla="*/ 374468 w 8086032"/>
              <a:gd name="connsiteY4" fmla="*/ 1970074 h 2544840"/>
              <a:gd name="connsiteX5" fmla="*/ 670560 w 8086032"/>
              <a:gd name="connsiteY5" fmla="*/ 1900405 h 2544840"/>
              <a:gd name="connsiteX6" fmla="*/ 957942 w 8086032"/>
              <a:gd name="connsiteY6" fmla="*/ 1691400 h 2544840"/>
              <a:gd name="connsiteX7" fmla="*/ 1332411 w 8086032"/>
              <a:gd name="connsiteY7" fmla="*/ 1473685 h 2544840"/>
              <a:gd name="connsiteX8" fmla="*/ 1593668 w 8086032"/>
              <a:gd name="connsiteY8" fmla="*/ 1421434 h 2544840"/>
              <a:gd name="connsiteX9" fmla="*/ 1645920 w 8086032"/>
              <a:gd name="connsiteY9" fmla="*/ 1264680 h 2544840"/>
              <a:gd name="connsiteX10" fmla="*/ 2272937 w 8086032"/>
              <a:gd name="connsiteY10" fmla="*/ 1195011 h 2544840"/>
              <a:gd name="connsiteX11" fmla="*/ 2455817 w 8086032"/>
              <a:gd name="connsiteY11" fmla="*/ 1055674 h 2544840"/>
              <a:gd name="connsiteX12" fmla="*/ 2595154 w 8086032"/>
              <a:gd name="connsiteY12" fmla="*/ 811834 h 2544840"/>
              <a:gd name="connsiteX13" fmla="*/ 2699657 w 8086032"/>
              <a:gd name="connsiteY13" fmla="*/ 716040 h 2544840"/>
              <a:gd name="connsiteX14" fmla="*/ 2908662 w 8086032"/>
              <a:gd name="connsiteY14" fmla="*/ 707331 h 2544840"/>
              <a:gd name="connsiteX15" fmla="*/ 3666307 w 8086032"/>
              <a:gd name="connsiteY15" fmla="*/ 567994 h 2544840"/>
              <a:gd name="connsiteX16" fmla="*/ 4110445 w 8086032"/>
              <a:gd name="connsiteY16" fmla="*/ 533160 h 2544840"/>
              <a:gd name="connsiteX17" fmla="*/ 4833256 w 8086032"/>
              <a:gd name="connsiteY17" fmla="*/ 106440 h 2544840"/>
              <a:gd name="connsiteX18" fmla="*/ 5608320 w 8086032"/>
              <a:gd name="connsiteY18" fmla="*/ 219653 h 2544840"/>
              <a:gd name="connsiteX19" fmla="*/ 7210698 w 8086032"/>
              <a:gd name="connsiteY19" fmla="*/ 106440 h 2544840"/>
              <a:gd name="connsiteX20" fmla="*/ 7236825 w 8086032"/>
              <a:gd name="connsiteY20" fmla="*/ 28064 h 2544840"/>
              <a:gd name="connsiteX21" fmla="*/ 8029301 w 8086032"/>
              <a:gd name="connsiteY21" fmla="*/ 28063 h 2544840"/>
              <a:gd name="connsiteX22" fmla="*/ 7855131 w 8086032"/>
              <a:gd name="connsiteY22" fmla="*/ 463492 h 2544840"/>
              <a:gd name="connsiteX23" fmla="*/ 7837714 w 8086032"/>
              <a:gd name="connsiteY23" fmla="*/ 646372 h 2544840"/>
              <a:gd name="connsiteX24" fmla="*/ 7737565 w 8086032"/>
              <a:gd name="connsiteY24" fmla="*/ 493972 h 2544840"/>
              <a:gd name="connsiteX25" fmla="*/ 7768045 w 8086032"/>
              <a:gd name="connsiteY25" fmla="*/ 716040 h 2544840"/>
              <a:gd name="connsiteX0" fmla="*/ 7768045 w 8086032"/>
              <a:gd name="connsiteY0" fmla="*/ 712744 h 2541544"/>
              <a:gd name="connsiteX1" fmla="*/ 3239588 w 8086032"/>
              <a:gd name="connsiteY1" fmla="*/ 2524127 h 2541544"/>
              <a:gd name="connsiteX2" fmla="*/ 0 w 8086032"/>
              <a:gd name="connsiteY2" fmla="*/ 2541544 h 2541544"/>
              <a:gd name="connsiteX3" fmla="*/ 60960 w 8086032"/>
              <a:gd name="connsiteY3" fmla="*/ 2027738 h 2541544"/>
              <a:gd name="connsiteX4" fmla="*/ 374468 w 8086032"/>
              <a:gd name="connsiteY4" fmla="*/ 1966778 h 2541544"/>
              <a:gd name="connsiteX5" fmla="*/ 670560 w 8086032"/>
              <a:gd name="connsiteY5" fmla="*/ 1897109 h 2541544"/>
              <a:gd name="connsiteX6" fmla="*/ 957942 w 8086032"/>
              <a:gd name="connsiteY6" fmla="*/ 1688104 h 2541544"/>
              <a:gd name="connsiteX7" fmla="*/ 1332411 w 8086032"/>
              <a:gd name="connsiteY7" fmla="*/ 1470389 h 2541544"/>
              <a:gd name="connsiteX8" fmla="*/ 1593668 w 8086032"/>
              <a:gd name="connsiteY8" fmla="*/ 1418138 h 2541544"/>
              <a:gd name="connsiteX9" fmla="*/ 1645920 w 8086032"/>
              <a:gd name="connsiteY9" fmla="*/ 1261384 h 2541544"/>
              <a:gd name="connsiteX10" fmla="*/ 2272937 w 8086032"/>
              <a:gd name="connsiteY10" fmla="*/ 1191715 h 2541544"/>
              <a:gd name="connsiteX11" fmla="*/ 2455817 w 8086032"/>
              <a:gd name="connsiteY11" fmla="*/ 1052378 h 2541544"/>
              <a:gd name="connsiteX12" fmla="*/ 2595154 w 8086032"/>
              <a:gd name="connsiteY12" fmla="*/ 808538 h 2541544"/>
              <a:gd name="connsiteX13" fmla="*/ 2699657 w 8086032"/>
              <a:gd name="connsiteY13" fmla="*/ 712744 h 2541544"/>
              <a:gd name="connsiteX14" fmla="*/ 2908662 w 8086032"/>
              <a:gd name="connsiteY14" fmla="*/ 704035 h 2541544"/>
              <a:gd name="connsiteX15" fmla="*/ 3666307 w 8086032"/>
              <a:gd name="connsiteY15" fmla="*/ 564698 h 2541544"/>
              <a:gd name="connsiteX16" fmla="*/ 4110445 w 8086032"/>
              <a:gd name="connsiteY16" fmla="*/ 529864 h 2541544"/>
              <a:gd name="connsiteX17" fmla="*/ 4833256 w 8086032"/>
              <a:gd name="connsiteY17" fmla="*/ 103144 h 2541544"/>
              <a:gd name="connsiteX18" fmla="*/ 5608320 w 8086032"/>
              <a:gd name="connsiteY18" fmla="*/ 216357 h 2541544"/>
              <a:gd name="connsiteX19" fmla="*/ 7210698 w 8086032"/>
              <a:gd name="connsiteY19" fmla="*/ 103144 h 2541544"/>
              <a:gd name="connsiteX20" fmla="*/ 7236825 w 8086032"/>
              <a:gd name="connsiteY20" fmla="*/ 24768 h 2541544"/>
              <a:gd name="connsiteX21" fmla="*/ 7289076 w 8086032"/>
              <a:gd name="connsiteY21" fmla="*/ 50893 h 2541544"/>
              <a:gd name="connsiteX22" fmla="*/ 8029301 w 8086032"/>
              <a:gd name="connsiteY22" fmla="*/ 24767 h 2541544"/>
              <a:gd name="connsiteX23" fmla="*/ 7855131 w 8086032"/>
              <a:gd name="connsiteY23" fmla="*/ 460196 h 2541544"/>
              <a:gd name="connsiteX24" fmla="*/ 7837714 w 8086032"/>
              <a:gd name="connsiteY24" fmla="*/ 643076 h 2541544"/>
              <a:gd name="connsiteX25" fmla="*/ 7737565 w 8086032"/>
              <a:gd name="connsiteY25" fmla="*/ 490676 h 2541544"/>
              <a:gd name="connsiteX26" fmla="*/ 7768045 w 8086032"/>
              <a:gd name="connsiteY26" fmla="*/ 712744 h 2541544"/>
              <a:gd name="connsiteX0" fmla="*/ 7768045 w 8086032"/>
              <a:gd name="connsiteY0" fmla="*/ 711314 h 2540114"/>
              <a:gd name="connsiteX1" fmla="*/ 3239588 w 8086032"/>
              <a:gd name="connsiteY1" fmla="*/ 2522697 h 2540114"/>
              <a:gd name="connsiteX2" fmla="*/ 0 w 8086032"/>
              <a:gd name="connsiteY2" fmla="*/ 2540114 h 2540114"/>
              <a:gd name="connsiteX3" fmla="*/ 60960 w 8086032"/>
              <a:gd name="connsiteY3" fmla="*/ 2026308 h 2540114"/>
              <a:gd name="connsiteX4" fmla="*/ 374468 w 8086032"/>
              <a:gd name="connsiteY4" fmla="*/ 1965348 h 2540114"/>
              <a:gd name="connsiteX5" fmla="*/ 670560 w 8086032"/>
              <a:gd name="connsiteY5" fmla="*/ 1895679 h 2540114"/>
              <a:gd name="connsiteX6" fmla="*/ 957942 w 8086032"/>
              <a:gd name="connsiteY6" fmla="*/ 1686674 h 2540114"/>
              <a:gd name="connsiteX7" fmla="*/ 1332411 w 8086032"/>
              <a:gd name="connsiteY7" fmla="*/ 1468959 h 2540114"/>
              <a:gd name="connsiteX8" fmla="*/ 1593668 w 8086032"/>
              <a:gd name="connsiteY8" fmla="*/ 1416708 h 2540114"/>
              <a:gd name="connsiteX9" fmla="*/ 1645920 w 8086032"/>
              <a:gd name="connsiteY9" fmla="*/ 1259954 h 2540114"/>
              <a:gd name="connsiteX10" fmla="*/ 2272937 w 8086032"/>
              <a:gd name="connsiteY10" fmla="*/ 1190285 h 2540114"/>
              <a:gd name="connsiteX11" fmla="*/ 2455817 w 8086032"/>
              <a:gd name="connsiteY11" fmla="*/ 1050948 h 2540114"/>
              <a:gd name="connsiteX12" fmla="*/ 2595154 w 8086032"/>
              <a:gd name="connsiteY12" fmla="*/ 807108 h 2540114"/>
              <a:gd name="connsiteX13" fmla="*/ 2699657 w 8086032"/>
              <a:gd name="connsiteY13" fmla="*/ 711314 h 2540114"/>
              <a:gd name="connsiteX14" fmla="*/ 2908662 w 8086032"/>
              <a:gd name="connsiteY14" fmla="*/ 702605 h 2540114"/>
              <a:gd name="connsiteX15" fmla="*/ 3666307 w 8086032"/>
              <a:gd name="connsiteY15" fmla="*/ 563268 h 2540114"/>
              <a:gd name="connsiteX16" fmla="*/ 4110445 w 8086032"/>
              <a:gd name="connsiteY16" fmla="*/ 528434 h 2540114"/>
              <a:gd name="connsiteX17" fmla="*/ 4833256 w 8086032"/>
              <a:gd name="connsiteY17" fmla="*/ 101714 h 2540114"/>
              <a:gd name="connsiteX18" fmla="*/ 5608320 w 8086032"/>
              <a:gd name="connsiteY18" fmla="*/ 214927 h 2540114"/>
              <a:gd name="connsiteX19" fmla="*/ 7210698 w 8086032"/>
              <a:gd name="connsiteY19" fmla="*/ 101714 h 2540114"/>
              <a:gd name="connsiteX20" fmla="*/ 7236825 w 8086032"/>
              <a:gd name="connsiteY20" fmla="*/ 23338 h 2540114"/>
              <a:gd name="connsiteX21" fmla="*/ 7228116 w 8086032"/>
              <a:gd name="connsiteY21" fmla="*/ 58171 h 2540114"/>
              <a:gd name="connsiteX22" fmla="*/ 8029301 w 8086032"/>
              <a:gd name="connsiteY22" fmla="*/ 23337 h 2540114"/>
              <a:gd name="connsiteX23" fmla="*/ 7855131 w 8086032"/>
              <a:gd name="connsiteY23" fmla="*/ 458766 h 2540114"/>
              <a:gd name="connsiteX24" fmla="*/ 7837714 w 8086032"/>
              <a:gd name="connsiteY24" fmla="*/ 641646 h 2540114"/>
              <a:gd name="connsiteX25" fmla="*/ 7737565 w 8086032"/>
              <a:gd name="connsiteY25" fmla="*/ 489246 h 2540114"/>
              <a:gd name="connsiteX26" fmla="*/ 7768045 w 8086032"/>
              <a:gd name="connsiteY26" fmla="*/ 711314 h 2540114"/>
              <a:gd name="connsiteX0" fmla="*/ 7768045 w 8086032"/>
              <a:gd name="connsiteY0" fmla="*/ 711314 h 2540114"/>
              <a:gd name="connsiteX1" fmla="*/ 3239588 w 8086032"/>
              <a:gd name="connsiteY1" fmla="*/ 2522697 h 2540114"/>
              <a:gd name="connsiteX2" fmla="*/ 0 w 8086032"/>
              <a:gd name="connsiteY2" fmla="*/ 2540114 h 2540114"/>
              <a:gd name="connsiteX3" fmla="*/ 60960 w 8086032"/>
              <a:gd name="connsiteY3" fmla="*/ 2026308 h 2540114"/>
              <a:gd name="connsiteX4" fmla="*/ 374468 w 8086032"/>
              <a:gd name="connsiteY4" fmla="*/ 1965348 h 2540114"/>
              <a:gd name="connsiteX5" fmla="*/ 670560 w 8086032"/>
              <a:gd name="connsiteY5" fmla="*/ 1895679 h 2540114"/>
              <a:gd name="connsiteX6" fmla="*/ 957942 w 8086032"/>
              <a:gd name="connsiteY6" fmla="*/ 1686674 h 2540114"/>
              <a:gd name="connsiteX7" fmla="*/ 1332411 w 8086032"/>
              <a:gd name="connsiteY7" fmla="*/ 1468959 h 2540114"/>
              <a:gd name="connsiteX8" fmla="*/ 1593668 w 8086032"/>
              <a:gd name="connsiteY8" fmla="*/ 1416708 h 2540114"/>
              <a:gd name="connsiteX9" fmla="*/ 1645920 w 8086032"/>
              <a:gd name="connsiteY9" fmla="*/ 1259954 h 2540114"/>
              <a:gd name="connsiteX10" fmla="*/ 2272937 w 8086032"/>
              <a:gd name="connsiteY10" fmla="*/ 1190285 h 2540114"/>
              <a:gd name="connsiteX11" fmla="*/ 2455817 w 8086032"/>
              <a:gd name="connsiteY11" fmla="*/ 1050948 h 2540114"/>
              <a:gd name="connsiteX12" fmla="*/ 2595154 w 8086032"/>
              <a:gd name="connsiteY12" fmla="*/ 807108 h 2540114"/>
              <a:gd name="connsiteX13" fmla="*/ 2699657 w 8086032"/>
              <a:gd name="connsiteY13" fmla="*/ 711314 h 2540114"/>
              <a:gd name="connsiteX14" fmla="*/ 2908662 w 8086032"/>
              <a:gd name="connsiteY14" fmla="*/ 702605 h 2540114"/>
              <a:gd name="connsiteX15" fmla="*/ 3666307 w 8086032"/>
              <a:gd name="connsiteY15" fmla="*/ 563268 h 2540114"/>
              <a:gd name="connsiteX16" fmla="*/ 4110445 w 8086032"/>
              <a:gd name="connsiteY16" fmla="*/ 528434 h 2540114"/>
              <a:gd name="connsiteX17" fmla="*/ 4833256 w 8086032"/>
              <a:gd name="connsiteY17" fmla="*/ 101714 h 2540114"/>
              <a:gd name="connsiteX18" fmla="*/ 5608320 w 8086032"/>
              <a:gd name="connsiteY18" fmla="*/ 214927 h 2540114"/>
              <a:gd name="connsiteX19" fmla="*/ 7210698 w 8086032"/>
              <a:gd name="connsiteY19" fmla="*/ 101714 h 2540114"/>
              <a:gd name="connsiteX20" fmla="*/ 7236825 w 8086032"/>
              <a:gd name="connsiteY20" fmla="*/ 23338 h 2540114"/>
              <a:gd name="connsiteX21" fmla="*/ 7228116 w 8086032"/>
              <a:gd name="connsiteY21" fmla="*/ 58171 h 2540114"/>
              <a:gd name="connsiteX22" fmla="*/ 8029301 w 8086032"/>
              <a:gd name="connsiteY22" fmla="*/ 23337 h 2540114"/>
              <a:gd name="connsiteX23" fmla="*/ 7855131 w 8086032"/>
              <a:gd name="connsiteY23" fmla="*/ 458766 h 2540114"/>
              <a:gd name="connsiteX24" fmla="*/ 7837714 w 8086032"/>
              <a:gd name="connsiteY24" fmla="*/ 641646 h 2540114"/>
              <a:gd name="connsiteX25" fmla="*/ 7737565 w 8086032"/>
              <a:gd name="connsiteY25" fmla="*/ 489246 h 2540114"/>
              <a:gd name="connsiteX26" fmla="*/ 7768045 w 8086032"/>
              <a:gd name="connsiteY26" fmla="*/ 711314 h 2540114"/>
              <a:gd name="connsiteX0" fmla="*/ 7768045 w 8086032"/>
              <a:gd name="connsiteY0" fmla="*/ 723334 h 2552134"/>
              <a:gd name="connsiteX1" fmla="*/ 3239588 w 8086032"/>
              <a:gd name="connsiteY1" fmla="*/ 2534717 h 2552134"/>
              <a:gd name="connsiteX2" fmla="*/ 0 w 8086032"/>
              <a:gd name="connsiteY2" fmla="*/ 2552134 h 2552134"/>
              <a:gd name="connsiteX3" fmla="*/ 60960 w 8086032"/>
              <a:gd name="connsiteY3" fmla="*/ 2038328 h 2552134"/>
              <a:gd name="connsiteX4" fmla="*/ 374468 w 8086032"/>
              <a:gd name="connsiteY4" fmla="*/ 1977368 h 2552134"/>
              <a:gd name="connsiteX5" fmla="*/ 670560 w 8086032"/>
              <a:gd name="connsiteY5" fmla="*/ 1907699 h 2552134"/>
              <a:gd name="connsiteX6" fmla="*/ 957942 w 8086032"/>
              <a:gd name="connsiteY6" fmla="*/ 1698694 h 2552134"/>
              <a:gd name="connsiteX7" fmla="*/ 1332411 w 8086032"/>
              <a:gd name="connsiteY7" fmla="*/ 1480979 h 2552134"/>
              <a:gd name="connsiteX8" fmla="*/ 1593668 w 8086032"/>
              <a:gd name="connsiteY8" fmla="*/ 1428728 h 2552134"/>
              <a:gd name="connsiteX9" fmla="*/ 1645920 w 8086032"/>
              <a:gd name="connsiteY9" fmla="*/ 1271974 h 2552134"/>
              <a:gd name="connsiteX10" fmla="*/ 2272937 w 8086032"/>
              <a:gd name="connsiteY10" fmla="*/ 1202305 h 2552134"/>
              <a:gd name="connsiteX11" fmla="*/ 2455817 w 8086032"/>
              <a:gd name="connsiteY11" fmla="*/ 1062968 h 2552134"/>
              <a:gd name="connsiteX12" fmla="*/ 2595154 w 8086032"/>
              <a:gd name="connsiteY12" fmla="*/ 819128 h 2552134"/>
              <a:gd name="connsiteX13" fmla="*/ 2699657 w 8086032"/>
              <a:gd name="connsiteY13" fmla="*/ 723334 h 2552134"/>
              <a:gd name="connsiteX14" fmla="*/ 2908662 w 8086032"/>
              <a:gd name="connsiteY14" fmla="*/ 714625 h 2552134"/>
              <a:gd name="connsiteX15" fmla="*/ 3666307 w 8086032"/>
              <a:gd name="connsiteY15" fmla="*/ 575288 h 2552134"/>
              <a:gd name="connsiteX16" fmla="*/ 4110445 w 8086032"/>
              <a:gd name="connsiteY16" fmla="*/ 540454 h 2552134"/>
              <a:gd name="connsiteX17" fmla="*/ 4833256 w 8086032"/>
              <a:gd name="connsiteY17" fmla="*/ 113734 h 2552134"/>
              <a:gd name="connsiteX18" fmla="*/ 5608320 w 8086032"/>
              <a:gd name="connsiteY18" fmla="*/ 226947 h 2552134"/>
              <a:gd name="connsiteX19" fmla="*/ 7210698 w 8086032"/>
              <a:gd name="connsiteY19" fmla="*/ 113734 h 2552134"/>
              <a:gd name="connsiteX20" fmla="*/ 7236825 w 8086032"/>
              <a:gd name="connsiteY20" fmla="*/ 35358 h 2552134"/>
              <a:gd name="connsiteX21" fmla="*/ 8029301 w 8086032"/>
              <a:gd name="connsiteY21" fmla="*/ 35357 h 2552134"/>
              <a:gd name="connsiteX22" fmla="*/ 7855131 w 8086032"/>
              <a:gd name="connsiteY22" fmla="*/ 470786 h 2552134"/>
              <a:gd name="connsiteX23" fmla="*/ 7837714 w 8086032"/>
              <a:gd name="connsiteY23" fmla="*/ 653666 h 2552134"/>
              <a:gd name="connsiteX24" fmla="*/ 7737565 w 8086032"/>
              <a:gd name="connsiteY24" fmla="*/ 501266 h 2552134"/>
              <a:gd name="connsiteX25" fmla="*/ 7768045 w 8086032"/>
              <a:gd name="connsiteY25" fmla="*/ 723334 h 2552134"/>
              <a:gd name="connsiteX0" fmla="*/ 7768045 w 8086032"/>
              <a:gd name="connsiteY0" fmla="*/ 723334 h 2552134"/>
              <a:gd name="connsiteX1" fmla="*/ 3239588 w 8086032"/>
              <a:gd name="connsiteY1" fmla="*/ 2534717 h 2552134"/>
              <a:gd name="connsiteX2" fmla="*/ 0 w 8086032"/>
              <a:gd name="connsiteY2" fmla="*/ 2552134 h 2552134"/>
              <a:gd name="connsiteX3" fmla="*/ 60960 w 8086032"/>
              <a:gd name="connsiteY3" fmla="*/ 2038328 h 2552134"/>
              <a:gd name="connsiteX4" fmla="*/ 374468 w 8086032"/>
              <a:gd name="connsiteY4" fmla="*/ 1977368 h 2552134"/>
              <a:gd name="connsiteX5" fmla="*/ 670560 w 8086032"/>
              <a:gd name="connsiteY5" fmla="*/ 1907699 h 2552134"/>
              <a:gd name="connsiteX6" fmla="*/ 957942 w 8086032"/>
              <a:gd name="connsiteY6" fmla="*/ 1698694 h 2552134"/>
              <a:gd name="connsiteX7" fmla="*/ 1332411 w 8086032"/>
              <a:gd name="connsiteY7" fmla="*/ 1480979 h 2552134"/>
              <a:gd name="connsiteX8" fmla="*/ 1593668 w 8086032"/>
              <a:gd name="connsiteY8" fmla="*/ 1428728 h 2552134"/>
              <a:gd name="connsiteX9" fmla="*/ 1645920 w 8086032"/>
              <a:gd name="connsiteY9" fmla="*/ 1271974 h 2552134"/>
              <a:gd name="connsiteX10" fmla="*/ 2272937 w 8086032"/>
              <a:gd name="connsiteY10" fmla="*/ 1202305 h 2552134"/>
              <a:gd name="connsiteX11" fmla="*/ 2455817 w 8086032"/>
              <a:gd name="connsiteY11" fmla="*/ 1062968 h 2552134"/>
              <a:gd name="connsiteX12" fmla="*/ 2595154 w 8086032"/>
              <a:gd name="connsiteY12" fmla="*/ 819128 h 2552134"/>
              <a:gd name="connsiteX13" fmla="*/ 2699657 w 8086032"/>
              <a:gd name="connsiteY13" fmla="*/ 723334 h 2552134"/>
              <a:gd name="connsiteX14" fmla="*/ 2908662 w 8086032"/>
              <a:gd name="connsiteY14" fmla="*/ 714625 h 2552134"/>
              <a:gd name="connsiteX15" fmla="*/ 3666307 w 8086032"/>
              <a:gd name="connsiteY15" fmla="*/ 575288 h 2552134"/>
              <a:gd name="connsiteX16" fmla="*/ 4110445 w 8086032"/>
              <a:gd name="connsiteY16" fmla="*/ 540454 h 2552134"/>
              <a:gd name="connsiteX17" fmla="*/ 4833256 w 8086032"/>
              <a:gd name="connsiteY17" fmla="*/ 113734 h 2552134"/>
              <a:gd name="connsiteX18" fmla="*/ 5608320 w 8086032"/>
              <a:gd name="connsiteY18" fmla="*/ 226947 h 2552134"/>
              <a:gd name="connsiteX19" fmla="*/ 7210698 w 8086032"/>
              <a:gd name="connsiteY19" fmla="*/ 113734 h 2552134"/>
              <a:gd name="connsiteX20" fmla="*/ 7236825 w 8086032"/>
              <a:gd name="connsiteY20" fmla="*/ 35358 h 2552134"/>
              <a:gd name="connsiteX21" fmla="*/ 8029301 w 8086032"/>
              <a:gd name="connsiteY21" fmla="*/ 35357 h 2552134"/>
              <a:gd name="connsiteX22" fmla="*/ 7855131 w 8086032"/>
              <a:gd name="connsiteY22" fmla="*/ 470786 h 2552134"/>
              <a:gd name="connsiteX23" fmla="*/ 7837714 w 8086032"/>
              <a:gd name="connsiteY23" fmla="*/ 653666 h 2552134"/>
              <a:gd name="connsiteX24" fmla="*/ 7737565 w 8086032"/>
              <a:gd name="connsiteY24" fmla="*/ 501266 h 2552134"/>
              <a:gd name="connsiteX25" fmla="*/ 7768045 w 8086032"/>
              <a:gd name="connsiteY25" fmla="*/ 723334 h 2552134"/>
              <a:gd name="connsiteX0" fmla="*/ 7768045 w 8086032"/>
              <a:gd name="connsiteY0" fmla="*/ 723334 h 2552134"/>
              <a:gd name="connsiteX1" fmla="*/ 3239588 w 8086032"/>
              <a:gd name="connsiteY1" fmla="*/ 2534717 h 2552134"/>
              <a:gd name="connsiteX2" fmla="*/ 0 w 8086032"/>
              <a:gd name="connsiteY2" fmla="*/ 2552134 h 2552134"/>
              <a:gd name="connsiteX3" fmla="*/ 60960 w 8086032"/>
              <a:gd name="connsiteY3" fmla="*/ 2038328 h 2552134"/>
              <a:gd name="connsiteX4" fmla="*/ 374468 w 8086032"/>
              <a:gd name="connsiteY4" fmla="*/ 1977368 h 2552134"/>
              <a:gd name="connsiteX5" fmla="*/ 670560 w 8086032"/>
              <a:gd name="connsiteY5" fmla="*/ 1907699 h 2552134"/>
              <a:gd name="connsiteX6" fmla="*/ 957942 w 8086032"/>
              <a:gd name="connsiteY6" fmla="*/ 1698694 h 2552134"/>
              <a:gd name="connsiteX7" fmla="*/ 1332411 w 8086032"/>
              <a:gd name="connsiteY7" fmla="*/ 1480979 h 2552134"/>
              <a:gd name="connsiteX8" fmla="*/ 1593668 w 8086032"/>
              <a:gd name="connsiteY8" fmla="*/ 1428728 h 2552134"/>
              <a:gd name="connsiteX9" fmla="*/ 1645920 w 8086032"/>
              <a:gd name="connsiteY9" fmla="*/ 1271974 h 2552134"/>
              <a:gd name="connsiteX10" fmla="*/ 2272937 w 8086032"/>
              <a:gd name="connsiteY10" fmla="*/ 1202305 h 2552134"/>
              <a:gd name="connsiteX11" fmla="*/ 2455817 w 8086032"/>
              <a:gd name="connsiteY11" fmla="*/ 1062968 h 2552134"/>
              <a:gd name="connsiteX12" fmla="*/ 2595154 w 8086032"/>
              <a:gd name="connsiteY12" fmla="*/ 819128 h 2552134"/>
              <a:gd name="connsiteX13" fmla="*/ 2699657 w 8086032"/>
              <a:gd name="connsiteY13" fmla="*/ 723334 h 2552134"/>
              <a:gd name="connsiteX14" fmla="*/ 2908662 w 8086032"/>
              <a:gd name="connsiteY14" fmla="*/ 714625 h 2552134"/>
              <a:gd name="connsiteX15" fmla="*/ 3666307 w 8086032"/>
              <a:gd name="connsiteY15" fmla="*/ 575288 h 2552134"/>
              <a:gd name="connsiteX16" fmla="*/ 4110445 w 8086032"/>
              <a:gd name="connsiteY16" fmla="*/ 540454 h 2552134"/>
              <a:gd name="connsiteX17" fmla="*/ 4833256 w 8086032"/>
              <a:gd name="connsiteY17" fmla="*/ 113734 h 2552134"/>
              <a:gd name="connsiteX18" fmla="*/ 5608320 w 8086032"/>
              <a:gd name="connsiteY18" fmla="*/ 226947 h 2552134"/>
              <a:gd name="connsiteX19" fmla="*/ 7210698 w 8086032"/>
              <a:gd name="connsiteY19" fmla="*/ 113734 h 2552134"/>
              <a:gd name="connsiteX20" fmla="*/ 7236825 w 8086032"/>
              <a:gd name="connsiteY20" fmla="*/ 35358 h 2552134"/>
              <a:gd name="connsiteX21" fmla="*/ 8029301 w 8086032"/>
              <a:gd name="connsiteY21" fmla="*/ 35357 h 2552134"/>
              <a:gd name="connsiteX22" fmla="*/ 7855131 w 8086032"/>
              <a:gd name="connsiteY22" fmla="*/ 470786 h 2552134"/>
              <a:gd name="connsiteX23" fmla="*/ 7837714 w 8086032"/>
              <a:gd name="connsiteY23" fmla="*/ 653666 h 2552134"/>
              <a:gd name="connsiteX24" fmla="*/ 7737565 w 8086032"/>
              <a:gd name="connsiteY24" fmla="*/ 501266 h 2552134"/>
              <a:gd name="connsiteX25" fmla="*/ 7768045 w 8086032"/>
              <a:gd name="connsiteY25" fmla="*/ 723334 h 2552134"/>
              <a:gd name="connsiteX0" fmla="*/ 7768045 w 8086032"/>
              <a:gd name="connsiteY0" fmla="*/ 728550 h 2557350"/>
              <a:gd name="connsiteX1" fmla="*/ 3239588 w 8086032"/>
              <a:gd name="connsiteY1" fmla="*/ 2539933 h 2557350"/>
              <a:gd name="connsiteX2" fmla="*/ 0 w 8086032"/>
              <a:gd name="connsiteY2" fmla="*/ 2557350 h 2557350"/>
              <a:gd name="connsiteX3" fmla="*/ 60960 w 8086032"/>
              <a:gd name="connsiteY3" fmla="*/ 2043544 h 2557350"/>
              <a:gd name="connsiteX4" fmla="*/ 374468 w 8086032"/>
              <a:gd name="connsiteY4" fmla="*/ 1982584 h 2557350"/>
              <a:gd name="connsiteX5" fmla="*/ 670560 w 8086032"/>
              <a:gd name="connsiteY5" fmla="*/ 1912915 h 2557350"/>
              <a:gd name="connsiteX6" fmla="*/ 957942 w 8086032"/>
              <a:gd name="connsiteY6" fmla="*/ 1703910 h 2557350"/>
              <a:gd name="connsiteX7" fmla="*/ 1332411 w 8086032"/>
              <a:gd name="connsiteY7" fmla="*/ 1486195 h 2557350"/>
              <a:gd name="connsiteX8" fmla="*/ 1593668 w 8086032"/>
              <a:gd name="connsiteY8" fmla="*/ 1433944 h 2557350"/>
              <a:gd name="connsiteX9" fmla="*/ 1645920 w 8086032"/>
              <a:gd name="connsiteY9" fmla="*/ 1277190 h 2557350"/>
              <a:gd name="connsiteX10" fmla="*/ 2272937 w 8086032"/>
              <a:gd name="connsiteY10" fmla="*/ 1207521 h 2557350"/>
              <a:gd name="connsiteX11" fmla="*/ 2455817 w 8086032"/>
              <a:gd name="connsiteY11" fmla="*/ 1068184 h 2557350"/>
              <a:gd name="connsiteX12" fmla="*/ 2595154 w 8086032"/>
              <a:gd name="connsiteY12" fmla="*/ 824344 h 2557350"/>
              <a:gd name="connsiteX13" fmla="*/ 2699657 w 8086032"/>
              <a:gd name="connsiteY13" fmla="*/ 728550 h 2557350"/>
              <a:gd name="connsiteX14" fmla="*/ 2908662 w 8086032"/>
              <a:gd name="connsiteY14" fmla="*/ 719841 h 2557350"/>
              <a:gd name="connsiteX15" fmla="*/ 3666307 w 8086032"/>
              <a:gd name="connsiteY15" fmla="*/ 580504 h 2557350"/>
              <a:gd name="connsiteX16" fmla="*/ 4110445 w 8086032"/>
              <a:gd name="connsiteY16" fmla="*/ 545670 h 2557350"/>
              <a:gd name="connsiteX17" fmla="*/ 4833256 w 8086032"/>
              <a:gd name="connsiteY17" fmla="*/ 118950 h 2557350"/>
              <a:gd name="connsiteX18" fmla="*/ 5608320 w 8086032"/>
              <a:gd name="connsiteY18" fmla="*/ 232163 h 2557350"/>
              <a:gd name="connsiteX19" fmla="*/ 7236825 w 8086032"/>
              <a:gd name="connsiteY19" fmla="*/ 40574 h 2557350"/>
              <a:gd name="connsiteX20" fmla="*/ 8029301 w 8086032"/>
              <a:gd name="connsiteY20" fmla="*/ 40573 h 2557350"/>
              <a:gd name="connsiteX21" fmla="*/ 7855131 w 8086032"/>
              <a:gd name="connsiteY21" fmla="*/ 476002 h 2557350"/>
              <a:gd name="connsiteX22" fmla="*/ 7837714 w 8086032"/>
              <a:gd name="connsiteY22" fmla="*/ 658882 h 2557350"/>
              <a:gd name="connsiteX23" fmla="*/ 7737565 w 8086032"/>
              <a:gd name="connsiteY23" fmla="*/ 506482 h 2557350"/>
              <a:gd name="connsiteX24" fmla="*/ 7768045 w 8086032"/>
              <a:gd name="connsiteY24" fmla="*/ 728550 h 25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86032" h="2557350">
                <a:moveTo>
                  <a:pt x="7768045" y="728550"/>
                </a:moveTo>
                <a:cubicBezTo>
                  <a:pt x="8264434" y="1436847"/>
                  <a:pt x="3361508" y="1875179"/>
                  <a:pt x="3239588" y="2539933"/>
                </a:cubicBezTo>
                <a:lnTo>
                  <a:pt x="0" y="2557350"/>
                </a:lnTo>
                <a:lnTo>
                  <a:pt x="60960" y="2043544"/>
                </a:lnTo>
                <a:lnTo>
                  <a:pt x="374468" y="1982584"/>
                </a:lnTo>
                <a:lnTo>
                  <a:pt x="670560" y="1912915"/>
                </a:lnTo>
                <a:lnTo>
                  <a:pt x="957942" y="1703910"/>
                </a:lnTo>
                <a:lnTo>
                  <a:pt x="1332411" y="1486195"/>
                </a:lnTo>
                <a:lnTo>
                  <a:pt x="1593668" y="1433944"/>
                </a:lnTo>
                <a:lnTo>
                  <a:pt x="1645920" y="1277190"/>
                </a:lnTo>
                <a:lnTo>
                  <a:pt x="2272937" y="1207521"/>
                </a:lnTo>
                <a:lnTo>
                  <a:pt x="2455817" y="1068184"/>
                </a:lnTo>
                <a:lnTo>
                  <a:pt x="2595154" y="824344"/>
                </a:lnTo>
                <a:lnTo>
                  <a:pt x="2699657" y="728550"/>
                </a:lnTo>
                <a:lnTo>
                  <a:pt x="2908662" y="719841"/>
                </a:lnTo>
                <a:lnTo>
                  <a:pt x="3666307" y="580504"/>
                </a:lnTo>
                <a:lnTo>
                  <a:pt x="4110445" y="545670"/>
                </a:lnTo>
                <a:lnTo>
                  <a:pt x="4833256" y="118950"/>
                </a:lnTo>
                <a:cubicBezTo>
                  <a:pt x="5095965" y="108790"/>
                  <a:pt x="5207725" y="245226"/>
                  <a:pt x="5608320" y="232163"/>
                </a:cubicBezTo>
                <a:cubicBezTo>
                  <a:pt x="6008915" y="219100"/>
                  <a:pt x="6833328" y="72506"/>
                  <a:pt x="7236825" y="40574"/>
                </a:cubicBezTo>
                <a:cubicBezTo>
                  <a:pt x="7640322" y="8642"/>
                  <a:pt x="7926250" y="-31998"/>
                  <a:pt x="8029301" y="40573"/>
                </a:cubicBezTo>
                <a:cubicBezTo>
                  <a:pt x="8220890" y="101533"/>
                  <a:pt x="7866742" y="383111"/>
                  <a:pt x="7855131" y="476002"/>
                </a:cubicBezTo>
                <a:cubicBezTo>
                  <a:pt x="7895771" y="542768"/>
                  <a:pt x="7852228" y="616791"/>
                  <a:pt x="7837714" y="658882"/>
                </a:cubicBezTo>
                <a:cubicBezTo>
                  <a:pt x="7876902" y="679202"/>
                  <a:pt x="7657736" y="403431"/>
                  <a:pt x="7737565" y="506482"/>
                </a:cubicBezTo>
                <a:lnTo>
                  <a:pt x="7768045" y="72855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975810-A661-41C1-ABCA-00D439A94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 «</a:t>
            </a:r>
            <a:r>
              <a:rPr lang="nb-NO" dirty="0" err="1"/>
              <a:t>typical</a:t>
            </a:r>
            <a:r>
              <a:rPr lang="nb-NO" dirty="0"/>
              <a:t>» present </a:t>
            </a:r>
            <a:r>
              <a:rPr lang="nb-NO" dirty="0" err="1"/>
              <a:t>day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geo-section</a:t>
            </a:r>
            <a:r>
              <a:rPr lang="nb-NO" dirty="0"/>
              <a:t> offshore Norway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8C39652-24FF-4366-9985-19B104EB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AA38-6971-4D1B-81DD-00D8DEE5F0C3}" type="slidenum">
              <a:rPr lang="nb-NO" smtClean="0"/>
              <a:t>9</a:t>
            </a:fld>
            <a:endParaRPr lang="nb-NO"/>
          </a:p>
        </p:txBody>
      </p:sp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01138F91-A50E-43A4-97C9-E6866041D002}"/>
              </a:ext>
            </a:extLst>
          </p:cNvPr>
          <p:cNvSpPr/>
          <p:nvPr/>
        </p:nvSpPr>
        <p:spPr>
          <a:xfrm>
            <a:off x="8682682" y="3921211"/>
            <a:ext cx="1252151" cy="2446638"/>
          </a:xfrm>
          <a:custGeom>
            <a:avLst/>
            <a:gdLst>
              <a:gd name="connsiteX0" fmla="*/ 41190 w 1194487"/>
              <a:gd name="connsiteY0" fmla="*/ 205946 h 2454876"/>
              <a:gd name="connsiteX1" fmla="*/ 370703 w 1194487"/>
              <a:gd name="connsiteY1" fmla="*/ 255373 h 2454876"/>
              <a:gd name="connsiteX2" fmla="*/ 411892 w 1194487"/>
              <a:gd name="connsiteY2" fmla="*/ 57665 h 2454876"/>
              <a:gd name="connsiteX3" fmla="*/ 1178011 w 1194487"/>
              <a:gd name="connsiteY3" fmla="*/ 0 h 2454876"/>
              <a:gd name="connsiteX4" fmla="*/ 1194487 w 1194487"/>
              <a:gd name="connsiteY4" fmla="*/ 2438400 h 2454876"/>
              <a:gd name="connsiteX5" fmla="*/ 0 w 1194487"/>
              <a:gd name="connsiteY5" fmla="*/ 2454876 h 2454876"/>
              <a:gd name="connsiteX6" fmla="*/ 41190 w 1194487"/>
              <a:gd name="connsiteY6" fmla="*/ 205946 h 245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87" h="2454876">
                <a:moveTo>
                  <a:pt x="41190" y="205946"/>
                </a:moveTo>
                <a:lnTo>
                  <a:pt x="370703" y="255373"/>
                </a:lnTo>
                <a:lnTo>
                  <a:pt x="411892" y="57665"/>
                </a:lnTo>
                <a:lnTo>
                  <a:pt x="1178011" y="0"/>
                </a:lnTo>
                <a:lnTo>
                  <a:pt x="1194487" y="2438400"/>
                </a:lnTo>
                <a:lnTo>
                  <a:pt x="0" y="2454876"/>
                </a:lnTo>
                <a:lnTo>
                  <a:pt x="41190" y="2059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F960B2B3-2FD0-4B9A-8EED-0A80A0D87D50}"/>
              </a:ext>
            </a:extLst>
          </p:cNvPr>
          <p:cNvSpPr/>
          <p:nvPr/>
        </p:nvSpPr>
        <p:spPr>
          <a:xfrm>
            <a:off x="1952367" y="2809103"/>
            <a:ext cx="5791200" cy="799070"/>
          </a:xfrm>
          <a:custGeom>
            <a:avLst/>
            <a:gdLst>
              <a:gd name="connsiteX0" fmla="*/ 0 w 5791200"/>
              <a:gd name="connsiteY0" fmla="*/ 799070 h 799070"/>
              <a:gd name="connsiteX1" fmla="*/ 1738184 w 5791200"/>
              <a:gd name="connsiteY1" fmla="*/ 716692 h 799070"/>
              <a:gd name="connsiteX2" fmla="*/ 4917989 w 5791200"/>
              <a:gd name="connsiteY2" fmla="*/ 238898 h 799070"/>
              <a:gd name="connsiteX3" fmla="*/ 5791200 w 5791200"/>
              <a:gd name="connsiteY3" fmla="*/ 0 h 799070"/>
              <a:gd name="connsiteX4" fmla="*/ 5791200 w 5791200"/>
              <a:gd name="connsiteY4" fmla="*/ 0 h 79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0" h="799070">
                <a:moveTo>
                  <a:pt x="0" y="799070"/>
                </a:moveTo>
                <a:lnTo>
                  <a:pt x="1738184" y="716692"/>
                </a:lnTo>
                <a:lnTo>
                  <a:pt x="4917989" y="238898"/>
                </a:lnTo>
                <a:lnTo>
                  <a:pt x="5791200" y="0"/>
                </a:lnTo>
                <a:lnTo>
                  <a:pt x="579120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EACC2438-3CFC-475F-A930-F75316A53E25}"/>
              </a:ext>
            </a:extLst>
          </p:cNvPr>
          <p:cNvSpPr/>
          <p:nvPr/>
        </p:nvSpPr>
        <p:spPr>
          <a:xfrm>
            <a:off x="1977082" y="2825580"/>
            <a:ext cx="7760043" cy="1474573"/>
          </a:xfrm>
          <a:custGeom>
            <a:avLst/>
            <a:gdLst>
              <a:gd name="connsiteX0" fmla="*/ 0 w 7760043"/>
              <a:gd name="connsiteY0" fmla="*/ 1474573 h 1474573"/>
              <a:gd name="connsiteX1" fmla="*/ 947351 w 7760043"/>
              <a:gd name="connsiteY1" fmla="*/ 1351005 h 1474573"/>
              <a:gd name="connsiteX2" fmla="*/ 2982097 w 7760043"/>
              <a:gd name="connsiteY2" fmla="*/ 1062681 h 1474573"/>
              <a:gd name="connsiteX3" fmla="*/ 4810897 w 7760043"/>
              <a:gd name="connsiteY3" fmla="*/ 626076 h 1474573"/>
              <a:gd name="connsiteX4" fmla="*/ 6606746 w 7760043"/>
              <a:gd name="connsiteY4" fmla="*/ 354227 h 1474573"/>
              <a:gd name="connsiteX5" fmla="*/ 7760043 w 7760043"/>
              <a:gd name="connsiteY5" fmla="*/ 0 h 147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0043" h="1474573">
                <a:moveTo>
                  <a:pt x="0" y="1474573"/>
                </a:moveTo>
                <a:lnTo>
                  <a:pt x="947351" y="1351005"/>
                </a:lnTo>
                <a:lnTo>
                  <a:pt x="2982097" y="1062681"/>
                </a:lnTo>
                <a:lnTo>
                  <a:pt x="4810897" y="626076"/>
                </a:lnTo>
                <a:lnTo>
                  <a:pt x="6606746" y="354227"/>
                </a:lnTo>
                <a:lnTo>
                  <a:pt x="776004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E5BB3F15-C016-4677-B61F-E2F07E38D99C}"/>
              </a:ext>
            </a:extLst>
          </p:cNvPr>
          <p:cNvSpPr/>
          <p:nvPr/>
        </p:nvSpPr>
        <p:spPr>
          <a:xfrm>
            <a:off x="3168566" y="3829441"/>
            <a:ext cx="5588949" cy="2555193"/>
          </a:xfrm>
          <a:custGeom>
            <a:avLst/>
            <a:gdLst>
              <a:gd name="connsiteX0" fmla="*/ 0 w 5588949"/>
              <a:gd name="connsiteY0" fmla="*/ 2546647 h 2555193"/>
              <a:gd name="connsiteX1" fmla="*/ 324740 w 5588949"/>
              <a:gd name="connsiteY1" fmla="*/ 1768980 h 2555193"/>
              <a:gd name="connsiteX2" fmla="*/ 1162228 w 5588949"/>
              <a:gd name="connsiteY2" fmla="*/ 2008262 h 2555193"/>
              <a:gd name="connsiteX3" fmla="*/ 1401510 w 5588949"/>
              <a:gd name="connsiteY3" fmla="*/ 769122 h 2555193"/>
              <a:gd name="connsiteX4" fmla="*/ 1674975 w 5588949"/>
              <a:gd name="connsiteY4" fmla="*/ 794759 h 2555193"/>
              <a:gd name="connsiteX5" fmla="*/ 1734796 w 5588949"/>
              <a:gd name="connsiteY5" fmla="*/ 461473 h 2555193"/>
              <a:gd name="connsiteX6" fmla="*/ 2110811 w 5588949"/>
              <a:gd name="connsiteY6" fmla="*/ 461473 h 2555193"/>
              <a:gd name="connsiteX7" fmla="*/ 2674833 w 5588949"/>
              <a:gd name="connsiteY7" fmla="*/ 675118 h 2555193"/>
              <a:gd name="connsiteX8" fmla="*/ 2768837 w 5588949"/>
              <a:gd name="connsiteY8" fmla="*/ 273466 h 2555193"/>
              <a:gd name="connsiteX9" fmla="*/ 3196127 w 5588949"/>
              <a:gd name="connsiteY9" fmla="*/ 367469 h 2555193"/>
              <a:gd name="connsiteX10" fmla="*/ 3290130 w 5588949"/>
              <a:gd name="connsiteY10" fmla="*/ 0 h 2555193"/>
              <a:gd name="connsiteX11" fmla="*/ 4614728 w 5588949"/>
              <a:gd name="connsiteY11" fmla="*/ 358924 h 2555193"/>
              <a:gd name="connsiteX12" fmla="*/ 4614728 w 5588949"/>
              <a:gd name="connsiteY12" fmla="*/ 153825 h 2555193"/>
              <a:gd name="connsiteX13" fmla="*/ 5588949 w 5588949"/>
              <a:gd name="connsiteY13" fmla="*/ 307649 h 2555193"/>
              <a:gd name="connsiteX14" fmla="*/ 5580403 w 5588949"/>
              <a:gd name="connsiteY14" fmla="*/ 2555193 h 2555193"/>
              <a:gd name="connsiteX15" fmla="*/ 0 w 5588949"/>
              <a:gd name="connsiteY15" fmla="*/ 2546647 h 2555193"/>
              <a:gd name="connsiteX0" fmla="*/ 0 w 5588949"/>
              <a:gd name="connsiteY0" fmla="*/ 2546647 h 2555193"/>
              <a:gd name="connsiteX1" fmla="*/ 324740 w 5588949"/>
              <a:gd name="connsiteY1" fmla="*/ 1768980 h 2555193"/>
              <a:gd name="connsiteX2" fmla="*/ 1162228 w 5588949"/>
              <a:gd name="connsiteY2" fmla="*/ 2008262 h 2555193"/>
              <a:gd name="connsiteX3" fmla="*/ 1401510 w 5588949"/>
              <a:gd name="connsiteY3" fmla="*/ 769122 h 2555193"/>
              <a:gd name="connsiteX4" fmla="*/ 1674975 w 5588949"/>
              <a:gd name="connsiteY4" fmla="*/ 794759 h 2555193"/>
              <a:gd name="connsiteX5" fmla="*/ 1734796 w 5588949"/>
              <a:gd name="connsiteY5" fmla="*/ 461473 h 2555193"/>
              <a:gd name="connsiteX6" fmla="*/ 2135525 w 5588949"/>
              <a:gd name="connsiteY6" fmla="*/ 379094 h 2555193"/>
              <a:gd name="connsiteX7" fmla="*/ 2674833 w 5588949"/>
              <a:gd name="connsiteY7" fmla="*/ 675118 h 2555193"/>
              <a:gd name="connsiteX8" fmla="*/ 2768837 w 5588949"/>
              <a:gd name="connsiteY8" fmla="*/ 273466 h 2555193"/>
              <a:gd name="connsiteX9" fmla="*/ 3196127 w 5588949"/>
              <a:gd name="connsiteY9" fmla="*/ 367469 h 2555193"/>
              <a:gd name="connsiteX10" fmla="*/ 3290130 w 5588949"/>
              <a:gd name="connsiteY10" fmla="*/ 0 h 2555193"/>
              <a:gd name="connsiteX11" fmla="*/ 4614728 w 5588949"/>
              <a:gd name="connsiteY11" fmla="*/ 358924 h 2555193"/>
              <a:gd name="connsiteX12" fmla="*/ 4614728 w 5588949"/>
              <a:gd name="connsiteY12" fmla="*/ 153825 h 2555193"/>
              <a:gd name="connsiteX13" fmla="*/ 5588949 w 5588949"/>
              <a:gd name="connsiteY13" fmla="*/ 307649 h 2555193"/>
              <a:gd name="connsiteX14" fmla="*/ 5580403 w 5588949"/>
              <a:gd name="connsiteY14" fmla="*/ 2555193 h 2555193"/>
              <a:gd name="connsiteX15" fmla="*/ 0 w 5588949"/>
              <a:gd name="connsiteY15" fmla="*/ 2546647 h 2555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949" h="2555193">
                <a:moveTo>
                  <a:pt x="0" y="2546647"/>
                </a:moveTo>
                <a:lnTo>
                  <a:pt x="324740" y="1768980"/>
                </a:lnTo>
                <a:lnTo>
                  <a:pt x="1162228" y="2008262"/>
                </a:lnTo>
                <a:lnTo>
                  <a:pt x="1401510" y="769122"/>
                </a:lnTo>
                <a:lnTo>
                  <a:pt x="1674975" y="794759"/>
                </a:lnTo>
                <a:lnTo>
                  <a:pt x="1734796" y="461473"/>
                </a:lnTo>
                <a:lnTo>
                  <a:pt x="2135525" y="379094"/>
                </a:lnTo>
                <a:lnTo>
                  <a:pt x="2674833" y="675118"/>
                </a:lnTo>
                <a:lnTo>
                  <a:pt x="2768837" y="273466"/>
                </a:lnTo>
                <a:lnTo>
                  <a:pt x="3196127" y="367469"/>
                </a:lnTo>
                <a:lnTo>
                  <a:pt x="3290130" y="0"/>
                </a:lnTo>
                <a:lnTo>
                  <a:pt x="4614728" y="358924"/>
                </a:lnTo>
                <a:lnTo>
                  <a:pt x="4614728" y="153825"/>
                </a:lnTo>
                <a:lnTo>
                  <a:pt x="5588949" y="307649"/>
                </a:lnTo>
                <a:cubicBezTo>
                  <a:pt x="5586100" y="1056830"/>
                  <a:pt x="5583252" y="1806012"/>
                  <a:pt x="5580403" y="2555193"/>
                </a:cubicBezTo>
                <a:lnTo>
                  <a:pt x="0" y="254664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BE1CEDF6-426F-4172-AE36-B163A6723819}"/>
              </a:ext>
            </a:extLst>
          </p:cNvPr>
          <p:cNvSpPr/>
          <p:nvPr/>
        </p:nvSpPr>
        <p:spPr>
          <a:xfrm>
            <a:off x="1944129" y="4440196"/>
            <a:ext cx="2982098" cy="502508"/>
          </a:xfrm>
          <a:custGeom>
            <a:avLst/>
            <a:gdLst>
              <a:gd name="connsiteX0" fmla="*/ 0 w 2982098"/>
              <a:gd name="connsiteY0" fmla="*/ 502508 h 502508"/>
              <a:gd name="connsiteX1" fmla="*/ 1425146 w 2982098"/>
              <a:gd name="connsiteY1" fmla="*/ 304800 h 502508"/>
              <a:gd name="connsiteX2" fmla="*/ 2125362 w 2982098"/>
              <a:gd name="connsiteY2" fmla="*/ 164757 h 502508"/>
              <a:gd name="connsiteX3" fmla="*/ 2982098 w 2982098"/>
              <a:gd name="connsiteY3" fmla="*/ 0 h 502508"/>
              <a:gd name="connsiteX4" fmla="*/ 2982098 w 2982098"/>
              <a:gd name="connsiteY4" fmla="*/ 0 h 502508"/>
              <a:gd name="connsiteX0" fmla="*/ 0 w 2982098"/>
              <a:gd name="connsiteY0" fmla="*/ 502508 h 502508"/>
              <a:gd name="connsiteX1" fmla="*/ 453081 w 2982098"/>
              <a:gd name="connsiteY1" fmla="*/ 436605 h 502508"/>
              <a:gd name="connsiteX2" fmla="*/ 1425146 w 2982098"/>
              <a:gd name="connsiteY2" fmla="*/ 304800 h 502508"/>
              <a:gd name="connsiteX3" fmla="*/ 2125362 w 2982098"/>
              <a:gd name="connsiteY3" fmla="*/ 164757 h 502508"/>
              <a:gd name="connsiteX4" fmla="*/ 2982098 w 2982098"/>
              <a:gd name="connsiteY4" fmla="*/ 0 h 502508"/>
              <a:gd name="connsiteX5" fmla="*/ 2982098 w 2982098"/>
              <a:gd name="connsiteY5" fmla="*/ 0 h 502508"/>
              <a:gd name="connsiteX0" fmla="*/ 0 w 2982098"/>
              <a:gd name="connsiteY0" fmla="*/ 502508 h 502508"/>
              <a:gd name="connsiteX1" fmla="*/ 436606 w 2982098"/>
              <a:gd name="connsiteY1" fmla="*/ 395415 h 502508"/>
              <a:gd name="connsiteX2" fmla="*/ 1425146 w 2982098"/>
              <a:gd name="connsiteY2" fmla="*/ 304800 h 502508"/>
              <a:gd name="connsiteX3" fmla="*/ 2125362 w 2982098"/>
              <a:gd name="connsiteY3" fmla="*/ 164757 h 502508"/>
              <a:gd name="connsiteX4" fmla="*/ 2982098 w 2982098"/>
              <a:gd name="connsiteY4" fmla="*/ 0 h 502508"/>
              <a:gd name="connsiteX5" fmla="*/ 2982098 w 2982098"/>
              <a:gd name="connsiteY5" fmla="*/ 0 h 502508"/>
              <a:gd name="connsiteX0" fmla="*/ 0 w 2982098"/>
              <a:gd name="connsiteY0" fmla="*/ 502508 h 502508"/>
              <a:gd name="connsiteX1" fmla="*/ 436606 w 2982098"/>
              <a:gd name="connsiteY1" fmla="*/ 395415 h 502508"/>
              <a:gd name="connsiteX2" fmla="*/ 1425146 w 2982098"/>
              <a:gd name="connsiteY2" fmla="*/ 304800 h 502508"/>
              <a:gd name="connsiteX3" fmla="*/ 1804087 w 2982098"/>
              <a:gd name="connsiteY3" fmla="*/ 247134 h 502508"/>
              <a:gd name="connsiteX4" fmla="*/ 2125362 w 2982098"/>
              <a:gd name="connsiteY4" fmla="*/ 164757 h 502508"/>
              <a:gd name="connsiteX5" fmla="*/ 2982098 w 2982098"/>
              <a:gd name="connsiteY5" fmla="*/ 0 h 502508"/>
              <a:gd name="connsiteX6" fmla="*/ 2982098 w 2982098"/>
              <a:gd name="connsiteY6" fmla="*/ 0 h 502508"/>
              <a:gd name="connsiteX0" fmla="*/ 0 w 2982098"/>
              <a:gd name="connsiteY0" fmla="*/ 502508 h 502508"/>
              <a:gd name="connsiteX1" fmla="*/ 436606 w 2982098"/>
              <a:gd name="connsiteY1" fmla="*/ 395415 h 502508"/>
              <a:gd name="connsiteX2" fmla="*/ 1425146 w 2982098"/>
              <a:gd name="connsiteY2" fmla="*/ 304800 h 502508"/>
              <a:gd name="connsiteX3" fmla="*/ 1713471 w 2982098"/>
              <a:gd name="connsiteY3" fmla="*/ 205944 h 502508"/>
              <a:gd name="connsiteX4" fmla="*/ 2125362 w 2982098"/>
              <a:gd name="connsiteY4" fmla="*/ 164757 h 502508"/>
              <a:gd name="connsiteX5" fmla="*/ 2982098 w 2982098"/>
              <a:gd name="connsiteY5" fmla="*/ 0 h 502508"/>
              <a:gd name="connsiteX6" fmla="*/ 2982098 w 2982098"/>
              <a:gd name="connsiteY6" fmla="*/ 0 h 5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2098" h="502508">
                <a:moveTo>
                  <a:pt x="0" y="502508"/>
                </a:moveTo>
                <a:lnTo>
                  <a:pt x="436606" y="395415"/>
                </a:lnTo>
                <a:lnTo>
                  <a:pt x="1425146" y="304800"/>
                </a:lnTo>
                <a:lnTo>
                  <a:pt x="1713471" y="205944"/>
                </a:lnTo>
                <a:cubicBezTo>
                  <a:pt x="1850768" y="192215"/>
                  <a:pt x="1913924" y="199081"/>
                  <a:pt x="2125362" y="164757"/>
                </a:cubicBezTo>
                <a:cubicBezTo>
                  <a:pt x="2336800" y="130433"/>
                  <a:pt x="2696519" y="54919"/>
                  <a:pt x="2982098" y="0"/>
                </a:cubicBezTo>
                <a:lnTo>
                  <a:pt x="298209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DA53B06A-698A-4455-B03E-2E8C5AE782CA}"/>
              </a:ext>
            </a:extLst>
          </p:cNvPr>
          <p:cNvSpPr/>
          <p:nvPr/>
        </p:nvSpPr>
        <p:spPr>
          <a:xfrm>
            <a:off x="5420497" y="4209536"/>
            <a:ext cx="518984" cy="98854"/>
          </a:xfrm>
          <a:custGeom>
            <a:avLst/>
            <a:gdLst>
              <a:gd name="connsiteX0" fmla="*/ 0 w 518984"/>
              <a:gd name="connsiteY0" fmla="*/ 98854 h 98854"/>
              <a:gd name="connsiteX1" fmla="*/ 255373 w 518984"/>
              <a:gd name="connsiteY1" fmla="*/ 65902 h 98854"/>
              <a:gd name="connsiteX2" fmla="*/ 518984 w 518984"/>
              <a:gd name="connsiteY2" fmla="*/ 0 h 98854"/>
              <a:gd name="connsiteX3" fmla="*/ 518984 w 518984"/>
              <a:gd name="connsiteY3" fmla="*/ 0 h 9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984" h="98854">
                <a:moveTo>
                  <a:pt x="0" y="98854"/>
                </a:moveTo>
                <a:lnTo>
                  <a:pt x="255373" y="65902"/>
                </a:lnTo>
                <a:lnTo>
                  <a:pt x="518984" y="0"/>
                </a:lnTo>
                <a:lnTo>
                  <a:pt x="51898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40A84E1D-5EA7-403A-920E-B8D83A9766BA}"/>
              </a:ext>
            </a:extLst>
          </p:cNvPr>
          <p:cNvSpPr/>
          <p:nvPr/>
        </p:nvSpPr>
        <p:spPr>
          <a:xfrm>
            <a:off x="6960972" y="3534033"/>
            <a:ext cx="2990336" cy="411892"/>
          </a:xfrm>
          <a:custGeom>
            <a:avLst/>
            <a:gdLst>
              <a:gd name="connsiteX0" fmla="*/ 0 w 2990336"/>
              <a:gd name="connsiteY0" fmla="*/ 411892 h 411892"/>
              <a:gd name="connsiteX1" fmla="*/ 856736 w 2990336"/>
              <a:gd name="connsiteY1" fmla="*/ 313038 h 411892"/>
              <a:gd name="connsiteX2" fmla="*/ 1334530 w 2990336"/>
              <a:gd name="connsiteY2" fmla="*/ 271849 h 411892"/>
              <a:gd name="connsiteX3" fmla="*/ 2018271 w 2990336"/>
              <a:gd name="connsiteY3" fmla="*/ 181232 h 411892"/>
              <a:gd name="connsiteX4" fmla="*/ 2496065 w 2990336"/>
              <a:gd name="connsiteY4" fmla="*/ 107092 h 411892"/>
              <a:gd name="connsiteX5" fmla="*/ 2990336 w 2990336"/>
              <a:gd name="connsiteY5" fmla="*/ 0 h 411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0336" h="411892">
                <a:moveTo>
                  <a:pt x="0" y="411892"/>
                </a:moveTo>
                <a:lnTo>
                  <a:pt x="856736" y="313038"/>
                </a:lnTo>
                <a:lnTo>
                  <a:pt x="1334530" y="271849"/>
                </a:lnTo>
                <a:lnTo>
                  <a:pt x="2018271" y="181232"/>
                </a:lnTo>
                <a:lnTo>
                  <a:pt x="2496065" y="107092"/>
                </a:lnTo>
                <a:lnTo>
                  <a:pt x="2990336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DBCC17D-43AB-4CBF-BCB9-C7BD14BA7CF3}"/>
              </a:ext>
            </a:extLst>
          </p:cNvPr>
          <p:cNvSpPr/>
          <p:nvPr/>
        </p:nvSpPr>
        <p:spPr>
          <a:xfrm>
            <a:off x="1944130" y="2306596"/>
            <a:ext cx="7998941" cy="486033"/>
          </a:xfrm>
          <a:prstGeom prst="rect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err="1">
                <a:solidFill>
                  <a:schemeClr val="tx1"/>
                </a:solidFill>
              </a:rPr>
              <a:t>Quarternary</a:t>
            </a:r>
            <a:r>
              <a:rPr lang="nb-NO" dirty="0">
                <a:solidFill>
                  <a:schemeClr val="tx1"/>
                </a:solidFill>
              </a:rPr>
              <a:t> sediments</a:t>
            </a:r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DEA9AD42-0708-491F-92C8-DA20B1A79324}"/>
              </a:ext>
            </a:extLst>
          </p:cNvPr>
          <p:cNvSpPr/>
          <p:nvPr/>
        </p:nvSpPr>
        <p:spPr>
          <a:xfrm>
            <a:off x="2388972" y="4629665"/>
            <a:ext cx="1243914" cy="197708"/>
          </a:xfrm>
          <a:custGeom>
            <a:avLst/>
            <a:gdLst>
              <a:gd name="connsiteX0" fmla="*/ 1202725 w 1243914"/>
              <a:gd name="connsiteY0" fmla="*/ 0 h 197708"/>
              <a:gd name="connsiteX1" fmla="*/ 864973 w 1243914"/>
              <a:gd name="connsiteY1" fmla="*/ 8238 h 197708"/>
              <a:gd name="connsiteX2" fmla="*/ 601363 w 1243914"/>
              <a:gd name="connsiteY2" fmla="*/ 41190 h 197708"/>
              <a:gd name="connsiteX3" fmla="*/ 197709 w 1243914"/>
              <a:gd name="connsiteY3" fmla="*/ 115330 h 197708"/>
              <a:gd name="connsiteX4" fmla="*/ 0 w 1243914"/>
              <a:gd name="connsiteY4" fmla="*/ 197708 h 197708"/>
              <a:gd name="connsiteX5" fmla="*/ 387179 w 1243914"/>
              <a:gd name="connsiteY5" fmla="*/ 197708 h 197708"/>
              <a:gd name="connsiteX6" fmla="*/ 659028 w 1243914"/>
              <a:gd name="connsiteY6" fmla="*/ 181233 h 197708"/>
              <a:gd name="connsiteX7" fmla="*/ 1013255 w 1243914"/>
              <a:gd name="connsiteY7" fmla="*/ 98854 h 197708"/>
              <a:gd name="connsiteX8" fmla="*/ 1243914 w 1243914"/>
              <a:gd name="connsiteY8" fmla="*/ 41190 h 19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3914" h="197708">
                <a:moveTo>
                  <a:pt x="1202725" y="0"/>
                </a:moveTo>
                <a:lnTo>
                  <a:pt x="864973" y="8238"/>
                </a:lnTo>
                <a:lnTo>
                  <a:pt x="601363" y="41190"/>
                </a:lnTo>
                <a:lnTo>
                  <a:pt x="197709" y="115330"/>
                </a:lnTo>
                <a:lnTo>
                  <a:pt x="0" y="197708"/>
                </a:lnTo>
                <a:lnTo>
                  <a:pt x="387179" y="197708"/>
                </a:lnTo>
                <a:lnTo>
                  <a:pt x="659028" y="181233"/>
                </a:lnTo>
                <a:lnTo>
                  <a:pt x="1013255" y="98854"/>
                </a:lnTo>
                <a:lnTo>
                  <a:pt x="1243914" y="41190"/>
                </a:ln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27DAE5C2-ABFB-4E15-BEDA-74AA83374231}"/>
              </a:ext>
            </a:extLst>
          </p:cNvPr>
          <p:cNvSpPr/>
          <p:nvPr/>
        </p:nvSpPr>
        <p:spPr>
          <a:xfrm>
            <a:off x="5445210" y="4226011"/>
            <a:ext cx="436606" cy="107092"/>
          </a:xfrm>
          <a:custGeom>
            <a:avLst/>
            <a:gdLst>
              <a:gd name="connsiteX0" fmla="*/ 436606 w 436606"/>
              <a:gd name="connsiteY0" fmla="*/ 0 h 107092"/>
              <a:gd name="connsiteX1" fmla="*/ 411892 w 436606"/>
              <a:gd name="connsiteY1" fmla="*/ 90617 h 107092"/>
              <a:gd name="connsiteX2" fmla="*/ 313038 w 436606"/>
              <a:gd name="connsiteY2" fmla="*/ 107092 h 107092"/>
              <a:gd name="connsiteX3" fmla="*/ 181233 w 436606"/>
              <a:gd name="connsiteY3" fmla="*/ 107092 h 107092"/>
              <a:gd name="connsiteX4" fmla="*/ 0 w 436606"/>
              <a:gd name="connsiteY4" fmla="*/ 107092 h 107092"/>
              <a:gd name="connsiteX5" fmla="*/ 436606 w 436606"/>
              <a:gd name="connsiteY5" fmla="*/ 0 h 10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606" h="107092">
                <a:moveTo>
                  <a:pt x="436606" y="0"/>
                </a:moveTo>
                <a:lnTo>
                  <a:pt x="411892" y="90617"/>
                </a:lnTo>
                <a:lnTo>
                  <a:pt x="313038" y="107092"/>
                </a:lnTo>
                <a:lnTo>
                  <a:pt x="181233" y="107092"/>
                </a:lnTo>
                <a:lnTo>
                  <a:pt x="0" y="107092"/>
                </a:lnTo>
                <a:lnTo>
                  <a:pt x="436606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213EB3FC-E766-44CD-A9F2-0565AFA08BC7}"/>
              </a:ext>
            </a:extLst>
          </p:cNvPr>
          <p:cNvSpPr/>
          <p:nvPr/>
        </p:nvSpPr>
        <p:spPr>
          <a:xfrm>
            <a:off x="8287265" y="3904736"/>
            <a:ext cx="774357" cy="172994"/>
          </a:xfrm>
          <a:custGeom>
            <a:avLst/>
            <a:gdLst>
              <a:gd name="connsiteX0" fmla="*/ 543698 w 774357"/>
              <a:gd name="connsiteY0" fmla="*/ 41189 h 172994"/>
              <a:gd name="connsiteX1" fmla="*/ 123568 w 774357"/>
              <a:gd name="connsiteY1" fmla="*/ 57665 h 172994"/>
              <a:gd name="connsiteX2" fmla="*/ 0 w 774357"/>
              <a:gd name="connsiteY2" fmla="*/ 57665 h 172994"/>
              <a:gd name="connsiteX3" fmla="*/ 222422 w 774357"/>
              <a:gd name="connsiteY3" fmla="*/ 107092 h 172994"/>
              <a:gd name="connsiteX4" fmla="*/ 510746 w 774357"/>
              <a:gd name="connsiteY4" fmla="*/ 164756 h 172994"/>
              <a:gd name="connsiteX5" fmla="*/ 683741 w 774357"/>
              <a:gd name="connsiteY5" fmla="*/ 172994 h 172994"/>
              <a:gd name="connsiteX6" fmla="*/ 757881 w 774357"/>
              <a:gd name="connsiteY6" fmla="*/ 74140 h 172994"/>
              <a:gd name="connsiteX7" fmla="*/ 774357 w 774357"/>
              <a:gd name="connsiteY7" fmla="*/ 0 h 172994"/>
              <a:gd name="connsiteX8" fmla="*/ 494271 w 774357"/>
              <a:gd name="connsiteY8" fmla="*/ 24713 h 172994"/>
              <a:gd name="connsiteX9" fmla="*/ 494271 w 774357"/>
              <a:gd name="connsiteY9" fmla="*/ 24713 h 17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357" h="172994">
                <a:moveTo>
                  <a:pt x="543698" y="41189"/>
                </a:moveTo>
                <a:lnTo>
                  <a:pt x="123568" y="57665"/>
                </a:lnTo>
                <a:lnTo>
                  <a:pt x="0" y="57665"/>
                </a:lnTo>
                <a:lnTo>
                  <a:pt x="222422" y="107092"/>
                </a:lnTo>
                <a:lnTo>
                  <a:pt x="510746" y="164756"/>
                </a:lnTo>
                <a:lnTo>
                  <a:pt x="683741" y="172994"/>
                </a:lnTo>
                <a:lnTo>
                  <a:pt x="757881" y="74140"/>
                </a:lnTo>
                <a:lnTo>
                  <a:pt x="774357" y="0"/>
                </a:lnTo>
                <a:lnTo>
                  <a:pt x="494271" y="24713"/>
                </a:lnTo>
                <a:lnTo>
                  <a:pt x="494271" y="24713"/>
                </a:ln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9F084315-60E5-43C2-8A00-18433A5635A0}"/>
              </a:ext>
            </a:extLst>
          </p:cNvPr>
          <p:cNvSpPr/>
          <p:nvPr/>
        </p:nvSpPr>
        <p:spPr>
          <a:xfrm>
            <a:off x="7249297" y="3616412"/>
            <a:ext cx="996778" cy="280087"/>
          </a:xfrm>
          <a:custGeom>
            <a:avLst/>
            <a:gdLst>
              <a:gd name="connsiteX0" fmla="*/ 255373 w 996778"/>
              <a:gd name="connsiteY0" fmla="*/ 230660 h 280087"/>
              <a:gd name="connsiteX1" fmla="*/ 172994 w 996778"/>
              <a:gd name="connsiteY1" fmla="*/ 222422 h 280087"/>
              <a:gd name="connsiteX2" fmla="*/ 49427 w 996778"/>
              <a:gd name="connsiteY2" fmla="*/ 214184 h 280087"/>
              <a:gd name="connsiteX3" fmla="*/ 0 w 996778"/>
              <a:gd name="connsiteY3" fmla="*/ 156519 h 280087"/>
              <a:gd name="connsiteX4" fmla="*/ 247135 w 996778"/>
              <a:gd name="connsiteY4" fmla="*/ 164757 h 280087"/>
              <a:gd name="connsiteX5" fmla="*/ 354227 w 996778"/>
              <a:gd name="connsiteY5" fmla="*/ 214184 h 280087"/>
              <a:gd name="connsiteX6" fmla="*/ 535459 w 996778"/>
              <a:gd name="connsiteY6" fmla="*/ 172995 h 280087"/>
              <a:gd name="connsiteX7" fmla="*/ 708454 w 996778"/>
              <a:gd name="connsiteY7" fmla="*/ 148281 h 280087"/>
              <a:gd name="connsiteX8" fmla="*/ 823784 w 996778"/>
              <a:gd name="connsiteY8" fmla="*/ 16476 h 280087"/>
              <a:gd name="connsiteX9" fmla="*/ 996778 w 996778"/>
              <a:gd name="connsiteY9" fmla="*/ 0 h 280087"/>
              <a:gd name="connsiteX10" fmla="*/ 864973 w 996778"/>
              <a:gd name="connsiteY10" fmla="*/ 148281 h 280087"/>
              <a:gd name="connsiteX11" fmla="*/ 724930 w 996778"/>
              <a:gd name="connsiteY11" fmla="*/ 205946 h 280087"/>
              <a:gd name="connsiteX12" fmla="*/ 337751 w 996778"/>
              <a:gd name="connsiteY12" fmla="*/ 280087 h 280087"/>
              <a:gd name="connsiteX13" fmla="*/ 255373 w 996778"/>
              <a:gd name="connsiteY13" fmla="*/ 230660 h 2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6778" h="280087">
                <a:moveTo>
                  <a:pt x="255373" y="230660"/>
                </a:moveTo>
                <a:lnTo>
                  <a:pt x="172994" y="222422"/>
                </a:lnTo>
                <a:lnTo>
                  <a:pt x="49427" y="214184"/>
                </a:lnTo>
                <a:lnTo>
                  <a:pt x="0" y="156519"/>
                </a:lnTo>
                <a:lnTo>
                  <a:pt x="247135" y="164757"/>
                </a:lnTo>
                <a:lnTo>
                  <a:pt x="354227" y="214184"/>
                </a:lnTo>
                <a:lnTo>
                  <a:pt x="535459" y="172995"/>
                </a:lnTo>
                <a:lnTo>
                  <a:pt x="708454" y="148281"/>
                </a:lnTo>
                <a:lnTo>
                  <a:pt x="823784" y="16476"/>
                </a:lnTo>
                <a:lnTo>
                  <a:pt x="996778" y="0"/>
                </a:lnTo>
                <a:lnTo>
                  <a:pt x="864973" y="148281"/>
                </a:lnTo>
                <a:lnTo>
                  <a:pt x="724930" y="205946"/>
                </a:lnTo>
                <a:lnTo>
                  <a:pt x="337751" y="280087"/>
                </a:lnTo>
                <a:lnTo>
                  <a:pt x="255373" y="23066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EC62730-CB05-4FF2-B383-8F7156EC7502}"/>
              </a:ext>
            </a:extLst>
          </p:cNvPr>
          <p:cNvSpPr/>
          <p:nvPr/>
        </p:nvSpPr>
        <p:spPr>
          <a:xfrm>
            <a:off x="1927655" y="4431958"/>
            <a:ext cx="7949513" cy="156519"/>
          </a:xfrm>
          <a:custGeom>
            <a:avLst/>
            <a:gdLst>
              <a:gd name="connsiteX0" fmla="*/ 0 w 7949513"/>
              <a:gd name="connsiteY0" fmla="*/ 156519 h 156519"/>
              <a:gd name="connsiteX1" fmla="*/ 7949513 w 7949513"/>
              <a:gd name="connsiteY1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49513" h="156519">
                <a:moveTo>
                  <a:pt x="0" y="156519"/>
                </a:moveTo>
                <a:lnTo>
                  <a:pt x="7949513" y="0"/>
                </a:lnTo>
              </a:path>
            </a:pathLst>
          </a:cu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Pil: ned 23">
            <a:extLst>
              <a:ext uri="{FF2B5EF4-FFF2-40B4-BE49-F238E27FC236}">
                <a16:creationId xmlns:a16="http://schemas.microsoft.com/office/drawing/2014/main" id="{DCF4C954-BD75-4CB5-B3A4-824FEE60B8ED}"/>
              </a:ext>
            </a:extLst>
          </p:cNvPr>
          <p:cNvSpPr/>
          <p:nvPr/>
        </p:nvSpPr>
        <p:spPr>
          <a:xfrm>
            <a:off x="1894705" y="4909753"/>
            <a:ext cx="617837" cy="362465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il: opp 24">
            <a:extLst>
              <a:ext uri="{FF2B5EF4-FFF2-40B4-BE49-F238E27FC236}">
                <a16:creationId xmlns:a16="http://schemas.microsoft.com/office/drawing/2014/main" id="{E0AFEFA9-2892-4B7B-96F3-4E1C6F46A5AB}"/>
              </a:ext>
            </a:extLst>
          </p:cNvPr>
          <p:cNvSpPr/>
          <p:nvPr/>
        </p:nvSpPr>
        <p:spPr>
          <a:xfrm>
            <a:off x="5947719" y="3896498"/>
            <a:ext cx="502509" cy="2636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il: opp 25">
            <a:extLst>
              <a:ext uri="{FF2B5EF4-FFF2-40B4-BE49-F238E27FC236}">
                <a16:creationId xmlns:a16="http://schemas.microsoft.com/office/drawing/2014/main" id="{1E8F9E04-7FCA-4E84-8BBB-0090CB778A74}"/>
              </a:ext>
            </a:extLst>
          </p:cNvPr>
          <p:cNvSpPr/>
          <p:nvPr/>
        </p:nvSpPr>
        <p:spPr>
          <a:xfrm>
            <a:off x="9271687" y="2669061"/>
            <a:ext cx="502509" cy="99265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Frihåndsform: figur 26">
            <a:extLst>
              <a:ext uri="{FF2B5EF4-FFF2-40B4-BE49-F238E27FC236}">
                <a16:creationId xmlns:a16="http://schemas.microsoft.com/office/drawing/2014/main" id="{16EAB9F4-6B12-49DA-91BE-0CEB54C8327F}"/>
              </a:ext>
            </a:extLst>
          </p:cNvPr>
          <p:cNvSpPr/>
          <p:nvPr/>
        </p:nvSpPr>
        <p:spPr>
          <a:xfrm>
            <a:off x="4209535" y="5865341"/>
            <a:ext cx="123568" cy="461318"/>
          </a:xfrm>
          <a:custGeom>
            <a:avLst/>
            <a:gdLst>
              <a:gd name="connsiteX0" fmla="*/ 123568 w 123568"/>
              <a:gd name="connsiteY0" fmla="*/ 0 h 461318"/>
              <a:gd name="connsiteX1" fmla="*/ 0 w 123568"/>
              <a:gd name="connsiteY1" fmla="*/ 461318 h 46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568" h="461318">
                <a:moveTo>
                  <a:pt x="123568" y="0"/>
                </a:moveTo>
                <a:lnTo>
                  <a:pt x="0" y="461318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Frihåndsform: figur 27">
            <a:extLst>
              <a:ext uri="{FF2B5EF4-FFF2-40B4-BE49-F238E27FC236}">
                <a16:creationId xmlns:a16="http://schemas.microsoft.com/office/drawing/2014/main" id="{537CD815-FCEA-4645-BB1A-37600A1E29F1}"/>
              </a:ext>
            </a:extLst>
          </p:cNvPr>
          <p:cNvSpPr/>
          <p:nvPr/>
        </p:nvSpPr>
        <p:spPr>
          <a:xfrm>
            <a:off x="4555524" y="4621428"/>
            <a:ext cx="296562" cy="1581665"/>
          </a:xfrm>
          <a:custGeom>
            <a:avLst/>
            <a:gdLst>
              <a:gd name="connsiteX0" fmla="*/ 296562 w 296562"/>
              <a:gd name="connsiteY0" fmla="*/ 0 h 1581665"/>
              <a:gd name="connsiteX1" fmla="*/ 82379 w 296562"/>
              <a:gd name="connsiteY1" fmla="*/ 1252151 h 1581665"/>
              <a:gd name="connsiteX2" fmla="*/ 0 w 296562"/>
              <a:gd name="connsiteY2" fmla="*/ 1581665 h 158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562" h="1581665">
                <a:moveTo>
                  <a:pt x="296562" y="0"/>
                </a:moveTo>
                <a:lnTo>
                  <a:pt x="82379" y="1252151"/>
                </a:lnTo>
                <a:lnTo>
                  <a:pt x="0" y="158166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Frihåndsform: figur 28">
            <a:extLst>
              <a:ext uri="{FF2B5EF4-FFF2-40B4-BE49-F238E27FC236}">
                <a16:creationId xmlns:a16="http://schemas.microsoft.com/office/drawing/2014/main" id="{D57161B0-6608-470C-9586-A21445AD37A6}"/>
              </a:ext>
            </a:extLst>
          </p:cNvPr>
          <p:cNvSpPr/>
          <p:nvPr/>
        </p:nvSpPr>
        <p:spPr>
          <a:xfrm>
            <a:off x="5206315" y="4539050"/>
            <a:ext cx="634313" cy="1647567"/>
          </a:xfrm>
          <a:custGeom>
            <a:avLst/>
            <a:gdLst>
              <a:gd name="connsiteX0" fmla="*/ 634313 w 634313"/>
              <a:gd name="connsiteY0" fmla="*/ 0 h 1647567"/>
              <a:gd name="connsiteX1" fmla="*/ 634313 w 634313"/>
              <a:gd name="connsiteY1" fmla="*/ 0 h 1647567"/>
              <a:gd name="connsiteX2" fmla="*/ 288324 w 634313"/>
              <a:gd name="connsiteY2" fmla="*/ 1252151 h 1647567"/>
              <a:gd name="connsiteX3" fmla="*/ 0 w 634313"/>
              <a:gd name="connsiteY3" fmla="*/ 1647567 h 16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313" h="1647567">
                <a:moveTo>
                  <a:pt x="634313" y="0"/>
                </a:moveTo>
                <a:lnTo>
                  <a:pt x="634313" y="0"/>
                </a:lnTo>
                <a:lnTo>
                  <a:pt x="288324" y="1252151"/>
                </a:lnTo>
                <a:lnTo>
                  <a:pt x="0" y="1647567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: figur 29">
            <a:extLst>
              <a:ext uri="{FF2B5EF4-FFF2-40B4-BE49-F238E27FC236}">
                <a16:creationId xmlns:a16="http://schemas.microsoft.com/office/drawing/2014/main" id="{B775EAF6-7753-47FE-81D6-D205BD78690B}"/>
              </a:ext>
            </a:extLst>
          </p:cNvPr>
          <p:cNvSpPr/>
          <p:nvPr/>
        </p:nvSpPr>
        <p:spPr>
          <a:xfrm>
            <a:off x="5997147" y="4209536"/>
            <a:ext cx="378941" cy="1458097"/>
          </a:xfrm>
          <a:custGeom>
            <a:avLst/>
            <a:gdLst>
              <a:gd name="connsiteX0" fmla="*/ 378941 w 378941"/>
              <a:gd name="connsiteY0" fmla="*/ 0 h 1458097"/>
              <a:gd name="connsiteX1" fmla="*/ 140044 w 378941"/>
              <a:gd name="connsiteY1" fmla="*/ 1079157 h 1458097"/>
              <a:gd name="connsiteX2" fmla="*/ 0 w 378941"/>
              <a:gd name="connsiteY2" fmla="*/ 1458097 h 145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941" h="1458097">
                <a:moveTo>
                  <a:pt x="378941" y="0"/>
                </a:moveTo>
                <a:lnTo>
                  <a:pt x="140044" y="1079157"/>
                </a:lnTo>
                <a:lnTo>
                  <a:pt x="0" y="1458097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: figur 30">
            <a:extLst>
              <a:ext uri="{FF2B5EF4-FFF2-40B4-BE49-F238E27FC236}">
                <a16:creationId xmlns:a16="http://schemas.microsoft.com/office/drawing/2014/main" id="{33BAAAB8-C70B-4EB1-9EEE-3FA8108D9D22}"/>
              </a:ext>
            </a:extLst>
          </p:cNvPr>
          <p:cNvSpPr/>
          <p:nvPr/>
        </p:nvSpPr>
        <p:spPr>
          <a:xfrm>
            <a:off x="7241059" y="4193060"/>
            <a:ext cx="551936" cy="2199503"/>
          </a:xfrm>
          <a:custGeom>
            <a:avLst/>
            <a:gdLst>
              <a:gd name="connsiteX0" fmla="*/ 551936 w 551936"/>
              <a:gd name="connsiteY0" fmla="*/ 0 h 2199503"/>
              <a:gd name="connsiteX1" fmla="*/ 543698 w 551936"/>
              <a:gd name="connsiteY1" fmla="*/ 370703 h 2199503"/>
              <a:gd name="connsiteX2" fmla="*/ 444844 w 551936"/>
              <a:gd name="connsiteY2" fmla="*/ 1062682 h 2199503"/>
              <a:gd name="connsiteX3" fmla="*/ 362465 w 551936"/>
              <a:gd name="connsiteY3" fmla="*/ 1425146 h 2199503"/>
              <a:gd name="connsiteX4" fmla="*/ 0 w 551936"/>
              <a:gd name="connsiteY4" fmla="*/ 2199503 h 219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36" h="2199503">
                <a:moveTo>
                  <a:pt x="551936" y="0"/>
                </a:moveTo>
                <a:lnTo>
                  <a:pt x="543698" y="370703"/>
                </a:lnTo>
                <a:lnTo>
                  <a:pt x="444844" y="1062682"/>
                </a:lnTo>
                <a:lnTo>
                  <a:pt x="362465" y="1425146"/>
                </a:lnTo>
                <a:lnTo>
                  <a:pt x="0" y="2199503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Frihåndsform: figur 31">
            <a:extLst>
              <a:ext uri="{FF2B5EF4-FFF2-40B4-BE49-F238E27FC236}">
                <a16:creationId xmlns:a16="http://schemas.microsoft.com/office/drawing/2014/main" id="{886A94A2-97DE-4A73-AA3B-5EFB7BB37958}"/>
              </a:ext>
            </a:extLst>
          </p:cNvPr>
          <p:cNvSpPr/>
          <p:nvPr/>
        </p:nvSpPr>
        <p:spPr>
          <a:xfrm>
            <a:off x="8592065" y="4143633"/>
            <a:ext cx="518984" cy="2026509"/>
          </a:xfrm>
          <a:custGeom>
            <a:avLst/>
            <a:gdLst>
              <a:gd name="connsiteX0" fmla="*/ 518984 w 518984"/>
              <a:gd name="connsiteY0" fmla="*/ 0 h 2026509"/>
              <a:gd name="connsiteX1" fmla="*/ 362465 w 518984"/>
              <a:gd name="connsiteY1" fmla="*/ 840260 h 2026509"/>
              <a:gd name="connsiteX2" fmla="*/ 205946 w 518984"/>
              <a:gd name="connsiteY2" fmla="*/ 1573427 h 2026509"/>
              <a:gd name="connsiteX3" fmla="*/ 0 w 518984"/>
              <a:gd name="connsiteY3" fmla="*/ 2026509 h 202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984" h="2026509">
                <a:moveTo>
                  <a:pt x="518984" y="0"/>
                </a:moveTo>
                <a:lnTo>
                  <a:pt x="362465" y="840260"/>
                </a:lnTo>
                <a:lnTo>
                  <a:pt x="205946" y="1573427"/>
                </a:lnTo>
                <a:lnTo>
                  <a:pt x="0" y="2026509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5F115E28-7E75-43AC-A0C8-64A4F7A261D7}"/>
              </a:ext>
            </a:extLst>
          </p:cNvPr>
          <p:cNvSpPr/>
          <p:nvPr/>
        </p:nvSpPr>
        <p:spPr>
          <a:xfrm>
            <a:off x="1956487" y="1874109"/>
            <a:ext cx="7998941" cy="48603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000FF"/>
                </a:solidFill>
              </a:rPr>
              <a:t>Sea water   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DE02A4-2090-4CD0-A50C-0DA93F749540}"/>
              </a:ext>
            </a:extLst>
          </p:cNvPr>
          <p:cNvCxnSpPr/>
          <p:nvPr/>
        </p:nvCxnSpPr>
        <p:spPr>
          <a:xfrm>
            <a:off x="5747663" y="1874109"/>
            <a:ext cx="0" cy="2747319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0D2F55E-F1E2-4A1E-9DB6-1FF5C6C8EB62}"/>
              </a:ext>
            </a:extLst>
          </p:cNvPr>
          <p:cNvSpPr/>
          <p:nvPr/>
        </p:nvSpPr>
        <p:spPr>
          <a:xfrm>
            <a:off x="1935892" y="1874109"/>
            <a:ext cx="8015417" cy="451052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BA5E95-51C2-4850-A919-5A0E8D5D06C0}"/>
              </a:ext>
            </a:extLst>
          </p:cNvPr>
          <p:cNvSpPr txBox="1"/>
          <p:nvPr/>
        </p:nvSpPr>
        <p:spPr>
          <a:xfrm>
            <a:off x="2249597" y="2962874"/>
            <a:ext cx="20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Miocene sediments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0209F7-7368-4270-AAF0-AF9CD3208721}"/>
              </a:ext>
            </a:extLst>
          </p:cNvPr>
          <p:cNvSpPr txBox="1"/>
          <p:nvPr/>
        </p:nvSpPr>
        <p:spPr>
          <a:xfrm>
            <a:off x="2094886" y="3636889"/>
            <a:ext cx="187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Oligocene-Eocene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A81501-3295-4382-8733-06E35F92BF35}"/>
              </a:ext>
            </a:extLst>
          </p:cNvPr>
          <p:cNvSpPr txBox="1"/>
          <p:nvPr/>
        </p:nvSpPr>
        <p:spPr>
          <a:xfrm>
            <a:off x="3401994" y="4068804"/>
            <a:ext cx="114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Paleocene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598135-EFA7-4633-9AB6-58CC5C0E89DD}"/>
              </a:ext>
            </a:extLst>
          </p:cNvPr>
          <p:cNvSpPr txBox="1"/>
          <p:nvPr/>
        </p:nvSpPr>
        <p:spPr>
          <a:xfrm>
            <a:off x="2425806" y="4753448"/>
            <a:ext cx="123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Cretaceous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A20338-7F66-491B-88DD-3CC1F3C4E565}"/>
              </a:ext>
            </a:extLst>
          </p:cNvPr>
          <p:cNvSpPr txBox="1"/>
          <p:nvPr/>
        </p:nvSpPr>
        <p:spPr>
          <a:xfrm>
            <a:off x="3160327" y="5268726"/>
            <a:ext cx="86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Syn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-rift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0EC22D-36B9-46F2-A99A-0E7B1D41AA44}"/>
              </a:ext>
            </a:extLst>
          </p:cNvPr>
          <p:cNvSpPr txBox="1"/>
          <p:nvPr/>
        </p:nvSpPr>
        <p:spPr>
          <a:xfrm>
            <a:off x="5467111" y="5756864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Jurassic/Triassic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A2F956-2730-481F-AC9A-7DCD12C06725}"/>
              </a:ext>
            </a:extLst>
          </p:cNvPr>
          <p:cNvSpPr txBox="1"/>
          <p:nvPr/>
        </p:nvSpPr>
        <p:spPr>
          <a:xfrm>
            <a:off x="2179075" y="4206267"/>
            <a:ext cx="11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Prospect 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0BF3B1E-8902-40F7-91A8-BF5D53D957CD}"/>
              </a:ext>
            </a:extLst>
          </p:cNvPr>
          <p:cNvSpPr txBox="1"/>
          <p:nvPr/>
        </p:nvSpPr>
        <p:spPr>
          <a:xfrm>
            <a:off x="7054795" y="3310912"/>
            <a:ext cx="11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Prospect 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6D5FC0-47BC-4F15-BF91-84065F17F0E3}"/>
              </a:ext>
            </a:extLst>
          </p:cNvPr>
          <p:cNvSpPr txBox="1"/>
          <p:nvPr/>
        </p:nvSpPr>
        <p:spPr>
          <a:xfrm>
            <a:off x="8244253" y="3409152"/>
            <a:ext cx="11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Prospect 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66B773-B1C2-419B-A34F-970EF5D89993}"/>
              </a:ext>
            </a:extLst>
          </p:cNvPr>
          <p:cNvSpPr txBox="1"/>
          <p:nvPr/>
        </p:nvSpPr>
        <p:spPr>
          <a:xfrm>
            <a:off x="4564680" y="3844350"/>
            <a:ext cx="114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Discovery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BDD4B-8529-47D3-BE35-11568B7F828B}"/>
              </a:ext>
            </a:extLst>
          </p:cNvPr>
          <p:cNvSpPr txBox="1"/>
          <p:nvPr/>
        </p:nvSpPr>
        <p:spPr>
          <a:xfrm>
            <a:off x="10039059" y="427955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 C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A6CE6-30EA-4987-9AA2-2DFDC418489B}"/>
              </a:ext>
            </a:extLst>
          </p:cNvPr>
          <p:cNvSpPr/>
          <p:nvPr/>
        </p:nvSpPr>
        <p:spPr>
          <a:xfrm>
            <a:off x="9989807" y="3762003"/>
            <a:ext cx="269676" cy="319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F8B3E-C484-45CE-9E7D-A02B937F7A2A}"/>
              </a:ext>
            </a:extLst>
          </p:cNvPr>
          <p:cNvSpPr txBox="1"/>
          <p:nvPr/>
        </p:nvSpPr>
        <p:spPr>
          <a:xfrm>
            <a:off x="10103847" y="2770739"/>
            <a:ext cx="2070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Cenozoic uplift</a:t>
            </a:r>
          </a:p>
          <a:p>
            <a:r>
              <a:rPr lang="en-US" dirty="0"/>
              <a:t>Increasing landward</a:t>
            </a:r>
          </a:p>
        </p:txBody>
      </p:sp>
    </p:spTree>
    <p:extLst>
      <p:ext uri="{BB962C8B-B14F-4D97-AF65-F5344CB8AC3E}">
        <p14:creationId xmlns:p14="http://schemas.microsoft.com/office/powerpoint/2010/main" val="569100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863</Words>
  <Application>Microsoft Office PowerPoint</Application>
  <PresentationFormat>Widescreen</PresentationFormat>
  <Paragraphs>213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Office-tema</vt:lpstr>
      <vt:lpstr>Document</vt:lpstr>
      <vt:lpstr>On some unsolved issues in shale rock physics  How do we model compaction, cementation and uplift of shales? </vt:lpstr>
      <vt:lpstr>Motivation: Why are shales important in QI?</vt:lpstr>
      <vt:lpstr>Key issue: How to extrapolate shale properties away from wells? </vt:lpstr>
      <vt:lpstr>Sand and shale compaction trends in the North Sea </vt:lpstr>
      <vt:lpstr>Mechanical versus chemical compaction of shales.  Experimental observations (Mondol et al. 2008) and rock-physics modeling (Dræge et al., 2006).</vt:lpstr>
      <vt:lpstr>Documentation of chemical compaction and quartz cementation in shales.</vt:lpstr>
      <vt:lpstr>Depth trend modeling of shales (Avseth et al., 2008)</vt:lpstr>
      <vt:lpstr>Rock physics and AVO modeling constrained by burial history</vt:lpstr>
      <vt:lpstr>A «typical» present day  geo-section offshore Norway</vt:lpstr>
      <vt:lpstr>«Restoring» geo-section to maximum burial.   Have prospects been into the frying pan?</vt:lpstr>
      <vt:lpstr>Burial constrained AVO modeling at “Discovery” well. (Campanian sands w/oil give AVO class III)</vt:lpstr>
      <vt:lpstr>Burial constrained AVO modeling at prospect C  (Aptian sst) Oil-filled sst = AVO class IIp</vt:lpstr>
      <vt:lpstr>Barents Sea Example: Acoustic impedance (water-saturated) vs. porosity along south-north well log profile</vt:lpstr>
      <vt:lpstr>Expected AVO signatures at Top Stø: Class III AVO for both oil and gas. </vt:lpstr>
      <vt:lpstr>Zoomed in further:  Expected AVO class IIp-II for oil and gas.</vt:lpstr>
      <vt:lpstr>Hoop Area – Burial history affect seismic signatures (due to changes in both shales and sst) </vt:lpstr>
      <vt:lpstr>Schematic illustration of burial history,   rock consolidation and AVO signatures</vt:lpstr>
      <vt:lpstr>Shale depth trends (w/uplift) in Hoop area Fuglen Fm (cap-rock of Stø Fm)</vt:lpstr>
      <vt:lpstr>Rock physics modeling of Wisting and Atlantis caprock shale (Fuglen Fm)</vt:lpstr>
      <vt:lpstr>The road ahead – Improved understanding of shale RP properties during burial and uplift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some unsolved issues in shale rock physics –  How do we model compaction, cementation and uplift of shales?,</dc:title>
  <dc:creator>Per Avseth</dc:creator>
  <cp:lastModifiedBy>Per Avseth</cp:lastModifiedBy>
  <cp:revision>27</cp:revision>
  <dcterms:created xsi:type="dcterms:W3CDTF">2018-04-19T15:20:28Z</dcterms:created>
  <dcterms:modified xsi:type="dcterms:W3CDTF">2018-04-22T22:56:35Z</dcterms:modified>
</cp:coreProperties>
</file>