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5" r:id="rId4"/>
    <p:sldId id="276" r:id="rId5"/>
    <p:sldId id="277" r:id="rId6"/>
    <p:sldId id="259" r:id="rId7"/>
    <p:sldId id="278" r:id="rId8"/>
    <p:sldId id="257" r:id="rId9"/>
    <p:sldId id="258" r:id="rId10"/>
    <p:sldId id="260" r:id="rId11"/>
    <p:sldId id="261" r:id="rId12"/>
    <p:sldId id="284" r:id="rId13"/>
    <p:sldId id="279" r:id="rId14"/>
    <p:sldId id="280" r:id="rId15"/>
    <p:sldId id="289" r:id="rId16"/>
    <p:sldId id="285" r:id="rId17"/>
    <p:sldId id="281" r:id="rId18"/>
    <p:sldId id="282" r:id="rId19"/>
    <p:sldId id="283" r:id="rId20"/>
    <p:sldId id="286" r:id="rId21"/>
    <p:sldId id="287" r:id="rId22"/>
    <p:sldId id="2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89" d="100"/>
          <a:sy n="89" d="100"/>
        </p:scale>
        <p:origin x="3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75BA-1615-461E-ABE5-7126EA073A0D}" type="datetimeFigureOut">
              <a:rPr lang="en-US" smtClean="0"/>
              <a:t>4/26/2015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18D9-C300-42B2-AF50-16B2C43473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622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75BA-1615-461E-ABE5-7126EA073A0D}" type="datetimeFigureOut">
              <a:rPr lang="en-US" smtClean="0"/>
              <a:t>4/26/2015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18D9-C300-42B2-AF50-16B2C43473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17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75BA-1615-461E-ABE5-7126EA073A0D}" type="datetimeFigureOut">
              <a:rPr lang="en-US" smtClean="0"/>
              <a:t>4/26/2015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18D9-C300-42B2-AF50-16B2C43473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4819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75BA-1615-461E-ABE5-7126EA073A0D}" type="datetimeFigureOut">
              <a:rPr lang="en-US" smtClean="0"/>
              <a:t>4/26/2015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18D9-C300-42B2-AF50-16B2C43473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432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75BA-1615-461E-ABE5-7126EA073A0D}" type="datetimeFigureOut">
              <a:rPr lang="en-US" smtClean="0"/>
              <a:t>4/26/2015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18D9-C300-42B2-AF50-16B2C43473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6601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75BA-1615-461E-ABE5-7126EA073A0D}" type="datetimeFigureOut">
              <a:rPr lang="en-US" smtClean="0"/>
              <a:t>4/26/2015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18D9-C300-42B2-AF50-16B2C43473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46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75BA-1615-461E-ABE5-7126EA073A0D}" type="datetimeFigureOut">
              <a:rPr lang="en-US" smtClean="0"/>
              <a:t>4/26/2015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18D9-C300-42B2-AF50-16B2C43473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46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75BA-1615-461E-ABE5-7126EA073A0D}" type="datetimeFigureOut">
              <a:rPr lang="en-US" smtClean="0"/>
              <a:t>4/26/2015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18D9-C300-42B2-AF50-16B2C43473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752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75BA-1615-461E-ABE5-7126EA073A0D}" type="datetimeFigureOut">
              <a:rPr lang="en-US" smtClean="0"/>
              <a:t>4/26/2015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18D9-C300-42B2-AF50-16B2C43473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60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75BA-1615-461E-ABE5-7126EA073A0D}" type="datetimeFigureOut">
              <a:rPr lang="en-US" smtClean="0"/>
              <a:t>4/26/2015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18D9-C300-42B2-AF50-16B2C43473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73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75BA-1615-461E-ABE5-7126EA073A0D}" type="datetimeFigureOut">
              <a:rPr lang="en-US" smtClean="0"/>
              <a:t>4/26/2015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18D9-C300-42B2-AF50-16B2C43473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13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75BA-1615-461E-ABE5-7126EA073A0D}" type="datetimeFigureOut">
              <a:rPr lang="en-US" smtClean="0"/>
              <a:t>4/26/2015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18D9-C300-42B2-AF50-16B2C43473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19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75BA-1615-461E-ABE5-7126EA073A0D}" type="datetimeFigureOut">
              <a:rPr lang="en-US" smtClean="0"/>
              <a:t>4/26/2015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18D9-C300-42B2-AF50-16B2C43473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56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75BA-1615-461E-ABE5-7126EA073A0D}" type="datetimeFigureOut">
              <a:rPr lang="en-US" smtClean="0"/>
              <a:t>4/26/2015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18D9-C300-42B2-AF50-16B2C43473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42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75BA-1615-461E-ABE5-7126EA073A0D}" type="datetimeFigureOut">
              <a:rPr lang="en-US" smtClean="0"/>
              <a:t>4/26/2015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18D9-C300-42B2-AF50-16B2C43473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6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75BA-1615-461E-ABE5-7126EA073A0D}" type="datetimeFigureOut">
              <a:rPr lang="en-US" smtClean="0"/>
              <a:t>4/26/2015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18D9-C300-42B2-AF50-16B2C43473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742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175BA-1615-461E-ABE5-7126EA073A0D}" type="datetimeFigureOut">
              <a:rPr lang="en-US" smtClean="0"/>
              <a:t>4/26/2015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E8F18D9-C300-42B2-AF50-16B2C43473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4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AVO Sensitivity to Shale Reservoirs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Hamad Alghenaim - NTNU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7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Shale samples measured at 21 Hz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80" y="1372606"/>
            <a:ext cx="10445439" cy="5355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1057" y="4270075"/>
            <a:ext cx="4080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Similar observation to the previous slide but the whole curves are higher meaning brighter at low angles and dimmer at higher angles</a:t>
            </a:r>
            <a:r>
              <a:rPr lang="en-US" dirty="0" smtClean="0"/>
              <a:t> with increasing frequency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720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Data with measured anisotropic parameters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80" y="1363978"/>
            <a:ext cx="10445439" cy="5355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7321" y="3329796"/>
            <a:ext cx="37352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Higher zero crossing for higher saturation 17 deg vs 25 deg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Dimming with angle: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/>
              <a:t>Increasing 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/>
              <a:t>Increasing Frequency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/>
              <a:t>anisotropy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11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Data and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18913" y="2432649"/>
            <a:ext cx="2708695" cy="957532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18913" y="3390181"/>
            <a:ext cx="2708695" cy="1086928"/>
          </a:xfrm>
          <a:prstGeom prst="rect">
            <a:avLst/>
          </a:prstGeom>
          <a:noFill/>
          <a:ln w="28575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74699" y="2911415"/>
            <a:ext cx="2597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Oveburden clay rich shale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14957" y="3952339"/>
            <a:ext cx="2339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Reservoir silt rich shale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38157" y="2691441"/>
            <a:ext cx="533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Lab data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95667" y="3646102"/>
            <a:ext cx="533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Lab 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0555" y="2787773"/>
            <a:ext cx="1303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Pierre Shale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0813" y="3828697"/>
            <a:ext cx="148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Mancos Shale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2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3 Freq. (1 Hz,21 Hz, 500kHz), 2 Sat. (</a:t>
            </a:r>
            <a:r>
              <a:rPr lang="en-US" sz="4000" dirty="0" smtClean="0">
                <a:solidFill>
                  <a:srgbClr val="0070C0"/>
                </a:solidFill>
              </a:rPr>
              <a:t>12%</a:t>
            </a:r>
            <a:r>
              <a:rPr lang="en-US" sz="4000" dirty="0" smtClean="0"/>
              <a:t>,</a:t>
            </a:r>
            <a:r>
              <a:rPr lang="en-US" sz="4000" dirty="0" smtClean="0">
                <a:solidFill>
                  <a:srgbClr val="FF0000"/>
                </a:solidFill>
              </a:rPr>
              <a:t>86%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80" y="1424357"/>
            <a:ext cx="10445439" cy="5355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1223" y="5020574"/>
            <a:ext cx="263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Intercept separation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Change in polarity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1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 Hz and varying saturation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63" y="1323793"/>
            <a:ext cx="10445439" cy="5355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55811" y="3036498"/>
            <a:ext cx="57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100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08211" y="3663350"/>
            <a:ext cx="57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86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060611" y="4048662"/>
            <a:ext cx="57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75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48309" y="4796287"/>
            <a:ext cx="2898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Confirms Batzle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0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Plots from Batzle and Sarker 2010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2772" y="2282031"/>
            <a:ext cx="5543550" cy="3638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22" y="2367425"/>
            <a:ext cx="55245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9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Sensitivity to Cracks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30" y="1690688"/>
            <a:ext cx="2964341" cy="24138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759" y="1956399"/>
            <a:ext cx="3324225" cy="2324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5977" y="4411273"/>
            <a:ext cx="1780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Tsvankin 1997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7080" y="1956399"/>
            <a:ext cx="3343154" cy="19675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8898" y="4780605"/>
            <a:ext cx="3997086" cy="1911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005" y="4280499"/>
            <a:ext cx="3245207" cy="24811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68650" y="4640097"/>
            <a:ext cx="1780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Rathore 1995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76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Adding vertical cracks to 1 Hz, S=12% &amp; 86%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80" y="1441606"/>
            <a:ext cx="10445439" cy="535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3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Varying crack density (1 Hz, S=12%,86%)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24" y="1432980"/>
            <a:ext cx="10445439" cy="535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7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Adding 500 kHz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80" y="1432983"/>
            <a:ext cx="10445439" cy="535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Objectives</a:t>
            </a:r>
          </a:p>
          <a:p>
            <a:r>
              <a:rPr lang="nb-NO" dirty="0" smtClean="0"/>
              <a:t>Laboratory </a:t>
            </a:r>
            <a:r>
              <a:rPr lang="en-US" dirty="0"/>
              <a:t>E</a:t>
            </a:r>
            <a:r>
              <a:rPr lang="en-US" dirty="0" smtClean="0"/>
              <a:t>xperiment </a:t>
            </a:r>
          </a:p>
          <a:p>
            <a:r>
              <a:rPr lang="nb-NO" dirty="0" smtClean="0"/>
              <a:t>Data and Model</a:t>
            </a:r>
          </a:p>
          <a:p>
            <a:r>
              <a:rPr lang="nb-NO" dirty="0" smtClean="0"/>
              <a:t>Results</a:t>
            </a:r>
          </a:p>
          <a:p>
            <a:r>
              <a:rPr lang="nb-NO" dirty="0" smtClean="0"/>
              <a:t>Conclusion</a:t>
            </a:r>
          </a:p>
          <a:p>
            <a:r>
              <a:rPr lang="nb-NO" dirty="0" smtClean="0"/>
              <a:t>Next </a:t>
            </a:r>
            <a:endParaRPr lang="en-US" dirty="0" smtClean="0"/>
          </a:p>
          <a:p>
            <a:r>
              <a:rPr lang="en-US" dirty="0" smtClean="0"/>
              <a:t>Acknowledgment</a:t>
            </a:r>
            <a:r>
              <a:rPr lang="nb-NO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90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Sensitivity to saturation at angles higher than 20</a:t>
            </a:r>
          </a:p>
          <a:p>
            <a:r>
              <a:rPr lang="nb-NO" dirty="0" smtClean="0"/>
              <a:t>Higher affect of anisotropy with higher saturation</a:t>
            </a:r>
          </a:p>
          <a:p>
            <a:r>
              <a:rPr lang="nb-NO" dirty="0" smtClean="0"/>
              <a:t>Dimming reflectivity with increasing saturation for angles higher than 20</a:t>
            </a:r>
          </a:p>
          <a:p>
            <a:r>
              <a:rPr lang="nb-NO" dirty="0" smtClean="0"/>
              <a:t>Lack of saturation trend for low saturations until ~S=55%</a:t>
            </a:r>
          </a:p>
          <a:p>
            <a:r>
              <a:rPr lang="nb-NO" dirty="0" smtClean="0"/>
              <a:t>The higher the frequency the brighter the reflectivity at low angles and the dimmer it gets at higher angles</a:t>
            </a:r>
          </a:p>
          <a:p>
            <a:r>
              <a:rPr lang="nb-NO" dirty="0" smtClean="0"/>
              <a:t>At higher saturations, larger separations between zero intercepts of the different frequencies</a:t>
            </a:r>
          </a:p>
          <a:p>
            <a:r>
              <a:rPr lang="nb-NO" dirty="0" smtClean="0"/>
              <a:t>Small influence of cracks at angles higher than 30</a:t>
            </a:r>
          </a:p>
        </p:txBody>
      </p:sp>
    </p:spTree>
    <p:extLst>
      <p:ext uri="{BB962C8B-B14F-4D97-AF65-F5344CB8AC3E}">
        <p14:creationId xmlns:p14="http://schemas.microsoft.com/office/powerpoint/2010/main" val="102718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Include the stress varying data in the analysis after processing</a:t>
            </a:r>
          </a:p>
          <a:p>
            <a:r>
              <a:rPr lang="nb-NO" dirty="0" smtClean="0"/>
              <a:t>Plot all the data on intercept-gradient for further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15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Acknowledgment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PhD student: Dawid Szewczyk</a:t>
            </a:r>
          </a:p>
          <a:p>
            <a:r>
              <a:rPr lang="nb-NO" dirty="0" smtClean="0"/>
              <a:t>Supervisors: Rune Holt / Per Avseth</a:t>
            </a:r>
          </a:p>
          <a:p>
            <a:r>
              <a:rPr lang="en-US" dirty="0" err="1" smtClean="0"/>
              <a:t>Sintef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Examine unconventional shale reservoir sensitivity to:</a:t>
            </a:r>
          </a:p>
          <a:p>
            <a:pPr lvl="1"/>
            <a:r>
              <a:rPr lang="nb-NO" dirty="0" smtClean="0"/>
              <a:t>Saturation</a:t>
            </a:r>
          </a:p>
          <a:p>
            <a:pPr lvl="1"/>
            <a:r>
              <a:rPr lang="nb-NO" dirty="0" smtClean="0"/>
              <a:t>Stress</a:t>
            </a:r>
          </a:p>
          <a:p>
            <a:pPr lvl="1"/>
            <a:r>
              <a:rPr lang="nb-NO" dirty="0" smtClean="0"/>
              <a:t>Frequency</a:t>
            </a:r>
          </a:p>
          <a:p>
            <a:pPr lvl="1"/>
            <a:r>
              <a:rPr lang="nb-NO" dirty="0" smtClean="0"/>
              <a:t>Anisotropy</a:t>
            </a:r>
          </a:p>
          <a:p>
            <a:pPr lvl="1"/>
            <a:r>
              <a:rPr lang="nb-NO" dirty="0" smtClean="0"/>
              <a:t>Cracks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0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Laboratory Experiments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94392" y="2642890"/>
            <a:ext cx="4352925" cy="244852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5" t="14593" r="21258" b="6469"/>
          <a:stretch/>
        </p:blipFill>
        <p:spPr>
          <a:xfrm rot="5400000">
            <a:off x="4748842" y="2178079"/>
            <a:ext cx="4019908" cy="30451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5992" y="1820174"/>
            <a:ext cx="41493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Two experiments: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/>
              <a:t>Constant stress and varying saturation. (done previously – data available)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Constant</a:t>
            </a:r>
            <a:r>
              <a:rPr lang="nb-NO" dirty="0" smtClean="0"/>
              <a:t> saturation and varying </a:t>
            </a:r>
            <a:r>
              <a:rPr lang="en-US" dirty="0" smtClean="0"/>
              <a:t>confining</a:t>
            </a:r>
            <a:r>
              <a:rPr lang="nb-NO" dirty="0" smtClean="0"/>
              <a:t> and axial stresses. (April 2015 – data processing)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Measured ultra sonic velocities and low frequency velocities calculated from strain measurements. (E, ʋ)</a:t>
            </a:r>
          </a:p>
          <a:p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Three different orientations in each expirement to calculate the stiffness tensor elements and anisotropy parameters.</a:t>
            </a:r>
            <a:r>
              <a:rPr lang="nb-NO" sz="11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Data and Model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706708"/>
              </p:ext>
            </p:extLst>
          </p:nvPr>
        </p:nvGraphicFramePr>
        <p:xfrm>
          <a:off x="677863" y="2160588"/>
          <a:ext cx="859631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9263"/>
                <a:gridCol w="1719263"/>
                <a:gridCol w="1719263"/>
                <a:gridCol w="1719263"/>
                <a:gridCol w="1719263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74751" marR="7475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Saturation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Frequency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Crack density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Stress </a:t>
                      </a:r>
                      <a:endParaRPr lang="en-US" dirty="0"/>
                    </a:p>
                  </a:txBody>
                  <a:tcPr marL="74751" marR="7475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Saturation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4751" marR="7475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4751" marR="7475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4751" marR="7475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4751" marR="74751"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Frequency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4751" marR="7475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4751" marR="7475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4751" marR="7475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4751" marR="74751"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Crack density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4751" marR="7475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4751" marR="7475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4751" marR="7475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4751" marR="74751"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Stress 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4751" marR="7475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4751" marR="7475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4751" marR="7475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4751" marR="74751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87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Data and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18913" y="2432649"/>
            <a:ext cx="2708695" cy="957532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18913" y="3390181"/>
            <a:ext cx="2708695" cy="1086928"/>
          </a:xfrm>
          <a:prstGeom prst="rect">
            <a:avLst/>
          </a:prstGeom>
          <a:noFill/>
          <a:ln w="28575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74699" y="2911415"/>
            <a:ext cx="2597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Oveburden clay rich shale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14957" y="3952339"/>
            <a:ext cx="2339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Reservoir silt rich shale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38157" y="2691441"/>
            <a:ext cx="5331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Vp=3000 m/s, Vs =1500 m/s, </a:t>
            </a:r>
            <a:r>
              <a:rPr lang="nb-NO" dirty="0" smtClean="0"/>
              <a:t>,</a:t>
            </a:r>
            <a:r>
              <a:rPr lang="nb-NO" dirty="0" smtClean="0"/>
              <a:t>density=2.4 g/cc, epsilon=0.2 </a:t>
            </a:r>
            <a:r>
              <a:rPr lang="nb-NO" dirty="0" smtClean="0"/>
              <a:t>and </a:t>
            </a:r>
            <a:r>
              <a:rPr lang="nb-NO" dirty="0" smtClean="0"/>
              <a:t>delta=0.1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95667" y="3646102"/>
            <a:ext cx="533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Lab 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0555" y="278777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X Shale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0813" y="3828697"/>
            <a:ext cx="148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Mancos Shale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46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2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Two freq. (1 </a:t>
            </a:r>
            <a:r>
              <a:rPr lang="nb-NO" dirty="0" smtClean="0"/>
              <a:t>Hz &amp; 21 </a:t>
            </a:r>
            <a:r>
              <a:rPr lang="nb-NO" dirty="0" smtClean="0"/>
              <a:t>Hz) </a:t>
            </a:r>
            <a:r>
              <a:rPr lang="nb-NO" dirty="0" smtClean="0"/>
              <a:t>while varying saturation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66" y="1418683"/>
            <a:ext cx="10445439" cy="5355001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 rot="16200000">
            <a:off x="2449904" y="2218037"/>
            <a:ext cx="500332" cy="86263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 rot="16200000">
            <a:off x="4074547" y="1967867"/>
            <a:ext cx="500332" cy="230612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Brace 7"/>
          <p:cNvSpPr/>
          <p:nvPr/>
        </p:nvSpPr>
        <p:spPr>
          <a:xfrm rot="5400000">
            <a:off x="7674635" y="-313515"/>
            <a:ext cx="500332" cy="450873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16989" y="3071005"/>
            <a:ext cx="897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0-6 deg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23734" y="2697196"/>
            <a:ext cx="1305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6-20 deg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52570" y="2047344"/>
            <a:ext cx="1305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20+ deg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5029200" y="4615132"/>
            <a:ext cx="2751826" cy="655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17056" y="5400686"/>
            <a:ext cx="2976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Increasing sensitivity to saturation</a:t>
            </a:r>
          </a:p>
        </p:txBody>
      </p:sp>
    </p:spTree>
    <p:extLst>
      <p:ext uri="{BB962C8B-B14F-4D97-AF65-F5344CB8AC3E}">
        <p14:creationId xmlns:p14="http://schemas.microsoft.com/office/powerpoint/2010/main" val="163437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Shale samples measured at 1 Hz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80" y="1441601"/>
            <a:ext cx="10445439" cy="535500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8703043">
            <a:off x="5089585" y="3997792"/>
            <a:ext cx="1164566" cy="491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33049" y="4321834"/>
            <a:ext cx="27863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Dimming with increasing saturation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 Trend starts at S=55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Lower saturations are random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187132" y="3562709"/>
            <a:ext cx="8626" cy="4140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167005" y="4664020"/>
            <a:ext cx="20127" cy="3393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11879" y="4321834"/>
            <a:ext cx="2863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Higher separation between isotropic and anisotropic curves with increasing saturation</a:t>
            </a:r>
          </a:p>
        </p:txBody>
      </p:sp>
    </p:spTree>
    <p:extLst>
      <p:ext uri="{BB962C8B-B14F-4D97-AF65-F5344CB8AC3E}">
        <p14:creationId xmlns:p14="http://schemas.microsoft.com/office/powerpoint/2010/main" val="302609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1685</TotalTime>
  <Words>460</Words>
  <Application>Microsoft Office PowerPoint</Application>
  <PresentationFormat>Widescreen</PresentationFormat>
  <Paragraphs>97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Wingdings 3</vt:lpstr>
      <vt:lpstr>Facet</vt:lpstr>
      <vt:lpstr>AVO Sensitivity to Shale Reservoirs</vt:lpstr>
      <vt:lpstr>Outline</vt:lpstr>
      <vt:lpstr>Objectives</vt:lpstr>
      <vt:lpstr>Laboratory Experiments</vt:lpstr>
      <vt:lpstr>Data and Model</vt:lpstr>
      <vt:lpstr>Data and Model</vt:lpstr>
      <vt:lpstr>Results</vt:lpstr>
      <vt:lpstr>Two freq. (1 Hz &amp; 21 Hz) while varying saturation</vt:lpstr>
      <vt:lpstr>Shale samples measured at 1 Hz</vt:lpstr>
      <vt:lpstr>Shale samples measured at 21 Hz</vt:lpstr>
      <vt:lpstr>Data with measured anisotropic parameters</vt:lpstr>
      <vt:lpstr>Data and Model</vt:lpstr>
      <vt:lpstr>3 Freq. (1 Hz,21 Hz, 500kHz), 2 Sat. (12%,86%)</vt:lpstr>
      <vt:lpstr>1 Hz and varying saturation </vt:lpstr>
      <vt:lpstr>Plots from Batzle and Sarker 2010</vt:lpstr>
      <vt:lpstr>Sensitivity to Cracks</vt:lpstr>
      <vt:lpstr>Adding vertical cracks to 1 Hz, S=12% &amp; 86%</vt:lpstr>
      <vt:lpstr>Varying crack density (1 Hz, S=12%,86%)</vt:lpstr>
      <vt:lpstr>Adding 500 kHz </vt:lpstr>
      <vt:lpstr>Conclusion </vt:lpstr>
      <vt:lpstr>Next</vt:lpstr>
      <vt:lpstr>Acknowledgment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Hamad Alghenaim</dc:creator>
  <cp:lastModifiedBy>Hamad Alghenaim</cp:lastModifiedBy>
  <cp:revision>37</cp:revision>
  <dcterms:created xsi:type="dcterms:W3CDTF">2015-03-10T00:56:20Z</dcterms:created>
  <dcterms:modified xsi:type="dcterms:W3CDTF">2015-04-27T07:19:25Z</dcterms:modified>
</cp:coreProperties>
</file>