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0" r:id="rId4"/>
    <p:sldId id="284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5" r:id="rId16"/>
    <p:sldId id="271" r:id="rId17"/>
    <p:sldId id="272" r:id="rId18"/>
    <p:sldId id="273" r:id="rId19"/>
    <p:sldId id="274" r:id="rId20"/>
    <p:sldId id="281" r:id="rId21"/>
    <p:sldId id="286" r:id="rId22"/>
    <p:sldId id="282" r:id="rId23"/>
    <p:sldId id="276" r:id="rId24"/>
    <p:sldId id="277" r:id="rId25"/>
    <p:sldId id="278" r:id="rId26"/>
    <p:sldId id="279" r:id="rId27"/>
    <p:sldId id="280" r:id="rId28"/>
    <p:sldId id="283" r:id="rId29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92A"/>
    <a:srgbClr val="FF2500"/>
    <a:srgbClr val="0432FF"/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4" autoAdjust="0"/>
    <p:restoredTop sz="94629"/>
  </p:normalViewPr>
  <p:slideViewPr>
    <p:cSldViewPr snapToGrid="0" snapToObjects="1">
      <p:cViewPr>
        <p:scale>
          <a:sx n="101" d="100"/>
          <a:sy n="101" d="100"/>
        </p:scale>
        <p:origin x="552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F7008-D7BE-6444-A400-FCC6A9BA02AD}" type="datetimeFigureOut">
              <a:rPr lang="en-US" smtClean="0"/>
              <a:t>4/23/17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9330E-6C61-6C44-8745-71590E136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330E-6C61-6C44-8745-71590E1363CD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1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330E-6C61-6C44-8745-71590E1363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3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330E-6C61-6C44-8745-71590E1363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13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9330E-6C61-6C44-8745-71590E1363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9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5119" y="6537870"/>
            <a:ext cx="342081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188139"/>
            <a:ext cx="8229600" cy="8712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5" name="Bilde 4" descr="hor_blaa_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336"/>
            <a:ext cx="9144000" cy="359664"/>
          </a:xfrm>
          <a:prstGeom prst="rect">
            <a:avLst/>
          </a:prstGeom>
        </p:spPr>
      </p:pic>
      <p:sp>
        <p:nvSpPr>
          <p:cNvPr id="6" name="Plassholder for lysbildenummer 5"/>
          <p:cNvSpPr txBox="1">
            <a:spLocks/>
          </p:cNvSpPr>
          <p:nvPr userDrawn="1"/>
        </p:nvSpPr>
        <p:spPr>
          <a:xfrm>
            <a:off x="115119" y="6537870"/>
            <a:ext cx="342081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15.wmf"/><Relationship Id="rId8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16/j.palaeo.2009.05.010" TargetMode="External"/><Relationship Id="rId4" Type="http://schemas.openxmlformats.org/officeDocument/2006/relationships/hyperlink" Target="http://doi.org/10.1016/j.marpetgeo.2010.10.001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doi.org/10.1190/1.144343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36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0" Type="http://schemas.openxmlformats.org/officeDocument/2006/relationships/image" Target="../media/image47.emf"/><Relationship Id="rId11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8" Type="http://schemas.openxmlformats.org/officeDocument/2006/relationships/image" Target="../media/image58.emf"/><Relationship Id="rId9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6" y="1335165"/>
            <a:ext cx="7772400" cy="901094"/>
          </a:xfrm>
        </p:spPr>
        <p:txBody>
          <a:bodyPr>
            <a:noAutofit/>
          </a:bodyPr>
          <a:lstStyle/>
          <a:p>
            <a:r>
              <a:rPr lang="en-US" sz="2800" dirty="0"/>
              <a:t>The Boundary Element Method for modeling the acoustic response of a </a:t>
            </a:r>
            <a:r>
              <a:rPr lang="en-US" sz="2800" dirty="0" smtClean="0"/>
              <a:t>cylinder</a:t>
            </a:r>
            <a:br>
              <a:rPr lang="en-US" sz="2800" dirty="0" smtClean="0"/>
            </a:br>
            <a:r>
              <a:rPr lang="en-US" sz="2800" dirty="0" smtClean="0"/>
              <a:t>in </a:t>
            </a:r>
            <a:r>
              <a:rPr lang="en-US" sz="2800" dirty="0"/>
              <a:t>a horizontally stratified medium</a:t>
            </a:r>
            <a:endParaRPr lang="nb-NO" sz="28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7126" y="3550468"/>
            <a:ext cx="7772400" cy="605903"/>
          </a:xfrm>
        </p:spPr>
        <p:txBody>
          <a:bodyPr>
            <a:normAutofit/>
          </a:bodyPr>
          <a:lstStyle/>
          <a:p>
            <a:pPr algn="ctr"/>
            <a:r>
              <a:rPr lang="nb-NO" sz="2400" dirty="0" smtClean="0"/>
              <a:t>Ivan Karpov*, Børge Arntsen</a:t>
            </a:r>
            <a:endParaRPr lang="nb-NO" sz="2400" dirty="0"/>
          </a:p>
        </p:txBody>
      </p:sp>
      <p:pic>
        <p:nvPicPr>
          <p:cNvPr id="5" name="Bilde 4" descr="tekst_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412" y="315635"/>
            <a:ext cx="283464" cy="49225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47146" y="5122574"/>
            <a:ext cx="6460507" cy="1080000"/>
            <a:chOff x="1523568" y="4859337"/>
            <a:chExt cx="6460507" cy="1080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79" b="42090"/>
            <a:stretch/>
          </p:blipFill>
          <p:spPr>
            <a:xfrm>
              <a:off x="4965052" y="5112203"/>
              <a:ext cx="3019023" cy="6254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68" y="4859337"/>
              <a:ext cx="2055485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Fundamentals of an indirect BEM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algorithm:</a:t>
            </a:r>
            <a:b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surface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integrals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17134" y="1542699"/>
            <a:ext cx="7272780" cy="4846786"/>
            <a:chOff x="517134" y="1542699"/>
            <a:chExt cx="7272780" cy="4846786"/>
          </a:xfrm>
        </p:grpSpPr>
        <p:grpSp>
          <p:nvGrpSpPr>
            <p:cNvPr id="3" name="Group 2"/>
            <p:cNvGrpSpPr/>
            <p:nvPr/>
          </p:nvGrpSpPr>
          <p:grpSpPr>
            <a:xfrm>
              <a:off x="517134" y="1542699"/>
              <a:ext cx="3886278" cy="4846786"/>
              <a:chOff x="869905" y="1385887"/>
              <a:chExt cx="4284577" cy="5343526"/>
            </a:xfrm>
          </p:grpSpPr>
          <p:sp>
            <p:nvSpPr>
              <p:cNvPr id="4" name="Trapezoid 3"/>
              <p:cNvSpPr/>
              <p:nvPr/>
            </p:nvSpPr>
            <p:spPr>
              <a:xfrm>
                <a:off x="1542960" y="1728787"/>
                <a:ext cx="3103696" cy="4240756"/>
              </a:xfrm>
              <a:prstGeom prst="trapezoi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H="1">
                <a:off x="1400176" y="1385888"/>
                <a:ext cx="971549" cy="5343525"/>
              </a:xfrm>
              <a:prstGeom prst="line">
                <a:avLst/>
              </a:prstGeom>
              <a:ln w="28575">
                <a:solidFill>
                  <a:srgbClr val="FF2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3817891" y="1385887"/>
                <a:ext cx="971549" cy="5343525"/>
              </a:xfrm>
              <a:prstGeom prst="line">
                <a:avLst/>
              </a:prstGeom>
              <a:ln w="28575">
                <a:solidFill>
                  <a:srgbClr val="FF2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985840" y="1728787"/>
                <a:ext cx="4168642" cy="0"/>
              </a:xfrm>
              <a:prstGeom prst="line">
                <a:avLst/>
              </a:prstGeom>
              <a:ln w="28575">
                <a:solidFill>
                  <a:srgbClr val="FF2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869905" y="5969543"/>
                <a:ext cx="4168642" cy="0"/>
              </a:xfrm>
              <a:prstGeom prst="line">
                <a:avLst/>
              </a:prstGeom>
              <a:ln w="28575">
                <a:solidFill>
                  <a:srgbClr val="FF2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CustomShape 11"/>
            <p:cNvSpPr/>
            <p:nvPr/>
          </p:nvSpPr>
          <p:spPr>
            <a:xfrm flipV="1">
              <a:off x="7522156" y="2500607"/>
              <a:ext cx="267758" cy="243595"/>
            </a:xfrm>
            <a:prstGeom prst="triangle">
              <a:avLst>
                <a:gd name="adj" fmla="val 50000"/>
              </a:avLst>
            </a:prstGeom>
            <a:solidFill>
              <a:srgbClr val="7FD13B"/>
            </a:solidFill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0" name="Group 9"/>
            <p:cNvGrpSpPr/>
            <p:nvPr/>
          </p:nvGrpSpPr>
          <p:grpSpPr>
            <a:xfrm>
              <a:off x="1522501" y="2281368"/>
              <a:ext cx="578420" cy="3070957"/>
              <a:chOff x="1678273" y="2514586"/>
              <a:chExt cx="637701" cy="3385694"/>
            </a:xfrm>
          </p:grpSpPr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2225974" y="2514586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089048" y="3338509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1952123" y="4162432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1815198" y="4986355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1678273" y="5810280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flipH="1">
              <a:off x="2901861" y="2281368"/>
              <a:ext cx="578420" cy="3070957"/>
              <a:chOff x="1678273" y="2514586"/>
              <a:chExt cx="637701" cy="3385694"/>
            </a:xfrm>
          </p:grpSpPr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2225974" y="2514586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2089048" y="3338509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1952123" y="4162432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1815198" y="4986355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1678273" y="5810280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472034" y="2281367"/>
              <a:ext cx="81634" cy="3070957"/>
              <a:chOff x="1952123" y="2514586"/>
              <a:chExt cx="90000" cy="3385694"/>
            </a:xfrm>
          </p:grpSpPr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1952123" y="2514586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24" name="Oval 23"/>
              <p:cNvSpPr>
                <a:spLocks noChangeAspect="1"/>
              </p:cNvSpPr>
              <p:nvPr/>
            </p:nvSpPr>
            <p:spPr>
              <a:xfrm>
                <a:off x="1952123" y="3338509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1952123" y="4162432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1952123" y="4986355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1952123" y="5810280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3041361" y="2332067"/>
              <a:ext cx="4212461" cy="25557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604837" y="2811274"/>
              <a:ext cx="4767817" cy="9943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597562" y="2958723"/>
              <a:ext cx="4841328" cy="159622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157768" y="2739478"/>
              <a:ext cx="3959852" cy="33128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288725" y="2907482"/>
              <a:ext cx="3965097" cy="90537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150370" y="4171802"/>
            <a:ext cx="4863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To compute response of an element, numerical quadrature requires Green’s functions from several points within the element.</a:t>
            </a:r>
          </a:p>
        </p:txBody>
      </p:sp>
    </p:spTree>
    <p:extLst>
      <p:ext uri="{BB962C8B-B14F-4D97-AF65-F5344CB8AC3E}">
        <p14:creationId xmlns:p14="http://schemas.microsoft.com/office/powerpoint/2010/main" val="9112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BEM formulation: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Green’s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functions</a:t>
            </a:r>
            <a:endParaRPr lang="en-US" dirty="0"/>
          </a:p>
        </p:txBody>
      </p:sp>
      <p:pic>
        <p:nvPicPr>
          <p:cNvPr id="3" name="Picture 240"/>
          <p:cNvPicPr/>
          <p:nvPr/>
        </p:nvPicPr>
        <p:blipFill>
          <a:blip r:embed="rId2"/>
          <a:stretch/>
        </p:blipFill>
        <p:spPr>
          <a:xfrm>
            <a:off x="331999" y="3251315"/>
            <a:ext cx="8377557" cy="663517"/>
          </a:xfrm>
          <a:prstGeom prst="rect">
            <a:avLst/>
          </a:prstGeom>
          <a:ln>
            <a:noFill/>
          </a:ln>
        </p:spPr>
      </p:pic>
      <p:sp>
        <p:nvSpPr>
          <p:cNvPr id="4" name="TextShape 2"/>
          <p:cNvSpPr txBox="1"/>
          <p:nvPr/>
        </p:nvSpPr>
        <p:spPr>
          <a:xfrm>
            <a:off x="249059" y="860234"/>
            <a:ext cx="7164112" cy="1701100"/>
          </a:xfrm>
          <a:prstGeom prst="rect">
            <a:avLst/>
          </a:prstGeom>
          <a:noFill/>
          <a:ln>
            <a:noFill/>
          </a:ln>
        </p:spPr>
        <p:txBody>
          <a:bodyPr lIns="81634" tIns="40817" rIns="81634" bIns="40817"/>
          <a:lstStyle/>
          <a:p>
            <a:pPr>
              <a:lnSpc>
                <a:spcPct val="150000"/>
              </a:lnSpc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Take advantage of the problem geometry:</a:t>
            </a:r>
          </a:p>
          <a:p>
            <a:pPr marL="311016" indent="-311016">
              <a:lnSpc>
                <a:spcPct val="150000"/>
              </a:lnSpc>
              <a:buFont typeface="Arial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Cylindrical structure ⇒ cylindrical coordinates</a:t>
            </a:r>
          </a:p>
          <a:p>
            <a:pPr marL="311016" indent="-311016">
              <a:lnSpc>
                <a:spcPct val="150000"/>
              </a:lnSpc>
              <a:buFont typeface="Arial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Horizontal strata</a:t>
            </a:r>
          </a:p>
        </p:txBody>
      </p:sp>
      <p:sp>
        <p:nvSpPr>
          <p:cNvPr id="5" name="CustomShape 3"/>
          <p:cNvSpPr/>
          <p:nvPr/>
        </p:nvSpPr>
        <p:spPr>
          <a:xfrm>
            <a:off x="5258092" y="3178170"/>
            <a:ext cx="3068767" cy="726538"/>
          </a:xfrm>
          <a:prstGeom prst="rect">
            <a:avLst/>
          </a:prstGeom>
          <a:noFill/>
          <a:ln w="126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4"/>
          <p:cNvSpPr/>
          <p:nvPr/>
        </p:nvSpPr>
        <p:spPr>
          <a:xfrm>
            <a:off x="3992829" y="3178170"/>
            <a:ext cx="1205564" cy="726538"/>
          </a:xfrm>
          <a:prstGeom prst="rect">
            <a:avLst/>
          </a:prstGeom>
          <a:noFill/>
          <a:ln w="126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ustomShape 5"/>
          <p:cNvSpPr/>
          <p:nvPr/>
        </p:nvSpPr>
        <p:spPr>
          <a:xfrm>
            <a:off x="2569566" y="3178170"/>
            <a:ext cx="1186469" cy="726538"/>
          </a:xfrm>
          <a:prstGeom prst="rect">
            <a:avLst/>
          </a:prstGeom>
          <a:noFill/>
          <a:ln w="12600">
            <a:solidFill>
              <a:srgbClr val="00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extShape 6"/>
          <p:cNvSpPr txBox="1"/>
          <p:nvPr/>
        </p:nvSpPr>
        <p:spPr>
          <a:xfrm>
            <a:off x="266692" y="4705194"/>
            <a:ext cx="8583393" cy="1163166"/>
          </a:xfrm>
          <a:prstGeom prst="rect">
            <a:avLst/>
          </a:prstGeom>
          <a:noFill/>
          <a:ln>
            <a:noFill/>
          </a:ln>
        </p:spPr>
        <p:txBody>
          <a:bodyPr lIns="81634" tIns="40817" rIns="81634" bIns="40817"/>
          <a:lstStyle/>
          <a:p>
            <a:pPr marL="195916" indent="-195916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Accounts for horizontal strata</a:t>
            </a:r>
            <a:endParaRPr lang="en-US" sz="2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195916" indent="-195916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Variables 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are separated</a:t>
            </a:r>
          </a:p>
          <a:p>
            <a:pPr marL="195916" indent="-195916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Computation is straightforward (though may be costly)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18" y="4043573"/>
            <a:ext cx="725722" cy="253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315" y="4043573"/>
            <a:ext cx="702683" cy="253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614" y="4043573"/>
            <a:ext cx="725722" cy="2534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693" y="2645119"/>
            <a:ext cx="3667864" cy="537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Sommerfeld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representation:</a:t>
            </a:r>
          </a:p>
        </p:txBody>
      </p:sp>
    </p:spTree>
    <p:extLst>
      <p:ext uri="{BB962C8B-B14F-4D97-AF65-F5344CB8AC3E}">
        <p14:creationId xmlns:p14="http://schemas.microsoft.com/office/powerpoint/2010/main" val="14993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Displacement potentials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of the cylinder</a:t>
            </a:r>
            <a:endParaRPr lang="en-US" dirty="0"/>
          </a:p>
        </p:txBody>
      </p:sp>
      <p:pic>
        <p:nvPicPr>
          <p:cNvPr id="3" name="Picture 286"/>
          <p:cNvPicPr/>
          <p:nvPr/>
        </p:nvPicPr>
        <p:blipFill>
          <a:blip r:embed="rId2"/>
          <a:stretch/>
        </p:blipFill>
        <p:spPr>
          <a:xfrm>
            <a:off x="331999" y="1948139"/>
            <a:ext cx="7752245" cy="1036419"/>
          </a:xfrm>
          <a:prstGeom prst="rect">
            <a:avLst/>
          </a:prstGeom>
          <a:ln>
            <a:noFill/>
          </a:ln>
        </p:spPr>
      </p:pic>
      <p:pic>
        <p:nvPicPr>
          <p:cNvPr id="4" name="Picture 287"/>
          <p:cNvPicPr/>
          <p:nvPr/>
        </p:nvPicPr>
        <p:blipFill>
          <a:blip r:embed="rId3"/>
          <a:stretch/>
        </p:blipFill>
        <p:spPr>
          <a:xfrm>
            <a:off x="331999" y="863720"/>
            <a:ext cx="7683019" cy="1036419"/>
          </a:xfrm>
          <a:prstGeom prst="rect">
            <a:avLst/>
          </a:prstGeom>
          <a:ln>
            <a:noFill/>
          </a:ln>
        </p:spPr>
      </p:pic>
      <p:grpSp>
        <p:nvGrpSpPr>
          <p:cNvPr id="46" name="Group 45"/>
          <p:cNvGrpSpPr/>
          <p:nvPr/>
        </p:nvGrpSpPr>
        <p:grpSpPr>
          <a:xfrm>
            <a:off x="5314026" y="3856015"/>
            <a:ext cx="2985258" cy="2551127"/>
            <a:chOff x="5314026" y="3856015"/>
            <a:chExt cx="2985258" cy="2551127"/>
          </a:xfrm>
        </p:grpSpPr>
        <p:sp>
          <p:nvSpPr>
            <p:cNvPr id="20" name="Line 5"/>
            <p:cNvSpPr/>
            <p:nvPr/>
          </p:nvSpPr>
          <p:spPr>
            <a:xfrm>
              <a:off x="5556005" y="5056710"/>
              <a:ext cx="490090" cy="256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Line 6"/>
            <p:cNvSpPr/>
            <p:nvPr/>
          </p:nvSpPr>
          <p:spPr>
            <a:xfrm>
              <a:off x="5314026" y="5848061"/>
              <a:ext cx="2743279" cy="256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Line 7"/>
            <p:cNvSpPr/>
            <p:nvPr/>
          </p:nvSpPr>
          <p:spPr>
            <a:xfrm flipH="1">
              <a:off x="5314026" y="5056710"/>
              <a:ext cx="241979" cy="79135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Line 8"/>
            <p:cNvSpPr/>
            <p:nvPr/>
          </p:nvSpPr>
          <p:spPr>
            <a:xfrm flipH="1">
              <a:off x="8057305" y="5056710"/>
              <a:ext cx="241979" cy="79135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Line 18"/>
            <p:cNvSpPr/>
            <p:nvPr/>
          </p:nvSpPr>
          <p:spPr>
            <a:xfrm>
              <a:off x="7457341" y="5058754"/>
              <a:ext cx="841943" cy="256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19"/>
            <p:cNvSpPr/>
            <p:nvPr/>
          </p:nvSpPr>
          <p:spPr>
            <a:xfrm>
              <a:off x="6048139" y="6229810"/>
              <a:ext cx="1410734" cy="177332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Line 20"/>
            <p:cNvSpPr/>
            <p:nvPr/>
          </p:nvSpPr>
          <p:spPr>
            <a:xfrm flipH="1" flipV="1">
              <a:off x="7457341" y="5842439"/>
              <a:ext cx="3066" cy="389670"/>
            </a:xfrm>
            <a:prstGeom prst="line">
              <a:avLst/>
            </a:prstGeom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Line 21"/>
            <p:cNvSpPr/>
            <p:nvPr/>
          </p:nvSpPr>
          <p:spPr>
            <a:xfrm flipH="1" flipV="1">
              <a:off x="6047117" y="5848061"/>
              <a:ext cx="3066" cy="389670"/>
            </a:xfrm>
            <a:prstGeom prst="line">
              <a:avLst/>
            </a:prstGeom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22"/>
            <p:cNvSpPr/>
            <p:nvPr/>
          </p:nvSpPr>
          <p:spPr>
            <a:xfrm>
              <a:off x="6046351" y="4245429"/>
              <a:ext cx="1411245" cy="1381861"/>
            </a:xfrm>
            <a:prstGeom prst="can">
              <a:avLst>
                <a:gd name="adj" fmla="val 25000"/>
              </a:avLst>
            </a:pr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cxnSp>
          <p:nvCxnSpPr>
            <p:cNvPr id="43" name="Straight Arrow Connector 42"/>
            <p:cNvCxnSpPr/>
            <p:nvPr/>
          </p:nvCxnSpPr>
          <p:spPr>
            <a:xfrm>
              <a:off x="6046095" y="4137158"/>
              <a:ext cx="1411246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7726" y="3856015"/>
              <a:ext cx="287985" cy="207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9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Split the wall into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elements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5" y="4993143"/>
            <a:ext cx="2728444" cy="649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5" y="4189690"/>
            <a:ext cx="4611584" cy="6451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1999" y="3025601"/>
            <a:ext cx="6865560" cy="979149"/>
            <a:chOff x="365760" y="3155070"/>
            <a:chExt cx="7569200" cy="1079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" y="3155070"/>
              <a:ext cx="7569200" cy="10795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291740" y="3185340"/>
              <a:ext cx="4067908" cy="801000"/>
              <a:chOff x="4129940" y="3172640"/>
              <a:chExt cx="4067908" cy="801000"/>
            </a:xfrm>
          </p:grpSpPr>
          <p:sp>
            <p:nvSpPr>
              <p:cNvPr id="8" name="CustomShape 28"/>
              <p:cNvSpPr/>
              <p:nvPr/>
            </p:nvSpPr>
            <p:spPr>
              <a:xfrm>
                <a:off x="7334248" y="3172640"/>
                <a:ext cx="863600" cy="801000"/>
              </a:xfrm>
              <a:prstGeom prst="rect">
                <a:avLst/>
              </a:prstGeom>
              <a:noFill/>
              <a:ln w="12600">
                <a:solidFill>
                  <a:srgbClr val="FF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481" dirty="0"/>
              </a:p>
            </p:txBody>
          </p:sp>
          <p:sp>
            <p:nvSpPr>
              <p:cNvPr id="9" name="CustomShape 29"/>
              <p:cNvSpPr/>
              <p:nvPr/>
            </p:nvSpPr>
            <p:spPr>
              <a:xfrm>
                <a:off x="5458141" y="3172640"/>
                <a:ext cx="1852298" cy="801000"/>
              </a:xfrm>
              <a:prstGeom prst="rect">
                <a:avLst/>
              </a:prstGeom>
              <a:noFill/>
              <a:ln w="12600">
                <a:solidFill>
                  <a:srgbClr val="3333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481" dirty="0"/>
              </a:p>
            </p:txBody>
          </p:sp>
          <p:sp>
            <p:nvSpPr>
              <p:cNvPr id="10" name="CustomShape 30"/>
              <p:cNvSpPr/>
              <p:nvPr/>
            </p:nvSpPr>
            <p:spPr>
              <a:xfrm>
                <a:off x="4129940" y="3172640"/>
                <a:ext cx="950060" cy="801000"/>
              </a:xfrm>
              <a:prstGeom prst="rect">
                <a:avLst/>
              </a:prstGeom>
              <a:noFill/>
              <a:ln w="12600">
                <a:solidFill>
                  <a:srgbClr val="00993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99" y="1172784"/>
            <a:ext cx="5920969" cy="6566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99" y="2248357"/>
            <a:ext cx="5944008" cy="668125"/>
          </a:xfrm>
          <a:prstGeom prst="rect">
            <a:avLst/>
          </a:prstGeom>
        </p:spPr>
      </p:pic>
      <p:pic>
        <p:nvPicPr>
          <p:cNvPr id="13" name="Picture 286"/>
          <p:cNvPicPr/>
          <p:nvPr/>
        </p:nvPicPr>
        <p:blipFill>
          <a:blip r:embed="rId7"/>
          <a:stretch/>
        </p:blipFill>
        <p:spPr>
          <a:xfrm>
            <a:off x="331999" y="1948139"/>
            <a:ext cx="7752245" cy="1036419"/>
          </a:xfrm>
          <a:prstGeom prst="rect">
            <a:avLst/>
          </a:prstGeom>
          <a:ln>
            <a:noFill/>
          </a:ln>
        </p:spPr>
      </p:pic>
      <p:pic>
        <p:nvPicPr>
          <p:cNvPr id="14" name="Picture 287"/>
          <p:cNvPicPr/>
          <p:nvPr/>
        </p:nvPicPr>
        <p:blipFill>
          <a:blip r:embed="rId8"/>
          <a:stretch/>
        </p:blipFill>
        <p:spPr>
          <a:xfrm>
            <a:off x="331999" y="863720"/>
            <a:ext cx="7683019" cy="1036419"/>
          </a:xfrm>
          <a:prstGeom prst="rect">
            <a:avLst/>
          </a:prstGeom>
          <a:ln>
            <a:noFill/>
          </a:ln>
        </p:spPr>
      </p:pic>
      <p:grpSp>
        <p:nvGrpSpPr>
          <p:cNvPr id="41" name="Group 40"/>
          <p:cNvGrpSpPr/>
          <p:nvPr/>
        </p:nvGrpSpPr>
        <p:grpSpPr>
          <a:xfrm>
            <a:off x="5314026" y="4245429"/>
            <a:ext cx="2985258" cy="2214000"/>
            <a:chOff x="4918320" y="4291920"/>
            <a:chExt cx="4205880" cy="3114358"/>
          </a:xfrm>
        </p:grpSpPr>
        <p:sp>
          <p:nvSpPr>
            <p:cNvPr id="42" name="Line 3"/>
            <p:cNvSpPr/>
            <p:nvPr/>
          </p:nvSpPr>
          <p:spPr>
            <a:xfrm>
              <a:off x="7500240" y="4338360"/>
              <a:ext cx="360" cy="40356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Line 4"/>
            <p:cNvSpPr/>
            <p:nvPr/>
          </p:nvSpPr>
          <p:spPr>
            <a:xfrm>
              <a:off x="6184800" y="4385520"/>
              <a:ext cx="360" cy="30564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Line 5"/>
            <p:cNvSpPr/>
            <p:nvPr/>
          </p:nvSpPr>
          <p:spPr>
            <a:xfrm>
              <a:off x="5259240" y="5434920"/>
              <a:ext cx="690480" cy="36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Line 6"/>
            <p:cNvSpPr/>
            <p:nvPr/>
          </p:nvSpPr>
          <p:spPr>
            <a:xfrm>
              <a:off x="4918320" y="6549840"/>
              <a:ext cx="3864960" cy="36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Line 7"/>
            <p:cNvSpPr/>
            <p:nvPr/>
          </p:nvSpPr>
          <p:spPr>
            <a:xfrm flipH="1">
              <a:off x="4918320" y="5434920"/>
              <a:ext cx="340920" cy="111492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Line 8"/>
            <p:cNvSpPr/>
            <p:nvPr/>
          </p:nvSpPr>
          <p:spPr>
            <a:xfrm flipH="1">
              <a:off x="8783280" y="5434920"/>
              <a:ext cx="340920" cy="111492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Line 9"/>
            <p:cNvSpPr/>
            <p:nvPr/>
          </p:nvSpPr>
          <p:spPr>
            <a:xfrm>
              <a:off x="6944040" y="4778280"/>
              <a:ext cx="360" cy="146448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Line 10"/>
            <p:cNvSpPr/>
            <p:nvPr/>
          </p:nvSpPr>
          <p:spPr>
            <a:xfrm>
              <a:off x="7616160" y="4714200"/>
              <a:ext cx="360" cy="14544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Line 11"/>
            <p:cNvSpPr/>
            <p:nvPr/>
          </p:nvSpPr>
          <p:spPr>
            <a:xfrm>
              <a:off x="6258240" y="4714200"/>
              <a:ext cx="360" cy="14544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Line 12"/>
            <p:cNvSpPr/>
            <p:nvPr/>
          </p:nvSpPr>
          <p:spPr>
            <a:xfrm>
              <a:off x="7617600" y="6549840"/>
              <a:ext cx="360" cy="7272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Line 13"/>
            <p:cNvSpPr/>
            <p:nvPr/>
          </p:nvSpPr>
          <p:spPr>
            <a:xfrm>
              <a:off x="6946920" y="6549840"/>
              <a:ext cx="360" cy="7956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Line 14"/>
            <p:cNvSpPr/>
            <p:nvPr/>
          </p:nvSpPr>
          <p:spPr>
            <a:xfrm>
              <a:off x="6261480" y="6541920"/>
              <a:ext cx="360" cy="7272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CustomShape 15"/>
            <p:cNvSpPr/>
            <p:nvPr/>
          </p:nvSpPr>
          <p:spPr>
            <a:xfrm>
              <a:off x="5950440" y="5507280"/>
              <a:ext cx="1987920" cy="250200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" name="CustomShape 16"/>
            <p:cNvSpPr/>
            <p:nvPr/>
          </p:nvSpPr>
          <p:spPr>
            <a:xfrm>
              <a:off x="5950440" y="5001840"/>
              <a:ext cx="1987920" cy="250560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" name="CustomShape 17"/>
            <p:cNvSpPr/>
            <p:nvPr/>
          </p:nvSpPr>
          <p:spPr>
            <a:xfrm>
              <a:off x="5950080" y="6707880"/>
              <a:ext cx="1987920" cy="250200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" name="Line 18"/>
            <p:cNvSpPr/>
            <p:nvPr/>
          </p:nvSpPr>
          <p:spPr>
            <a:xfrm>
              <a:off x="7938000" y="5437800"/>
              <a:ext cx="1186200" cy="36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" name="CustomShape 19"/>
            <p:cNvSpPr/>
            <p:nvPr/>
          </p:nvSpPr>
          <p:spPr>
            <a:xfrm>
              <a:off x="5952600" y="7087680"/>
              <a:ext cx="1987560" cy="249840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" name="Line 20"/>
            <p:cNvSpPr/>
            <p:nvPr/>
          </p:nvSpPr>
          <p:spPr>
            <a:xfrm flipH="1" flipV="1">
              <a:off x="7938000" y="6541920"/>
              <a:ext cx="4320" cy="549000"/>
            </a:xfrm>
            <a:prstGeom prst="line">
              <a:avLst/>
            </a:prstGeom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" name="Line 21"/>
            <p:cNvSpPr/>
            <p:nvPr/>
          </p:nvSpPr>
          <p:spPr>
            <a:xfrm flipH="1" flipV="1">
              <a:off x="5951160" y="6549840"/>
              <a:ext cx="4320" cy="549000"/>
            </a:xfrm>
            <a:prstGeom prst="line">
              <a:avLst/>
            </a:prstGeom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" name="CustomShape 22"/>
            <p:cNvSpPr/>
            <p:nvPr/>
          </p:nvSpPr>
          <p:spPr>
            <a:xfrm>
              <a:off x="5950080" y="4291920"/>
              <a:ext cx="1988280" cy="1946880"/>
            </a:xfrm>
            <a:prstGeom prst="can">
              <a:avLst>
                <a:gd name="adj" fmla="val 25000"/>
              </a:avLst>
            </a:pr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" name="Line 23"/>
            <p:cNvSpPr/>
            <p:nvPr/>
          </p:nvSpPr>
          <p:spPr>
            <a:xfrm>
              <a:off x="6842520" y="4291920"/>
              <a:ext cx="360" cy="48672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" name="CustomShape 24"/>
            <p:cNvSpPr/>
            <p:nvPr/>
          </p:nvSpPr>
          <p:spPr>
            <a:xfrm>
              <a:off x="5669280" y="4663440"/>
              <a:ext cx="2509560" cy="457200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4" name="TextShape 25"/>
            <p:cNvSpPr txBox="1"/>
            <p:nvPr/>
          </p:nvSpPr>
          <p:spPr>
            <a:xfrm>
              <a:off x="8178838" y="4591440"/>
              <a:ext cx="532799" cy="308879"/>
            </a:xfrm>
            <a:prstGeom prst="rect">
              <a:avLst/>
            </a:prstGeom>
            <a:noFill/>
            <a:ln>
              <a:noFill/>
            </a:ln>
          </p:spPr>
          <p:txBody>
            <a:bodyPr lIns="81634" tIns="40817" rIns="81634" bIns="40817"/>
            <a:lstStyle/>
            <a:p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q`</a:t>
              </a:r>
            </a:p>
          </p:txBody>
        </p:sp>
        <p:sp>
          <p:nvSpPr>
            <p:cNvPr id="65" name="Line 26"/>
            <p:cNvSpPr/>
            <p:nvPr/>
          </p:nvSpPr>
          <p:spPr>
            <a:xfrm>
              <a:off x="5669280" y="4389120"/>
              <a:ext cx="0" cy="283464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6" name="TextShape 27"/>
            <p:cNvSpPr txBox="1"/>
            <p:nvPr/>
          </p:nvSpPr>
          <p:spPr>
            <a:xfrm>
              <a:off x="5266438" y="6949438"/>
              <a:ext cx="672843" cy="456840"/>
            </a:xfrm>
            <a:prstGeom prst="rect">
              <a:avLst/>
            </a:prstGeom>
            <a:noFill/>
            <a:ln>
              <a:noFill/>
            </a:ln>
          </p:spPr>
          <p:txBody>
            <a:bodyPr lIns="81634" tIns="40817" rIns="81634" bIns="40817"/>
            <a:lstStyle/>
            <a:p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p`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598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Pressure and radial displacement at the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nodes</a:t>
            </a:r>
            <a:endParaRPr lang="en-US" dirty="0"/>
          </a:p>
        </p:txBody>
      </p:sp>
      <p:pic>
        <p:nvPicPr>
          <p:cNvPr id="3" name="Picture 268"/>
          <p:cNvPicPr/>
          <p:nvPr/>
        </p:nvPicPr>
        <p:blipFill>
          <a:blip r:embed="rId2"/>
          <a:stretch/>
        </p:blipFill>
        <p:spPr>
          <a:xfrm>
            <a:off x="498622" y="1939500"/>
            <a:ext cx="5194830" cy="736987"/>
          </a:xfrm>
          <a:prstGeom prst="rect">
            <a:avLst/>
          </a:prstGeom>
          <a:ln>
            <a:noFill/>
          </a:ln>
        </p:spPr>
      </p:pic>
      <p:pic>
        <p:nvPicPr>
          <p:cNvPr id="4" name="Picture 437"/>
          <p:cNvPicPr/>
          <p:nvPr/>
        </p:nvPicPr>
        <p:blipFill>
          <a:blip r:embed="rId3"/>
          <a:stretch/>
        </p:blipFill>
        <p:spPr>
          <a:xfrm>
            <a:off x="498622" y="1417753"/>
            <a:ext cx="4653437" cy="345146"/>
          </a:xfrm>
          <a:prstGeom prst="rect">
            <a:avLst/>
          </a:prstGeom>
          <a:ln>
            <a:noFill/>
          </a:ln>
        </p:spPr>
      </p:pic>
      <p:pic>
        <p:nvPicPr>
          <p:cNvPr id="5" name="Picture 445"/>
          <p:cNvPicPr/>
          <p:nvPr/>
        </p:nvPicPr>
        <p:blipFill>
          <a:blip r:embed="rId4"/>
          <a:stretch/>
        </p:blipFill>
        <p:spPr>
          <a:xfrm>
            <a:off x="407428" y="3713559"/>
            <a:ext cx="1957898" cy="875111"/>
          </a:xfrm>
          <a:prstGeom prst="rect">
            <a:avLst/>
          </a:prstGeom>
          <a:ln>
            <a:noFill/>
          </a:ln>
        </p:spPr>
      </p:pic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5314027" y="4240174"/>
            <a:ext cx="2985258" cy="2179528"/>
            <a:chOff x="4918680" y="4288320"/>
            <a:chExt cx="4205880" cy="3053520"/>
          </a:xfrm>
        </p:grpSpPr>
        <p:sp>
          <p:nvSpPr>
            <p:cNvPr id="62" name="Line 1"/>
            <p:cNvSpPr/>
            <p:nvPr/>
          </p:nvSpPr>
          <p:spPr>
            <a:xfrm>
              <a:off x="7500600" y="4334760"/>
              <a:ext cx="360" cy="40356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" name="Line 2"/>
            <p:cNvSpPr/>
            <p:nvPr/>
          </p:nvSpPr>
          <p:spPr>
            <a:xfrm>
              <a:off x="6185160" y="4381920"/>
              <a:ext cx="360" cy="30564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4" name="Line 3"/>
            <p:cNvSpPr/>
            <p:nvPr/>
          </p:nvSpPr>
          <p:spPr>
            <a:xfrm>
              <a:off x="5259600" y="5431320"/>
              <a:ext cx="690480" cy="36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5" name="Line 4"/>
            <p:cNvSpPr/>
            <p:nvPr/>
          </p:nvSpPr>
          <p:spPr>
            <a:xfrm>
              <a:off x="4918680" y="6546240"/>
              <a:ext cx="3864960" cy="36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6" name="Line 5"/>
            <p:cNvSpPr/>
            <p:nvPr/>
          </p:nvSpPr>
          <p:spPr>
            <a:xfrm flipH="1">
              <a:off x="4918680" y="5431320"/>
              <a:ext cx="340920" cy="111492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" name="Line 6"/>
            <p:cNvSpPr/>
            <p:nvPr/>
          </p:nvSpPr>
          <p:spPr>
            <a:xfrm flipH="1">
              <a:off x="8783640" y="5431320"/>
              <a:ext cx="340920" cy="111492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" name="Line 7"/>
            <p:cNvSpPr/>
            <p:nvPr/>
          </p:nvSpPr>
          <p:spPr>
            <a:xfrm>
              <a:off x="6944400" y="4774680"/>
              <a:ext cx="360" cy="146448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Line 8"/>
            <p:cNvSpPr/>
            <p:nvPr/>
          </p:nvSpPr>
          <p:spPr>
            <a:xfrm>
              <a:off x="7616520" y="4710600"/>
              <a:ext cx="360" cy="14544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Line 9"/>
            <p:cNvSpPr/>
            <p:nvPr/>
          </p:nvSpPr>
          <p:spPr>
            <a:xfrm>
              <a:off x="6258600" y="4710600"/>
              <a:ext cx="360" cy="14544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Line 10"/>
            <p:cNvSpPr/>
            <p:nvPr/>
          </p:nvSpPr>
          <p:spPr>
            <a:xfrm>
              <a:off x="7617960" y="6546240"/>
              <a:ext cx="360" cy="7272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Line 11"/>
            <p:cNvSpPr/>
            <p:nvPr/>
          </p:nvSpPr>
          <p:spPr>
            <a:xfrm>
              <a:off x="6947280" y="6546240"/>
              <a:ext cx="360" cy="7956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Line 12"/>
            <p:cNvSpPr/>
            <p:nvPr/>
          </p:nvSpPr>
          <p:spPr>
            <a:xfrm>
              <a:off x="6261840" y="6538320"/>
              <a:ext cx="360" cy="72720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13"/>
            <p:cNvSpPr/>
            <p:nvPr/>
          </p:nvSpPr>
          <p:spPr>
            <a:xfrm>
              <a:off x="5950800" y="5503680"/>
              <a:ext cx="1987920" cy="250200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14"/>
            <p:cNvSpPr/>
            <p:nvPr/>
          </p:nvSpPr>
          <p:spPr>
            <a:xfrm>
              <a:off x="5950800" y="4998240"/>
              <a:ext cx="1987920" cy="250560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15"/>
            <p:cNvSpPr/>
            <p:nvPr/>
          </p:nvSpPr>
          <p:spPr>
            <a:xfrm>
              <a:off x="5950440" y="6704280"/>
              <a:ext cx="1987920" cy="250200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Line 16"/>
            <p:cNvSpPr/>
            <p:nvPr/>
          </p:nvSpPr>
          <p:spPr>
            <a:xfrm>
              <a:off x="7938360" y="5434200"/>
              <a:ext cx="1186200" cy="360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17"/>
            <p:cNvSpPr/>
            <p:nvPr/>
          </p:nvSpPr>
          <p:spPr>
            <a:xfrm>
              <a:off x="5952960" y="7084080"/>
              <a:ext cx="1987560" cy="249840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Line 18"/>
            <p:cNvSpPr/>
            <p:nvPr/>
          </p:nvSpPr>
          <p:spPr>
            <a:xfrm flipH="1" flipV="1">
              <a:off x="7938360" y="6538320"/>
              <a:ext cx="4320" cy="549000"/>
            </a:xfrm>
            <a:prstGeom prst="line">
              <a:avLst/>
            </a:prstGeom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Line 19"/>
            <p:cNvSpPr/>
            <p:nvPr/>
          </p:nvSpPr>
          <p:spPr>
            <a:xfrm flipH="1" flipV="1">
              <a:off x="5951520" y="6546240"/>
              <a:ext cx="4320" cy="549000"/>
            </a:xfrm>
            <a:prstGeom prst="line">
              <a:avLst/>
            </a:prstGeom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20"/>
            <p:cNvSpPr/>
            <p:nvPr/>
          </p:nvSpPr>
          <p:spPr>
            <a:xfrm>
              <a:off x="5950440" y="4288320"/>
              <a:ext cx="1988280" cy="1946880"/>
            </a:xfrm>
            <a:prstGeom prst="can">
              <a:avLst>
                <a:gd name="adj" fmla="val 25000"/>
              </a:avLst>
            </a:pr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Line 21"/>
            <p:cNvSpPr/>
            <p:nvPr/>
          </p:nvSpPr>
          <p:spPr>
            <a:xfrm>
              <a:off x="6842880" y="4288320"/>
              <a:ext cx="360" cy="48672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Line 22"/>
            <p:cNvSpPr/>
            <p:nvPr/>
          </p:nvSpPr>
          <p:spPr>
            <a:xfrm>
              <a:off x="7500240" y="4342680"/>
              <a:ext cx="360" cy="40356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23"/>
            <p:cNvSpPr/>
            <p:nvPr/>
          </p:nvSpPr>
          <p:spPr>
            <a:xfrm>
              <a:off x="6581880" y="4994280"/>
              <a:ext cx="5076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24"/>
            <p:cNvSpPr/>
            <p:nvPr/>
          </p:nvSpPr>
          <p:spPr>
            <a:xfrm>
              <a:off x="6581880" y="5460840"/>
              <a:ext cx="5076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25"/>
            <p:cNvSpPr/>
            <p:nvPr/>
          </p:nvSpPr>
          <p:spPr>
            <a:xfrm>
              <a:off x="6581880" y="5977800"/>
              <a:ext cx="50760" cy="5040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26"/>
            <p:cNvSpPr/>
            <p:nvPr/>
          </p:nvSpPr>
          <p:spPr>
            <a:xfrm>
              <a:off x="6581880" y="6695640"/>
              <a:ext cx="5076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27"/>
            <p:cNvSpPr/>
            <p:nvPr/>
          </p:nvSpPr>
          <p:spPr>
            <a:xfrm>
              <a:off x="6581880" y="7136280"/>
              <a:ext cx="5076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28"/>
            <p:cNvSpPr/>
            <p:nvPr/>
          </p:nvSpPr>
          <p:spPr>
            <a:xfrm>
              <a:off x="7278120" y="4990680"/>
              <a:ext cx="50400" cy="5040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29"/>
            <p:cNvSpPr/>
            <p:nvPr/>
          </p:nvSpPr>
          <p:spPr>
            <a:xfrm>
              <a:off x="7278120" y="5456880"/>
              <a:ext cx="50400" cy="50760"/>
            </a:xfrm>
            <a:prstGeom prst="ellipse">
              <a:avLst/>
            </a:prstGeom>
            <a:solidFill>
              <a:srgbClr val="FF0000"/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30"/>
            <p:cNvSpPr/>
            <p:nvPr/>
          </p:nvSpPr>
          <p:spPr>
            <a:xfrm>
              <a:off x="7278120" y="5974200"/>
              <a:ext cx="5040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31"/>
            <p:cNvSpPr/>
            <p:nvPr/>
          </p:nvSpPr>
          <p:spPr>
            <a:xfrm>
              <a:off x="7278120" y="6691680"/>
              <a:ext cx="5040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32"/>
            <p:cNvSpPr/>
            <p:nvPr/>
          </p:nvSpPr>
          <p:spPr>
            <a:xfrm>
              <a:off x="7278120" y="7132680"/>
              <a:ext cx="5040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33"/>
            <p:cNvSpPr/>
            <p:nvPr/>
          </p:nvSpPr>
          <p:spPr>
            <a:xfrm>
              <a:off x="7854480" y="4808160"/>
              <a:ext cx="5040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" name="CustomShape 34"/>
            <p:cNvSpPr/>
            <p:nvPr/>
          </p:nvSpPr>
          <p:spPr>
            <a:xfrm>
              <a:off x="7854480" y="5274360"/>
              <a:ext cx="5040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" name="CustomShape 35"/>
            <p:cNvSpPr/>
            <p:nvPr/>
          </p:nvSpPr>
          <p:spPr>
            <a:xfrm>
              <a:off x="7854480" y="5791320"/>
              <a:ext cx="5040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36"/>
            <p:cNvSpPr/>
            <p:nvPr/>
          </p:nvSpPr>
          <p:spPr>
            <a:xfrm>
              <a:off x="7854480" y="6950160"/>
              <a:ext cx="5040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37"/>
            <p:cNvSpPr/>
            <p:nvPr/>
          </p:nvSpPr>
          <p:spPr>
            <a:xfrm>
              <a:off x="6001920" y="4820400"/>
              <a:ext cx="50760" cy="5112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38"/>
            <p:cNvSpPr/>
            <p:nvPr/>
          </p:nvSpPr>
          <p:spPr>
            <a:xfrm>
              <a:off x="6001920" y="5287320"/>
              <a:ext cx="5076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39"/>
            <p:cNvSpPr/>
            <p:nvPr/>
          </p:nvSpPr>
          <p:spPr>
            <a:xfrm>
              <a:off x="6001920" y="5803920"/>
              <a:ext cx="50760" cy="5076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CustomShape 40"/>
            <p:cNvSpPr/>
            <p:nvPr/>
          </p:nvSpPr>
          <p:spPr>
            <a:xfrm>
              <a:off x="6001920" y="6963120"/>
              <a:ext cx="50760" cy="50400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" name="CustomShape 41"/>
            <p:cNvSpPr/>
            <p:nvPr/>
          </p:nvSpPr>
          <p:spPr>
            <a:xfrm>
              <a:off x="7302960" y="5058360"/>
              <a:ext cx="3600" cy="357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" name="CustomShape 42"/>
            <p:cNvSpPr/>
            <p:nvPr/>
          </p:nvSpPr>
          <p:spPr>
            <a:xfrm>
              <a:off x="6633360" y="5037120"/>
              <a:ext cx="606960" cy="397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" name="CustomShape 43"/>
            <p:cNvSpPr/>
            <p:nvPr/>
          </p:nvSpPr>
          <p:spPr>
            <a:xfrm>
              <a:off x="6655320" y="5487840"/>
              <a:ext cx="5896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" name="CustomShape 44"/>
            <p:cNvSpPr/>
            <p:nvPr/>
          </p:nvSpPr>
          <p:spPr>
            <a:xfrm flipV="1">
              <a:off x="6648120" y="5528160"/>
              <a:ext cx="630000" cy="433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" name="CustomShape 45"/>
            <p:cNvSpPr/>
            <p:nvPr/>
          </p:nvSpPr>
          <p:spPr>
            <a:xfrm flipV="1">
              <a:off x="7303680" y="5570640"/>
              <a:ext cx="1440" cy="397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" name="CustomShape 46"/>
            <p:cNvSpPr/>
            <p:nvPr/>
          </p:nvSpPr>
          <p:spPr>
            <a:xfrm flipH="1" flipV="1">
              <a:off x="7369200" y="5584680"/>
              <a:ext cx="471600" cy="210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" name="CustomShape 47"/>
            <p:cNvSpPr/>
            <p:nvPr/>
          </p:nvSpPr>
          <p:spPr>
            <a:xfrm flipH="1">
              <a:off x="7368480" y="5312160"/>
              <a:ext cx="456840" cy="169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" name="CustomShape 48"/>
            <p:cNvSpPr/>
            <p:nvPr/>
          </p:nvSpPr>
          <p:spPr>
            <a:xfrm flipH="1">
              <a:off x="7346880" y="4861080"/>
              <a:ext cx="499320" cy="57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" name="CustomShape 49"/>
            <p:cNvSpPr/>
            <p:nvPr/>
          </p:nvSpPr>
          <p:spPr>
            <a:xfrm flipV="1">
              <a:off x="7322760" y="5648400"/>
              <a:ext cx="19440" cy="101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" name="CustomShape 50"/>
            <p:cNvSpPr/>
            <p:nvPr/>
          </p:nvSpPr>
          <p:spPr>
            <a:xfrm>
              <a:off x="6058440" y="4861080"/>
              <a:ext cx="1088280" cy="577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" name="CustomShape 51"/>
            <p:cNvSpPr/>
            <p:nvPr/>
          </p:nvSpPr>
          <p:spPr>
            <a:xfrm flipV="1">
              <a:off x="6640920" y="5614560"/>
              <a:ext cx="636120" cy="105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3" name="CustomShape 52"/>
            <p:cNvSpPr/>
            <p:nvPr/>
          </p:nvSpPr>
          <p:spPr>
            <a:xfrm flipH="1" flipV="1">
              <a:off x="7364160" y="5623920"/>
              <a:ext cx="488520" cy="1315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4" name="CustomShape 53"/>
            <p:cNvSpPr/>
            <p:nvPr/>
          </p:nvSpPr>
          <p:spPr>
            <a:xfrm flipV="1">
              <a:off x="6634440" y="5688000"/>
              <a:ext cx="643680" cy="1411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5" name="CustomShape 54"/>
            <p:cNvSpPr/>
            <p:nvPr/>
          </p:nvSpPr>
          <p:spPr>
            <a:xfrm flipV="1">
              <a:off x="6072480" y="5531400"/>
              <a:ext cx="1127520" cy="279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16" name="Group 115"/>
          <p:cNvGrpSpPr/>
          <p:nvPr/>
        </p:nvGrpSpPr>
        <p:grpSpPr>
          <a:xfrm>
            <a:off x="7118666" y="4145772"/>
            <a:ext cx="1765264" cy="1308148"/>
            <a:chOff x="7343840" y="4294440"/>
            <a:chExt cx="2332800" cy="1728720"/>
          </a:xfrm>
        </p:grpSpPr>
        <p:sp>
          <p:nvSpPr>
            <p:cNvPr id="118" name="Line 57"/>
            <p:cNvSpPr/>
            <p:nvPr/>
          </p:nvSpPr>
          <p:spPr>
            <a:xfrm flipH="1">
              <a:off x="8526800" y="4476240"/>
              <a:ext cx="963000" cy="1546920"/>
            </a:xfrm>
            <a:prstGeom prst="line">
              <a:avLst/>
            </a:prstGeom>
            <a:ln w="93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CustomShape 58"/>
            <p:cNvSpPr/>
            <p:nvPr/>
          </p:nvSpPr>
          <p:spPr>
            <a:xfrm flipH="1">
              <a:off x="7343840" y="4476240"/>
              <a:ext cx="2134080" cy="986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CustomShape 59"/>
            <p:cNvSpPr/>
            <p:nvPr/>
          </p:nvSpPr>
          <p:spPr>
            <a:xfrm flipH="1" flipV="1">
              <a:off x="7363280" y="5530320"/>
              <a:ext cx="1150200" cy="4906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CustomShape 56"/>
            <p:cNvSpPr/>
            <p:nvPr/>
          </p:nvSpPr>
          <p:spPr>
            <a:xfrm>
              <a:off x="9310520" y="4294440"/>
              <a:ext cx="366120" cy="365760"/>
            </a:xfrm>
            <a:prstGeom prst="sun">
              <a:avLst>
                <a:gd name="adj" fmla="val 25000"/>
              </a:avLst>
            </a:prstGeom>
            <a:solidFill>
              <a:srgbClr val="C0000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6" name="TextBox 165"/>
          <p:cNvSpPr txBox="1"/>
          <p:nvPr/>
        </p:nvSpPr>
        <p:spPr>
          <a:xfrm>
            <a:off x="307359" y="5807029"/>
            <a:ext cx="333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Approach close to </a:t>
            </a:r>
            <a:r>
              <a:rPr lang="en-US" dirty="0" err="1" smtClean="0"/>
              <a:t>Bouchon</a:t>
            </a:r>
            <a:r>
              <a:rPr lang="en-US" dirty="0" smtClean="0"/>
              <a:t>, 1993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Green’s functions do we need?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833550" y="1696839"/>
            <a:ext cx="2658949" cy="3874491"/>
            <a:chOff x="1201851" y="2133868"/>
            <a:chExt cx="2298094" cy="3348671"/>
          </a:xfrm>
        </p:grpSpPr>
        <p:grpSp>
          <p:nvGrpSpPr>
            <p:cNvPr id="38" name="Group 37"/>
            <p:cNvGrpSpPr/>
            <p:nvPr/>
          </p:nvGrpSpPr>
          <p:grpSpPr>
            <a:xfrm>
              <a:off x="1201851" y="2133868"/>
              <a:ext cx="2298094" cy="3348671"/>
              <a:chOff x="1201851" y="2133868"/>
              <a:chExt cx="2298094" cy="3348671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206085" y="2133868"/>
                <a:ext cx="2293860" cy="3348671"/>
                <a:chOff x="1237616" y="2780255"/>
                <a:chExt cx="1411499" cy="2060564"/>
              </a:xfrm>
            </p:grpSpPr>
            <p:sp>
              <p:nvSpPr>
                <p:cNvPr id="18" name="Line 9"/>
                <p:cNvSpPr/>
                <p:nvPr/>
              </p:nvSpPr>
              <p:spPr>
                <a:xfrm>
                  <a:off x="2321554" y="4147644"/>
                  <a:ext cx="0" cy="3758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" name="Line 9"/>
                <p:cNvSpPr/>
                <p:nvPr/>
              </p:nvSpPr>
              <p:spPr>
                <a:xfrm>
                  <a:off x="1841163" y="4121739"/>
                  <a:ext cx="0" cy="3758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" name="Line 9"/>
                <p:cNvSpPr/>
                <p:nvPr/>
              </p:nvSpPr>
              <p:spPr>
                <a:xfrm>
                  <a:off x="1400528" y="4186712"/>
                  <a:ext cx="0" cy="3758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" name="Rectangle 76"/>
                <p:cNvSpPr/>
                <p:nvPr/>
              </p:nvSpPr>
              <p:spPr>
                <a:xfrm>
                  <a:off x="1237742" y="4309651"/>
                  <a:ext cx="1411246" cy="531168"/>
                </a:xfrm>
                <a:custGeom>
                  <a:avLst/>
                  <a:gdLst>
                    <a:gd name="connsiteX0" fmla="*/ 0 w 1988280"/>
                    <a:gd name="connsiteY0" fmla="*/ 0 h 513360"/>
                    <a:gd name="connsiteX1" fmla="*/ 1988280 w 1988280"/>
                    <a:gd name="connsiteY1" fmla="*/ 0 h 513360"/>
                    <a:gd name="connsiteX2" fmla="*/ 1988280 w 1988280"/>
                    <a:gd name="connsiteY2" fmla="*/ 513360 h 513360"/>
                    <a:gd name="connsiteX3" fmla="*/ 0 w 1988280"/>
                    <a:gd name="connsiteY3" fmla="*/ 513360 h 513360"/>
                    <a:gd name="connsiteX4" fmla="*/ 0 w 1988280"/>
                    <a:gd name="connsiteY4" fmla="*/ 0 h 513360"/>
                    <a:gd name="connsiteX0" fmla="*/ 0 w 1988280"/>
                    <a:gd name="connsiteY0" fmla="*/ 0 h 513360"/>
                    <a:gd name="connsiteX1" fmla="*/ 1988280 w 1988280"/>
                    <a:gd name="connsiteY1" fmla="*/ 0 h 513360"/>
                    <a:gd name="connsiteX2" fmla="*/ 1988280 w 1988280"/>
                    <a:gd name="connsiteY2" fmla="*/ 513360 h 513360"/>
                    <a:gd name="connsiteX3" fmla="*/ 0 w 1988280"/>
                    <a:gd name="connsiteY3" fmla="*/ 513360 h 513360"/>
                    <a:gd name="connsiteX4" fmla="*/ 0 w 1988280"/>
                    <a:gd name="connsiteY4" fmla="*/ 0 h 513360"/>
                    <a:gd name="connsiteX0" fmla="*/ 0 w 1988280"/>
                    <a:gd name="connsiteY0" fmla="*/ 0 h 513360"/>
                    <a:gd name="connsiteX1" fmla="*/ 1988280 w 1988280"/>
                    <a:gd name="connsiteY1" fmla="*/ 0 h 513360"/>
                    <a:gd name="connsiteX2" fmla="*/ 1988280 w 1988280"/>
                    <a:gd name="connsiteY2" fmla="*/ 513360 h 513360"/>
                    <a:gd name="connsiteX3" fmla="*/ 0 w 1988280"/>
                    <a:gd name="connsiteY3" fmla="*/ 513360 h 513360"/>
                    <a:gd name="connsiteX4" fmla="*/ 0 w 1988280"/>
                    <a:gd name="connsiteY4" fmla="*/ 0 h 513360"/>
                    <a:gd name="connsiteX0" fmla="*/ 0 w 1988280"/>
                    <a:gd name="connsiteY0" fmla="*/ 0 h 513360"/>
                    <a:gd name="connsiteX1" fmla="*/ 1988280 w 1988280"/>
                    <a:gd name="connsiteY1" fmla="*/ 0 h 513360"/>
                    <a:gd name="connsiteX2" fmla="*/ 1988280 w 1988280"/>
                    <a:gd name="connsiteY2" fmla="*/ 513360 h 513360"/>
                    <a:gd name="connsiteX3" fmla="*/ 0 w 1988280"/>
                    <a:gd name="connsiteY3" fmla="*/ 513360 h 513360"/>
                    <a:gd name="connsiteX4" fmla="*/ 0 w 1988280"/>
                    <a:gd name="connsiteY4" fmla="*/ 0 h 513360"/>
                    <a:gd name="connsiteX0" fmla="*/ 0 w 1988280"/>
                    <a:gd name="connsiteY0" fmla="*/ 0 h 687531"/>
                    <a:gd name="connsiteX1" fmla="*/ 1988280 w 1988280"/>
                    <a:gd name="connsiteY1" fmla="*/ 0 h 687531"/>
                    <a:gd name="connsiteX2" fmla="*/ 1988280 w 1988280"/>
                    <a:gd name="connsiteY2" fmla="*/ 513360 h 687531"/>
                    <a:gd name="connsiteX3" fmla="*/ 0 w 1988280"/>
                    <a:gd name="connsiteY3" fmla="*/ 513360 h 687531"/>
                    <a:gd name="connsiteX4" fmla="*/ 0 w 1988280"/>
                    <a:gd name="connsiteY4" fmla="*/ 0 h 687531"/>
                    <a:gd name="connsiteX0" fmla="*/ 0 w 1988280"/>
                    <a:gd name="connsiteY0" fmla="*/ 0 h 744150"/>
                    <a:gd name="connsiteX1" fmla="*/ 1988280 w 1988280"/>
                    <a:gd name="connsiteY1" fmla="*/ 0 h 744150"/>
                    <a:gd name="connsiteX2" fmla="*/ 1988280 w 1988280"/>
                    <a:gd name="connsiteY2" fmla="*/ 513360 h 744150"/>
                    <a:gd name="connsiteX3" fmla="*/ 0 w 1988280"/>
                    <a:gd name="connsiteY3" fmla="*/ 513360 h 744150"/>
                    <a:gd name="connsiteX4" fmla="*/ 0 w 1988280"/>
                    <a:gd name="connsiteY4" fmla="*/ 0 h 74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8280" h="744150">
                      <a:moveTo>
                        <a:pt x="0" y="0"/>
                      </a:moveTo>
                      <a:cubicBezTo>
                        <a:pt x="314418" y="373744"/>
                        <a:pt x="1989549" y="221342"/>
                        <a:pt x="1988280" y="0"/>
                      </a:cubicBezTo>
                      <a:lnTo>
                        <a:pt x="1988280" y="513360"/>
                      </a:lnTo>
                      <a:cubicBezTo>
                        <a:pt x="1975034" y="723817"/>
                        <a:pt x="376103" y="905246"/>
                        <a:pt x="0" y="51336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81"/>
                </a:p>
              </p:txBody>
            </p:sp>
            <p:sp>
              <p:nvSpPr>
                <p:cNvPr id="4" name="Line 7"/>
                <p:cNvSpPr/>
                <p:nvPr/>
              </p:nvSpPr>
              <p:spPr>
                <a:xfrm flipH="1">
                  <a:off x="1940990" y="4468990"/>
                  <a:ext cx="2630" cy="3605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" name="Line 8"/>
                <p:cNvSpPr/>
                <p:nvPr/>
              </p:nvSpPr>
              <p:spPr>
                <a:xfrm>
                  <a:off x="2420678" y="4414838"/>
                  <a:ext cx="0" cy="375824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" name="Line 9"/>
                <p:cNvSpPr/>
                <p:nvPr/>
              </p:nvSpPr>
              <p:spPr>
                <a:xfrm>
                  <a:off x="1456851" y="4414838"/>
                  <a:ext cx="0" cy="3758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" name="CustomShape 13"/>
                <p:cNvSpPr/>
                <p:nvPr/>
              </p:nvSpPr>
              <p:spPr>
                <a:xfrm>
                  <a:off x="1238125" y="4650922"/>
                  <a:ext cx="1410990" cy="17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7533" h="383613">
                      <a:moveTo>
                        <a:pt x="3047533" y="0"/>
                      </a:moveTo>
                      <a:cubicBezTo>
                        <a:pt x="3047533" y="211746"/>
                        <a:pt x="2365944" y="383447"/>
                        <a:pt x="1524729" y="383613"/>
                      </a:cubicBezTo>
                      <a:cubicBezTo>
                        <a:pt x="697286" y="383776"/>
                        <a:pt x="20492" y="217716"/>
                        <a:pt x="0" y="9500"/>
                      </a:cubicBezTo>
                    </a:path>
                  </a:pathLst>
                </a:custGeom>
                <a:noFill/>
                <a:ln w="25560">
                  <a:solidFill>
                    <a:srgbClr val="5D9A2B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" name="CustomShape 14"/>
                <p:cNvSpPr/>
                <p:nvPr/>
              </p:nvSpPr>
              <p:spPr>
                <a:xfrm>
                  <a:off x="1238125" y="4290142"/>
                  <a:ext cx="1410990" cy="178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7533" h="383613">
                      <a:moveTo>
                        <a:pt x="3047533" y="0"/>
                      </a:moveTo>
                      <a:cubicBezTo>
                        <a:pt x="3047533" y="211746"/>
                        <a:pt x="2365944" y="383447"/>
                        <a:pt x="1524729" y="383613"/>
                      </a:cubicBezTo>
                      <a:cubicBezTo>
                        <a:pt x="697286" y="383776"/>
                        <a:pt x="20492" y="217716"/>
                        <a:pt x="0" y="9500"/>
                      </a:cubicBezTo>
                    </a:path>
                  </a:pathLst>
                </a:custGeom>
                <a:noFill/>
                <a:ln w="25560">
                  <a:solidFill>
                    <a:srgbClr val="5D9A2B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481" dirty="0"/>
                </a:p>
              </p:txBody>
            </p:sp>
            <p:sp>
              <p:nvSpPr>
                <p:cNvPr id="9" name="CustomShape 24"/>
                <p:cNvSpPr/>
                <p:nvPr/>
              </p:nvSpPr>
              <p:spPr>
                <a:xfrm>
                  <a:off x="1686053" y="4620342"/>
                  <a:ext cx="36028" cy="36232"/>
                </a:xfrm>
                <a:prstGeom prst="ellipse">
                  <a:avLst/>
                </a:prstGeom>
                <a:solidFill>
                  <a:srgbClr val="000000"/>
                </a:solidFill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" name="CustomShape 29"/>
                <p:cNvSpPr/>
                <p:nvPr/>
              </p:nvSpPr>
              <p:spPr>
                <a:xfrm>
                  <a:off x="2180232" y="4617516"/>
                  <a:ext cx="35773" cy="36232"/>
                </a:xfrm>
                <a:prstGeom prst="ellipse">
                  <a:avLst/>
                </a:prstGeom>
                <a:solidFill>
                  <a:srgbClr val="FF0000"/>
                </a:solidFill>
                <a:ln w="25560">
                  <a:solidFill>
                    <a:srgbClr val="FF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" name="CustomShape 34"/>
                <p:cNvSpPr/>
                <p:nvPr/>
              </p:nvSpPr>
              <p:spPr>
                <a:xfrm>
                  <a:off x="2589322" y="4487235"/>
                  <a:ext cx="35773" cy="36232"/>
                </a:xfrm>
                <a:prstGeom prst="ellipse">
                  <a:avLst/>
                </a:prstGeom>
                <a:solidFill>
                  <a:srgbClr val="000000"/>
                </a:solidFill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" name="CustomShape 38"/>
                <p:cNvSpPr/>
                <p:nvPr/>
              </p:nvSpPr>
              <p:spPr>
                <a:xfrm>
                  <a:off x="1274408" y="4496485"/>
                  <a:ext cx="36028" cy="36232"/>
                </a:xfrm>
                <a:prstGeom prst="ellipse">
                  <a:avLst/>
                </a:prstGeom>
                <a:solidFill>
                  <a:srgbClr val="000000"/>
                </a:solidFill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" name="Oval 12"/>
                <p:cNvSpPr/>
                <p:nvPr/>
              </p:nvSpPr>
              <p:spPr>
                <a:xfrm>
                  <a:off x="1237616" y="4119771"/>
                  <a:ext cx="1411372" cy="349220"/>
                </a:xfrm>
                <a:prstGeom prst="ellipse">
                  <a:avLst/>
                </a:prstGeom>
                <a:noFill/>
                <a:ln>
                  <a:solidFill>
                    <a:srgbClr val="5C992A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Line 9"/>
                <p:cNvSpPr/>
                <p:nvPr/>
              </p:nvSpPr>
              <p:spPr>
                <a:xfrm>
                  <a:off x="2321554" y="2808128"/>
                  <a:ext cx="0" cy="3758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" name="Line 9"/>
                <p:cNvSpPr/>
                <p:nvPr/>
              </p:nvSpPr>
              <p:spPr>
                <a:xfrm>
                  <a:off x="1841163" y="2782223"/>
                  <a:ext cx="0" cy="3758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" name="Line 9"/>
                <p:cNvSpPr/>
                <p:nvPr/>
              </p:nvSpPr>
              <p:spPr>
                <a:xfrm>
                  <a:off x="1400528" y="2847196"/>
                  <a:ext cx="0" cy="3758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" name="Rectangle 76"/>
                <p:cNvSpPr/>
                <p:nvPr/>
              </p:nvSpPr>
              <p:spPr>
                <a:xfrm>
                  <a:off x="1237742" y="2970135"/>
                  <a:ext cx="1411246" cy="531168"/>
                </a:xfrm>
                <a:custGeom>
                  <a:avLst/>
                  <a:gdLst>
                    <a:gd name="connsiteX0" fmla="*/ 0 w 1988280"/>
                    <a:gd name="connsiteY0" fmla="*/ 0 h 513360"/>
                    <a:gd name="connsiteX1" fmla="*/ 1988280 w 1988280"/>
                    <a:gd name="connsiteY1" fmla="*/ 0 h 513360"/>
                    <a:gd name="connsiteX2" fmla="*/ 1988280 w 1988280"/>
                    <a:gd name="connsiteY2" fmla="*/ 513360 h 513360"/>
                    <a:gd name="connsiteX3" fmla="*/ 0 w 1988280"/>
                    <a:gd name="connsiteY3" fmla="*/ 513360 h 513360"/>
                    <a:gd name="connsiteX4" fmla="*/ 0 w 1988280"/>
                    <a:gd name="connsiteY4" fmla="*/ 0 h 513360"/>
                    <a:gd name="connsiteX0" fmla="*/ 0 w 1988280"/>
                    <a:gd name="connsiteY0" fmla="*/ 0 h 513360"/>
                    <a:gd name="connsiteX1" fmla="*/ 1988280 w 1988280"/>
                    <a:gd name="connsiteY1" fmla="*/ 0 h 513360"/>
                    <a:gd name="connsiteX2" fmla="*/ 1988280 w 1988280"/>
                    <a:gd name="connsiteY2" fmla="*/ 513360 h 513360"/>
                    <a:gd name="connsiteX3" fmla="*/ 0 w 1988280"/>
                    <a:gd name="connsiteY3" fmla="*/ 513360 h 513360"/>
                    <a:gd name="connsiteX4" fmla="*/ 0 w 1988280"/>
                    <a:gd name="connsiteY4" fmla="*/ 0 h 513360"/>
                    <a:gd name="connsiteX0" fmla="*/ 0 w 1988280"/>
                    <a:gd name="connsiteY0" fmla="*/ 0 h 513360"/>
                    <a:gd name="connsiteX1" fmla="*/ 1988280 w 1988280"/>
                    <a:gd name="connsiteY1" fmla="*/ 0 h 513360"/>
                    <a:gd name="connsiteX2" fmla="*/ 1988280 w 1988280"/>
                    <a:gd name="connsiteY2" fmla="*/ 513360 h 513360"/>
                    <a:gd name="connsiteX3" fmla="*/ 0 w 1988280"/>
                    <a:gd name="connsiteY3" fmla="*/ 513360 h 513360"/>
                    <a:gd name="connsiteX4" fmla="*/ 0 w 1988280"/>
                    <a:gd name="connsiteY4" fmla="*/ 0 h 513360"/>
                    <a:gd name="connsiteX0" fmla="*/ 0 w 1988280"/>
                    <a:gd name="connsiteY0" fmla="*/ 0 h 513360"/>
                    <a:gd name="connsiteX1" fmla="*/ 1988280 w 1988280"/>
                    <a:gd name="connsiteY1" fmla="*/ 0 h 513360"/>
                    <a:gd name="connsiteX2" fmla="*/ 1988280 w 1988280"/>
                    <a:gd name="connsiteY2" fmla="*/ 513360 h 513360"/>
                    <a:gd name="connsiteX3" fmla="*/ 0 w 1988280"/>
                    <a:gd name="connsiteY3" fmla="*/ 513360 h 513360"/>
                    <a:gd name="connsiteX4" fmla="*/ 0 w 1988280"/>
                    <a:gd name="connsiteY4" fmla="*/ 0 h 513360"/>
                    <a:gd name="connsiteX0" fmla="*/ 0 w 1988280"/>
                    <a:gd name="connsiteY0" fmla="*/ 0 h 687531"/>
                    <a:gd name="connsiteX1" fmla="*/ 1988280 w 1988280"/>
                    <a:gd name="connsiteY1" fmla="*/ 0 h 687531"/>
                    <a:gd name="connsiteX2" fmla="*/ 1988280 w 1988280"/>
                    <a:gd name="connsiteY2" fmla="*/ 513360 h 687531"/>
                    <a:gd name="connsiteX3" fmla="*/ 0 w 1988280"/>
                    <a:gd name="connsiteY3" fmla="*/ 513360 h 687531"/>
                    <a:gd name="connsiteX4" fmla="*/ 0 w 1988280"/>
                    <a:gd name="connsiteY4" fmla="*/ 0 h 687531"/>
                    <a:gd name="connsiteX0" fmla="*/ 0 w 1988280"/>
                    <a:gd name="connsiteY0" fmla="*/ 0 h 744150"/>
                    <a:gd name="connsiteX1" fmla="*/ 1988280 w 1988280"/>
                    <a:gd name="connsiteY1" fmla="*/ 0 h 744150"/>
                    <a:gd name="connsiteX2" fmla="*/ 1988280 w 1988280"/>
                    <a:gd name="connsiteY2" fmla="*/ 513360 h 744150"/>
                    <a:gd name="connsiteX3" fmla="*/ 0 w 1988280"/>
                    <a:gd name="connsiteY3" fmla="*/ 513360 h 744150"/>
                    <a:gd name="connsiteX4" fmla="*/ 0 w 1988280"/>
                    <a:gd name="connsiteY4" fmla="*/ 0 h 74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8280" h="744150">
                      <a:moveTo>
                        <a:pt x="0" y="0"/>
                      </a:moveTo>
                      <a:cubicBezTo>
                        <a:pt x="314418" y="373744"/>
                        <a:pt x="1989549" y="221342"/>
                        <a:pt x="1988280" y="0"/>
                      </a:cubicBezTo>
                      <a:lnTo>
                        <a:pt x="1988280" y="513360"/>
                      </a:lnTo>
                      <a:cubicBezTo>
                        <a:pt x="1975034" y="723817"/>
                        <a:pt x="376103" y="905246"/>
                        <a:pt x="0" y="51336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81"/>
                </a:p>
              </p:txBody>
            </p:sp>
            <p:sp>
              <p:nvSpPr>
                <p:cNvPr id="23" name="Line 7"/>
                <p:cNvSpPr/>
                <p:nvPr/>
              </p:nvSpPr>
              <p:spPr>
                <a:xfrm flipH="1">
                  <a:off x="1940990" y="3129474"/>
                  <a:ext cx="2630" cy="3605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" name="Line 8"/>
                <p:cNvSpPr/>
                <p:nvPr/>
              </p:nvSpPr>
              <p:spPr>
                <a:xfrm>
                  <a:off x="2420678" y="3075322"/>
                  <a:ext cx="0" cy="375824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" name="Line 9"/>
                <p:cNvSpPr/>
                <p:nvPr/>
              </p:nvSpPr>
              <p:spPr>
                <a:xfrm>
                  <a:off x="1456851" y="3075322"/>
                  <a:ext cx="0" cy="375823"/>
                </a:xfrm>
                <a:prstGeom prst="line">
                  <a:avLst/>
                </a:prstGeom>
                <a:ln w="9360">
                  <a:solidFill>
                    <a:srgbClr val="7CD03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" name="CustomShape 13"/>
                <p:cNvSpPr/>
                <p:nvPr/>
              </p:nvSpPr>
              <p:spPr>
                <a:xfrm>
                  <a:off x="1238125" y="3311406"/>
                  <a:ext cx="1410990" cy="17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7533" h="383613">
                      <a:moveTo>
                        <a:pt x="3047533" y="0"/>
                      </a:moveTo>
                      <a:cubicBezTo>
                        <a:pt x="3047533" y="211746"/>
                        <a:pt x="2365944" y="383447"/>
                        <a:pt x="1524729" y="383613"/>
                      </a:cubicBezTo>
                      <a:cubicBezTo>
                        <a:pt x="697286" y="383776"/>
                        <a:pt x="20492" y="217716"/>
                        <a:pt x="0" y="9500"/>
                      </a:cubicBezTo>
                    </a:path>
                  </a:pathLst>
                </a:custGeom>
                <a:noFill/>
                <a:ln w="25560">
                  <a:solidFill>
                    <a:srgbClr val="5D9A2B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" name="CustomShape 14"/>
                <p:cNvSpPr/>
                <p:nvPr/>
              </p:nvSpPr>
              <p:spPr>
                <a:xfrm>
                  <a:off x="1238125" y="2950626"/>
                  <a:ext cx="1410990" cy="178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7533" h="383613">
                      <a:moveTo>
                        <a:pt x="3047533" y="0"/>
                      </a:moveTo>
                      <a:cubicBezTo>
                        <a:pt x="3047533" y="211746"/>
                        <a:pt x="2365944" y="383447"/>
                        <a:pt x="1524729" y="383613"/>
                      </a:cubicBezTo>
                      <a:cubicBezTo>
                        <a:pt x="697286" y="383776"/>
                        <a:pt x="20492" y="217716"/>
                        <a:pt x="0" y="9500"/>
                      </a:cubicBezTo>
                    </a:path>
                  </a:pathLst>
                </a:custGeom>
                <a:noFill/>
                <a:ln w="25560">
                  <a:solidFill>
                    <a:srgbClr val="5D9A2B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481" dirty="0"/>
                </a:p>
              </p:txBody>
            </p:sp>
            <p:sp>
              <p:nvSpPr>
                <p:cNvPr id="28" name="CustomShape 24"/>
                <p:cNvSpPr/>
                <p:nvPr/>
              </p:nvSpPr>
              <p:spPr>
                <a:xfrm>
                  <a:off x="1686053" y="3280826"/>
                  <a:ext cx="36028" cy="36232"/>
                </a:xfrm>
                <a:prstGeom prst="ellipse">
                  <a:avLst/>
                </a:prstGeom>
                <a:solidFill>
                  <a:srgbClr val="000000"/>
                </a:solidFill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" name="CustomShape 29"/>
                <p:cNvSpPr/>
                <p:nvPr/>
              </p:nvSpPr>
              <p:spPr>
                <a:xfrm>
                  <a:off x="2180232" y="3278000"/>
                  <a:ext cx="35773" cy="36232"/>
                </a:xfrm>
                <a:prstGeom prst="ellipse">
                  <a:avLst/>
                </a:prstGeom>
                <a:solidFill>
                  <a:schemeClr val="tx1"/>
                </a:solidFill>
                <a:ln w="255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" name="CustomShape 34"/>
                <p:cNvSpPr/>
                <p:nvPr/>
              </p:nvSpPr>
              <p:spPr>
                <a:xfrm>
                  <a:off x="2589322" y="3147719"/>
                  <a:ext cx="35773" cy="36232"/>
                </a:xfrm>
                <a:prstGeom prst="ellipse">
                  <a:avLst/>
                </a:prstGeom>
                <a:solidFill>
                  <a:srgbClr val="000000"/>
                </a:solidFill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" name="CustomShape 38"/>
                <p:cNvSpPr/>
                <p:nvPr/>
              </p:nvSpPr>
              <p:spPr>
                <a:xfrm>
                  <a:off x="1274408" y="3156969"/>
                  <a:ext cx="36028" cy="36232"/>
                </a:xfrm>
                <a:prstGeom prst="ellipse">
                  <a:avLst/>
                </a:prstGeom>
                <a:solidFill>
                  <a:srgbClr val="000000"/>
                </a:solidFill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" name="Oval 31"/>
                <p:cNvSpPr/>
                <p:nvPr/>
              </p:nvSpPr>
              <p:spPr>
                <a:xfrm>
                  <a:off x="1237616" y="2780255"/>
                  <a:ext cx="1411372" cy="349220"/>
                </a:xfrm>
                <a:prstGeom prst="ellipse">
                  <a:avLst/>
                </a:prstGeom>
                <a:noFill/>
                <a:ln>
                  <a:solidFill>
                    <a:srgbClr val="5C992A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Line 19"/>
              <p:cNvSpPr/>
              <p:nvPr/>
            </p:nvSpPr>
            <p:spPr>
              <a:xfrm flipH="1" flipV="1">
                <a:off x="1201851" y="4604347"/>
                <a:ext cx="0" cy="590152"/>
              </a:xfrm>
              <a:prstGeom prst="line">
                <a:avLst/>
              </a:prstGeom>
              <a:ln w="25560">
                <a:solidFill>
                  <a:srgbClr val="5D9A2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Line 19"/>
              <p:cNvSpPr/>
              <p:nvPr/>
            </p:nvSpPr>
            <p:spPr>
              <a:xfrm flipH="1" flipV="1">
                <a:off x="3499739" y="4583195"/>
                <a:ext cx="0" cy="590152"/>
              </a:xfrm>
              <a:prstGeom prst="line">
                <a:avLst/>
              </a:prstGeom>
              <a:ln w="25560">
                <a:solidFill>
                  <a:srgbClr val="5D9A2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Line 19"/>
              <p:cNvSpPr/>
              <p:nvPr/>
            </p:nvSpPr>
            <p:spPr>
              <a:xfrm flipH="1" flipV="1">
                <a:off x="1201851" y="2421663"/>
                <a:ext cx="0" cy="590152"/>
              </a:xfrm>
              <a:prstGeom prst="line">
                <a:avLst/>
              </a:prstGeom>
              <a:ln w="25560">
                <a:solidFill>
                  <a:srgbClr val="5D9A2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Line 19"/>
              <p:cNvSpPr/>
              <p:nvPr/>
            </p:nvSpPr>
            <p:spPr>
              <a:xfrm flipH="1" flipV="1">
                <a:off x="3499739" y="2435966"/>
                <a:ext cx="0" cy="590152"/>
              </a:xfrm>
              <a:prstGeom prst="line">
                <a:avLst/>
              </a:prstGeom>
              <a:ln w="25560">
                <a:solidFill>
                  <a:srgbClr val="5D9A2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</p:grpSp>
        <p:cxnSp>
          <p:nvCxnSpPr>
            <p:cNvPr id="41" name="Straight Arrow Connector 40"/>
            <p:cNvCxnSpPr/>
            <p:nvPr/>
          </p:nvCxnSpPr>
          <p:spPr>
            <a:xfrm>
              <a:off x="2365612" y="3420087"/>
              <a:ext cx="0" cy="770913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5943600" y="1425712"/>
            <a:ext cx="2333767" cy="4010349"/>
            <a:chOff x="5604520" y="1425712"/>
            <a:chExt cx="2672847" cy="4593025"/>
          </a:xfrm>
        </p:grpSpPr>
        <p:grpSp>
          <p:nvGrpSpPr>
            <p:cNvPr id="124" name="Group 123"/>
            <p:cNvGrpSpPr/>
            <p:nvPr/>
          </p:nvGrpSpPr>
          <p:grpSpPr>
            <a:xfrm rot="10800000">
              <a:off x="5812072" y="4042000"/>
              <a:ext cx="2465295" cy="1976737"/>
              <a:chOff x="5659672" y="4015836"/>
              <a:chExt cx="2465295" cy="1976737"/>
            </a:xfrm>
          </p:grpSpPr>
          <p:grpSp>
            <p:nvGrpSpPr>
              <p:cNvPr id="100" name="Group 99"/>
              <p:cNvGrpSpPr/>
              <p:nvPr/>
            </p:nvGrpSpPr>
            <p:grpSpPr>
              <a:xfrm rot="5400000">
                <a:off x="5903951" y="3771557"/>
                <a:ext cx="1976737" cy="2465295"/>
                <a:chOff x="869905" y="1385887"/>
                <a:chExt cx="4284577" cy="5343526"/>
              </a:xfrm>
            </p:grpSpPr>
            <p:sp>
              <p:nvSpPr>
                <p:cNvPr id="101" name="Trapezoid 100"/>
                <p:cNvSpPr/>
                <p:nvPr/>
              </p:nvSpPr>
              <p:spPr>
                <a:xfrm>
                  <a:off x="1542960" y="1728787"/>
                  <a:ext cx="3103696" cy="4240756"/>
                </a:xfrm>
                <a:prstGeom prst="trapezoid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8575">
                  <a:solidFill>
                    <a:srgbClr val="FF25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481"/>
                </a:p>
              </p:txBody>
            </p: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1400176" y="1385888"/>
                  <a:ext cx="971549" cy="5343525"/>
                </a:xfrm>
                <a:prstGeom prst="line">
                  <a:avLst/>
                </a:prstGeom>
                <a:ln w="28575">
                  <a:solidFill>
                    <a:srgbClr val="FF25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817891" y="1385887"/>
                  <a:ext cx="971549" cy="5343525"/>
                </a:xfrm>
                <a:prstGeom prst="line">
                  <a:avLst/>
                </a:prstGeom>
                <a:ln w="28575">
                  <a:solidFill>
                    <a:srgbClr val="FF25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985840" y="1728787"/>
                  <a:ext cx="4168642" cy="0"/>
                </a:xfrm>
                <a:prstGeom prst="line">
                  <a:avLst/>
                </a:prstGeom>
                <a:ln w="28575">
                  <a:solidFill>
                    <a:srgbClr val="FF25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869905" y="5969543"/>
                  <a:ext cx="4168642" cy="0"/>
                </a:xfrm>
                <a:prstGeom prst="line">
                  <a:avLst/>
                </a:prstGeom>
                <a:ln w="28575">
                  <a:solidFill>
                    <a:srgbClr val="FF25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" name="Oval 120"/>
              <p:cNvSpPr>
                <a:spLocks noChangeAspect="1"/>
              </p:cNvSpPr>
              <p:nvPr/>
            </p:nvSpPr>
            <p:spPr>
              <a:xfrm rot="5400000">
                <a:off x="6898974" y="5010187"/>
                <a:ext cx="90000" cy="90000"/>
              </a:xfrm>
              <a:prstGeom prst="ellipse">
                <a:avLst/>
              </a:prstGeom>
              <a:solidFill>
                <a:srgbClr val="FF2500"/>
              </a:solidFill>
              <a:ln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 rot="5400000">
              <a:off x="5848799" y="1181433"/>
              <a:ext cx="1976737" cy="2465295"/>
              <a:chOff x="869905" y="1385887"/>
              <a:chExt cx="4284577" cy="5343526"/>
            </a:xfrm>
          </p:grpSpPr>
          <p:sp>
            <p:nvSpPr>
              <p:cNvPr id="71" name="Trapezoid 70"/>
              <p:cNvSpPr/>
              <p:nvPr/>
            </p:nvSpPr>
            <p:spPr>
              <a:xfrm>
                <a:off x="1542960" y="1728787"/>
                <a:ext cx="3103696" cy="4240756"/>
              </a:xfrm>
              <a:prstGeom prst="trapezoi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 flipH="1">
                <a:off x="1400176" y="1385888"/>
                <a:ext cx="971549" cy="5343525"/>
              </a:xfrm>
              <a:prstGeom prst="line">
                <a:avLst/>
              </a:prstGeom>
              <a:ln w="28575">
                <a:solidFill>
                  <a:srgbClr val="FF2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817891" y="1385887"/>
                <a:ext cx="971549" cy="5343525"/>
              </a:xfrm>
              <a:prstGeom prst="line">
                <a:avLst/>
              </a:prstGeom>
              <a:ln w="28575">
                <a:solidFill>
                  <a:srgbClr val="FF2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985840" y="1728787"/>
                <a:ext cx="4168642" cy="0"/>
              </a:xfrm>
              <a:prstGeom prst="line">
                <a:avLst/>
              </a:prstGeom>
              <a:ln w="28575">
                <a:solidFill>
                  <a:srgbClr val="FF2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869905" y="5969543"/>
                <a:ext cx="4168642" cy="0"/>
              </a:xfrm>
              <a:prstGeom prst="line">
                <a:avLst/>
              </a:prstGeom>
              <a:ln w="28575">
                <a:solidFill>
                  <a:srgbClr val="FF2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 rot="5400000">
              <a:off x="6765975" y="1303179"/>
              <a:ext cx="294211" cy="1562028"/>
              <a:chOff x="1678273" y="2514586"/>
              <a:chExt cx="637701" cy="3385694"/>
            </a:xfrm>
            <a:solidFill>
              <a:schemeClr val="tx1"/>
            </a:solidFill>
          </p:grpSpPr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2225974" y="2514586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089048" y="3338509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1952123" y="4162432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1815198" y="4986355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1678273" y="5810280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 rot="5400000" flipH="1">
              <a:off x="6765975" y="2004784"/>
              <a:ext cx="294211" cy="1562028"/>
              <a:chOff x="1678273" y="2514586"/>
              <a:chExt cx="637701" cy="3385694"/>
            </a:xfrm>
            <a:solidFill>
              <a:schemeClr val="tx1"/>
            </a:solidFill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2225974" y="2514586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2089048" y="3338509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1952123" y="4162432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1815198" y="4986355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1678273" y="5810280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rot="5400000">
              <a:off x="6892320" y="1659810"/>
              <a:ext cx="41523" cy="1562028"/>
              <a:chOff x="1952123" y="2514586"/>
              <a:chExt cx="90000" cy="3385694"/>
            </a:xfrm>
            <a:solidFill>
              <a:schemeClr val="tx1"/>
            </a:solidFill>
          </p:grpSpPr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1952123" y="2514586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1952123" y="3338509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1952123" y="4162432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1952123" y="4986355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1952123" y="5810280"/>
                <a:ext cx="90000" cy="90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81"/>
              </a:p>
            </p:txBody>
          </p:sp>
        </p:grpSp>
        <p:cxnSp>
          <p:nvCxnSpPr>
            <p:cNvPr id="51" name="Straight Arrow Connector 50"/>
            <p:cNvCxnSpPr/>
            <p:nvPr/>
          </p:nvCxnSpPr>
          <p:spPr>
            <a:xfrm flipH="1">
              <a:off x="7196552" y="2709648"/>
              <a:ext cx="471756" cy="221251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6918811" y="2487613"/>
              <a:ext cx="125910" cy="241007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537650" y="2483912"/>
              <a:ext cx="327720" cy="24137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7121096" y="2768859"/>
              <a:ext cx="171476" cy="216313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915111" y="2835469"/>
              <a:ext cx="53716" cy="20237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TextShape 27"/>
          <p:cNvSpPr txBox="1"/>
          <p:nvPr/>
        </p:nvSpPr>
        <p:spPr>
          <a:xfrm>
            <a:off x="315951" y="2208851"/>
            <a:ext cx="477572" cy="324768"/>
          </a:xfrm>
          <a:prstGeom prst="rect">
            <a:avLst/>
          </a:prstGeom>
          <a:noFill/>
          <a:ln>
            <a:noFill/>
          </a:ln>
        </p:spPr>
        <p:txBody>
          <a:bodyPr lIns="81634" tIns="40817" rIns="81634" bIns="40817"/>
          <a:lstStyle/>
          <a:p>
            <a:r>
              <a:rPr lang="en-US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p`</a:t>
            </a:r>
          </a:p>
        </p:txBody>
      </p:sp>
      <p:sp>
        <p:nvSpPr>
          <p:cNvPr id="132" name="TextShape 27"/>
          <p:cNvSpPr txBox="1"/>
          <p:nvPr/>
        </p:nvSpPr>
        <p:spPr>
          <a:xfrm>
            <a:off x="315951" y="4647443"/>
            <a:ext cx="477572" cy="324768"/>
          </a:xfrm>
          <a:prstGeom prst="rect">
            <a:avLst/>
          </a:prstGeom>
          <a:noFill/>
          <a:ln>
            <a:noFill/>
          </a:ln>
        </p:spPr>
        <p:txBody>
          <a:bodyPr lIns="81634" tIns="40817" rIns="81634" bIns="40817"/>
          <a:lstStyle/>
          <a:p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15951" y="5779425"/>
            <a:ext cx="3354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Green’s function for a pair of </a:t>
            </a:r>
            <a:r>
              <a:rPr lang="en-US" smtClean="0"/>
              <a:t>element levels </a:t>
            </a:r>
            <a:r>
              <a:rPr lang="en-US" dirty="0" smtClean="0"/>
              <a:t>(</a:t>
            </a:r>
            <a:r>
              <a:rPr lang="en-US" dirty="0" err="1" smtClean="0"/>
              <a:t>p`,p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5232834" y="5779425"/>
            <a:ext cx="357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Many greens </a:t>
            </a:r>
            <a:r>
              <a:rPr lang="en-US" smtClean="0"/>
              <a:t>functions for a pair of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0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Pitfalls of the formulation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332000" y="1447967"/>
            <a:ext cx="8467620" cy="726538"/>
            <a:chOff x="365760" y="3173260"/>
            <a:chExt cx="9335453" cy="801000"/>
          </a:xfrm>
        </p:grpSpPr>
        <p:pic>
          <p:nvPicPr>
            <p:cNvPr id="48" name="Picture 240"/>
            <p:cNvPicPr/>
            <p:nvPr/>
          </p:nvPicPr>
          <p:blipFill>
            <a:blip r:embed="rId2"/>
            <a:stretch/>
          </p:blipFill>
          <p:spPr>
            <a:xfrm>
              <a:off x="365760" y="3218180"/>
              <a:ext cx="9236160" cy="731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" name="CustomShape 4"/>
            <p:cNvSpPr/>
            <p:nvPr/>
          </p:nvSpPr>
          <p:spPr>
            <a:xfrm>
              <a:off x="4157663" y="3173260"/>
              <a:ext cx="5543550" cy="801000"/>
            </a:xfrm>
            <a:prstGeom prst="rect">
              <a:avLst/>
            </a:prstGeom>
            <a:noFill/>
            <a:ln w="12600">
              <a:solidFill>
                <a:srgbClr val="3333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481" dirty="0"/>
            </a:p>
          </p:txBody>
        </p:sp>
      </p:grpSp>
      <p:sp>
        <p:nvSpPr>
          <p:cNvPr id="50" name="Freeform 49"/>
          <p:cNvSpPr/>
          <p:nvPr/>
        </p:nvSpPr>
        <p:spPr>
          <a:xfrm>
            <a:off x="3260182" y="2124263"/>
            <a:ext cx="3245739" cy="298459"/>
          </a:xfrm>
          <a:custGeom>
            <a:avLst/>
            <a:gdLst>
              <a:gd name="connsiteX0" fmla="*/ 0 w 1542197"/>
              <a:gd name="connsiteY0" fmla="*/ 477672 h 477672"/>
              <a:gd name="connsiteX1" fmla="*/ 1187355 w 1542197"/>
              <a:gd name="connsiteY1" fmla="*/ 382137 h 477672"/>
              <a:gd name="connsiteX2" fmla="*/ 1542197 w 1542197"/>
              <a:gd name="connsiteY2" fmla="*/ 0 h 47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2197" h="477672">
                <a:moveTo>
                  <a:pt x="0" y="477672"/>
                </a:moveTo>
                <a:cubicBezTo>
                  <a:pt x="465161" y="469710"/>
                  <a:pt x="930322" y="461749"/>
                  <a:pt x="1187355" y="382137"/>
                </a:cubicBezTo>
                <a:cubicBezTo>
                  <a:pt x="1444388" y="302525"/>
                  <a:pt x="1493292" y="151262"/>
                  <a:pt x="1542197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1"/>
          </a:p>
        </p:txBody>
      </p:sp>
      <p:sp>
        <p:nvSpPr>
          <p:cNvPr id="51" name="TextBox 50"/>
          <p:cNvSpPr txBox="1"/>
          <p:nvPr/>
        </p:nvSpPr>
        <p:spPr>
          <a:xfrm>
            <a:off x="191981" y="2205428"/>
            <a:ext cx="3082895" cy="399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6" dirty="0"/>
              <a:t>Decays slowly when </a:t>
            </a:r>
            <a:r>
              <a:rPr lang="en-US" sz="1996" dirty="0" err="1"/>
              <a:t>z’≈z</a:t>
            </a:r>
            <a:r>
              <a:rPr lang="en-US" sz="1996" dirty="0"/>
              <a:t>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63583" y="2645152"/>
            <a:ext cx="4131597" cy="2033216"/>
            <a:chOff x="180083" y="4511836"/>
            <a:chExt cx="4555038" cy="2241597"/>
          </a:xfrm>
        </p:grpSpPr>
        <p:grpSp>
          <p:nvGrpSpPr>
            <p:cNvPr id="53" name="Group 52"/>
            <p:cNvGrpSpPr/>
            <p:nvPr/>
          </p:nvGrpSpPr>
          <p:grpSpPr>
            <a:xfrm>
              <a:off x="180083" y="4511836"/>
              <a:ext cx="4555038" cy="2241597"/>
              <a:chOff x="180083" y="3447308"/>
              <a:chExt cx="4555038" cy="2241597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211390" y="3447308"/>
                <a:ext cx="4318061" cy="440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96" dirty="0"/>
                  <a:t>Use Green’s function in the form: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80083" y="4909882"/>
                <a:ext cx="4555038" cy="779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96" dirty="0"/>
                  <a:t>and estimate the surface integrals numerically</a:t>
                </a: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660" y="5068476"/>
              <a:ext cx="2997200" cy="825500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5415627" y="2488007"/>
            <a:ext cx="2985258" cy="2179579"/>
            <a:chOff x="4484714" y="3890214"/>
            <a:chExt cx="3814897" cy="2769662"/>
          </a:xfrm>
        </p:grpSpPr>
        <p:sp>
          <p:nvSpPr>
            <p:cNvPr id="104" name="Rectangle 76"/>
            <p:cNvSpPr/>
            <p:nvPr/>
          </p:nvSpPr>
          <p:spPr>
            <a:xfrm>
              <a:off x="5420398" y="4558929"/>
              <a:ext cx="1803448" cy="674973"/>
            </a:xfrm>
            <a:custGeom>
              <a:avLst/>
              <a:gdLst>
                <a:gd name="connsiteX0" fmla="*/ 0 w 1988280"/>
                <a:gd name="connsiteY0" fmla="*/ 0 h 513360"/>
                <a:gd name="connsiteX1" fmla="*/ 1988280 w 1988280"/>
                <a:gd name="connsiteY1" fmla="*/ 0 h 513360"/>
                <a:gd name="connsiteX2" fmla="*/ 1988280 w 1988280"/>
                <a:gd name="connsiteY2" fmla="*/ 513360 h 513360"/>
                <a:gd name="connsiteX3" fmla="*/ 0 w 1988280"/>
                <a:gd name="connsiteY3" fmla="*/ 513360 h 513360"/>
                <a:gd name="connsiteX4" fmla="*/ 0 w 1988280"/>
                <a:gd name="connsiteY4" fmla="*/ 0 h 513360"/>
                <a:gd name="connsiteX0" fmla="*/ 0 w 1988280"/>
                <a:gd name="connsiteY0" fmla="*/ 0 h 513360"/>
                <a:gd name="connsiteX1" fmla="*/ 1988280 w 1988280"/>
                <a:gd name="connsiteY1" fmla="*/ 0 h 513360"/>
                <a:gd name="connsiteX2" fmla="*/ 1988280 w 1988280"/>
                <a:gd name="connsiteY2" fmla="*/ 513360 h 513360"/>
                <a:gd name="connsiteX3" fmla="*/ 0 w 1988280"/>
                <a:gd name="connsiteY3" fmla="*/ 513360 h 513360"/>
                <a:gd name="connsiteX4" fmla="*/ 0 w 1988280"/>
                <a:gd name="connsiteY4" fmla="*/ 0 h 513360"/>
                <a:gd name="connsiteX0" fmla="*/ 0 w 1988280"/>
                <a:gd name="connsiteY0" fmla="*/ 0 h 513360"/>
                <a:gd name="connsiteX1" fmla="*/ 1988280 w 1988280"/>
                <a:gd name="connsiteY1" fmla="*/ 0 h 513360"/>
                <a:gd name="connsiteX2" fmla="*/ 1988280 w 1988280"/>
                <a:gd name="connsiteY2" fmla="*/ 513360 h 513360"/>
                <a:gd name="connsiteX3" fmla="*/ 0 w 1988280"/>
                <a:gd name="connsiteY3" fmla="*/ 513360 h 513360"/>
                <a:gd name="connsiteX4" fmla="*/ 0 w 1988280"/>
                <a:gd name="connsiteY4" fmla="*/ 0 h 513360"/>
                <a:gd name="connsiteX0" fmla="*/ 0 w 1988280"/>
                <a:gd name="connsiteY0" fmla="*/ 0 h 513360"/>
                <a:gd name="connsiteX1" fmla="*/ 1988280 w 1988280"/>
                <a:gd name="connsiteY1" fmla="*/ 0 h 513360"/>
                <a:gd name="connsiteX2" fmla="*/ 1988280 w 1988280"/>
                <a:gd name="connsiteY2" fmla="*/ 513360 h 513360"/>
                <a:gd name="connsiteX3" fmla="*/ 0 w 1988280"/>
                <a:gd name="connsiteY3" fmla="*/ 513360 h 513360"/>
                <a:gd name="connsiteX4" fmla="*/ 0 w 1988280"/>
                <a:gd name="connsiteY4" fmla="*/ 0 h 513360"/>
                <a:gd name="connsiteX0" fmla="*/ 0 w 1988280"/>
                <a:gd name="connsiteY0" fmla="*/ 0 h 687531"/>
                <a:gd name="connsiteX1" fmla="*/ 1988280 w 1988280"/>
                <a:gd name="connsiteY1" fmla="*/ 0 h 687531"/>
                <a:gd name="connsiteX2" fmla="*/ 1988280 w 1988280"/>
                <a:gd name="connsiteY2" fmla="*/ 513360 h 687531"/>
                <a:gd name="connsiteX3" fmla="*/ 0 w 1988280"/>
                <a:gd name="connsiteY3" fmla="*/ 513360 h 687531"/>
                <a:gd name="connsiteX4" fmla="*/ 0 w 1988280"/>
                <a:gd name="connsiteY4" fmla="*/ 0 h 687531"/>
                <a:gd name="connsiteX0" fmla="*/ 0 w 1988280"/>
                <a:gd name="connsiteY0" fmla="*/ 0 h 744150"/>
                <a:gd name="connsiteX1" fmla="*/ 1988280 w 1988280"/>
                <a:gd name="connsiteY1" fmla="*/ 0 h 744150"/>
                <a:gd name="connsiteX2" fmla="*/ 1988280 w 1988280"/>
                <a:gd name="connsiteY2" fmla="*/ 513360 h 744150"/>
                <a:gd name="connsiteX3" fmla="*/ 0 w 1988280"/>
                <a:gd name="connsiteY3" fmla="*/ 513360 h 744150"/>
                <a:gd name="connsiteX4" fmla="*/ 0 w 1988280"/>
                <a:gd name="connsiteY4" fmla="*/ 0 h 74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8280" h="744150">
                  <a:moveTo>
                    <a:pt x="0" y="0"/>
                  </a:moveTo>
                  <a:cubicBezTo>
                    <a:pt x="314418" y="373744"/>
                    <a:pt x="1989549" y="221342"/>
                    <a:pt x="1988280" y="0"/>
                  </a:cubicBezTo>
                  <a:lnTo>
                    <a:pt x="1988280" y="513360"/>
                  </a:lnTo>
                  <a:cubicBezTo>
                    <a:pt x="1975034" y="723817"/>
                    <a:pt x="376103" y="905246"/>
                    <a:pt x="0" y="5133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105" name="Line 1"/>
            <p:cNvSpPr/>
            <p:nvPr/>
          </p:nvSpPr>
          <p:spPr>
            <a:xfrm>
              <a:off x="6826616" y="3932337"/>
              <a:ext cx="327" cy="366044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" name="Line 2"/>
            <p:cNvSpPr/>
            <p:nvPr/>
          </p:nvSpPr>
          <p:spPr>
            <a:xfrm>
              <a:off x="5633461" y="3975112"/>
              <a:ext cx="327" cy="277228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" name="Line 3"/>
            <p:cNvSpPr/>
            <p:nvPr/>
          </p:nvSpPr>
          <p:spPr>
            <a:xfrm>
              <a:off x="4793943" y="4926959"/>
              <a:ext cx="626292" cy="327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" name="Line 4"/>
            <p:cNvSpPr/>
            <p:nvPr/>
          </p:nvSpPr>
          <p:spPr>
            <a:xfrm>
              <a:off x="4484714" y="5938235"/>
              <a:ext cx="3505669" cy="327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" name="Line 5"/>
            <p:cNvSpPr/>
            <p:nvPr/>
          </p:nvSpPr>
          <p:spPr>
            <a:xfrm flipH="1">
              <a:off x="4484714" y="4926959"/>
              <a:ext cx="309227" cy="1011276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" name="Line 6"/>
            <p:cNvSpPr/>
            <p:nvPr/>
          </p:nvSpPr>
          <p:spPr>
            <a:xfrm flipH="1">
              <a:off x="7990384" y="4926959"/>
              <a:ext cx="309227" cy="1011276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" name="Line 7"/>
            <p:cNvSpPr/>
            <p:nvPr/>
          </p:nvSpPr>
          <p:spPr>
            <a:xfrm>
              <a:off x="6322121" y="4331363"/>
              <a:ext cx="327" cy="132834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" name="Line 8"/>
            <p:cNvSpPr/>
            <p:nvPr/>
          </p:nvSpPr>
          <p:spPr>
            <a:xfrm>
              <a:off x="6931759" y="4273238"/>
              <a:ext cx="327" cy="1319198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3" name="Line 9"/>
            <p:cNvSpPr/>
            <p:nvPr/>
          </p:nvSpPr>
          <p:spPr>
            <a:xfrm>
              <a:off x="5700073" y="4273238"/>
              <a:ext cx="327" cy="1319198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4" name="Line 10"/>
            <p:cNvSpPr/>
            <p:nvPr/>
          </p:nvSpPr>
          <p:spPr>
            <a:xfrm>
              <a:off x="6933066" y="5938237"/>
              <a:ext cx="327" cy="659598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5" name="Line 11"/>
            <p:cNvSpPr/>
            <p:nvPr/>
          </p:nvSpPr>
          <p:spPr>
            <a:xfrm>
              <a:off x="6324733" y="5938236"/>
              <a:ext cx="327" cy="721640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6" name="Line 12"/>
            <p:cNvSpPr/>
            <p:nvPr/>
          </p:nvSpPr>
          <p:spPr>
            <a:xfrm>
              <a:off x="5703012" y="5931053"/>
              <a:ext cx="327" cy="659598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CustomShape 13"/>
            <p:cNvSpPr/>
            <p:nvPr/>
          </p:nvSpPr>
          <p:spPr>
            <a:xfrm>
              <a:off x="5420888" y="4992593"/>
              <a:ext cx="1803121" cy="226942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CustomShape 14"/>
            <p:cNvSpPr/>
            <p:nvPr/>
          </p:nvSpPr>
          <p:spPr>
            <a:xfrm>
              <a:off x="5420888" y="4534139"/>
              <a:ext cx="1803121" cy="227268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481" dirty="0"/>
            </a:p>
          </p:txBody>
        </p:sp>
        <p:sp>
          <p:nvSpPr>
            <p:cNvPr id="119" name="CustomShape 15"/>
            <p:cNvSpPr/>
            <p:nvPr/>
          </p:nvSpPr>
          <p:spPr>
            <a:xfrm>
              <a:off x="5420561" y="6081584"/>
              <a:ext cx="1803121" cy="226942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Line 16"/>
            <p:cNvSpPr/>
            <p:nvPr/>
          </p:nvSpPr>
          <p:spPr>
            <a:xfrm>
              <a:off x="7223682" y="4929571"/>
              <a:ext cx="1075929" cy="327"/>
            </a:xfrm>
            <a:prstGeom prst="line">
              <a:avLst/>
            </a:prstGeom>
            <a:ln w="19080">
              <a:solidFill>
                <a:srgbClr val="2C889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CustomShape 17"/>
            <p:cNvSpPr/>
            <p:nvPr/>
          </p:nvSpPr>
          <p:spPr>
            <a:xfrm>
              <a:off x="5422847" y="6426077"/>
              <a:ext cx="1802794" cy="226615"/>
            </a:xfrm>
            <a:custGeom>
              <a:avLst/>
              <a:gdLst/>
              <a:ahLst/>
              <a:cxnLst/>
              <a:rect l="l" t="t" r="r" b="b"/>
              <a:pathLst>
                <a:path w="3047533" h="383613">
                  <a:moveTo>
                    <a:pt x="3047533" y="0"/>
                  </a:moveTo>
                  <a:cubicBezTo>
                    <a:pt x="3047533" y="211746"/>
                    <a:pt x="2365944" y="383447"/>
                    <a:pt x="1524729" y="383613"/>
                  </a:cubicBezTo>
                  <a:cubicBezTo>
                    <a:pt x="697286" y="383776"/>
                    <a:pt x="20492" y="217716"/>
                    <a:pt x="0" y="9500"/>
                  </a:cubicBezTo>
                </a:path>
              </a:pathLst>
            </a:cu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" name="Line 18"/>
            <p:cNvSpPr/>
            <p:nvPr/>
          </p:nvSpPr>
          <p:spPr>
            <a:xfrm flipH="1" flipV="1">
              <a:off x="7223682" y="5931051"/>
              <a:ext cx="3918" cy="497965"/>
            </a:xfrm>
            <a:prstGeom prst="line">
              <a:avLst/>
            </a:prstGeom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" name="Line 19"/>
            <p:cNvSpPr/>
            <p:nvPr/>
          </p:nvSpPr>
          <p:spPr>
            <a:xfrm flipH="1" flipV="1">
              <a:off x="5421541" y="5938235"/>
              <a:ext cx="3918" cy="497965"/>
            </a:xfrm>
            <a:prstGeom prst="line">
              <a:avLst/>
            </a:prstGeom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CustomShape 20"/>
            <p:cNvSpPr/>
            <p:nvPr/>
          </p:nvSpPr>
          <p:spPr>
            <a:xfrm>
              <a:off x="5420561" y="3890214"/>
              <a:ext cx="1803448" cy="1765896"/>
            </a:xfrm>
            <a:prstGeom prst="can">
              <a:avLst>
                <a:gd name="adj" fmla="val 25000"/>
              </a:avLst>
            </a:prstGeom>
            <a:noFill/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Line 21"/>
            <p:cNvSpPr/>
            <p:nvPr/>
          </p:nvSpPr>
          <p:spPr>
            <a:xfrm>
              <a:off x="6230038" y="3890214"/>
              <a:ext cx="327" cy="441474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6" name="Line 22"/>
            <p:cNvSpPr/>
            <p:nvPr/>
          </p:nvSpPr>
          <p:spPr>
            <a:xfrm>
              <a:off x="6826290" y="3939521"/>
              <a:ext cx="327" cy="366044"/>
            </a:xfrm>
            <a:prstGeom prst="line">
              <a:avLst/>
            </a:prstGeom>
            <a:ln w="9360">
              <a:solidFill>
                <a:srgbClr val="7CD03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7" name="CustomShape 23"/>
            <p:cNvSpPr/>
            <p:nvPr/>
          </p:nvSpPr>
          <p:spPr>
            <a:xfrm>
              <a:off x="5993301" y="4530548"/>
              <a:ext cx="46041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8" name="CustomShape 24"/>
            <p:cNvSpPr/>
            <p:nvPr/>
          </p:nvSpPr>
          <p:spPr>
            <a:xfrm>
              <a:off x="5993301" y="4953735"/>
              <a:ext cx="46041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9" name="CustomShape 25"/>
            <p:cNvSpPr/>
            <p:nvPr/>
          </p:nvSpPr>
          <p:spPr>
            <a:xfrm>
              <a:off x="5993301" y="5422638"/>
              <a:ext cx="46041" cy="45715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CustomShape 26"/>
            <p:cNvSpPr/>
            <p:nvPr/>
          </p:nvSpPr>
          <p:spPr>
            <a:xfrm>
              <a:off x="5993301" y="6073747"/>
              <a:ext cx="46041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CustomShape 27"/>
            <p:cNvSpPr/>
            <p:nvPr/>
          </p:nvSpPr>
          <p:spPr>
            <a:xfrm>
              <a:off x="5993301" y="6473424"/>
              <a:ext cx="46041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CustomShape 28"/>
            <p:cNvSpPr/>
            <p:nvPr/>
          </p:nvSpPr>
          <p:spPr>
            <a:xfrm>
              <a:off x="6624818" y="4527281"/>
              <a:ext cx="45715" cy="45715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" name="CustomShape 29"/>
            <p:cNvSpPr/>
            <p:nvPr/>
          </p:nvSpPr>
          <p:spPr>
            <a:xfrm>
              <a:off x="6624818" y="4950144"/>
              <a:ext cx="45715" cy="46041"/>
            </a:xfrm>
            <a:prstGeom prst="ellipse">
              <a:avLst/>
            </a:prstGeom>
            <a:solidFill>
              <a:srgbClr val="FF0000"/>
            </a:solidFill>
            <a:ln w="255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CustomShape 30"/>
            <p:cNvSpPr/>
            <p:nvPr/>
          </p:nvSpPr>
          <p:spPr>
            <a:xfrm>
              <a:off x="6624818" y="5419373"/>
              <a:ext cx="45715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CustomShape 31"/>
            <p:cNvSpPr/>
            <p:nvPr/>
          </p:nvSpPr>
          <p:spPr>
            <a:xfrm>
              <a:off x="6624818" y="6070155"/>
              <a:ext cx="45715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" name="CustomShape 32"/>
            <p:cNvSpPr/>
            <p:nvPr/>
          </p:nvSpPr>
          <p:spPr>
            <a:xfrm>
              <a:off x="6624818" y="6470159"/>
              <a:ext cx="45715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7" name="CustomShape 33"/>
            <p:cNvSpPr/>
            <p:nvPr/>
          </p:nvSpPr>
          <p:spPr>
            <a:xfrm>
              <a:off x="7147599" y="4361729"/>
              <a:ext cx="45715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CustomShape 34"/>
            <p:cNvSpPr/>
            <p:nvPr/>
          </p:nvSpPr>
          <p:spPr>
            <a:xfrm>
              <a:off x="7147599" y="4784591"/>
              <a:ext cx="45715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CustomShape 35"/>
            <p:cNvSpPr/>
            <p:nvPr/>
          </p:nvSpPr>
          <p:spPr>
            <a:xfrm>
              <a:off x="7147599" y="5253493"/>
              <a:ext cx="45715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36"/>
            <p:cNvSpPr/>
            <p:nvPr/>
          </p:nvSpPr>
          <p:spPr>
            <a:xfrm>
              <a:off x="7147599" y="6304607"/>
              <a:ext cx="45715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37"/>
            <p:cNvSpPr/>
            <p:nvPr/>
          </p:nvSpPr>
          <p:spPr>
            <a:xfrm>
              <a:off x="5467255" y="4372831"/>
              <a:ext cx="46041" cy="46368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38"/>
            <p:cNvSpPr/>
            <p:nvPr/>
          </p:nvSpPr>
          <p:spPr>
            <a:xfrm>
              <a:off x="5467255" y="4796346"/>
              <a:ext cx="46041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39"/>
            <p:cNvSpPr/>
            <p:nvPr/>
          </p:nvSpPr>
          <p:spPr>
            <a:xfrm>
              <a:off x="5467255" y="5264922"/>
              <a:ext cx="46041" cy="46041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40"/>
            <p:cNvSpPr/>
            <p:nvPr/>
          </p:nvSpPr>
          <p:spPr>
            <a:xfrm>
              <a:off x="5467255" y="6316362"/>
              <a:ext cx="46041" cy="45715"/>
            </a:xfrm>
            <a:prstGeom prst="ellipse">
              <a:avLst/>
            </a:prstGeom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43"/>
            <p:cNvSpPr/>
            <p:nvPr/>
          </p:nvSpPr>
          <p:spPr>
            <a:xfrm>
              <a:off x="6059915" y="4978225"/>
              <a:ext cx="534863" cy="32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47"/>
            <p:cNvSpPr/>
            <p:nvPr/>
          </p:nvSpPr>
          <p:spPr>
            <a:xfrm flipH="1">
              <a:off x="6706777" y="4818877"/>
              <a:ext cx="414372" cy="15412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43"/>
            <p:cNvSpPr/>
            <p:nvPr/>
          </p:nvSpPr>
          <p:spPr>
            <a:xfrm>
              <a:off x="5556725" y="4825408"/>
              <a:ext cx="864662" cy="11428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B05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8" name="TextBox 147"/>
          <p:cNvSpPr txBox="1"/>
          <p:nvPr/>
        </p:nvSpPr>
        <p:spPr>
          <a:xfrm>
            <a:off x="163583" y="1029457"/>
            <a:ext cx="5008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Special treatment is needed when z`≈ z: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163583" y="5200593"/>
            <a:ext cx="5203925" cy="979149"/>
            <a:chOff x="163583" y="4997393"/>
            <a:chExt cx="5203925" cy="979149"/>
          </a:xfrm>
        </p:grpSpPr>
        <p:sp>
          <p:nvSpPr>
            <p:cNvPr id="149" name="TextBox 148"/>
            <p:cNvSpPr txBox="1"/>
            <p:nvPr/>
          </p:nvSpPr>
          <p:spPr>
            <a:xfrm>
              <a:off x="163583" y="5260594"/>
              <a:ext cx="52039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charset="0"/>
                  <a:ea typeface="Arial" charset="0"/>
                  <a:cs typeface="Arial" charset="0"/>
                </a:rPr>
                <a:t>Integrands of                         decay slowly.</a:t>
              </a:r>
              <a:endParaRPr lang="en-US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51" name="Picture 150"/>
            <p:cNvPicPr>
              <a:picLocks noChangeAspect="1"/>
            </p:cNvPicPr>
            <p:nvPr/>
          </p:nvPicPr>
          <p:blipFill rotWithShape="1">
            <a:blip r:embed="rId4"/>
            <a:srcRect r="76568"/>
            <a:stretch/>
          </p:blipFill>
          <p:spPr>
            <a:xfrm>
              <a:off x="1995555" y="4997393"/>
              <a:ext cx="1608718" cy="979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55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Verification: Plane wave in a homogeneous medium,
infinite cylinder</a:t>
            </a: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/>
            </a:r>
            <a:b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37151" y="1525128"/>
            <a:ext cx="3500064" cy="4751723"/>
            <a:chOff x="1363680" y="1680840"/>
            <a:chExt cx="3858780" cy="5238720"/>
          </a:xfrm>
        </p:grpSpPr>
        <p:sp>
          <p:nvSpPr>
            <p:cNvPr id="25" name="CustomShape 2"/>
            <p:cNvSpPr/>
            <p:nvPr/>
          </p:nvSpPr>
          <p:spPr>
            <a:xfrm>
              <a:off x="1365840" y="1724400"/>
              <a:ext cx="560520" cy="4494960"/>
            </a:xfrm>
            <a:prstGeom prst="can">
              <a:avLst>
                <a:gd name="adj" fmla="val 25000"/>
              </a:avLst>
            </a:prstGeom>
            <a:solidFill>
              <a:srgbClr val="A7D6FF"/>
            </a:solidFill>
            <a:ln w="25560">
              <a:solidFill>
                <a:srgbClr val="007F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3"/>
            <p:cNvSpPr/>
            <p:nvPr/>
          </p:nvSpPr>
          <p:spPr>
            <a:xfrm flipH="1" flipV="1">
              <a:off x="1363680" y="6316560"/>
              <a:ext cx="561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4"/>
            <p:cNvSpPr/>
            <p:nvPr/>
          </p:nvSpPr>
          <p:spPr>
            <a:xfrm>
              <a:off x="1418040" y="6281280"/>
              <a:ext cx="469080" cy="638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ctr">
                <a:lnSpc>
                  <a:spcPct val="100000"/>
                </a:lnSpc>
              </a:pPr>
              <a:r>
                <a:rPr lang="en-US" sz="1481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d</a:t>
              </a:r>
            </a:p>
          </p:txBody>
        </p:sp>
        <p:sp>
          <p:nvSpPr>
            <p:cNvPr id="28" name="Line 5"/>
            <p:cNvSpPr/>
            <p:nvPr/>
          </p:nvSpPr>
          <p:spPr>
            <a:xfrm>
              <a:off x="2292480" y="1680840"/>
              <a:ext cx="2621520" cy="2724480"/>
            </a:xfrm>
            <a:prstGeom prst="line">
              <a:avLst/>
            </a:prstGeom>
            <a:ln w="3816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Line 6"/>
            <p:cNvSpPr/>
            <p:nvPr/>
          </p:nvSpPr>
          <p:spPr>
            <a:xfrm>
              <a:off x="2210760" y="1733040"/>
              <a:ext cx="2621520" cy="2724480"/>
            </a:xfrm>
            <a:prstGeom prst="line">
              <a:avLst/>
            </a:prstGeom>
            <a:ln w="3816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Line 7"/>
            <p:cNvSpPr/>
            <p:nvPr/>
          </p:nvSpPr>
          <p:spPr>
            <a:xfrm flipV="1">
              <a:off x="3620160" y="2064960"/>
              <a:ext cx="1010880" cy="972720"/>
            </a:xfrm>
            <a:prstGeom prst="line">
              <a:avLst/>
            </a:prstGeom>
            <a:ln w="9360">
              <a:solidFill>
                <a:srgbClr val="000000"/>
              </a:solidFill>
              <a:round/>
              <a:head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Line 8"/>
            <p:cNvSpPr/>
            <p:nvPr/>
          </p:nvSpPr>
          <p:spPr>
            <a:xfrm>
              <a:off x="3617640" y="3036240"/>
              <a:ext cx="1214640" cy="1440"/>
            </a:xfrm>
            <a:prstGeom prst="line">
              <a:avLst/>
            </a:prstGeom>
            <a:ln w="9360">
              <a:solidFill>
                <a:srgbClr val="00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9"/>
            <p:cNvSpPr/>
            <p:nvPr/>
          </p:nvSpPr>
          <p:spPr>
            <a:xfrm>
              <a:off x="3165480" y="2617200"/>
              <a:ext cx="837720" cy="838080"/>
            </a:xfrm>
            <a:prstGeom prst="arc">
              <a:avLst>
                <a:gd name="adj1" fmla="val 19272991"/>
                <a:gd name="adj2" fmla="val 0"/>
              </a:avLst>
            </a:prstGeom>
            <a:noFill/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10"/>
            <p:cNvSpPr/>
            <p:nvPr/>
          </p:nvSpPr>
          <p:spPr>
            <a:xfrm>
              <a:off x="3959220" y="2645720"/>
              <a:ext cx="1263240" cy="48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α=30°</a:t>
              </a:r>
            </a:p>
          </p:txBody>
        </p:sp>
        <p:sp>
          <p:nvSpPr>
            <p:cNvPr id="34" name="CustomShape 11"/>
            <p:cNvSpPr/>
            <p:nvPr/>
          </p:nvSpPr>
          <p:spPr>
            <a:xfrm>
              <a:off x="2002220" y="4200800"/>
              <a:ext cx="2313360" cy="541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с</a:t>
              </a:r>
              <a:r>
                <a:rPr lang="en-US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=2000 m/s</a:t>
              </a:r>
            </a:p>
          </p:txBody>
        </p:sp>
        <p:sp>
          <p:nvSpPr>
            <p:cNvPr id="35" name="CustomShape 12"/>
            <p:cNvSpPr/>
            <p:nvPr/>
          </p:nvSpPr>
          <p:spPr>
            <a:xfrm>
              <a:off x="2002220" y="4459067"/>
              <a:ext cx="2674440" cy="541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ρ</a:t>
              </a:r>
              <a:r>
                <a:rPr lang="en-US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=1500 kg/m</a:t>
              </a:r>
              <a:r>
                <a:rPr lang="en-US" sz="1481" spc="-1" baseline="30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148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CustomShape 13"/>
            <p:cNvSpPr/>
            <p:nvPr/>
          </p:nvSpPr>
          <p:spPr>
            <a:xfrm>
              <a:off x="2308520" y="5241280"/>
              <a:ext cx="2346840" cy="541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с</a:t>
              </a:r>
              <a:r>
                <a:rPr lang="en-US" sz="1481" spc="-1" baseline="-25000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c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=1500 m/s</a:t>
              </a:r>
            </a:p>
          </p:txBody>
        </p:sp>
        <p:sp>
          <p:nvSpPr>
            <p:cNvPr id="37" name="CustomShape 14"/>
            <p:cNvSpPr/>
            <p:nvPr/>
          </p:nvSpPr>
          <p:spPr>
            <a:xfrm>
              <a:off x="2308520" y="5525205"/>
              <a:ext cx="2707920" cy="541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ρ</a:t>
              </a:r>
              <a:r>
                <a:rPr lang="en-US" sz="1481" spc="-1" baseline="-25000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c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=1000 kg/m</a:t>
              </a:r>
              <a:r>
                <a:rPr lang="en-US" sz="1481" spc="-1" baseline="30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148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CustomShape 15"/>
            <p:cNvSpPr/>
            <p:nvPr/>
          </p:nvSpPr>
          <p:spPr>
            <a:xfrm>
              <a:off x="2331360" y="5312520"/>
              <a:ext cx="95964" cy="615560"/>
            </a:xfrm>
            <a:prstGeom prst="leftBracket">
              <a:avLst>
                <a:gd name="adj" fmla="val 8333"/>
              </a:avLst>
            </a:prstGeom>
            <a:noFill/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16"/>
            <p:cNvSpPr/>
            <p:nvPr/>
          </p:nvSpPr>
          <p:spPr>
            <a:xfrm>
              <a:off x="1638360" y="5277960"/>
              <a:ext cx="694080" cy="452880"/>
            </a:xfrm>
            <a:custGeom>
              <a:avLst/>
              <a:gdLst/>
              <a:ahLst/>
              <a:cxnLst/>
              <a:rect l="l" t="t" r="r" b="b"/>
              <a:pathLst>
                <a:path w="937549" h="611889">
                  <a:moveTo>
                    <a:pt x="937549" y="601884"/>
                  </a:moveTo>
                  <a:cubicBezTo>
                    <a:pt x="802511" y="615387"/>
                    <a:pt x="667474" y="628891"/>
                    <a:pt x="567160" y="544010"/>
                  </a:cubicBezTo>
                  <a:cubicBezTo>
                    <a:pt x="466846" y="459129"/>
                    <a:pt x="430193" y="183266"/>
                    <a:pt x="335666" y="92598"/>
                  </a:cubicBezTo>
                  <a:cubicBezTo>
                    <a:pt x="241139" y="1930"/>
                    <a:pt x="0" y="0"/>
                    <a:pt x="0" y="0"/>
                  </a:cubicBezTo>
                </a:path>
              </a:pathLst>
            </a:custGeom>
            <a:noFill/>
            <a:ln w="255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17"/>
            <p:cNvSpPr/>
            <p:nvPr/>
          </p:nvSpPr>
          <p:spPr>
            <a:xfrm flipV="1">
              <a:off x="2609280" y="3471840"/>
              <a:ext cx="231120" cy="199080"/>
            </a:xfrm>
            <a:prstGeom prst="triangle">
              <a:avLst>
                <a:gd name="adj" fmla="val 50000"/>
              </a:avLst>
            </a:prstGeom>
            <a:solidFill>
              <a:srgbClr val="7FD13B"/>
            </a:solidFill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Line 18"/>
            <p:cNvSpPr/>
            <p:nvPr/>
          </p:nvSpPr>
          <p:spPr>
            <a:xfrm flipH="1">
              <a:off x="1671480" y="3672000"/>
              <a:ext cx="1053000" cy="3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19"/>
            <p:cNvSpPr/>
            <p:nvPr/>
          </p:nvSpPr>
          <p:spPr>
            <a:xfrm>
              <a:off x="1911480" y="3605400"/>
              <a:ext cx="1330200" cy="48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r=150 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73443" y="1031488"/>
            <a:ext cx="3227171" cy="5356955"/>
            <a:chOff x="5472156" y="1136607"/>
            <a:chExt cx="3789160" cy="6289832"/>
          </a:xfrm>
        </p:grpSpPr>
        <p:pic>
          <p:nvPicPr>
            <p:cNvPr id="6" name="Picture 465"/>
            <p:cNvPicPr/>
            <p:nvPr/>
          </p:nvPicPr>
          <p:blipFill>
            <a:blip r:embed="rId2"/>
            <a:srcRect l="8076" t="10257"/>
            <a:stretch/>
          </p:blipFill>
          <p:spPr>
            <a:xfrm>
              <a:off x="5973120" y="1403280"/>
              <a:ext cx="2801160" cy="5393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20"/>
            <p:cNvSpPr/>
            <p:nvPr/>
          </p:nvSpPr>
          <p:spPr>
            <a:xfrm>
              <a:off x="6098400" y="1515240"/>
              <a:ext cx="282240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21"/>
            <p:cNvSpPr/>
            <p:nvPr/>
          </p:nvSpPr>
          <p:spPr>
            <a:xfrm>
              <a:off x="6107760" y="1526760"/>
              <a:ext cx="360" cy="5383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22"/>
            <p:cNvSpPr/>
            <p:nvPr/>
          </p:nvSpPr>
          <p:spPr>
            <a:xfrm>
              <a:off x="8692876" y="1136607"/>
              <a:ext cx="5684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t(s)</a:t>
              </a:r>
            </a:p>
          </p:txBody>
        </p:sp>
        <p:sp>
          <p:nvSpPr>
            <p:cNvPr id="10" name="CustomShape 23"/>
            <p:cNvSpPr/>
            <p:nvPr/>
          </p:nvSpPr>
          <p:spPr>
            <a:xfrm>
              <a:off x="5472156" y="6676920"/>
              <a:ext cx="7268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d(m)</a:t>
              </a:r>
            </a:p>
          </p:txBody>
        </p:sp>
        <p:sp>
          <p:nvSpPr>
            <p:cNvPr id="11" name="CustomShape 24"/>
            <p:cNvSpPr/>
            <p:nvPr/>
          </p:nvSpPr>
          <p:spPr>
            <a:xfrm>
              <a:off x="5603060" y="6162915"/>
              <a:ext cx="46908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20</a:t>
              </a:r>
            </a:p>
          </p:txBody>
        </p:sp>
        <p:sp>
          <p:nvSpPr>
            <p:cNvPr id="12" name="CustomShape 25"/>
            <p:cNvSpPr/>
            <p:nvPr/>
          </p:nvSpPr>
          <p:spPr>
            <a:xfrm>
              <a:off x="5603060" y="5678635"/>
              <a:ext cx="46908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16</a:t>
              </a:r>
            </a:p>
          </p:txBody>
        </p:sp>
        <p:sp>
          <p:nvSpPr>
            <p:cNvPr id="13" name="CustomShape 26"/>
            <p:cNvSpPr/>
            <p:nvPr/>
          </p:nvSpPr>
          <p:spPr>
            <a:xfrm>
              <a:off x="5603060" y="5194355"/>
              <a:ext cx="46908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12</a:t>
              </a:r>
            </a:p>
          </p:txBody>
        </p:sp>
        <p:sp>
          <p:nvSpPr>
            <p:cNvPr id="14" name="CustomShape 27"/>
            <p:cNvSpPr/>
            <p:nvPr/>
          </p:nvSpPr>
          <p:spPr>
            <a:xfrm>
              <a:off x="5718980" y="4710075"/>
              <a:ext cx="32436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8</a:t>
              </a:r>
            </a:p>
          </p:txBody>
        </p:sp>
        <p:sp>
          <p:nvSpPr>
            <p:cNvPr id="15" name="CustomShape 28"/>
            <p:cNvSpPr/>
            <p:nvPr/>
          </p:nvSpPr>
          <p:spPr>
            <a:xfrm>
              <a:off x="5718980" y="4225795"/>
              <a:ext cx="32436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16" name="CustomShape 29"/>
            <p:cNvSpPr/>
            <p:nvPr/>
          </p:nvSpPr>
          <p:spPr>
            <a:xfrm>
              <a:off x="5718980" y="3741515"/>
              <a:ext cx="32436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7" name="CustomShape 30"/>
            <p:cNvSpPr/>
            <p:nvPr/>
          </p:nvSpPr>
          <p:spPr>
            <a:xfrm>
              <a:off x="5545100" y="3257235"/>
              <a:ext cx="5425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1.6</a:t>
              </a:r>
            </a:p>
          </p:txBody>
        </p:sp>
        <p:sp>
          <p:nvSpPr>
            <p:cNvPr id="18" name="CustomShape 31"/>
            <p:cNvSpPr/>
            <p:nvPr/>
          </p:nvSpPr>
          <p:spPr>
            <a:xfrm>
              <a:off x="5545100" y="2772955"/>
              <a:ext cx="5425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1.2</a:t>
              </a:r>
            </a:p>
          </p:txBody>
        </p:sp>
        <p:sp>
          <p:nvSpPr>
            <p:cNvPr id="19" name="CustomShape 32"/>
            <p:cNvSpPr/>
            <p:nvPr/>
          </p:nvSpPr>
          <p:spPr>
            <a:xfrm>
              <a:off x="5545100" y="2288675"/>
              <a:ext cx="5425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0.8</a:t>
              </a:r>
            </a:p>
          </p:txBody>
        </p:sp>
        <p:sp>
          <p:nvSpPr>
            <p:cNvPr id="20" name="CustomShape 33"/>
            <p:cNvSpPr/>
            <p:nvPr/>
          </p:nvSpPr>
          <p:spPr>
            <a:xfrm>
              <a:off x="5545100" y="1804395"/>
              <a:ext cx="5425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0.4</a:t>
              </a:r>
            </a:p>
          </p:txBody>
        </p:sp>
        <p:sp>
          <p:nvSpPr>
            <p:cNvPr id="21" name="CustomShape 34"/>
            <p:cNvSpPr/>
            <p:nvPr/>
          </p:nvSpPr>
          <p:spPr>
            <a:xfrm>
              <a:off x="6886675" y="1136607"/>
              <a:ext cx="6872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r"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0.25</a:t>
              </a:r>
            </a:p>
          </p:txBody>
        </p:sp>
        <p:sp>
          <p:nvSpPr>
            <p:cNvPr id="22" name="CustomShape 35"/>
            <p:cNvSpPr/>
            <p:nvPr/>
          </p:nvSpPr>
          <p:spPr>
            <a:xfrm>
              <a:off x="8234515" y="1136607"/>
              <a:ext cx="5425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 algn="ctr"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0.3</a:t>
              </a:r>
            </a:p>
          </p:txBody>
        </p:sp>
        <p:sp>
          <p:nvSpPr>
            <p:cNvPr id="23" name="TextShape 36"/>
            <p:cNvSpPr txBox="1"/>
            <p:nvPr/>
          </p:nvSpPr>
          <p:spPr>
            <a:xfrm>
              <a:off x="6675120" y="6824159"/>
              <a:ext cx="1665000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81634" tIns="40817" rIns="81634" bIns="40817"/>
            <a:lstStyle/>
            <a:p>
              <a:r>
                <a:rPr lang="en-US" sz="1481" b="1" spc="-1" dirty="0">
                  <a:solidFill>
                    <a:srgbClr val="0432FF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blue</a:t>
              </a:r>
            </a:p>
            <a:p>
              <a:r>
                <a:rPr lang="en-US" sz="1481" b="1" spc="-1" dirty="0">
                  <a:solidFill>
                    <a:srgbClr val="FF25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red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52240" y="6802134"/>
              <a:ext cx="1085824" cy="6042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– BEM</a:t>
              </a:r>
            </a:p>
            <a:p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– analytic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025365" y="411602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r>
              <a:rPr lang="en-US" baseline="-25000" smtClean="0"/>
              <a:t>0</a:t>
            </a:r>
            <a:r>
              <a:rPr lang="en-US" smtClean="0"/>
              <a:t> = 25Hz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Semi-finite cylinder in a layered medium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–</a:t>
            </a:r>
            <a:b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basic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events</a:t>
            </a: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/>
            </a:r>
            <a:b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281983" y="946581"/>
            <a:ext cx="6580034" cy="5672984"/>
            <a:chOff x="1019371" y="884795"/>
            <a:chExt cx="7105258" cy="6125807"/>
          </a:xfrm>
        </p:grpSpPr>
        <p:grpSp>
          <p:nvGrpSpPr>
            <p:cNvPr id="3" name="Group 2"/>
            <p:cNvGrpSpPr/>
            <p:nvPr/>
          </p:nvGrpSpPr>
          <p:grpSpPr>
            <a:xfrm>
              <a:off x="6212119" y="884795"/>
              <a:ext cx="1912510" cy="5844959"/>
              <a:chOff x="6716880" y="974880"/>
              <a:chExt cx="2108520" cy="6444000"/>
            </a:xfrm>
          </p:grpSpPr>
          <p:pic>
            <p:nvPicPr>
              <p:cNvPr id="4" name="Picture 165"/>
              <p:cNvPicPr/>
              <p:nvPr/>
            </p:nvPicPr>
            <p:blipFill>
              <a:blip r:embed="rId2"/>
              <a:stretch/>
            </p:blipFill>
            <p:spPr>
              <a:xfrm>
                <a:off x="6734880" y="974880"/>
                <a:ext cx="2090520" cy="6444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" name="CustomShape 18"/>
              <p:cNvSpPr/>
              <p:nvPr/>
            </p:nvSpPr>
            <p:spPr>
              <a:xfrm flipV="1">
                <a:off x="6716880" y="3756240"/>
                <a:ext cx="44928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560">
                <a:solidFill>
                  <a:srgbClr val="DC2886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" name="CustomShape 19"/>
              <p:cNvSpPr/>
              <p:nvPr/>
            </p:nvSpPr>
            <p:spPr>
              <a:xfrm flipV="1">
                <a:off x="6716880" y="5484240"/>
                <a:ext cx="44928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560">
                <a:solidFill>
                  <a:srgbClr val="01A7DA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" name="CustomShape 20"/>
              <p:cNvSpPr/>
              <p:nvPr/>
            </p:nvSpPr>
            <p:spPr>
              <a:xfrm flipV="1">
                <a:off x="6716880" y="6158177"/>
                <a:ext cx="44928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560">
                <a:solidFill>
                  <a:srgbClr val="FFC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sz="1481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 rot="18889082">
              <a:off x="5767540" y="3881156"/>
              <a:ext cx="961930" cy="548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81">
                  <a:solidFill>
                    <a:srgbClr val="DD2886"/>
                  </a:solidFill>
                </a:rPr>
                <a:t>diffracted</a:t>
              </a:r>
              <a:br>
                <a:rPr lang="en-US" sz="1481">
                  <a:solidFill>
                    <a:srgbClr val="DD2886"/>
                  </a:solidFill>
                </a:rPr>
              </a:br>
              <a:r>
                <a:rPr lang="en-US" sz="1481">
                  <a:solidFill>
                    <a:srgbClr val="DD2886"/>
                  </a:solidFill>
                </a:rPr>
                <a:t>direct</a:t>
              </a:r>
              <a:endParaRPr lang="en-US" sz="1481" dirty="0">
                <a:solidFill>
                  <a:srgbClr val="DD2886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8889082">
              <a:off x="5118572" y="4977352"/>
              <a:ext cx="1543821" cy="548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81" dirty="0">
                  <a:solidFill>
                    <a:srgbClr val="01A7DA"/>
                  </a:solidFill>
                </a:rPr>
                <a:t>diffracted on the</a:t>
              </a:r>
              <a:br>
                <a:rPr lang="en-US" sz="1481" dirty="0">
                  <a:solidFill>
                    <a:srgbClr val="01A7DA"/>
                  </a:solidFill>
                </a:rPr>
              </a:br>
              <a:r>
                <a:rPr lang="en-US" sz="1481" dirty="0">
                  <a:solidFill>
                    <a:srgbClr val="01A7DA"/>
                  </a:solidFill>
                </a:rPr>
                <a:t>intersection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889082">
              <a:off x="5540753" y="6123339"/>
              <a:ext cx="1226426" cy="548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81" dirty="0">
                  <a:solidFill>
                    <a:srgbClr val="FFC101"/>
                  </a:solidFill>
                </a:rPr>
                <a:t>diffracted on</a:t>
              </a:r>
              <a:br>
                <a:rPr lang="en-US" sz="1481" dirty="0">
                  <a:solidFill>
                    <a:srgbClr val="FFC101"/>
                  </a:solidFill>
                </a:rPr>
              </a:br>
              <a:r>
                <a:rPr lang="en-US" sz="1481" dirty="0">
                  <a:solidFill>
                    <a:srgbClr val="FFC101"/>
                  </a:solidFill>
                </a:rPr>
                <a:t>the end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19371" y="1057205"/>
              <a:ext cx="3732611" cy="5505037"/>
              <a:chOff x="1123580" y="1164960"/>
              <a:chExt cx="4115160" cy="6069240"/>
            </a:xfrm>
          </p:grpSpPr>
          <p:sp>
            <p:nvSpPr>
              <p:cNvPr id="12" name="CustomShape 1"/>
              <p:cNvSpPr/>
              <p:nvPr/>
            </p:nvSpPr>
            <p:spPr>
              <a:xfrm>
                <a:off x="2689580" y="1164960"/>
                <a:ext cx="430200" cy="6069240"/>
              </a:xfrm>
              <a:prstGeom prst="can">
                <a:avLst>
                  <a:gd name="adj" fmla="val 25000"/>
                </a:avLst>
              </a:prstGeom>
              <a:solidFill>
                <a:srgbClr val="A7D6FF"/>
              </a:solidFill>
              <a:ln w="25560">
                <a:solidFill>
                  <a:srgbClr val="007FA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" name="Line 2"/>
              <p:cNvSpPr/>
              <p:nvPr/>
            </p:nvSpPr>
            <p:spPr>
              <a:xfrm>
                <a:off x="1837100" y="4400280"/>
                <a:ext cx="851760" cy="8280"/>
              </a:xfrm>
              <a:prstGeom prst="line">
                <a:avLst/>
              </a:prstGeom>
              <a:ln w="25560">
                <a:solidFill>
                  <a:srgbClr val="017DA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" name="Line 3"/>
              <p:cNvSpPr/>
              <p:nvPr/>
            </p:nvSpPr>
            <p:spPr>
              <a:xfrm flipH="1">
                <a:off x="1140500" y="4387680"/>
                <a:ext cx="696600" cy="1622880"/>
              </a:xfrm>
              <a:prstGeom prst="line">
                <a:avLst/>
              </a:prstGeom>
              <a:ln w="25560">
                <a:solidFill>
                  <a:srgbClr val="017DA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" name="Line 4"/>
              <p:cNvSpPr/>
              <p:nvPr/>
            </p:nvSpPr>
            <p:spPr>
              <a:xfrm>
                <a:off x="1123580" y="6010560"/>
                <a:ext cx="3272400" cy="37080"/>
              </a:xfrm>
              <a:prstGeom prst="line">
                <a:avLst/>
              </a:prstGeom>
              <a:ln w="25560">
                <a:solidFill>
                  <a:srgbClr val="017DA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" name="Line 5"/>
              <p:cNvSpPr/>
              <p:nvPr/>
            </p:nvSpPr>
            <p:spPr>
              <a:xfrm>
                <a:off x="3120140" y="4394880"/>
                <a:ext cx="2009160" cy="19080"/>
              </a:xfrm>
              <a:prstGeom prst="line">
                <a:avLst/>
              </a:prstGeom>
              <a:ln w="25560">
                <a:solidFill>
                  <a:srgbClr val="017DA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" name="Line 6"/>
              <p:cNvSpPr/>
              <p:nvPr/>
            </p:nvSpPr>
            <p:spPr>
              <a:xfrm flipH="1">
                <a:off x="4395980" y="4412160"/>
                <a:ext cx="733320" cy="1639080"/>
              </a:xfrm>
              <a:prstGeom prst="line">
                <a:avLst/>
              </a:prstGeom>
              <a:ln w="25560">
                <a:solidFill>
                  <a:srgbClr val="017DA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" name="Line 7"/>
              <p:cNvSpPr/>
              <p:nvPr/>
            </p:nvSpPr>
            <p:spPr>
              <a:xfrm>
                <a:off x="2688860" y="4403160"/>
                <a:ext cx="431280" cy="2520"/>
              </a:xfrm>
              <a:prstGeom prst="line">
                <a:avLst/>
              </a:prstGeom>
              <a:ln w="25560">
                <a:solidFill>
                  <a:srgbClr val="017DA1"/>
                </a:solidFill>
                <a:custDash>
                  <a:ds d="400000" sp="3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" name="CustomShape 8"/>
              <p:cNvSpPr/>
              <p:nvPr/>
            </p:nvSpPr>
            <p:spPr>
              <a:xfrm>
                <a:off x="2690300" y="5189040"/>
                <a:ext cx="430200" cy="123480"/>
              </a:xfrm>
              <a:prstGeom prst="arc">
                <a:avLst>
                  <a:gd name="adj1" fmla="val 21518595"/>
                  <a:gd name="adj2" fmla="val 10785570"/>
                </a:avLst>
              </a:prstGeom>
              <a:noFill/>
              <a:ln w="25560">
                <a:solidFill>
                  <a:srgbClr val="017DA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" name="CustomShape 9"/>
              <p:cNvSpPr/>
              <p:nvPr/>
            </p:nvSpPr>
            <p:spPr>
              <a:xfrm>
                <a:off x="2689580" y="5185080"/>
                <a:ext cx="430200" cy="123480"/>
              </a:xfrm>
              <a:prstGeom prst="arc">
                <a:avLst>
                  <a:gd name="adj1" fmla="val 10806154"/>
                  <a:gd name="adj2" fmla="val 21595015"/>
                </a:avLst>
              </a:prstGeom>
              <a:noFill/>
              <a:ln w="25560">
                <a:solidFill>
                  <a:srgbClr val="017DA1"/>
                </a:solidFill>
                <a:custDash>
                  <a:ds d="400000" sp="3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" name="CustomShape 11"/>
              <p:cNvSpPr/>
              <p:nvPr/>
            </p:nvSpPr>
            <p:spPr>
              <a:xfrm flipV="1">
                <a:off x="3787220" y="2041920"/>
                <a:ext cx="295200" cy="268560"/>
              </a:xfrm>
              <a:prstGeom prst="triangle">
                <a:avLst>
                  <a:gd name="adj" fmla="val 50000"/>
                </a:avLst>
              </a:prstGeom>
              <a:solidFill>
                <a:srgbClr val="7FD13B"/>
              </a:solidFill>
              <a:ln w="25560">
                <a:solidFill>
                  <a:srgbClr val="5D9A2B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" name="Line 12"/>
              <p:cNvSpPr/>
              <p:nvPr/>
            </p:nvSpPr>
            <p:spPr>
              <a:xfrm flipH="1" flipV="1">
                <a:off x="3120140" y="2688840"/>
                <a:ext cx="1845052" cy="548136"/>
              </a:xfrm>
              <a:prstGeom prst="line">
                <a:avLst/>
              </a:prstGeom>
              <a:ln w="25560">
                <a:solidFill>
                  <a:srgbClr val="DC288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" name="CustomShape 13"/>
              <p:cNvSpPr/>
              <p:nvPr/>
            </p:nvSpPr>
            <p:spPr>
              <a:xfrm flipV="1">
                <a:off x="3120140" y="2365200"/>
                <a:ext cx="814320" cy="324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560">
                <a:solidFill>
                  <a:srgbClr val="DC2886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" name="Line 14"/>
              <p:cNvSpPr/>
              <p:nvPr/>
            </p:nvSpPr>
            <p:spPr>
              <a:xfrm flipV="1">
                <a:off x="3120140" y="3236976"/>
                <a:ext cx="1870670" cy="1989504"/>
              </a:xfrm>
              <a:prstGeom prst="line">
                <a:avLst/>
              </a:prstGeom>
              <a:ln w="25560">
                <a:solidFill>
                  <a:srgbClr val="01A6D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" name="CustomShape 15"/>
              <p:cNvSpPr/>
              <p:nvPr/>
            </p:nvSpPr>
            <p:spPr>
              <a:xfrm flipV="1">
                <a:off x="3120140" y="2410200"/>
                <a:ext cx="806040" cy="28360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560">
                <a:solidFill>
                  <a:srgbClr val="01A6DA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" name="Line 16"/>
              <p:cNvSpPr/>
              <p:nvPr/>
            </p:nvSpPr>
            <p:spPr>
              <a:xfrm flipV="1">
                <a:off x="3143180" y="3242474"/>
                <a:ext cx="1849556" cy="3894166"/>
              </a:xfrm>
              <a:prstGeom prst="line">
                <a:avLst/>
              </a:prstGeom>
              <a:ln w="25560">
                <a:solidFill>
                  <a:srgbClr val="FFC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" name="CustomShape 17"/>
              <p:cNvSpPr/>
              <p:nvPr/>
            </p:nvSpPr>
            <p:spPr>
              <a:xfrm flipV="1">
                <a:off x="3119420" y="2470680"/>
                <a:ext cx="836280" cy="46645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560">
                <a:solidFill>
                  <a:srgbClr val="FFC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" name="CustomShape 13"/>
              <p:cNvSpPr/>
              <p:nvPr/>
            </p:nvSpPr>
            <p:spPr>
              <a:xfrm flipV="1">
                <a:off x="3118699" y="2478024"/>
                <a:ext cx="740069" cy="127677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560">
                <a:solidFill>
                  <a:srgbClr val="02FA01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" name="Line 12"/>
              <p:cNvSpPr/>
              <p:nvPr/>
            </p:nvSpPr>
            <p:spPr>
              <a:xfrm flipH="1" flipV="1">
                <a:off x="3118699" y="3756240"/>
                <a:ext cx="644371" cy="1470240"/>
              </a:xfrm>
              <a:prstGeom prst="line">
                <a:avLst/>
              </a:prstGeom>
              <a:ln w="25560">
                <a:solidFill>
                  <a:srgbClr val="02FA0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" name="Line 12"/>
              <p:cNvSpPr/>
              <p:nvPr/>
            </p:nvSpPr>
            <p:spPr>
              <a:xfrm flipV="1">
                <a:off x="3763070" y="3248083"/>
                <a:ext cx="1212837" cy="1960769"/>
              </a:xfrm>
              <a:prstGeom prst="line">
                <a:avLst/>
              </a:prstGeom>
              <a:ln w="25560">
                <a:solidFill>
                  <a:srgbClr val="02FA0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" name="CustomShape 10"/>
              <p:cNvSpPr/>
              <p:nvPr/>
            </p:nvSpPr>
            <p:spPr>
              <a:xfrm>
                <a:off x="4707020" y="2948760"/>
                <a:ext cx="531720" cy="561240"/>
              </a:xfrm>
              <a:prstGeom prst="sun">
                <a:avLst>
                  <a:gd name="adj" fmla="val 25000"/>
                </a:avLst>
              </a:prstGeom>
              <a:solidFill>
                <a:srgbClr val="C00000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</p:spTree>
    <p:extLst>
      <p:ext uri="{BB962C8B-B14F-4D97-AF65-F5344CB8AC3E}">
        <p14:creationId xmlns:p14="http://schemas.microsoft.com/office/powerpoint/2010/main" val="16612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Verification: Semi-infinite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cylinder</a:t>
            </a:r>
            <a:b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piercing a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horizontal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boundary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2" y="2674934"/>
            <a:ext cx="8223676" cy="36655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75105" y="6204580"/>
            <a:ext cx="3844502" cy="331100"/>
            <a:chOff x="2897689" y="6989736"/>
            <a:chExt cx="4238519" cy="365033"/>
          </a:xfrm>
        </p:grpSpPr>
        <p:sp>
          <p:nvSpPr>
            <p:cNvPr id="6" name="Rectangle 5"/>
            <p:cNvSpPr/>
            <p:nvPr/>
          </p:nvSpPr>
          <p:spPr>
            <a:xfrm>
              <a:off x="2897689" y="6989736"/>
              <a:ext cx="1319106" cy="353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81" b="1" spc="-1" dirty="0">
                  <a:solidFill>
                    <a:srgbClr val="0432FF"/>
                  </a:solidFill>
                  <a:uFill>
                    <a:solidFill>
                      <a:srgbClr val="FFFFFF"/>
                    </a:solidFill>
                  </a:uFill>
                </a:rPr>
                <a:t>blue</a:t>
              </a:r>
              <a:r>
                <a:rPr lang="en-US" sz="1481" spc="-1" dirty="0">
                  <a:uFill>
                    <a:solidFill>
                      <a:srgbClr val="FFFFFF"/>
                    </a:solidFill>
                  </a:uFill>
                </a:rPr>
                <a:t> – BEM</a:t>
              </a:r>
              <a:endParaRPr lang="en-US" sz="148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30331" y="7001735"/>
              <a:ext cx="2005877" cy="353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81" b="1" spc="-1" dirty="0">
                  <a:solidFill>
                    <a:srgbClr val="FF2500"/>
                  </a:solidFill>
                  <a:uFill>
                    <a:solidFill>
                      <a:srgbClr val="FFFFFF"/>
                    </a:solidFill>
                  </a:uFill>
                </a:rPr>
                <a:t>red</a:t>
              </a:r>
              <a:r>
                <a:rPr lang="en-US" sz="1481" spc="-1" dirty="0">
                  <a:uFill>
                    <a:solidFill>
                      <a:srgbClr val="FFFFFF"/>
                    </a:solidFill>
                  </a:uFill>
                </a:rPr>
                <a:t> – SPECFEM3d</a:t>
              </a:r>
              <a:endParaRPr lang="en-US" sz="148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02790" y="1156781"/>
            <a:ext cx="2419008" cy="2727346"/>
            <a:chOff x="6202790" y="743008"/>
            <a:chExt cx="2419008" cy="3141119"/>
          </a:xfrm>
        </p:grpSpPr>
        <p:sp>
          <p:nvSpPr>
            <p:cNvPr id="4" name="Rectangle 3"/>
            <p:cNvSpPr/>
            <p:nvPr/>
          </p:nvSpPr>
          <p:spPr>
            <a:xfrm>
              <a:off x="6202790" y="743008"/>
              <a:ext cx="2419008" cy="3141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9" name="CustomShape 1"/>
            <p:cNvSpPr/>
            <p:nvPr/>
          </p:nvSpPr>
          <p:spPr>
            <a:xfrm>
              <a:off x="7227426" y="909256"/>
              <a:ext cx="197949" cy="2792660"/>
            </a:xfrm>
            <a:prstGeom prst="can">
              <a:avLst>
                <a:gd name="adj" fmla="val 25000"/>
              </a:avLst>
            </a:prstGeom>
            <a:solidFill>
              <a:srgbClr val="A7D6FF"/>
            </a:solidFill>
            <a:ln w="25560">
              <a:solidFill>
                <a:srgbClr val="007F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Line 2"/>
            <p:cNvSpPr/>
            <p:nvPr/>
          </p:nvSpPr>
          <p:spPr>
            <a:xfrm>
              <a:off x="6835172" y="2397023"/>
              <a:ext cx="391924" cy="3809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Line 3"/>
            <p:cNvSpPr/>
            <p:nvPr/>
          </p:nvSpPr>
          <p:spPr>
            <a:xfrm flipH="1">
              <a:off x="6514642" y="2392137"/>
              <a:ext cx="320529" cy="746741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Line 4"/>
            <p:cNvSpPr/>
            <p:nvPr/>
          </p:nvSpPr>
          <p:spPr>
            <a:xfrm>
              <a:off x="6506857" y="3138878"/>
              <a:ext cx="1505740" cy="17062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Line 5"/>
            <p:cNvSpPr/>
            <p:nvPr/>
          </p:nvSpPr>
          <p:spPr>
            <a:xfrm>
              <a:off x="7425541" y="2398928"/>
              <a:ext cx="924481" cy="0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Line 6"/>
            <p:cNvSpPr/>
            <p:nvPr/>
          </p:nvSpPr>
          <p:spPr>
            <a:xfrm flipH="1">
              <a:off x="8012597" y="2403401"/>
              <a:ext cx="337425" cy="754195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Line 7"/>
            <p:cNvSpPr/>
            <p:nvPr/>
          </p:nvSpPr>
          <p:spPr>
            <a:xfrm>
              <a:off x="7227094" y="2398348"/>
              <a:ext cx="198447" cy="1159"/>
            </a:xfrm>
            <a:prstGeom prst="line">
              <a:avLst/>
            </a:prstGeom>
            <a:ln w="25560">
              <a:solidFill>
                <a:srgbClr val="017DA1"/>
              </a:solidFill>
              <a:custDash>
                <a:ds d="400000" sp="3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8"/>
            <p:cNvSpPr/>
            <p:nvPr/>
          </p:nvSpPr>
          <p:spPr>
            <a:xfrm>
              <a:off x="7227757" y="2760870"/>
              <a:ext cx="197949" cy="56817"/>
            </a:xfrm>
            <a:prstGeom prst="arc">
              <a:avLst>
                <a:gd name="adj1" fmla="val 21518595"/>
                <a:gd name="adj2" fmla="val 10785570"/>
              </a:avLst>
            </a:prstGeom>
            <a:noFill/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9"/>
            <p:cNvSpPr/>
            <p:nvPr/>
          </p:nvSpPr>
          <p:spPr>
            <a:xfrm>
              <a:off x="7227426" y="2759047"/>
              <a:ext cx="197949" cy="56817"/>
            </a:xfrm>
            <a:prstGeom prst="arc">
              <a:avLst>
                <a:gd name="adj1" fmla="val 10806154"/>
                <a:gd name="adj2" fmla="val 21595015"/>
              </a:avLst>
            </a:prstGeom>
            <a:noFill/>
            <a:ln w="25560">
              <a:solidFill>
                <a:srgbClr val="017DA1"/>
              </a:solidFill>
              <a:custDash>
                <a:ds d="400000" sp="3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Line 12"/>
            <p:cNvSpPr/>
            <p:nvPr/>
          </p:nvSpPr>
          <p:spPr>
            <a:xfrm flipH="1" flipV="1">
              <a:off x="7425541" y="1610444"/>
              <a:ext cx="730011" cy="248638"/>
            </a:xfrm>
            <a:prstGeom prst="line">
              <a:avLst/>
            </a:prstGeom>
            <a:ln w="25560">
              <a:solidFill>
                <a:srgbClr val="DC288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3"/>
            <p:cNvSpPr/>
            <p:nvPr/>
          </p:nvSpPr>
          <p:spPr>
            <a:xfrm flipV="1">
              <a:off x="7425541" y="1461527"/>
              <a:ext cx="374696" cy="1492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DC2886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Line 14"/>
            <p:cNvSpPr/>
            <p:nvPr/>
          </p:nvSpPr>
          <p:spPr>
            <a:xfrm flipV="1">
              <a:off x="7425541" y="1974207"/>
              <a:ext cx="803393" cy="803890"/>
            </a:xfrm>
            <a:prstGeom prst="line">
              <a:avLst/>
            </a:prstGeom>
            <a:ln w="25560">
              <a:solidFill>
                <a:srgbClr val="01A6D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5"/>
            <p:cNvSpPr/>
            <p:nvPr/>
          </p:nvSpPr>
          <p:spPr>
            <a:xfrm flipV="1">
              <a:off x="7425541" y="1482233"/>
              <a:ext cx="370886" cy="1304975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1A6DA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Line 16"/>
            <p:cNvSpPr/>
            <p:nvPr/>
          </p:nvSpPr>
          <p:spPr>
            <a:xfrm flipV="1">
              <a:off x="7436142" y="2002699"/>
              <a:ext cx="806209" cy="1654327"/>
            </a:xfrm>
            <a:prstGeom prst="line">
              <a:avLst/>
            </a:prstGeom>
            <a:ln w="25560">
              <a:solidFill>
                <a:srgbClr val="FFC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7"/>
            <p:cNvSpPr/>
            <p:nvPr/>
          </p:nvSpPr>
          <p:spPr>
            <a:xfrm flipV="1">
              <a:off x="7425209" y="1510061"/>
              <a:ext cx="384800" cy="2146301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FFC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10"/>
          <p:cNvSpPr/>
          <p:nvPr/>
        </p:nvSpPr>
        <p:spPr>
          <a:xfrm>
            <a:off x="8131003" y="2014251"/>
            <a:ext cx="244662" cy="258245"/>
          </a:xfrm>
          <a:prstGeom prst="sun">
            <a:avLst>
              <a:gd name="adj" fmla="val 25000"/>
            </a:avLst>
          </a:prstGeom>
          <a:solidFill>
            <a:srgbClr val="C000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9" name="CustomShape 11"/>
          <p:cNvSpPr/>
          <p:nvPr/>
        </p:nvSpPr>
        <p:spPr>
          <a:xfrm flipV="1">
            <a:off x="7757200" y="1658768"/>
            <a:ext cx="135831" cy="123573"/>
          </a:xfrm>
          <a:prstGeom prst="triangle">
            <a:avLst>
              <a:gd name="adj" fmla="val 50000"/>
            </a:avLst>
          </a:prstGeom>
          <a:solidFill>
            <a:srgbClr val="7FD13B"/>
          </a:solidFill>
          <a:ln w="25560">
            <a:solidFill>
              <a:srgbClr val="5D9A2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26" name="CustomShape 13"/>
          <p:cNvSpPr/>
          <p:nvPr/>
        </p:nvSpPr>
        <p:spPr>
          <a:xfrm flipH="1" flipV="1">
            <a:off x="2436046" y="4569090"/>
            <a:ext cx="401603" cy="6547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DC288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CustomShape 13"/>
          <p:cNvSpPr/>
          <p:nvPr/>
        </p:nvSpPr>
        <p:spPr>
          <a:xfrm flipH="1" flipV="1">
            <a:off x="4940242" y="4569090"/>
            <a:ext cx="401603" cy="6547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01A7DA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CustomShape 13"/>
          <p:cNvSpPr/>
          <p:nvPr/>
        </p:nvSpPr>
        <p:spPr>
          <a:xfrm flipH="1" flipV="1">
            <a:off x="6924714" y="4569090"/>
            <a:ext cx="401603" cy="6547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C10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7102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Cylinders in the subsurface: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Plumes</a:t>
            </a:r>
            <a:endParaRPr lang="nb-NO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/>
        </p:blipFill>
        <p:spPr>
          <a:xfrm>
            <a:off x="313440" y="1620360"/>
            <a:ext cx="8517120" cy="41926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Conclusions</a:t>
            </a:r>
            <a:b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Pros and cons of the BEM formulation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45" y="4077396"/>
            <a:ext cx="3110773" cy="2333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12" y="4077396"/>
            <a:ext cx="3507884" cy="2338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065" y="1335226"/>
            <a:ext cx="4255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1" indent="-259181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Relaxed memory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requirements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364578"/>
            <a:ext cx="4312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1" indent="-259181">
              <a:spcBef>
                <a:spcPts val="1089"/>
              </a:spcBef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Integration of Bessel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functions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275" y="1746591"/>
            <a:ext cx="4250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1" indent="-259181">
              <a:spcBef>
                <a:spcPts val="1089"/>
              </a:spcBef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Green’s function is computed only once for each depth level pair (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p',p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9065" y="2447669"/>
            <a:ext cx="425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1" indent="-259181">
              <a:spcBef>
                <a:spcPts val="1089"/>
              </a:spcBef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Surface integrals are included in the Green’s functions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065" y="3124033"/>
            <a:ext cx="4252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1" indent="-259181">
              <a:spcBef>
                <a:spcPts val="1089"/>
              </a:spcBef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Horizontal boundaries are included in the Green’s functions and should not be resolved by the BEM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68828" y="17800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9181" indent="-259181">
              <a:spcBef>
                <a:spcPts val="1089"/>
              </a:spcBef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Slow decay of the wavenumber integrand for small depths ⇒ straight numerical surface integrals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68828" y="2749216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1" indent="-259181">
              <a:spcBef>
                <a:spcPts val="1089"/>
              </a:spcBef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Many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complications ”under the hood”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and many control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parameters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4104204"/>
            <a:ext cx="8229600" cy="8712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9065" y="4690412"/>
            <a:ext cx="859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thankful to WAVES </a:t>
            </a:r>
            <a:r>
              <a:rPr lang="en-US" dirty="0" smtClean="0"/>
              <a:t>project and NTNU </a:t>
            </a:r>
            <a:r>
              <a:rPr lang="en-US" dirty="0"/>
              <a:t>for their supporting this </a:t>
            </a:r>
            <a:r>
              <a:rPr lang="en-US" dirty="0" smtClean="0"/>
              <a:t>study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341747" y="5126037"/>
            <a:ext cx="6460507" cy="1080000"/>
            <a:chOff x="1523568" y="4859337"/>
            <a:chExt cx="6460507" cy="1080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79" b="42090"/>
            <a:stretch/>
          </p:blipFill>
          <p:spPr>
            <a:xfrm>
              <a:off x="4965052" y="5112203"/>
              <a:ext cx="3019023" cy="6254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68" y="4859337"/>
              <a:ext cx="2055485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37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370737"/>
            <a:ext cx="8229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/>
              <a:t>Bouchon</a:t>
            </a:r>
            <a:r>
              <a:rPr lang="en-US" dirty="0"/>
              <a:t>, M. (1993). A numerical simulation of the acoustic and elastic </a:t>
            </a:r>
            <a:r>
              <a:rPr lang="en-US" dirty="0" err="1"/>
              <a:t>wavefields</a:t>
            </a:r>
            <a:r>
              <a:rPr lang="en-US" dirty="0"/>
              <a:t> radiated by a source on a fluid-filled borehole embedded in a layered medium. </a:t>
            </a:r>
            <a:r>
              <a:rPr lang="en-US" i="1" dirty="0"/>
              <a:t>Geophysics</a:t>
            </a:r>
            <a:r>
              <a:rPr lang="en-US" dirty="0"/>
              <a:t>, </a:t>
            </a:r>
            <a:r>
              <a:rPr lang="en-US" i="1" dirty="0"/>
              <a:t>58</a:t>
            </a:r>
            <a:r>
              <a:rPr lang="en-US" dirty="0"/>
              <a:t>(4), 475.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doi.org/10.1190/1.1443430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 </a:t>
            </a:r>
            <a:r>
              <a:rPr lang="en-US" dirty="0" err="1"/>
              <a:t>Boever</a:t>
            </a:r>
            <a:r>
              <a:rPr lang="en-US" dirty="0"/>
              <a:t>, E., </a:t>
            </a:r>
            <a:r>
              <a:rPr lang="en-US" dirty="0" err="1"/>
              <a:t>Birgel</a:t>
            </a:r>
            <a:r>
              <a:rPr lang="en-US" dirty="0"/>
              <a:t>, D., Thiel, V., </a:t>
            </a:r>
            <a:r>
              <a:rPr lang="en-US" dirty="0" err="1"/>
              <a:t>Muchez</a:t>
            </a:r>
            <a:r>
              <a:rPr lang="en-US" dirty="0"/>
              <a:t>, P., </a:t>
            </a:r>
            <a:r>
              <a:rPr lang="en-US" dirty="0" err="1"/>
              <a:t>Peckmann</a:t>
            </a:r>
            <a:r>
              <a:rPr lang="en-US" dirty="0"/>
              <a:t>, J., </a:t>
            </a:r>
            <a:r>
              <a:rPr lang="en-US" dirty="0" err="1"/>
              <a:t>Dimitrov</a:t>
            </a:r>
            <a:r>
              <a:rPr lang="en-US" dirty="0"/>
              <a:t>, L., &amp; </a:t>
            </a:r>
            <a:r>
              <a:rPr lang="en-US" dirty="0" err="1"/>
              <a:t>Swennen</a:t>
            </a:r>
            <a:r>
              <a:rPr lang="en-US" dirty="0"/>
              <a:t>, R. (2009). The formation of giant tubular concretions triggered by anaerobic oxidation of methane as revealed by archaeal molecular fossils (Lower Eocene, Varna, Bulgaria). </a:t>
            </a:r>
            <a:r>
              <a:rPr lang="en-US" i="1" dirty="0" err="1"/>
              <a:t>Palaeogeography</a:t>
            </a:r>
            <a:r>
              <a:rPr lang="en-US" i="1" dirty="0"/>
              <a:t>, </a:t>
            </a:r>
            <a:r>
              <a:rPr lang="en-US" i="1" dirty="0" err="1"/>
              <a:t>Palaeoclimatology</a:t>
            </a:r>
            <a:r>
              <a:rPr lang="en-US" i="1" dirty="0"/>
              <a:t>, </a:t>
            </a:r>
            <a:r>
              <a:rPr lang="en-US" i="1" dirty="0" err="1"/>
              <a:t>Palaeoecology</a:t>
            </a:r>
            <a:r>
              <a:rPr lang="en-US" dirty="0"/>
              <a:t>, </a:t>
            </a:r>
            <a:r>
              <a:rPr lang="en-US" i="1" dirty="0"/>
              <a:t>280</a:t>
            </a:r>
            <a:r>
              <a:rPr lang="en-US" dirty="0"/>
              <a:t>(1–2), 23–36.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doi.org/10.1016/j.palaeo.2009.05.010</a:t>
            </a:r>
            <a:endParaRPr lang="en-US" dirty="0"/>
          </a:p>
          <a:p>
            <a:pPr marL="304800" indent="-304800">
              <a:buFont typeface="Arial" charset="0"/>
              <a:buChar char="•"/>
            </a:pPr>
            <a:r>
              <a:rPr lang="en-US" dirty="0" err="1" smtClean="0"/>
              <a:t>Løseth</a:t>
            </a:r>
            <a:r>
              <a:rPr lang="en-US" dirty="0"/>
              <a:t>, H., </a:t>
            </a:r>
            <a:r>
              <a:rPr lang="en-US" dirty="0" err="1"/>
              <a:t>Wensaas</a:t>
            </a:r>
            <a:r>
              <a:rPr lang="en-US" dirty="0"/>
              <a:t>, L., </a:t>
            </a:r>
            <a:r>
              <a:rPr lang="en-US" dirty="0" err="1"/>
              <a:t>Arntsen</a:t>
            </a:r>
            <a:r>
              <a:rPr lang="en-US" dirty="0"/>
              <a:t>, B., </a:t>
            </a:r>
            <a:r>
              <a:rPr lang="en-US" dirty="0" err="1"/>
              <a:t>Hanken</a:t>
            </a:r>
            <a:r>
              <a:rPr lang="en-US" dirty="0"/>
              <a:t>, N.-M., </a:t>
            </a:r>
            <a:r>
              <a:rPr lang="en-US" dirty="0" err="1"/>
              <a:t>Basire</a:t>
            </a:r>
            <a:r>
              <a:rPr lang="en-US" dirty="0"/>
              <a:t>, C., &amp; </a:t>
            </a:r>
            <a:r>
              <a:rPr lang="en-US" dirty="0" err="1"/>
              <a:t>Graue</a:t>
            </a:r>
            <a:r>
              <a:rPr lang="en-US" dirty="0"/>
              <a:t>, K. (2011). 1000 m long gas blow-out pipes. </a:t>
            </a:r>
            <a:r>
              <a:rPr lang="en-US" i="1" dirty="0"/>
              <a:t>Marine and Petroleum Geology</a:t>
            </a:r>
            <a:r>
              <a:rPr lang="en-US" dirty="0"/>
              <a:t>, </a:t>
            </a:r>
            <a:r>
              <a:rPr lang="en-US" i="1" dirty="0"/>
              <a:t>28</a:t>
            </a:r>
            <a:r>
              <a:rPr lang="en-US" dirty="0"/>
              <a:t>(5), 1047–1060</a:t>
            </a:r>
            <a:r>
              <a:rPr lang="en-US" dirty="0" smtClean="0"/>
              <a:t>. </a:t>
            </a:r>
            <a:r>
              <a:rPr lang="en-US" dirty="0" smtClean="0">
                <a:hlinkClick r:id="rId4"/>
              </a:rPr>
              <a:t>http://doi.org/10.1016/j.marpetgeo.2010.10.001</a:t>
            </a:r>
            <a:endParaRPr lang="en-US" dirty="0" smtClean="0"/>
          </a:p>
          <a:p>
            <a:pPr marL="304800" indent="-304800">
              <a:buFont typeface="Arial" charset="0"/>
              <a:buChar char="•"/>
            </a:pPr>
            <a:endParaRPr lang="en-US" dirty="0" smtClean="0"/>
          </a:p>
          <a:p>
            <a:pPr marL="304800" indent="-304800">
              <a:buFont typeface="Arial" charset="0"/>
              <a:buChar char="•"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545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r>
              <a:rPr lang="en-US" dirty="0" smtClean="0"/>
              <a:t>Scattering on thin cylinders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9065" y="1335226"/>
            <a:ext cx="8367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1" indent="-259181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Cylinders may produce sufficient scattering even when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728" y="1388157"/>
            <a:ext cx="654909" cy="2634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9065" y="1822581"/>
            <a:ext cx="8367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1" indent="-259181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 this field strong enough to locate a borehole? Then why do we see it?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065" y="2309936"/>
            <a:ext cx="8367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1" indent="-259181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Dynamics of the intersection scattering has similarities with the cylinder scattering, but not in everything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837504"/>
            <a:ext cx="8229600" cy="8712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9065" y="4423712"/>
            <a:ext cx="859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thankful to WAVES </a:t>
            </a:r>
            <a:r>
              <a:rPr lang="en-US" dirty="0" smtClean="0"/>
              <a:t>project and NTNU </a:t>
            </a:r>
            <a:r>
              <a:rPr lang="en-US" dirty="0"/>
              <a:t>for their supporting this </a:t>
            </a:r>
            <a:r>
              <a:rPr lang="en-US" dirty="0" smtClean="0"/>
              <a:t>study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41747" y="4859337"/>
            <a:ext cx="6460507" cy="1080000"/>
            <a:chOff x="1523568" y="4859337"/>
            <a:chExt cx="6460507" cy="1080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79" b="42090"/>
            <a:stretch/>
          </p:blipFill>
          <p:spPr>
            <a:xfrm>
              <a:off x="4965052" y="5112203"/>
              <a:ext cx="3019023" cy="6254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68" y="4859337"/>
              <a:ext cx="2055485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5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Dependence of the scattered field on diameter/wavelength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ratio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68" y="1027567"/>
            <a:ext cx="3868933" cy="2775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52" y="3777454"/>
            <a:ext cx="3868933" cy="2775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217" y="2280873"/>
            <a:ext cx="989089" cy="711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902" y="4991995"/>
            <a:ext cx="989918" cy="71244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191" y="1164364"/>
            <a:ext cx="4627701" cy="5311338"/>
            <a:chOff x="237950" y="1283101"/>
            <a:chExt cx="5101986" cy="5855689"/>
          </a:xfrm>
        </p:grpSpPr>
        <p:grpSp>
          <p:nvGrpSpPr>
            <p:cNvPr id="8" name="Group 7"/>
            <p:cNvGrpSpPr/>
            <p:nvPr/>
          </p:nvGrpSpPr>
          <p:grpSpPr>
            <a:xfrm>
              <a:off x="570716" y="1283101"/>
              <a:ext cx="4769220" cy="5855689"/>
              <a:chOff x="107580" y="1283101"/>
              <a:chExt cx="4769220" cy="585568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07580" y="1283101"/>
                <a:ext cx="4769220" cy="5855689"/>
                <a:chOff x="107580" y="1283101"/>
                <a:chExt cx="4769220" cy="5855689"/>
              </a:xfrm>
            </p:grpSpPr>
            <p:sp>
              <p:nvSpPr>
                <p:cNvPr id="19" name="CustomShape 1"/>
                <p:cNvSpPr/>
                <p:nvPr/>
              </p:nvSpPr>
              <p:spPr>
                <a:xfrm>
                  <a:off x="1521011" y="1348410"/>
                  <a:ext cx="388287" cy="5477940"/>
                </a:xfrm>
                <a:prstGeom prst="can">
                  <a:avLst>
                    <a:gd name="adj" fmla="val 25000"/>
                  </a:avLst>
                </a:prstGeom>
                <a:solidFill>
                  <a:srgbClr val="A7D6FF"/>
                </a:solidFill>
                <a:ln w="25560">
                  <a:solidFill>
                    <a:srgbClr val="007FA2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" name="Line 2"/>
                <p:cNvSpPr/>
                <p:nvPr/>
              </p:nvSpPr>
              <p:spPr>
                <a:xfrm>
                  <a:off x="751585" y="4268527"/>
                  <a:ext cx="768777" cy="7473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" name="Line 3"/>
                <p:cNvSpPr/>
                <p:nvPr/>
              </p:nvSpPr>
              <p:spPr>
                <a:xfrm flipH="1">
                  <a:off x="122852" y="4257154"/>
                  <a:ext cx="628733" cy="1464770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" name="Line 4"/>
                <p:cNvSpPr/>
                <p:nvPr/>
              </p:nvSpPr>
              <p:spPr>
                <a:xfrm>
                  <a:off x="107580" y="5721924"/>
                  <a:ext cx="2953584" cy="33467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" name="Line 5"/>
                <p:cNvSpPr/>
                <p:nvPr/>
              </p:nvSpPr>
              <p:spPr>
                <a:xfrm>
                  <a:off x="1923935" y="4272263"/>
                  <a:ext cx="1799105" cy="0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" name="Line 6"/>
                <p:cNvSpPr/>
                <p:nvPr/>
              </p:nvSpPr>
              <p:spPr>
                <a:xfrm flipH="1">
                  <a:off x="3061164" y="4279249"/>
                  <a:ext cx="661876" cy="1479391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" name="Line 7"/>
                <p:cNvSpPr/>
                <p:nvPr/>
              </p:nvSpPr>
              <p:spPr>
                <a:xfrm>
                  <a:off x="1520361" y="4271126"/>
                  <a:ext cx="389262" cy="2274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custDash>
                    <a:ds d="400000" sp="300000"/>
                  </a:custDash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" name="CustomShape 8"/>
                <p:cNvSpPr/>
                <p:nvPr/>
              </p:nvSpPr>
              <p:spPr>
                <a:xfrm>
                  <a:off x="1521661" y="4980441"/>
                  <a:ext cx="388287" cy="111450"/>
                </a:xfrm>
                <a:prstGeom prst="arc">
                  <a:avLst>
                    <a:gd name="adj1" fmla="val 21518595"/>
                    <a:gd name="adj2" fmla="val 10785570"/>
                  </a:avLst>
                </a:prstGeom>
                <a:noFill/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" name="CustomShape 9"/>
                <p:cNvSpPr/>
                <p:nvPr/>
              </p:nvSpPr>
              <p:spPr>
                <a:xfrm>
                  <a:off x="1521011" y="4976867"/>
                  <a:ext cx="388287" cy="111450"/>
                </a:xfrm>
                <a:prstGeom prst="arc">
                  <a:avLst>
                    <a:gd name="adj1" fmla="val 10806154"/>
                    <a:gd name="adj2" fmla="val 21595015"/>
                  </a:avLst>
                </a:prstGeom>
                <a:noFill/>
                <a:ln w="25560">
                  <a:solidFill>
                    <a:srgbClr val="017DA1"/>
                  </a:solidFill>
                  <a:custDash>
                    <a:ds d="400000" sp="300000"/>
                  </a:custDash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" name="CustomShape 11"/>
                <p:cNvSpPr/>
                <p:nvPr/>
              </p:nvSpPr>
              <p:spPr>
                <a:xfrm flipV="1">
                  <a:off x="2764027" y="3141785"/>
                  <a:ext cx="266440" cy="24239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7FD13B"/>
                </a:solidFill>
                <a:ln w="25560">
                  <a:solidFill>
                    <a:srgbClr val="5D9A2B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" name="Line 12"/>
                <p:cNvSpPr/>
                <p:nvPr/>
              </p:nvSpPr>
              <p:spPr>
                <a:xfrm flipH="1">
                  <a:off x="1923935" y="1791032"/>
                  <a:ext cx="654189" cy="635894"/>
                </a:xfrm>
                <a:prstGeom prst="line">
                  <a:avLst/>
                </a:prstGeom>
                <a:ln w="25560">
                  <a:solidFill>
                    <a:srgbClr val="DC2886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48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30" name="Line 14"/>
                <p:cNvSpPr/>
                <p:nvPr/>
              </p:nvSpPr>
              <p:spPr>
                <a:xfrm flipV="1">
                  <a:off x="1909623" y="3093025"/>
                  <a:ext cx="1975247" cy="1921208"/>
                </a:xfrm>
                <a:prstGeom prst="line">
                  <a:avLst/>
                </a:prstGeom>
                <a:ln w="25560">
                  <a:solidFill>
                    <a:srgbClr val="01A6DA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" name="CustomShape 15"/>
                <p:cNvSpPr/>
                <p:nvPr/>
              </p:nvSpPr>
              <p:spPr>
                <a:xfrm flipV="1">
                  <a:off x="1909623" y="3403337"/>
                  <a:ext cx="932143" cy="162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25560">
                  <a:solidFill>
                    <a:srgbClr val="01A6DA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" name="Line 5"/>
                <p:cNvSpPr/>
                <p:nvPr/>
              </p:nvSpPr>
              <p:spPr>
                <a:xfrm>
                  <a:off x="2232276" y="1283101"/>
                  <a:ext cx="2036986" cy="2116988"/>
                </a:xfrm>
                <a:prstGeom prst="line">
                  <a:avLst/>
                </a:prstGeom>
                <a:ln w="38160">
                  <a:solidFill>
                    <a:srgbClr val="0070C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" name="Line 6"/>
                <p:cNvSpPr/>
                <p:nvPr/>
              </p:nvSpPr>
              <p:spPr>
                <a:xfrm>
                  <a:off x="2158517" y="1330215"/>
                  <a:ext cx="2023263" cy="2102726"/>
                </a:xfrm>
                <a:prstGeom prst="line">
                  <a:avLst/>
                </a:prstGeom>
                <a:ln w="38160">
                  <a:solidFill>
                    <a:srgbClr val="0070C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" name="Line 7"/>
                <p:cNvSpPr/>
                <p:nvPr/>
              </p:nvSpPr>
              <p:spPr>
                <a:xfrm flipV="1">
                  <a:off x="3430605" y="1629797"/>
                  <a:ext cx="912394" cy="877952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  <a:head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" name="Line 8"/>
                <p:cNvSpPr/>
                <p:nvPr/>
              </p:nvSpPr>
              <p:spPr>
                <a:xfrm>
                  <a:off x="3428331" y="2506449"/>
                  <a:ext cx="1096303" cy="130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custDash>
                    <a:ds d="500000" sp="400000"/>
                  </a:custDash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" name="CustomShape 9"/>
                <p:cNvSpPr/>
                <p:nvPr/>
              </p:nvSpPr>
              <p:spPr>
                <a:xfrm>
                  <a:off x="3020223" y="2128235"/>
                  <a:ext cx="756104" cy="756429"/>
                </a:xfrm>
                <a:prstGeom prst="arc">
                  <a:avLst>
                    <a:gd name="adj1" fmla="val 19272991"/>
                    <a:gd name="adj2" fmla="val 0"/>
                  </a:avLst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" name="CustomShape 10"/>
                <p:cNvSpPr/>
                <p:nvPr/>
              </p:nvSpPr>
              <p:spPr>
                <a:xfrm>
                  <a:off x="3736632" y="2153976"/>
                  <a:ext cx="1140168" cy="43897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81634" tIns="40817" rIns="81634" bIns="40817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81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 charset="0"/>
                      <a:ea typeface="Arial" charset="0"/>
                      <a:cs typeface="Arial" charset="0"/>
                    </a:rPr>
                    <a:t>α=50°</a:t>
                  </a:r>
                </a:p>
              </p:txBody>
            </p:sp>
            <p:sp>
              <p:nvSpPr>
                <p:cNvPr id="38" name="Line 12"/>
                <p:cNvSpPr/>
                <p:nvPr/>
              </p:nvSpPr>
              <p:spPr>
                <a:xfrm flipH="1" flipV="1">
                  <a:off x="1923935" y="2412470"/>
                  <a:ext cx="802673" cy="780225"/>
                </a:xfrm>
                <a:prstGeom prst="line">
                  <a:avLst/>
                </a:prstGeom>
                <a:ln w="25560">
                  <a:solidFill>
                    <a:srgbClr val="DC2886"/>
                  </a:solidFill>
                  <a:round/>
                  <a:headEnd type="triangle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48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926995" y="6970422"/>
                  <a:ext cx="55703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1923935" y="6970422"/>
                  <a:ext cx="55703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/>
                <p:cNvSpPr txBox="1"/>
                <p:nvPr/>
              </p:nvSpPr>
              <p:spPr>
                <a:xfrm>
                  <a:off x="1545313" y="6785756"/>
                  <a:ext cx="330837" cy="353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81" b="1">
                      <a:latin typeface="Arial" charset="0"/>
                      <a:ea typeface="Arial" charset="0"/>
                      <a:cs typeface="Arial" charset="0"/>
                    </a:rPr>
                    <a:t>d</a:t>
                  </a:r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 rot="21128659">
                  <a:off x="2479876" y="1301561"/>
                  <a:ext cx="1618937" cy="1051449"/>
                  <a:chOff x="2476164" y="1301816"/>
                  <a:chExt cx="1618937" cy="1051449"/>
                </a:xfrm>
              </p:grpSpPr>
              <p:sp>
                <p:nvSpPr>
                  <p:cNvPr id="47" name="Freeform 46"/>
                  <p:cNvSpPr/>
                  <p:nvPr/>
                </p:nvSpPr>
                <p:spPr>
                  <a:xfrm rot="19612427">
                    <a:off x="2476164" y="1768616"/>
                    <a:ext cx="1618937" cy="584649"/>
                  </a:xfrm>
                  <a:custGeom>
                    <a:avLst/>
                    <a:gdLst>
                      <a:gd name="connsiteX0" fmla="*/ 0 w 1618937"/>
                      <a:gd name="connsiteY0" fmla="*/ 33 h 584649"/>
                      <a:gd name="connsiteX1" fmla="*/ 359763 w 1618937"/>
                      <a:gd name="connsiteY1" fmla="*/ 584649 h 584649"/>
                      <a:gd name="connsiteX2" fmla="*/ 674557 w 1618937"/>
                      <a:gd name="connsiteY2" fmla="*/ 33 h 584649"/>
                      <a:gd name="connsiteX3" fmla="*/ 1019331 w 1618937"/>
                      <a:gd name="connsiteY3" fmla="*/ 554669 h 584649"/>
                      <a:gd name="connsiteX4" fmla="*/ 1304144 w 1618937"/>
                      <a:gd name="connsiteY4" fmla="*/ 45003 h 584649"/>
                      <a:gd name="connsiteX5" fmla="*/ 1618937 w 1618937"/>
                      <a:gd name="connsiteY5" fmla="*/ 554669 h 584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18937" h="584649">
                        <a:moveTo>
                          <a:pt x="0" y="33"/>
                        </a:moveTo>
                        <a:cubicBezTo>
                          <a:pt x="123668" y="292341"/>
                          <a:pt x="247337" y="584649"/>
                          <a:pt x="359763" y="584649"/>
                        </a:cubicBezTo>
                        <a:cubicBezTo>
                          <a:pt x="472189" y="584649"/>
                          <a:pt x="564629" y="5030"/>
                          <a:pt x="674557" y="33"/>
                        </a:cubicBezTo>
                        <a:cubicBezTo>
                          <a:pt x="784485" y="-4964"/>
                          <a:pt x="914400" y="547174"/>
                          <a:pt x="1019331" y="554669"/>
                        </a:cubicBezTo>
                        <a:cubicBezTo>
                          <a:pt x="1124262" y="562164"/>
                          <a:pt x="1204210" y="45003"/>
                          <a:pt x="1304144" y="45003"/>
                        </a:cubicBezTo>
                        <a:cubicBezTo>
                          <a:pt x="1404078" y="45003"/>
                          <a:pt x="1618937" y="554669"/>
                          <a:pt x="1618937" y="554669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81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cxnSp>
                <p:nvCxnSpPr>
                  <p:cNvPr id="48" name="Straight Arrow Connector 47"/>
                  <p:cNvCxnSpPr/>
                  <p:nvPr/>
                </p:nvCxnSpPr>
                <p:spPr>
                  <a:xfrm flipH="1">
                    <a:off x="2922880" y="1484026"/>
                    <a:ext cx="539848" cy="345157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TextBox 48"/>
                  <p:cNvSpPr txBox="1"/>
                  <p:nvPr/>
                </p:nvSpPr>
                <p:spPr>
                  <a:xfrm rot="19548978">
                    <a:off x="2947210" y="1301816"/>
                    <a:ext cx="322002" cy="3530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81" b="1" dirty="0">
                        <a:latin typeface="Arial" charset="0"/>
                        <a:ea typeface="Arial" charset="0"/>
                        <a:cs typeface="Arial" charset="0"/>
                      </a:rPr>
                      <a:t>𝝀</a:t>
                    </a:r>
                  </a:p>
                </p:txBody>
              </p:sp>
            </p:grp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1776080" y="3334593"/>
                  <a:ext cx="987947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1851958" y="3279786"/>
                  <a:ext cx="919346" cy="353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81">
                      <a:latin typeface="Arial" charset="0"/>
                      <a:ea typeface="Arial" charset="0"/>
                      <a:cs typeface="Arial" charset="0"/>
                    </a:rPr>
                    <a:t>r=120m</a:t>
                  </a:r>
                  <a:endParaRPr lang="en-US" sz="148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1362423" y="3352464"/>
                  <a:ext cx="0" cy="167964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/>
                <p:cNvSpPr txBox="1"/>
                <p:nvPr/>
              </p:nvSpPr>
              <p:spPr>
                <a:xfrm>
                  <a:off x="283125" y="3745419"/>
                  <a:ext cx="1071333" cy="353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81" dirty="0" err="1">
                      <a:latin typeface="Arial" charset="0"/>
                      <a:ea typeface="Arial" charset="0"/>
                      <a:cs typeface="Arial" charset="0"/>
                    </a:rPr>
                    <a:t>dz</a:t>
                  </a:r>
                  <a:r>
                    <a:rPr lang="en-US" sz="1481" dirty="0">
                      <a:latin typeface="Arial" charset="0"/>
                      <a:ea typeface="Arial" charset="0"/>
                      <a:cs typeface="Arial" charset="0"/>
                    </a:rPr>
                    <a:t>=300m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1698920" y="4635633"/>
                <a:ext cx="793090" cy="605465"/>
                <a:chOff x="1698920" y="4635633"/>
                <a:chExt cx="793090" cy="605465"/>
              </a:xfrm>
            </p:grpSpPr>
            <p:sp>
              <p:nvSpPr>
                <p:cNvPr id="17" name="CustomShape 15"/>
                <p:cNvSpPr/>
                <p:nvPr/>
              </p:nvSpPr>
              <p:spPr>
                <a:xfrm>
                  <a:off x="2391919" y="4670193"/>
                  <a:ext cx="100091" cy="570905"/>
                </a:xfrm>
                <a:prstGeom prst="leftBracket">
                  <a:avLst>
                    <a:gd name="adj" fmla="val 8333"/>
                  </a:avLst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" name="CustomShape 16"/>
                <p:cNvSpPr/>
                <p:nvPr/>
              </p:nvSpPr>
              <p:spPr>
                <a:xfrm>
                  <a:off x="1698920" y="4635633"/>
                  <a:ext cx="694080" cy="452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49" h="611889">
                      <a:moveTo>
                        <a:pt x="937549" y="601884"/>
                      </a:moveTo>
                      <a:cubicBezTo>
                        <a:pt x="802511" y="615387"/>
                        <a:pt x="667474" y="628891"/>
                        <a:pt x="567160" y="544010"/>
                      </a:cubicBezTo>
                      <a:cubicBezTo>
                        <a:pt x="466846" y="459129"/>
                        <a:pt x="430193" y="183266"/>
                        <a:pt x="335666" y="92598"/>
                      </a:cubicBezTo>
                      <a:cubicBezTo>
                        <a:pt x="241139" y="1930"/>
                        <a:pt x="0" y="0"/>
                        <a:pt x="0" y="0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9" name="CustomShape 11"/>
            <p:cNvSpPr/>
            <p:nvPr/>
          </p:nvSpPr>
          <p:spPr>
            <a:xfrm>
              <a:off x="256963" y="2370504"/>
              <a:ext cx="1526887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с</a:t>
              </a:r>
              <a:r>
                <a:rPr lang="en-US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=2000 m/s</a:t>
              </a:r>
            </a:p>
          </p:txBody>
        </p:sp>
        <p:sp>
          <p:nvSpPr>
            <p:cNvPr id="10" name="CustomShape 12"/>
            <p:cNvSpPr/>
            <p:nvPr/>
          </p:nvSpPr>
          <p:spPr>
            <a:xfrm>
              <a:off x="256963" y="2628771"/>
              <a:ext cx="1765211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ρ</a:t>
              </a:r>
              <a:r>
                <a:rPr lang="en-US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=1500 kg/m</a:t>
              </a:r>
              <a:r>
                <a:rPr lang="en-US" sz="1481" spc="-1" baseline="30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148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CustomShape 11"/>
            <p:cNvSpPr/>
            <p:nvPr/>
          </p:nvSpPr>
          <p:spPr>
            <a:xfrm>
              <a:off x="2802542" y="4567501"/>
              <a:ext cx="1526887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с</a:t>
              </a:r>
              <a:r>
                <a:rPr lang="en-US" sz="1481" spc="-1" baseline="-25000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c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=1500 m/s</a:t>
              </a:r>
            </a:p>
          </p:txBody>
        </p:sp>
        <p:sp>
          <p:nvSpPr>
            <p:cNvPr id="12" name="CustomShape 12"/>
            <p:cNvSpPr/>
            <p:nvPr/>
          </p:nvSpPr>
          <p:spPr>
            <a:xfrm>
              <a:off x="2802542" y="4825768"/>
              <a:ext cx="1765211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ρ</a:t>
              </a:r>
              <a:r>
                <a:rPr lang="en-US" sz="1481" spc="-1" baseline="-25000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c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=1000 kg/m</a:t>
              </a:r>
              <a:r>
                <a:rPr lang="en-US" sz="1481" spc="-1" baseline="30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148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CustomShape 11"/>
            <p:cNvSpPr/>
            <p:nvPr/>
          </p:nvSpPr>
          <p:spPr>
            <a:xfrm>
              <a:off x="237950" y="5853160"/>
              <a:ext cx="1526887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с</a:t>
              </a:r>
              <a:r>
                <a:rPr lang="en-US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=2500 m/s</a:t>
              </a:r>
            </a:p>
          </p:txBody>
        </p:sp>
        <p:sp>
          <p:nvSpPr>
            <p:cNvPr id="14" name="CustomShape 12"/>
            <p:cNvSpPr/>
            <p:nvPr/>
          </p:nvSpPr>
          <p:spPr>
            <a:xfrm>
              <a:off x="237950" y="6111427"/>
              <a:ext cx="1765211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ρ</a:t>
              </a:r>
              <a:r>
                <a:rPr lang="ru-RU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=2000 kg/m</a:t>
              </a:r>
              <a:r>
                <a:rPr lang="en-US" sz="1481" spc="-1" baseline="30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148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4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Dependence of the scattered field on diameter/wavelength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ratio. Frequency compensation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38" y="3777452"/>
            <a:ext cx="3922605" cy="2778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57" y="1024687"/>
            <a:ext cx="3922605" cy="277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68" y="1027567"/>
            <a:ext cx="3868933" cy="277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52" y="3777454"/>
            <a:ext cx="3868933" cy="2775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107" y="1562598"/>
            <a:ext cx="3658374" cy="320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1" dirty="0"/>
              <a:t>Thin cylinder in a homogeneous medium: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419" y="2278908"/>
            <a:ext cx="1438674" cy="711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380" y="4991672"/>
            <a:ext cx="1438674" cy="711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89" y="2004944"/>
            <a:ext cx="2642477" cy="8130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267" y="3138639"/>
            <a:ext cx="3692036" cy="320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1" dirty="0"/>
              <a:t>Small sphere in a homogeneous medium: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489" y="3580987"/>
            <a:ext cx="2388392" cy="8130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5107" y="1562597"/>
            <a:ext cx="3994391" cy="14281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40" tIns="41470" rIns="82940" bIns="414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1"/>
          </a:p>
        </p:txBody>
      </p:sp>
    </p:spTree>
    <p:extLst>
      <p:ext uri="{BB962C8B-B14F-4D97-AF65-F5344CB8AC3E}">
        <p14:creationId xmlns:p14="http://schemas.microsoft.com/office/powerpoint/2010/main" val="38833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384" y="188139"/>
            <a:ext cx="8563232" cy="871256"/>
          </a:xfrm>
        </p:spPr>
        <p:txBody>
          <a:bodyPr>
            <a:normAutofit fontScale="90000"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Dependence of the scattered field on diameter/wavelength ratio. Radial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offset compensation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57" y="1024687"/>
            <a:ext cx="3922605" cy="2778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38" y="1024687"/>
            <a:ext cx="3922605" cy="277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37" y="1024687"/>
            <a:ext cx="3922605" cy="2778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38" y="3777452"/>
            <a:ext cx="3922605" cy="2778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38" y="3777452"/>
            <a:ext cx="3922605" cy="277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37" y="3777452"/>
            <a:ext cx="3922605" cy="2778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107" y="1562598"/>
            <a:ext cx="3658374" cy="320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1" dirty="0"/>
              <a:t>Thin cylinder in a homogeneous medium: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267" y="3138639"/>
            <a:ext cx="3692036" cy="320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1" dirty="0"/>
              <a:t>Small sphere in a homogeneous medium: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489" y="1997056"/>
            <a:ext cx="2769519" cy="813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490" y="3580987"/>
            <a:ext cx="2430740" cy="8130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36" y="3777452"/>
            <a:ext cx="3922605" cy="27788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57" y="1024687"/>
            <a:ext cx="3922605" cy="27788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5269" y="5143969"/>
            <a:ext cx="4129398" cy="1264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39" dirty="0"/>
              <a:t>How diffraction on the intersection depends on the radial offset – ???</a:t>
            </a:r>
          </a:p>
        </p:txBody>
      </p:sp>
    </p:spTree>
    <p:extLst>
      <p:ext uri="{BB962C8B-B14F-4D97-AF65-F5344CB8AC3E}">
        <p14:creationId xmlns:p14="http://schemas.microsoft.com/office/powerpoint/2010/main" val="45253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Dependence of the scattered field on the cylinder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impedance for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different incidence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angles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0191" y="1164364"/>
            <a:ext cx="4627701" cy="5410866"/>
            <a:chOff x="237950" y="1283101"/>
            <a:chExt cx="5101986" cy="5965417"/>
          </a:xfrm>
        </p:grpSpPr>
        <p:grpSp>
          <p:nvGrpSpPr>
            <p:cNvPr id="4" name="Group 3"/>
            <p:cNvGrpSpPr/>
            <p:nvPr/>
          </p:nvGrpSpPr>
          <p:grpSpPr>
            <a:xfrm>
              <a:off x="570716" y="1283101"/>
              <a:ext cx="4769220" cy="5965417"/>
              <a:chOff x="107580" y="1283101"/>
              <a:chExt cx="4769220" cy="596541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7580" y="1283101"/>
                <a:ext cx="4769220" cy="5965417"/>
                <a:chOff x="107580" y="1283101"/>
                <a:chExt cx="4769220" cy="5965417"/>
              </a:xfrm>
            </p:grpSpPr>
            <p:sp>
              <p:nvSpPr>
                <p:cNvPr id="15" name="CustomShape 1"/>
                <p:cNvSpPr/>
                <p:nvPr/>
              </p:nvSpPr>
              <p:spPr>
                <a:xfrm>
                  <a:off x="1521011" y="1348410"/>
                  <a:ext cx="388287" cy="5477940"/>
                </a:xfrm>
                <a:prstGeom prst="can">
                  <a:avLst>
                    <a:gd name="adj" fmla="val 25000"/>
                  </a:avLst>
                </a:prstGeom>
                <a:solidFill>
                  <a:srgbClr val="A7D6FF"/>
                </a:solidFill>
                <a:ln w="25560">
                  <a:solidFill>
                    <a:srgbClr val="007FA2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" name="Line 2"/>
                <p:cNvSpPr/>
                <p:nvPr/>
              </p:nvSpPr>
              <p:spPr>
                <a:xfrm>
                  <a:off x="751585" y="4268527"/>
                  <a:ext cx="768777" cy="7473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" name="Line 3"/>
                <p:cNvSpPr/>
                <p:nvPr/>
              </p:nvSpPr>
              <p:spPr>
                <a:xfrm flipH="1">
                  <a:off x="122852" y="4257154"/>
                  <a:ext cx="628733" cy="1464770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" name="Line 4"/>
                <p:cNvSpPr/>
                <p:nvPr/>
              </p:nvSpPr>
              <p:spPr>
                <a:xfrm>
                  <a:off x="107580" y="5721924"/>
                  <a:ext cx="2953584" cy="33467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" name="Line 5"/>
                <p:cNvSpPr/>
                <p:nvPr/>
              </p:nvSpPr>
              <p:spPr>
                <a:xfrm>
                  <a:off x="1923935" y="4272263"/>
                  <a:ext cx="1799105" cy="0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" name="Line 6"/>
                <p:cNvSpPr/>
                <p:nvPr/>
              </p:nvSpPr>
              <p:spPr>
                <a:xfrm flipH="1">
                  <a:off x="3061164" y="4279249"/>
                  <a:ext cx="661876" cy="1479391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" name="Line 7"/>
                <p:cNvSpPr/>
                <p:nvPr/>
              </p:nvSpPr>
              <p:spPr>
                <a:xfrm>
                  <a:off x="1520361" y="4271126"/>
                  <a:ext cx="389262" cy="2274"/>
                </a:xfrm>
                <a:prstGeom prst="line">
                  <a:avLst/>
                </a:prstGeom>
                <a:ln w="25560">
                  <a:solidFill>
                    <a:srgbClr val="017DA1"/>
                  </a:solidFill>
                  <a:custDash>
                    <a:ds d="400000" sp="300000"/>
                  </a:custDash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" name="CustomShape 8"/>
                <p:cNvSpPr/>
                <p:nvPr/>
              </p:nvSpPr>
              <p:spPr>
                <a:xfrm>
                  <a:off x="1521661" y="4980441"/>
                  <a:ext cx="388287" cy="111450"/>
                </a:xfrm>
                <a:prstGeom prst="arc">
                  <a:avLst>
                    <a:gd name="adj1" fmla="val 21518595"/>
                    <a:gd name="adj2" fmla="val 10785570"/>
                  </a:avLst>
                </a:prstGeom>
                <a:noFill/>
                <a:ln w="25560">
                  <a:solidFill>
                    <a:srgbClr val="017DA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" name="CustomShape 9"/>
                <p:cNvSpPr/>
                <p:nvPr/>
              </p:nvSpPr>
              <p:spPr>
                <a:xfrm>
                  <a:off x="1521011" y="4976867"/>
                  <a:ext cx="388287" cy="111450"/>
                </a:xfrm>
                <a:prstGeom prst="arc">
                  <a:avLst>
                    <a:gd name="adj1" fmla="val 10806154"/>
                    <a:gd name="adj2" fmla="val 21595015"/>
                  </a:avLst>
                </a:prstGeom>
                <a:noFill/>
                <a:ln w="25560">
                  <a:solidFill>
                    <a:srgbClr val="017DA1"/>
                  </a:solidFill>
                  <a:custDash>
                    <a:ds d="400000" sp="300000"/>
                  </a:custDash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" name="CustomShape 11"/>
                <p:cNvSpPr/>
                <p:nvPr/>
              </p:nvSpPr>
              <p:spPr>
                <a:xfrm flipV="1">
                  <a:off x="2764027" y="3141785"/>
                  <a:ext cx="266440" cy="24239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7FD13B"/>
                </a:solidFill>
                <a:ln w="25560">
                  <a:solidFill>
                    <a:srgbClr val="5D9A2B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" name="Line 12"/>
                <p:cNvSpPr/>
                <p:nvPr/>
              </p:nvSpPr>
              <p:spPr>
                <a:xfrm flipH="1">
                  <a:off x="1923935" y="1791032"/>
                  <a:ext cx="654189" cy="635894"/>
                </a:xfrm>
                <a:prstGeom prst="line">
                  <a:avLst/>
                </a:prstGeom>
                <a:ln w="25560">
                  <a:solidFill>
                    <a:srgbClr val="DC2886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48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26" name="Line 14"/>
                <p:cNvSpPr/>
                <p:nvPr/>
              </p:nvSpPr>
              <p:spPr>
                <a:xfrm flipV="1">
                  <a:off x="1909623" y="3093025"/>
                  <a:ext cx="1975247" cy="1921208"/>
                </a:xfrm>
                <a:prstGeom prst="line">
                  <a:avLst/>
                </a:prstGeom>
                <a:ln w="25560">
                  <a:solidFill>
                    <a:srgbClr val="01A6DA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" name="CustomShape 15"/>
                <p:cNvSpPr/>
                <p:nvPr/>
              </p:nvSpPr>
              <p:spPr>
                <a:xfrm flipV="1">
                  <a:off x="1909623" y="3403337"/>
                  <a:ext cx="932143" cy="162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25560">
                  <a:solidFill>
                    <a:srgbClr val="01A6DA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" name="Line 5"/>
                <p:cNvSpPr/>
                <p:nvPr/>
              </p:nvSpPr>
              <p:spPr>
                <a:xfrm>
                  <a:off x="2232276" y="1283101"/>
                  <a:ext cx="2036986" cy="2116988"/>
                </a:xfrm>
                <a:prstGeom prst="line">
                  <a:avLst/>
                </a:prstGeom>
                <a:ln w="38160">
                  <a:solidFill>
                    <a:srgbClr val="0070C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" name="Line 6"/>
                <p:cNvSpPr/>
                <p:nvPr/>
              </p:nvSpPr>
              <p:spPr>
                <a:xfrm>
                  <a:off x="2158517" y="1330215"/>
                  <a:ext cx="2023263" cy="2102726"/>
                </a:xfrm>
                <a:prstGeom prst="line">
                  <a:avLst/>
                </a:prstGeom>
                <a:ln w="38160">
                  <a:solidFill>
                    <a:srgbClr val="0070C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" name="Line 7"/>
                <p:cNvSpPr/>
                <p:nvPr/>
              </p:nvSpPr>
              <p:spPr>
                <a:xfrm flipV="1">
                  <a:off x="3430605" y="1629797"/>
                  <a:ext cx="912394" cy="877952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round/>
                  <a:head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" name="Line 8"/>
                <p:cNvSpPr/>
                <p:nvPr/>
              </p:nvSpPr>
              <p:spPr>
                <a:xfrm>
                  <a:off x="3428331" y="2506449"/>
                  <a:ext cx="1096303" cy="1300"/>
                </a:xfrm>
                <a:prstGeom prst="line">
                  <a:avLst/>
                </a:prstGeom>
                <a:ln w="9360">
                  <a:solidFill>
                    <a:srgbClr val="000000"/>
                  </a:solidFill>
                  <a:custDash>
                    <a:ds d="500000" sp="400000"/>
                  </a:custDash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" name="CustomShape 9"/>
                <p:cNvSpPr/>
                <p:nvPr/>
              </p:nvSpPr>
              <p:spPr>
                <a:xfrm>
                  <a:off x="3020223" y="2128235"/>
                  <a:ext cx="756104" cy="756429"/>
                </a:xfrm>
                <a:prstGeom prst="arc">
                  <a:avLst>
                    <a:gd name="adj1" fmla="val 19272991"/>
                    <a:gd name="adj2" fmla="val 0"/>
                  </a:avLst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" name="CustomShape 10"/>
                <p:cNvSpPr/>
                <p:nvPr/>
              </p:nvSpPr>
              <p:spPr>
                <a:xfrm>
                  <a:off x="3736632" y="2153976"/>
                  <a:ext cx="1140168" cy="43897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81634" tIns="40817" rIns="81634" bIns="40817"/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81" b="1" spc="-1" dirty="0">
                      <a:solidFill>
                        <a:srgbClr val="000000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 charset="0"/>
                      <a:ea typeface="Arial" charset="0"/>
                      <a:cs typeface="Arial" charset="0"/>
                    </a:rPr>
                    <a:t>α</a:t>
                  </a:r>
                </a:p>
              </p:txBody>
            </p:sp>
            <p:sp>
              <p:nvSpPr>
                <p:cNvPr id="34" name="Line 12"/>
                <p:cNvSpPr/>
                <p:nvPr/>
              </p:nvSpPr>
              <p:spPr>
                <a:xfrm flipH="1" flipV="1">
                  <a:off x="1923935" y="2412470"/>
                  <a:ext cx="802673" cy="780225"/>
                </a:xfrm>
                <a:prstGeom prst="line">
                  <a:avLst/>
                </a:prstGeom>
                <a:ln w="25560">
                  <a:solidFill>
                    <a:srgbClr val="DC2886"/>
                  </a:solidFill>
                  <a:round/>
                  <a:headEnd type="triangle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 sz="148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926995" y="6970422"/>
                  <a:ext cx="55703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 flipH="1">
                  <a:off x="1923935" y="6970422"/>
                  <a:ext cx="55703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344145" y="6895484"/>
                  <a:ext cx="733780" cy="353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81">
                      <a:latin typeface="Arial" charset="0"/>
                      <a:ea typeface="Arial" charset="0"/>
                      <a:cs typeface="Arial" charset="0"/>
                    </a:rPr>
                    <a:t>d=1m</a:t>
                  </a:r>
                  <a:endParaRPr lang="en-US" sz="1481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 rot="21128659">
                  <a:off x="2479876" y="1301561"/>
                  <a:ext cx="1618937" cy="1051449"/>
                  <a:chOff x="2476164" y="1301816"/>
                  <a:chExt cx="1618937" cy="1051449"/>
                </a:xfrm>
              </p:grpSpPr>
              <p:sp>
                <p:nvSpPr>
                  <p:cNvPr id="43" name="Freeform 42"/>
                  <p:cNvSpPr/>
                  <p:nvPr/>
                </p:nvSpPr>
                <p:spPr>
                  <a:xfrm rot="19612427">
                    <a:off x="2476164" y="1768616"/>
                    <a:ext cx="1618937" cy="584649"/>
                  </a:xfrm>
                  <a:custGeom>
                    <a:avLst/>
                    <a:gdLst>
                      <a:gd name="connsiteX0" fmla="*/ 0 w 1618937"/>
                      <a:gd name="connsiteY0" fmla="*/ 33 h 584649"/>
                      <a:gd name="connsiteX1" fmla="*/ 359763 w 1618937"/>
                      <a:gd name="connsiteY1" fmla="*/ 584649 h 584649"/>
                      <a:gd name="connsiteX2" fmla="*/ 674557 w 1618937"/>
                      <a:gd name="connsiteY2" fmla="*/ 33 h 584649"/>
                      <a:gd name="connsiteX3" fmla="*/ 1019331 w 1618937"/>
                      <a:gd name="connsiteY3" fmla="*/ 554669 h 584649"/>
                      <a:gd name="connsiteX4" fmla="*/ 1304144 w 1618937"/>
                      <a:gd name="connsiteY4" fmla="*/ 45003 h 584649"/>
                      <a:gd name="connsiteX5" fmla="*/ 1618937 w 1618937"/>
                      <a:gd name="connsiteY5" fmla="*/ 554669 h 584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18937" h="584649">
                        <a:moveTo>
                          <a:pt x="0" y="33"/>
                        </a:moveTo>
                        <a:cubicBezTo>
                          <a:pt x="123668" y="292341"/>
                          <a:pt x="247337" y="584649"/>
                          <a:pt x="359763" y="584649"/>
                        </a:cubicBezTo>
                        <a:cubicBezTo>
                          <a:pt x="472189" y="584649"/>
                          <a:pt x="564629" y="5030"/>
                          <a:pt x="674557" y="33"/>
                        </a:cubicBezTo>
                        <a:cubicBezTo>
                          <a:pt x="784485" y="-4964"/>
                          <a:pt x="914400" y="547174"/>
                          <a:pt x="1019331" y="554669"/>
                        </a:cubicBezTo>
                        <a:cubicBezTo>
                          <a:pt x="1124262" y="562164"/>
                          <a:pt x="1204210" y="45003"/>
                          <a:pt x="1304144" y="45003"/>
                        </a:cubicBezTo>
                        <a:cubicBezTo>
                          <a:pt x="1404078" y="45003"/>
                          <a:pt x="1618937" y="554669"/>
                          <a:pt x="1618937" y="554669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81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cxnSp>
                <p:nvCxnSpPr>
                  <p:cNvPr id="44" name="Straight Arrow Connector 43"/>
                  <p:cNvCxnSpPr/>
                  <p:nvPr/>
                </p:nvCxnSpPr>
                <p:spPr>
                  <a:xfrm flipH="1">
                    <a:off x="2922880" y="1484026"/>
                    <a:ext cx="539848" cy="345157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TextBox 44"/>
                  <p:cNvSpPr txBox="1"/>
                  <p:nvPr/>
                </p:nvSpPr>
                <p:spPr>
                  <a:xfrm rot="19548978">
                    <a:off x="2947210" y="1301816"/>
                    <a:ext cx="322002" cy="3530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81" dirty="0">
                        <a:latin typeface="Arial" charset="0"/>
                        <a:ea typeface="Arial" charset="0"/>
                        <a:cs typeface="Arial" charset="0"/>
                      </a:rPr>
                      <a:t>𝝀</a:t>
                    </a:r>
                  </a:p>
                </p:txBody>
              </p:sp>
            </p:grp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1776080" y="3334593"/>
                  <a:ext cx="987947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1851958" y="3279786"/>
                  <a:ext cx="919346" cy="353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81" dirty="0">
                      <a:latin typeface="Arial" charset="0"/>
                      <a:ea typeface="Arial" charset="0"/>
                      <a:cs typeface="Arial" charset="0"/>
                    </a:rPr>
                    <a:t>r=150m</a:t>
                  </a:r>
                </a:p>
              </p:txBody>
            </p: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1362423" y="3352464"/>
                  <a:ext cx="0" cy="167964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283125" y="3745420"/>
                  <a:ext cx="1071333" cy="353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81" dirty="0" err="1">
                      <a:latin typeface="Arial" charset="0"/>
                      <a:ea typeface="Arial" charset="0"/>
                      <a:cs typeface="Arial" charset="0"/>
                    </a:rPr>
                    <a:t>dz</a:t>
                  </a:r>
                  <a:r>
                    <a:rPr lang="en-US" sz="1481" dirty="0">
                      <a:latin typeface="Arial" charset="0"/>
                      <a:ea typeface="Arial" charset="0"/>
                      <a:cs typeface="Arial" charset="0"/>
                    </a:rPr>
                    <a:t>=300m</a:t>
                  </a: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1698920" y="4635633"/>
                <a:ext cx="793090" cy="605465"/>
                <a:chOff x="1698920" y="4635633"/>
                <a:chExt cx="793090" cy="605465"/>
              </a:xfrm>
            </p:grpSpPr>
            <p:sp>
              <p:nvSpPr>
                <p:cNvPr id="13" name="CustomShape 15"/>
                <p:cNvSpPr/>
                <p:nvPr/>
              </p:nvSpPr>
              <p:spPr>
                <a:xfrm>
                  <a:off x="2391919" y="4670193"/>
                  <a:ext cx="100091" cy="570905"/>
                </a:xfrm>
                <a:prstGeom prst="leftBracket">
                  <a:avLst>
                    <a:gd name="adj" fmla="val 8333"/>
                  </a:avLst>
                </a:prstGeom>
                <a:noFill/>
                <a:ln w="93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" name="CustomShape 16"/>
                <p:cNvSpPr/>
                <p:nvPr/>
              </p:nvSpPr>
              <p:spPr>
                <a:xfrm>
                  <a:off x="1698920" y="4635633"/>
                  <a:ext cx="694080" cy="452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49" h="611889">
                      <a:moveTo>
                        <a:pt x="937549" y="601884"/>
                      </a:moveTo>
                      <a:cubicBezTo>
                        <a:pt x="802511" y="615387"/>
                        <a:pt x="667474" y="628891"/>
                        <a:pt x="567160" y="544010"/>
                      </a:cubicBezTo>
                      <a:cubicBezTo>
                        <a:pt x="466846" y="459129"/>
                        <a:pt x="430193" y="183266"/>
                        <a:pt x="335666" y="92598"/>
                      </a:cubicBezTo>
                      <a:cubicBezTo>
                        <a:pt x="241139" y="1930"/>
                        <a:pt x="0" y="0"/>
                        <a:pt x="0" y="0"/>
                      </a:cubicBezTo>
                    </a:path>
                  </a:pathLst>
                </a:custGeom>
                <a:noFill/>
                <a:ln w="2556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5" name="CustomShape 11"/>
            <p:cNvSpPr/>
            <p:nvPr/>
          </p:nvSpPr>
          <p:spPr>
            <a:xfrm>
              <a:off x="256963" y="2370504"/>
              <a:ext cx="1526887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с</a:t>
              </a:r>
              <a:r>
                <a:rPr lang="en-US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=2000 m/s</a:t>
              </a:r>
            </a:p>
          </p:txBody>
        </p:sp>
        <p:sp>
          <p:nvSpPr>
            <p:cNvPr id="6" name="CustomShape 12"/>
            <p:cNvSpPr/>
            <p:nvPr/>
          </p:nvSpPr>
          <p:spPr>
            <a:xfrm>
              <a:off x="256963" y="2628771"/>
              <a:ext cx="1765211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ρ</a:t>
              </a:r>
              <a:r>
                <a:rPr lang="en-US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=1500 kg/m</a:t>
              </a:r>
              <a:r>
                <a:rPr lang="en-US" sz="1481" spc="-1" baseline="30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148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CustomShape 11"/>
            <p:cNvSpPr/>
            <p:nvPr/>
          </p:nvSpPr>
          <p:spPr>
            <a:xfrm>
              <a:off x="2802542" y="4567501"/>
              <a:ext cx="1526887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b="1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с</a:t>
              </a:r>
              <a:r>
                <a:rPr lang="en-US" sz="1481" b="1" spc="-1" baseline="-25000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c</a:t>
              </a:r>
              <a:endParaRPr lang="en-US" sz="148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CustomShape 12"/>
            <p:cNvSpPr/>
            <p:nvPr/>
          </p:nvSpPr>
          <p:spPr>
            <a:xfrm>
              <a:off x="2802542" y="4825768"/>
              <a:ext cx="1765211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b="1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ρ</a:t>
              </a:r>
              <a:r>
                <a:rPr lang="en-US" sz="1481" b="1" spc="-1" baseline="-25000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c</a:t>
              </a:r>
              <a:endParaRPr lang="en-US" sz="1481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CustomShape 11"/>
            <p:cNvSpPr/>
            <p:nvPr/>
          </p:nvSpPr>
          <p:spPr>
            <a:xfrm>
              <a:off x="237950" y="5853160"/>
              <a:ext cx="1526887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с</a:t>
              </a:r>
              <a:r>
                <a:rPr lang="en-US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=2500 m/s</a:t>
              </a:r>
            </a:p>
          </p:txBody>
        </p:sp>
        <p:sp>
          <p:nvSpPr>
            <p:cNvPr id="10" name="CustomShape 12"/>
            <p:cNvSpPr/>
            <p:nvPr/>
          </p:nvSpPr>
          <p:spPr>
            <a:xfrm>
              <a:off x="237950" y="6111427"/>
              <a:ext cx="1765211" cy="31136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 err="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ρ</a:t>
              </a:r>
              <a:r>
                <a:rPr lang="ru-RU" sz="1481" spc="-1" baseline="-25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=2000 kg/m</a:t>
              </a:r>
              <a:r>
                <a:rPr lang="en-US" sz="1481" spc="-1" baseline="30000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148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46" y="1024687"/>
            <a:ext cx="3953641" cy="27788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05" y="3777452"/>
            <a:ext cx="3953641" cy="277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8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Dependence of the scattered field on the cylinder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impedance for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subhorizontal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incidence (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α=30°)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54" y="1349957"/>
            <a:ext cx="4611140" cy="3240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7260" y="4983209"/>
            <a:ext cx="4666662" cy="1628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6" dirty="0">
                <a:latin typeface="Arial" charset="0"/>
                <a:ea typeface="Arial" charset="0"/>
                <a:cs typeface="Arial" charset="0"/>
              </a:rPr>
              <a:t>Both events have the same amplitudes:</a:t>
            </a:r>
          </a:p>
          <a:p>
            <a:pPr marL="653711" indent="-299498">
              <a:lnSpc>
                <a:spcPct val="150000"/>
              </a:lnSpc>
              <a:buFont typeface="+mj-lt"/>
              <a:buAutoNum type="arabicPeriod"/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α &lt; α</a:t>
            </a:r>
            <a:r>
              <a:rPr lang="en-US" sz="1996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crit</a:t>
            </a:r>
            <a:r>
              <a:rPr lang="en-US" sz="1996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= 36°</a:t>
            </a:r>
          </a:p>
          <a:p>
            <a:pPr marL="653711" indent="-299498">
              <a:lnSpc>
                <a:spcPct val="150000"/>
              </a:lnSpc>
              <a:buFont typeface="+mj-lt"/>
              <a:buAutoNum type="arabicPeriod"/>
            </a:pPr>
            <a:r>
              <a:rPr lang="en-US" sz="1996" dirty="0" err="1">
                <a:latin typeface="Arial" charset="0"/>
                <a:ea typeface="Arial" charset="0"/>
                <a:cs typeface="Arial" charset="0"/>
              </a:rPr>
              <a:t>Δz</a:t>
            </a:r>
            <a:r>
              <a:rPr lang="en-US" sz="1996" dirty="0">
                <a:latin typeface="Arial" charset="0"/>
                <a:ea typeface="Arial" charset="0"/>
                <a:cs typeface="Arial" charset="0"/>
              </a:rPr>
              <a:t> &gt; 0</a:t>
            </a:r>
            <a:endParaRPr lang="en-US" sz="1996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653711" indent="-299498">
              <a:buFont typeface="+mj-lt"/>
              <a:buAutoNum type="arabicPeriod"/>
            </a:pPr>
            <a:endParaRPr lang="en-US" sz="199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97590" y="5344683"/>
            <a:ext cx="5220532" cy="1013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all energy reflects on the boundary</a:t>
            </a:r>
            <a:b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and diffracts on the cylinder in the same way</a:t>
            </a:r>
          </a:p>
          <a:p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as the </a:t>
            </a:r>
            <a:r>
              <a:rPr lang="en-US" sz="1996" spc="-1" dirty="0">
                <a:solidFill>
                  <a:srgbClr val="DD2886"/>
                </a:solidFill>
                <a:uFill>
                  <a:solidFill>
                    <a:srgbClr val="FFFFFF"/>
                  </a:solidFill>
                </a:uFill>
              </a:rPr>
              <a:t>direct wave</a:t>
            </a:r>
            <a:endParaRPr lang="en-US" sz="1996" dirty="0">
              <a:solidFill>
                <a:srgbClr val="DD2886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32478" y="1098913"/>
            <a:ext cx="4148503" cy="3641272"/>
            <a:chOff x="132478" y="901201"/>
            <a:chExt cx="4148503" cy="3641272"/>
          </a:xfrm>
        </p:grpSpPr>
        <p:sp>
          <p:nvSpPr>
            <p:cNvPr id="4" name="CustomShape 1"/>
            <p:cNvSpPr/>
            <p:nvPr/>
          </p:nvSpPr>
          <p:spPr>
            <a:xfrm>
              <a:off x="1137286" y="1082918"/>
              <a:ext cx="276033" cy="3459555"/>
            </a:xfrm>
            <a:prstGeom prst="can">
              <a:avLst>
                <a:gd name="adj" fmla="val 25000"/>
              </a:avLst>
            </a:prstGeom>
            <a:solidFill>
              <a:srgbClr val="A7D6FF"/>
            </a:solidFill>
            <a:ln w="25560">
              <a:solidFill>
                <a:srgbClr val="007F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Line 2"/>
            <p:cNvSpPr/>
            <p:nvPr/>
          </p:nvSpPr>
          <p:spPr>
            <a:xfrm>
              <a:off x="590301" y="2884883"/>
              <a:ext cx="546522" cy="2358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Line 3"/>
            <p:cNvSpPr/>
            <p:nvPr/>
          </p:nvSpPr>
          <p:spPr>
            <a:xfrm flipH="1">
              <a:off x="143336" y="2874566"/>
              <a:ext cx="446966" cy="1328603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Line 4"/>
            <p:cNvSpPr/>
            <p:nvPr/>
          </p:nvSpPr>
          <p:spPr>
            <a:xfrm>
              <a:off x="132478" y="4203171"/>
              <a:ext cx="3253944" cy="9956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Line 5"/>
            <p:cNvSpPr/>
            <p:nvPr/>
          </p:nvSpPr>
          <p:spPr>
            <a:xfrm>
              <a:off x="1423724" y="2888271"/>
              <a:ext cx="2433226" cy="0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Line 6"/>
            <p:cNvSpPr/>
            <p:nvPr/>
          </p:nvSpPr>
          <p:spPr>
            <a:xfrm flipH="1">
              <a:off x="3397280" y="2894608"/>
              <a:ext cx="459670" cy="1310902"/>
            </a:xfrm>
            <a:prstGeom prst="line">
              <a:avLst/>
            </a:prstGeom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481" dirty="0"/>
            </a:p>
          </p:txBody>
        </p:sp>
        <p:sp>
          <p:nvSpPr>
            <p:cNvPr id="10" name="Line 7"/>
            <p:cNvSpPr/>
            <p:nvPr/>
          </p:nvSpPr>
          <p:spPr>
            <a:xfrm>
              <a:off x="1136824" y="2887239"/>
              <a:ext cx="276726" cy="2063"/>
            </a:xfrm>
            <a:prstGeom prst="line">
              <a:avLst/>
            </a:prstGeom>
            <a:ln w="25560">
              <a:solidFill>
                <a:srgbClr val="017DA1"/>
              </a:solidFill>
              <a:custDash>
                <a:ds d="400000" sp="3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8"/>
            <p:cNvSpPr/>
            <p:nvPr/>
          </p:nvSpPr>
          <p:spPr>
            <a:xfrm>
              <a:off x="1137748" y="3530616"/>
              <a:ext cx="276033" cy="101089"/>
            </a:xfrm>
            <a:prstGeom prst="arc">
              <a:avLst>
                <a:gd name="adj1" fmla="val 21518595"/>
                <a:gd name="adj2" fmla="val 10785570"/>
              </a:avLst>
            </a:prstGeom>
            <a:noFill/>
            <a:ln w="25560">
              <a:solidFill>
                <a:srgbClr val="017DA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9"/>
            <p:cNvSpPr/>
            <p:nvPr/>
          </p:nvSpPr>
          <p:spPr>
            <a:xfrm>
              <a:off x="1137286" y="3527374"/>
              <a:ext cx="276033" cy="101089"/>
            </a:xfrm>
            <a:prstGeom prst="arc">
              <a:avLst>
                <a:gd name="adj1" fmla="val 10806154"/>
                <a:gd name="adj2" fmla="val 21595015"/>
              </a:avLst>
            </a:prstGeom>
            <a:noFill/>
            <a:ln w="25560">
              <a:solidFill>
                <a:srgbClr val="017DA1"/>
              </a:solidFill>
              <a:custDash>
                <a:ds d="400000" sp="3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11"/>
            <p:cNvSpPr/>
            <p:nvPr/>
          </p:nvSpPr>
          <p:spPr>
            <a:xfrm flipV="1">
              <a:off x="1846881" y="1860853"/>
              <a:ext cx="241671" cy="219862"/>
            </a:xfrm>
            <a:prstGeom prst="triangle">
              <a:avLst>
                <a:gd name="adj" fmla="val 50000"/>
              </a:avLst>
            </a:prstGeom>
            <a:solidFill>
              <a:srgbClr val="7FD13B"/>
            </a:solidFill>
            <a:ln w="25560">
              <a:solidFill>
                <a:srgbClr val="5D9A2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4" name="Group 13"/>
            <p:cNvGrpSpPr/>
            <p:nvPr/>
          </p:nvGrpSpPr>
          <p:grpSpPr>
            <a:xfrm>
              <a:off x="1413600" y="2053373"/>
              <a:ext cx="2012972" cy="1591195"/>
              <a:chOff x="3114977" y="3079203"/>
              <a:chExt cx="1898802" cy="2167001"/>
            </a:xfrm>
          </p:grpSpPr>
          <p:sp>
            <p:nvSpPr>
              <p:cNvPr id="15" name="CustomShape 13"/>
              <p:cNvSpPr/>
              <p:nvPr/>
            </p:nvSpPr>
            <p:spPr>
              <a:xfrm flipV="1">
                <a:off x="3114977" y="3079203"/>
                <a:ext cx="418856" cy="5929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560">
                <a:solidFill>
                  <a:srgbClr val="02FA01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" name="Line 12"/>
              <p:cNvSpPr/>
              <p:nvPr/>
            </p:nvSpPr>
            <p:spPr>
              <a:xfrm flipH="1" flipV="1">
                <a:off x="3121209" y="3679632"/>
                <a:ext cx="840400" cy="1566570"/>
              </a:xfrm>
              <a:prstGeom prst="line">
                <a:avLst/>
              </a:prstGeom>
              <a:ln w="25560">
                <a:solidFill>
                  <a:srgbClr val="02FA0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" name="Line 12"/>
              <p:cNvSpPr/>
              <p:nvPr/>
            </p:nvSpPr>
            <p:spPr>
              <a:xfrm flipV="1">
                <a:off x="3961611" y="3754798"/>
                <a:ext cx="1052168" cy="1491406"/>
              </a:xfrm>
              <a:prstGeom prst="line">
                <a:avLst/>
              </a:prstGeom>
              <a:ln w="25560">
                <a:solidFill>
                  <a:srgbClr val="02FA0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8" name="Line 8"/>
            <p:cNvSpPr/>
            <p:nvPr/>
          </p:nvSpPr>
          <p:spPr>
            <a:xfrm>
              <a:off x="1631633" y="3630243"/>
              <a:ext cx="1696788" cy="0"/>
            </a:xfrm>
            <a:prstGeom prst="line">
              <a:avLst/>
            </a:prstGeom>
            <a:ln w="9360">
              <a:solidFill>
                <a:srgbClr val="00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481" dirty="0"/>
            </a:p>
          </p:txBody>
        </p:sp>
        <p:sp>
          <p:nvSpPr>
            <p:cNvPr id="19" name="CustomShape 9"/>
            <p:cNvSpPr/>
            <p:nvPr/>
          </p:nvSpPr>
          <p:spPr>
            <a:xfrm>
              <a:off x="1963862" y="3286009"/>
              <a:ext cx="685816" cy="686111"/>
            </a:xfrm>
            <a:prstGeom prst="arc">
              <a:avLst>
                <a:gd name="adj1" fmla="val 19151271"/>
                <a:gd name="adj2" fmla="val 0"/>
              </a:avLst>
            </a:prstGeom>
            <a:noFill/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0"/>
            <p:cNvSpPr/>
            <p:nvPr/>
          </p:nvSpPr>
          <p:spPr>
            <a:xfrm>
              <a:off x="2613673" y="3309358"/>
              <a:ext cx="264599" cy="39816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α</a:t>
              </a:r>
            </a:p>
          </p:txBody>
        </p:sp>
        <p:sp>
          <p:nvSpPr>
            <p:cNvPr id="21" name="Line 14"/>
            <p:cNvSpPr/>
            <p:nvPr/>
          </p:nvSpPr>
          <p:spPr>
            <a:xfrm flipV="1">
              <a:off x="1429469" y="2122556"/>
              <a:ext cx="1582312" cy="1454756"/>
            </a:xfrm>
            <a:prstGeom prst="line">
              <a:avLst/>
            </a:prstGeom>
            <a:ln w="25560">
              <a:solidFill>
                <a:srgbClr val="01A6D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5"/>
            <p:cNvSpPr/>
            <p:nvPr/>
          </p:nvSpPr>
          <p:spPr>
            <a:xfrm flipV="1">
              <a:off x="1423042" y="2105126"/>
              <a:ext cx="517929" cy="1469548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1A6DA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Line 12"/>
            <p:cNvSpPr/>
            <p:nvPr/>
          </p:nvSpPr>
          <p:spPr>
            <a:xfrm flipH="1">
              <a:off x="1413318" y="1070135"/>
              <a:ext cx="579018" cy="559668"/>
            </a:xfrm>
            <a:prstGeom prst="line">
              <a:avLst/>
            </a:prstGeom>
            <a:ln w="25560">
              <a:solidFill>
                <a:srgbClr val="DC288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48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Line 12"/>
            <p:cNvSpPr/>
            <p:nvPr/>
          </p:nvSpPr>
          <p:spPr>
            <a:xfrm flipH="1" flipV="1">
              <a:off x="1423042" y="1629802"/>
              <a:ext cx="444400" cy="362106"/>
            </a:xfrm>
            <a:prstGeom prst="line">
              <a:avLst/>
            </a:prstGeom>
            <a:ln w="25560">
              <a:solidFill>
                <a:srgbClr val="DC2886"/>
              </a:solidFill>
              <a:round/>
              <a:head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48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Line 5"/>
            <p:cNvSpPr/>
            <p:nvPr/>
          </p:nvSpPr>
          <p:spPr>
            <a:xfrm>
              <a:off x="1986665" y="901201"/>
              <a:ext cx="1689660" cy="1756020"/>
            </a:xfrm>
            <a:prstGeom prst="line">
              <a:avLst/>
            </a:prstGeom>
            <a:ln w="3816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Line 6"/>
            <p:cNvSpPr/>
            <p:nvPr/>
          </p:nvSpPr>
          <p:spPr>
            <a:xfrm>
              <a:off x="1917752" y="941845"/>
              <a:ext cx="1704149" cy="1771079"/>
            </a:xfrm>
            <a:prstGeom prst="line">
              <a:avLst/>
            </a:prstGeom>
            <a:ln w="38160">
              <a:solidFill>
                <a:srgbClr val="0070C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Line 7"/>
            <p:cNvSpPr/>
            <p:nvPr/>
          </p:nvSpPr>
          <p:spPr>
            <a:xfrm flipV="1">
              <a:off x="2969226" y="1107200"/>
              <a:ext cx="827577" cy="796337"/>
            </a:xfrm>
            <a:prstGeom prst="line">
              <a:avLst/>
            </a:prstGeom>
            <a:ln w="9360">
              <a:solidFill>
                <a:srgbClr val="000000"/>
              </a:solidFill>
              <a:round/>
              <a:head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Line 8"/>
            <p:cNvSpPr/>
            <p:nvPr/>
          </p:nvSpPr>
          <p:spPr>
            <a:xfrm>
              <a:off x="2967165" y="1902357"/>
              <a:ext cx="994389" cy="1179"/>
            </a:xfrm>
            <a:prstGeom prst="line">
              <a:avLst/>
            </a:prstGeom>
            <a:ln w="9360">
              <a:solidFill>
                <a:srgbClr val="00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9"/>
            <p:cNvSpPr/>
            <p:nvPr/>
          </p:nvSpPr>
          <p:spPr>
            <a:xfrm>
              <a:off x="2596995" y="1559303"/>
              <a:ext cx="685816" cy="686111"/>
            </a:xfrm>
            <a:prstGeom prst="arc">
              <a:avLst>
                <a:gd name="adj1" fmla="val 19272991"/>
                <a:gd name="adj2" fmla="val 0"/>
              </a:avLst>
            </a:prstGeom>
            <a:noFill/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10"/>
            <p:cNvSpPr/>
            <p:nvPr/>
          </p:nvSpPr>
          <p:spPr>
            <a:xfrm>
              <a:off x="3246805" y="1582651"/>
              <a:ext cx="1034176" cy="39816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α</a:t>
              </a:r>
            </a:p>
          </p:txBody>
        </p:sp>
        <p:sp>
          <p:nvSpPr>
            <p:cNvPr id="33" name="CustomShape 9"/>
            <p:cNvSpPr/>
            <p:nvPr/>
          </p:nvSpPr>
          <p:spPr>
            <a:xfrm>
              <a:off x="1980449" y="3291538"/>
              <a:ext cx="685816" cy="686111"/>
            </a:xfrm>
            <a:prstGeom prst="arc">
              <a:avLst>
                <a:gd name="adj1" fmla="val 10947778"/>
                <a:gd name="adj2" fmla="val 13573742"/>
              </a:avLst>
            </a:prstGeom>
            <a:noFill/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481" dirty="0"/>
            </a:p>
          </p:txBody>
        </p:sp>
        <p:sp>
          <p:nvSpPr>
            <p:cNvPr id="34" name="CustomShape 10"/>
            <p:cNvSpPr/>
            <p:nvPr/>
          </p:nvSpPr>
          <p:spPr>
            <a:xfrm>
              <a:off x="1768444" y="3301911"/>
              <a:ext cx="264599" cy="39816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34" tIns="40817" rIns="81634" bIns="40817"/>
            <a:lstStyle/>
            <a:p>
              <a:pPr>
                <a:lnSpc>
                  <a:spcPct val="100000"/>
                </a:lnSpc>
              </a:pPr>
              <a:r>
                <a:rPr lang="en-US" sz="148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charset="0"/>
                  <a:ea typeface="Arial" charset="0"/>
                  <a:cs typeface="Arial" charset="0"/>
                </a:rPr>
                <a:t>α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1038248" y="2549452"/>
              <a:ext cx="610" cy="109511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76518" y="2992978"/>
              <a:ext cx="405880" cy="320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81" dirty="0" err="1">
                  <a:latin typeface="Arial" charset="0"/>
                  <a:ea typeface="Arial" charset="0"/>
                  <a:cs typeface="Arial" charset="0"/>
                </a:rPr>
                <a:t>Δz</a:t>
              </a:r>
              <a:endParaRPr lang="en-US" sz="148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2720627" y="5551767"/>
            <a:ext cx="509948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39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⇒</a:t>
            </a:r>
            <a:endParaRPr lang="en-US" sz="2539" dirty="0"/>
          </a:p>
        </p:txBody>
      </p:sp>
    </p:spTree>
    <p:extLst>
      <p:ext uri="{BB962C8B-B14F-4D97-AF65-F5344CB8AC3E}">
        <p14:creationId xmlns:p14="http://schemas.microsoft.com/office/powerpoint/2010/main" val="188121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Analysis of events associated with a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cylinder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59" y="780413"/>
            <a:ext cx="5861260" cy="16326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5811" y="793075"/>
            <a:ext cx="6202551" cy="2910170"/>
            <a:chOff x="127415" y="873760"/>
            <a:chExt cx="6838241" cy="32084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370" y="2786188"/>
              <a:ext cx="2890656" cy="1296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000" y="2786188"/>
              <a:ext cx="2890656" cy="1296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04281" y="873760"/>
              <a:ext cx="1621971" cy="156464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060776" y="873760"/>
              <a:ext cx="1621971" cy="156464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299809" y="2438400"/>
              <a:ext cx="1904472" cy="373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973340" y="2438400"/>
              <a:ext cx="852912" cy="3657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282345" y="2438401"/>
              <a:ext cx="778431" cy="3737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6682749" y="2438401"/>
              <a:ext cx="257604" cy="3786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27415" y="2812200"/>
              <a:ext cx="878698" cy="604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81" dirty="0"/>
                <a:t>Crop</a:t>
              </a:r>
              <a:br>
                <a:rPr lang="en-US" sz="1481" dirty="0"/>
              </a:br>
              <a:r>
                <a:rPr lang="en-US" sz="1481" dirty="0"/>
                <a:t>events: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5811" y="3817885"/>
            <a:ext cx="6202551" cy="1189048"/>
            <a:chOff x="127415" y="4208577"/>
            <a:chExt cx="6838241" cy="131091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370" y="4223488"/>
              <a:ext cx="2890656" cy="1296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000" y="4223488"/>
              <a:ext cx="2890656" cy="1296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27415" y="4208577"/>
              <a:ext cx="982969" cy="353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81" dirty="0"/>
                <a:t>Spectra: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39939" y="3835119"/>
            <a:ext cx="2881131" cy="1351144"/>
            <a:chOff x="6879195" y="4227578"/>
            <a:chExt cx="3176413" cy="1489620"/>
          </a:xfrm>
        </p:grpSpPr>
        <p:grpSp>
          <p:nvGrpSpPr>
            <p:cNvPr id="19" name="Group 18"/>
            <p:cNvGrpSpPr/>
            <p:nvPr/>
          </p:nvGrpSpPr>
          <p:grpSpPr>
            <a:xfrm>
              <a:off x="6879195" y="4295712"/>
              <a:ext cx="2418199" cy="1421486"/>
              <a:chOff x="6923746" y="4351039"/>
              <a:chExt cx="2418199" cy="1421486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923746" y="4351039"/>
                <a:ext cx="390925" cy="778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991" b="1"/>
                  <a:t>: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591972" y="5419491"/>
                <a:ext cx="1749973" cy="353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81" dirty="0"/>
                  <a:t>source spectrum</a:t>
                </a: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953" y="4227578"/>
              <a:ext cx="2890655" cy="12960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176488" y="5127053"/>
            <a:ext cx="4102904" cy="1175523"/>
            <a:chOff x="1296800" y="5651921"/>
            <a:chExt cx="4523404" cy="1296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800" y="5651921"/>
              <a:ext cx="1559036" cy="1296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168" y="5651921"/>
              <a:ext cx="1559036" cy="12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76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Cylinders in the subsurface: Blowout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pipes</a:t>
            </a:r>
            <a:endParaRPr lang="en-US" dirty="0"/>
          </a:p>
        </p:txBody>
      </p:sp>
      <p:pic>
        <p:nvPicPr>
          <p:cNvPr id="18" name="Picture 317"/>
          <p:cNvPicPr/>
          <p:nvPr/>
        </p:nvPicPr>
        <p:blipFill>
          <a:blip r:embed="rId3"/>
          <a:srcRect l="7005" r="17319"/>
          <a:stretch/>
        </p:blipFill>
        <p:spPr>
          <a:xfrm>
            <a:off x="635883" y="1062333"/>
            <a:ext cx="5888715" cy="5083808"/>
          </a:xfrm>
          <a:prstGeom prst="rect">
            <a:avLst/>
          </a:prstGeom>
          <a:ln w="25560">
            <a:solidFill>
              <a:srgbClr val="000000"/>
            </a:solidFill>
            <a:round/>
          </a:ln>
        </p:spPr>
      </p:pic>
      <p:sp>
        <p:nvSpPr>
          <p:cNvPr id="19" name="CustomShape 1"/>
          <p:cNvSpPr/>
          <p:nvPr/>
        </p:nvSpPr>
        <p:spPr>
          <a:xfrm rot="16200000" flipH="1">
            <a:off x="3789323" y="1083980"/>
            <a:ext cx="509067" cy="6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481" dirty="0"/>
          </a:p>
        </p:txBody>
      </p:sp>
      <p:sp>
        <p:nvSpPr>
          <p:cNvPr id="20" name="CustomShape 2"/>
          <p:cNvSpPr/>
          <p:nvPr/>
        </p:nvSpPr>
        <p:spPr>
          <a:xfrm rot="16200000" flipH="1">
            <a:off x="2418431" y="2321871"/>
            <a:ext cx="509720" cy="6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3"/>
          <p:cNvSpPr/>
          <p:nvPr/>
        </p:nvSpPr>
        <p:spPr>
          <a:xfrm rot="16200000" flipH="1">
            <a:off x="5694875" y="1957785"/>
            <a:ext cx="509393" cy="6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4"/>
          <p:cNvSpPr/>
          <p:nvPr/>
        </p:nvSpPr>
        <p:spPr>
          <a:xfrm rot="16200000" flipH="1">
            <a:off x="4675762" y="1383412"/>
            <a:ext cx="509720" cy="6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5"/>
          <p:cNvSpPr/>
          <p:nvPr/>
        </p:nvSpPr>
        <p:spPr>
          <a:xfrm>
            <a:off x="6699173" y="6085585"/>
            <a:ext cx="2259530" cy="261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4" tIns="40817" rIns="81634" bIns="40817"/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sz="1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Løseth</a:t>
            </a: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et al., 2011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Picture 2"/>
          <p:cNvPicPr/>
          <p:nvPr/>
        </p:nvPicPr>
        <p:blipFill>
          <a:blip r:embed="rId4"/>
          <a:stretch/>
        </p:blipFill>
        <p:spPr>
          <a:xfrm>
            <a:off x="6808030" y="1402581"/>
            <a:ext cx="2033001" cy="45737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82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Cylinders in the subsurface: Blowout pipes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2273"/>
          <a:stretch/>
        </p:blipFill>
        <p:spPr>
          <a:xfrm>
            <a:off x="304568" y="2049543"/>
            <a:ext cx="8534864" cy="3076638"/>
          </a:xfrm>
          <a:prstGeom prst="rect">
            <a:avLst/>
          </a:prstGeom>
        </p:spPr>
      </p:pic>
      <p:sp>
        <p:nvSpPr>
          <p:cNvPr id="6" name="CustomShape 5"/>
          <p:cNvSpPr/>
          <p:nvPr/>
        </p:nvSpPr>
        <p:spPr>
          <a:xfrm>
            <a:off x="6386945" y="6085585"/>
            <a:ext cx="2571758" cy="232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4" tIns="40817" rIns="81634" bIns="40817"/>
          <a:lstStyle/>
          <a:p>
            <a:pPr algn="ctr"/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US" sz="1400" b="1" dirty="0" err="1" smtClean="0">
                <a:latin typeface="Arial" charset="0"/>
                <a:ea typeface="Arial" charset="0"/>
                <a:cs typeface="Arial" charset="0"/>
              </a:rPr>
              <a:t>Boever</a:t>
            </a: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et al., 2011 </a:t>
            </a:r>
            <a:endParaRPr lang="en-US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1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Cylinders in the subsurface: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Boreholes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14580" y="888060"/>
            <a:ext cx="8179678" cy="5285280"/>
            <a:chOff x="212304" y="978480"/>
            <a:chExt cx="9018000" cy="5826960"/>
          </a:xfrm>
        </p:grpSpPr>
        <p:pic>
          <p:nvPicPr>
            <p:cNvPr id="4" name="Picture 344"/>
            <p:cNvPicPr/>
            <p:nvPr/>
          </p:nvPicPr>
          <p:blipFill>
            <a:blip r:embed="rId2"/>
            <a:srcRect l="8115" t="40734" r="39148" b="15166"/>
            <a:stretch/>
          </p:blipFill>
          <p:spPr>
            <a:xfrm>
              <a:off x="212304" y="978480"/>
              <a:ext cx="9018000" cy="5826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CustomShape 1"/>
            <p:cNvSpPr/>
            <p:nvPr/>
          </p:nvSpPr>
          <p:spPr>
            <a:xfrm>
              <a:off x="1855824" y="2496960"/>
              <a:ext cx="507240" cy="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24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2"/>
            <p:cNvSpPr/>
            <p:nvPr/>
          </p:nvSpPr>
          <p:spPr>
            <a:xfrm>
              <a:off x="1855824" y="3270240"/>
              <a:ext cx="507240" cy="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24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3"/>
            <p:cNvSpPr/>
            <p:nvPr/>
          </p:nvSpPr>
          <p:spPr>
            <a:xfrm>
              <a:off x="1855824" y="4042440"/>
              <a:ext cx="507240" cy="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24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4"/>
            <p:cNvSpPr/>
            <p:nvPr/>
          </p:nvSpPr>
          <p:spPr>
            <a:xfrm>
              <a:off x="1855824" y="4815720"/>
              <a:ext cx="5072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24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" name="CustomShape 5"/>
          <p:cNvSpPr/>
          <p:nvPr/>
        </p:nvSpPr>
        <p:spPr>
          <a:xfrm>
            <a:off x="6699173" y="6085585"/>
            <a:ext cx="2259530" cy="261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4" tIns="40817" rIns="81634" bIns="40817"/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courtesy of  W. </a:t>
            </a:r>
            <a:r>
              <a:rPr lang="en-US" sz="1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Weibul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2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Motivation</a:t>
            </a:r>
            <a:endParaRPr lang="en-US" dirty="0"/>
          </a:p>
        </p:txBody>
      </p:sp>
      <p:sp>
        <p:nvSpPr>
          <p:cNvPr id="3" name="TextShape 2"/>
          <p:cNvSpPr txBox="1"/>
          <p:nvPr/>
        </p:nvSpPr>
        <p:spPr>
          <a:xfrm>
            <a:off x="497879" y="1036306"/>
            <a:ext cx="6847092" cy="633527"/>
          </a:xfrm>
          <a:prstGeom prst="rect">
            <a:avLst/>
          </a:prstGeom>
          <a:noFill/>
          <a:ln>
            <a:noFill/>
          </a:ln>
        </p:spPr>
        <p:txBody>
          <a:bodyPr lIns="81634" tIns="40817" rIns="81634" bIns="40817"/>
          <a:lstStyle/>
          <a:p>
            <a:pPr marL="195916" indent="-195916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Cylindrical structures are widely present in the subsurface</a:t>
            </a:r>
            <a:endParaRPr lang="en-US" sz="148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Shape 4"/>
          <p:cNvSpPr txBox="1"/>
          <p:nvPr/>
        </p:nvSpPr>
        <p:spPr>
          <a:xfrm>
            <a:off x="497878" y="4540535"/>
            <a:ext cx="8451114" cy="1562105"/>
          </a:xfrm>
          <a:prstGeom prst="rect">
            <a:avLst/>
          </a:prstGeom>
          <a:noFill/>
          <a:ln>
            <a:noFill/>
          </a:ln>
        </p:spPr>
        <p:txBody>
          <a:bodyPr lIns="81634" tIns="40817" rIns="81634" bIns="40817"/>
          <a:lstStyle/>
          <a:p>
            <a:pPr>
              <a:lnSpc>
                <a:spcPct val="150000"/>
              </a:lnSpc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We propose a Boundary Element formulation as an alternative:</a:t>
            </a:r>
            <a:endParaRPr lang="en-US" sz="148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11809" indent="-205905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"/>
              <a:tabLst>
                <a:tab pos="194386" algn="l"/>
              </a:tabLst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Only boundaries are discretized</a:t>
            </a:r>
            <a:endParaRPr lang="ru-RU" sz="1996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411809" indent="-205905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"/>
              <a:tabLst>
                <a:tab pos="194386" algn="l"/>
              </a:tabLst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The smaller the structure</a:t>
            </a:r>
          </a:p>
          <a:p>
            <a:pPr marL="411809" indent="-205905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"/>
              <a:tabLst>
                <a:tab pos="194386" algn="l"/>
              </a:tabLst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Infinity for free (no reflections </a:t>
            </a:r>
            <a:r>
              <a:rPr lang="en-US" sz="1996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from the </a:t>
            </a: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model boundaries)</a:t>
            </a:r>
            <a:endParaRPr lang="en-US" sz="148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76739" y="5024897"/>
            <a:ext cx="41569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5904">
              <a:lnSpc>
                <a:spcPct val="150000"/>
              </a:lnSpc>
              <a:buClr>
                <a:srgbClr val="000000"/>
              </a:buClr>
              <a:buSzPct val="45000"/>
              <a:tabLst>
                <a:tab pos="194386" algn="l"/>
              </a:tabLst>
            </a:pPr>
            <a:r>
              <a:rPr lang="en-US" sz="1996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⇒</a:t>
            </a: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less storage</a:t>
            </a:r>
            <a:endParaRPr lang="ru-RU" sz="1996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205904">
              <a:lnSpc>
                <a:spcPct val="150000"/>
              </a:lnSpc>
              <a:buClr>
                <a:srgbClr val="000000"/>
              </a:buClr>
              <a:buSzPct val="45000"/>
              <a:tabLst>
                <a:tab pos="194386" algn="l"/>
              </a:tabLst>
            </a:pPr>
            <a:r>
              <a:rPr lang="en-US" sz="1996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⇒</a:t>
            </a: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the less elements are required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499001" y="1412718"/>
            <a:ext cx="4813434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5916" indent="-195916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Lateral size ≤ the dominant wavelength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878" y="2223330"/>
            <a:ext cx="6112352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916" indent="-195916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Need simulation to understand the phenomena</a:t>
            </a:r>
            <a:endParaRPr lang="en-US" sz="148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7879" y="2628636"/>
            <a:ext cx="6154346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916" indent="-195916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Analytical representation only for special cases</a:t>
            </a:r>
            <a:endParaRPr lang="en-US" sz="148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7877" y="3033940"/>
            <a:ext cx="4570321" cy="11673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5916" indent="-195916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6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Popular numerical techniques fail:</a:t>
            </a:r>
            <a:endParaRPr lang="en-US" sz="148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91832" lvl="1" indent="-195916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High memory requirements</a:t>
            </a:r>
          </a:p>
          <a:p>
            <a:pPr marL="391832" lvl="1" indent="-195916">
              <a:buClr>
                <a:srgbClr val="000000"/>
              </a:buClr>
              <a:buSzPct val="45000"/>
              <a:buFont typeface="Wingdings" charset="2"/>
              <a:buChar char="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Long computation time for stability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9001" y="1818024"/>
            <a:ext cx="5666679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5916" indent="-195916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6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structures leave footprints on seismic data</a:t>
            </a:r>
            <a:endParaRPr lang="en-US" sz="1996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864" y="1270553"/>
            <a:ext cx="861627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4689" indent="-414689">
              <a:spcBef>
                <a:spcPts val="1089"/>
              </a:spcBef>
              <a:spcAft>
                <a:spcPts val="1089"/>
              </a:spcAft>
              <a:buFont typeface="+mj-lt"/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BEM: generic approach</a:t>
            </a:r>
          </a:p>
          <a:p>
            <a:pPr marL="414689" indent="-414689">
              <a:spcBef>
                <a:spcPts val="1089"/>
              </a:spcBef>
              <a:spcAft>
                <a:spcPts val="1089"/>
              </a:spcAft>
              <a:buFont typeface="+mj-lt"/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BEM: formulation for cylinders in horizontal strata</a:t>
            </a:r>
          </a:p>
          <a:p>
            <a:pPr marL="414689" indent="-414689">
              <a:spcBef>
                <a:spcPts val="1089"/>
              </a:spcBef>
              <a:spcAft>
                <a:spcPts val="1089"/>
              </a:spcAft>
              <a:buFont typeface="+mj-lt"/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Benchmarking of the formulation</a:t>
            </a:r>
          </a:p>
          <a:p>
            <a:pPr marL="414689" indent="-414689">
              <a:spcBef>
                <a:spcPts val="1089"/>
              </a:spcBef>
              <a:spcAft>
                <a:spcPts val="1089"/>
              </a:spcAft>
              <a:buFont typeface="+mj-lt"/>
              <a:buAutoNum type="arabicPeriod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Conclusions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Fundamentals of an indirect BEM algorithm</a:t>
            </a: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074" y="4050654"/>
            <a:ext cx="5853098" cy="2155125"/>
            <a:chOff x="5534338" y="1692402"/>
            <a:chExt cx="3726737" cy="1378951"/>
          </a:xfrm>
        </p:grpSpPr>
        <p:sp>
          <p:nvSpPr>
            <p:cNvPr id="4" name="Explosion 1 3"/>
            <p:cNvSpPr/>
            <p:nvPr/>
          </p:nvSpPr>
          <p:spPr>
            <a:xfrm>
              <a:off x="5865648" y="1769684"/>
              <a:ext cx="314325" cy="314325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5" name="Explosion 1 4"/>
            <p:cNvSpPr/>
            <p:nvPr/>
          </p:nvSpPr>
          <p:spPr>
            <a:xfrm>
              <a:off x="6445133" y="1692402"/>
              <a:ext cx="314325" cy="314325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6" name="Explosion 1 5"/>
            <p:cNvSpPr/>
            <p:nvPr/>
          </p:nvSpPr>
          <p:spPr>
            <a:xfrm>
              <a:off x="7071878" y="1862447"/>
              <a:ext cx="314325" cy="314325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7" name="Explosion 1 6"/>
            <p:cNvSpPr/>
            <p:nvPr/>
          </p:nvSpPr>
          <p:spPr>
            <a:xfrm>
              <a:off x="7622795" y="1990546"/>
              <a:ext cx="314325" cy="314325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8" name="Explosion 1 7"/>
            <p:cNvSpPr/>
            <p:nvPr/>
          </p:nvSpPr>
          <p:spPr>
            <a:xfrm>
              <a:off x="8309899" y="1977859"/>
              <a:ext cx="314325" cy="314325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9" name="Explosion 1 8"/>
            <p:cNvSpPr/>
            <p:nvPr/>
          </p:nvSpPr>
          <p:spPr>
            <a:xfrm>
              <a:off x="5865648" y="2536166"/>
              <a:ext cx="314325" cy="314325"/>
            </a:xfrm>
            <a:prstGeom prst="irregularSeal1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10" name="Explosion 1 9"/>
            <p:cNvSpPr/>
            <p:nvPr/>
          </p:nvSpPr>
          <p:spPr>
            <a:xfrm>
              <a:off x="6445133" y="2458884"/>
              <a:ext cx="314325" cy="314325"/>
            </a:xfrm>
            <a:prstGeom prst="irregularSeal1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11" name="Explosion 1 10"/>
            <p:cNvSpPr/>
            <p:nvPr/>
          </p:nvSpPr>
          <p:spPr>
            <a:xfrm>
              <a:off x="7015606" y="2628929"/>
              <a:ext cx="314325" cy="314325"/>
            </a:xfrm>
            <a:prstGeom prst="irregularSeal1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12" name="Explosion 1 11"/>
            <p:cNvSpPr/>
            <p:nvPr/>
          </p:nvSpPr>
          <p:spPr>
            <a:xfrm>
              <a:off x="7622795" y="2757028"/>
              <a:ext cx="314325" cy="314325"/>
            </a:xfrm>
            <a:prstGeom prst="irregularSeal1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13" name="Explosion 1 12"/>
            <p:cNvSpPr/>
            <p:nvPr/>
          </p:nvSpPr>
          <p:spPr>
            <a:xfrm>
              <a:off x="8309899" y="2744341"/>
              <a:ext cx="314325" cy="314325"/>
            </a:xfrm>
            <a:prstGeom prst="irregularSeal1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534338" y="1862447"/>
              <a:ext cx="3726737" cy="1043730"/>
            </a:xfrm>
            <a:custGeom>
              <a:avLst/>
              <a:gdLst>
                <a:gd name="connsiteX0" fmla="*/ 203000 w 3726737"/>
                <a:gd name="connsiteY0" fmla="*/ 206244 h 1096587"/>
                <a:gd name="connsiteX1" fmla="*/ 894978 w 3726737"/>
                <a:gd name="connsiteY1" fmla="*/ 298 h 1096587"/>
                <a:gd name="connsiteX2" fmla="*/ 1904113 w 3726737"/>
                <a:gd name="connsiteY2" fmla="*/ 255671 h 1096587"/>
                <a:gd name="connsiteX3" fmla="*/ 3230405 w 3726737"/>
                <a:gd name="connsiteY3" fmla="*/ 284504 h 1096587"/>
                <a:gd name="connsiteX4" fmla="*/ 3621702 w 3726737"/>
                <a:gd name="connsiteY4" fmla="*/ 284504 h 1096587"/>
                <a:gd name="connsiteX5" fmla="*/ 3580513 w 3726737"/>
                <a:gd name="connsiteY5" fmla="*/ 951768 h 1096587"/>
                <a:gd name="connsiteX6" fmla="*/ 2027681 w 3726737"/>
                <a:gd name="connsiteY6" fmla="*/ 1025909 h 1096587"/>
                <a:gd name="connsiteX7" fmla="*/ 973238 w 3726737"/>
                <a:gd name="connsiteY7" fmla="*/ 762298 h 1096587"/>
                <a:gd name="connsiteX8" fmla="*/ 182405 w 3726737"/>
                <a:gd name="connsiteY8" fmla="*/ 988839 h 1096587"/>
                <a:gd name="connsiteX9" fmla="*/ 9410 w 3726737"/>
                <a:gd name="connsiteY9" fmla="*/ 1058860 h 1096587"/>
                <a:gd name="connsiteX10" fmla="*/ 25886 w 3726737"/>
                <a:gd name="connsiteY10" fmla="*/ 399833 h 1096587"/>
                <a:gd name="connsiteX11" fmla="*/ 50600 w 3726737"/>
                <a:gd name="connsiteY11" fmla="*/ 296860 h 1096587"/>
                <a:gd name="connsiteX12" fmla="*/ 203000 w 3726737"/>
                <a:gd name="connsiteY12" fmla="*/ 206244 h 109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26737" h="1096587">
                  <a:moveTo>
                    <a:pt x="203000" y="206244"/>
                  </a:moveTo>
                  <a:cubicBezTo>
                    <a:pt x="343730" y="156817"/>
                    <a:pt x="611459" y="-7940"/>
                    <a:pt x="894978" y="298"/>
                  </a:cubicBezTo>
                  <a:cubicBezTo>
                    <a:pt x="1178497" y="8536"/>
                    <a:pt x="1514875" y="208303"/>
                    <a:pt x="1904113" y="255671"/>
                  </a:cubicBezTo>
                  <a:cubicBezTo>
                    <a:pt x="2293351" y="303039"/>
                    <a:pt x="2944140" y="279699"/>
                    <a:pt x="3230405" y="284504"/>
                  </a:cubicBezTo>
                  <a:cubicBezTo>
                    <a:pt x="3516670" y="289309"/>
                    <a:pt x="3563351" y="173293"/>
                    <a:pt x="3621702" y="284504"/>
                  </a:cubicBezTo>
                  <a:cubicBezTo>
                    <a:pt x="3680053" y="395715"/>
                    <a:pt x="3846183" y="828201"/>
                    <a:pt x="3580513" y="951768"/>
                  </a:cubicBezTo>
                  <a:cubicBezTo>
                    <a:pt x="3314843" y="1075335"/>
                    <a:pt x="2462227" y="1057487"/>
                    <a:pt x="2027681" y="1025909"/>
                  </a:cubicBezTo>
                  <a:cubicBezTo>
                    <a:pt x="1593135" y="994331"/>
                    <a:pt x="1280784" y="768476"/>
                    <a:pt x="973238" y="762298"/>
                  </a:cubicBezTo>
                  <a:cubicBezTo>
                    <a:pt x="665692" y="756120"/>
                    <a:pt x="343043" y="939412"/>
                    <a:pt x="182405" y="988839"/>
                  </a:cubicBezTo>
                  <a:cubicBezTo>
                    <a:pt x="21767" y="1038266"/>
                    <a:pt x="35496" y="1157028"/>
                    <a:pt x="9410" y="1058860"/>
                  </a:cubicBezTo>
                  <a:cubicBezTo>
                    <a:pt x="-16676" y="960692"/>
                    <a:pt x="19021" y="526833"/>
                    <a:pt x="25886" y="399833"/>
                  </a:cubicBezTo>
                  <a:cubicBezTo>
                    <a:pt x="32751" y="272833"/>
                    <a:pt x="17649" y="329125"/>
                    <a:pt x="50600" y="296860"/>
                  </a:cubicBezTo>
                  <a:cubicBezTo>
                    <a:pt x="83551" y="264595"/>
                    <a:pt x="62270" y="255671"/>
                    <a:pt x="203000" y="20624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730387" y="2213849"/>
              <a:ext cx="3014662" cy="297660"/>
            </a:xfrm>
            <a:custGeom>
              <a:avLst/>
              <a:gdLst>
                <a:gd name="connsiteX0" fmla="*/ 0 w 3014662"/>
                <a:gd name="connsiteY0" fmla="*/ 214879 h 297660"/>
                <a:gd name="connsiteX1" fmla="*/ 771525 w 3014662"/>
                <a:gd name="connsiteY1" fmla="*/ 567 h 297660"/>
                <a:gd name="connsiteX2" fmla="*/ 1814512 w 3014662"/>
                <a:gd name="connsiteY2" fmla="*/ 272029 h 297660"/>
                <a:gd name="connsiteX3" fmla="*/ 2814637 w 3014662"/>
                <a:gd name="connsiteY3" fmla="*/ 286317 h 297660"/>
                <a:gd name="connsiteX4" fmla="*/ 3014662 w 3014662"/>
                <a:gd name="connsiteY4" fmla="*/ 272029 h 29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4662" h="297660">
                  <a:moveTo>
                    <a:pt x="0" y="214879"/>
                  </a:moveTo>
                  <a:cubicBezTo>
                    <a:pt x="234553" y="102960"/>
                    <a:pt x="469106" y="-8958"/>
                    <a:pt x="771525" y="567"/>
                  </a:cubicBezTo>
                  <a:cubicBezTo>
                    <a:pt x="1073944" y="10092"/>
                    <a:pt x="1473993" y="224404"/>
                    <a:pt x="1814512" y="272029"/>
                  </a:cubicBezTo>
                  <a:cubicBezTo>
                    <a:pt x="2155031" y="319654"/>
                    <a:pt x="2614612" y="286317"/>
                    <a:pt x="2814637" y="286317"/>
                  </a:cubicBezTo>
                  <a:cubicBezTo>
                    <a:pt x="3014662" y="286317"/>
                    <a:pt x="3014662" y="272029"/>
                    <a:pt x="3014662" y="272029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730387" y="1843510"/>
              <a:ext cx="2965424" cy="297660"/>
            </a:xfrm>
            <a:custGeom>
              <a:avLst/>
              <a:gdLst>
                <a:gd name="connsiteX0" fmla="*/ 0 w 3014662"/>
                <a:gd name="connsiteY0" fmla="*/ 214879 h 297660"/>
                <a:gd name="connsiteX1" fmla="*/ 771525 w 3014662"/>
                <a:gd name="connsiteY1" fmla="*/ 567 h 297660"/>
                <a:gd name="connsiteX2" fmla="*/ 1814512 w 3014662"/>
                <a:gd name="connsiteY2" fmla="*/ 272029 h 297660"/>
                <a:gd name="connsiteX3" fmla="*/ 2814637 w 3014662"/>
                <a:gd name="connsiteY3" fmla="*/ 286317 h 297660"/>
                <a:gd name="connsiteX4" fmla="*/ 3014662 w 3014662"/>
                <a:gd name="connsiteY4" fmla="*/ 272029 h 29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4662" h="297660">
                  <a:moveTo>
                    <a:pt x="0" y="214879"/>
                  </a:moveTo>
                  <a:cubicBezTo>
                    <a:pt x="234553" y="102960"/>
                    <a:pt x="469106" y="-8958"/>
                    <a:pt x="771525" y="567"/>
                  </a:cubicBezTo>
                  <a:cubicBezTo>
                    <a:pt x="1073944" y="10092"/>
                    <a:pt x="1473993" y="224404"/>
                    <a:pt x="1814512" y="272029"/>
                  </a:cubicBezTo>
                  <a:cubicBezTo>
                    <a:pt x="2155031" y="319654"/>
                    <a:pt x="2614612" y="286317"/>
                    <a:pt x="2814637" y="286317"/>
                  </a:cubicBezTo>
                  <a:cubicBezTo>
                    <a:pt x="3014662" y="286317"/>
                    <a:pt x="3014662" y="272029"/>
                    <a:pt x="3014662" y="272029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774787" y="2602517"/>
              <a:ext cx="2970261" cy="289591"/>
            </a:xfrm>
            <a:custGeom>
              <a:avLst/>
              <a:gdLst>
                <a:gd name="connsiteX0" fmla="*/ 0 w 3014662"/>
                <a:gd name="connsiteY0" fmla="*/ 214879 h 297660"/>
                <a:gd name="connsiteX1" fmla="*/ 771525 w 3014662"/>
                <a:gd name="connsiteY1" fmla="*/ 567 h 297660"/>
                <a:gd name="connsiteX2" fmla="*/ 1814512 w 3014662"/>
                <a:gd name="connsiteY2" fmla="*/ 272029 h 297660"/>
                <a:gd name="connsiteX3" fmla="*/ 2814637 w 3014662"/>
                <a:gd name="connsiteY3" fmla="*/ 286317 h 297660"/>
                <a:gd name="connsiteX4" fmla="*/ 3014662 w 3014662"/>
                <a:gd name="connsiteY4" fmla="*/ 272029 h 29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4662" h="297660">
                  <a:moveTo>
                    <a:pt x="0" y="214879"/>
                  </a:moveTo>
                  <a:cubicBezTo>
                    <a:pt x="234553" y="102960"/>
                    <a:pt x="469106" y="-8958"/>
                    <a:pt x="771525" y="567"/>
                  </a:cubicBezTo>
                  <a:cubicBezTo>
                    <a:pt x="1073944" y="10092"/>
                    <a:pt x="1473993" y="224404"/>
                    <a:pt x="1814512" y="272029"/>
                  </a:cubicBezTo>
                  <a:cubicBezTo>
                    <a:pt x="2155031" y="319654"/>
                    <a:pt x="2614612" y="286317"/>
                    <a:pt x="2814637" y="286317"/>
                  </a:cubicBezTo>
                  <a:cubicBezTo>
                    <a:pt x="3014662" y="286317"/>
                    <a:pt x="3014662" y="272029"/>
                    <a:pt x="3014662" y="272029"/>
                  </a:cubicBezTo>
                </a:path>
              </a:pathLst>
            </a:cu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1"/>
            </a:p>
          </p:txBody>
        </p:sp>
      </p:grpSp>
      <p:sp>
        <p:nvSpPr>
          <p:cNvPr id="18" name="TextShape 2"/>
          <p:cNvSpPr txBox="1"/>
          <p:nvPr/>
        </p:nvSpPr>
        <p:spPr>
          <a:xfrm>
            <a:off x="497879" y="1347330"/>
            <a:ext cx="8133269" cy="998849"/>
          </a:xfrm>
          <a:prstGeom prst="rect">
            <a:avLst/>
          </a:prstGeom>
          <a:noFill/>
          <a:ln>
            <a:noFill/>
          </a:ln>
        </p:spPr>
        <p:txBody>
          <a:bodyPr lIns="81634" tIns="40817" rIns="81634" bIns="40817"/>
          <a:lstStyle/>
          <a:p>
            <a:pPr>
              <a:lnSpc>
                <a:spcPct val="150000"/>
              </a:lnSpc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Consider each boundary as two secondary source 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surfaces</a:t>
            </a:r>
            <a:b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</a:b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unknown strength densities</a:t>
            </a:r>
          </a:p>
        </p:txBody>
      </p:sp>
    </p:spTree>
    <p:extLst>
      <p:ext uri="{BB962C8B-B14F-4D97-AF65-F5344CB8AC3E}">
        <p14:creationId xmlns:p14="http://schemas.microsoft.com/office/powerpoint/2010/main" val="15623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Fundamentals of an indirect BEM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algorithm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45" y="2430913"/>
            <a:ext cx="5840334" cy="4015230"/>
          </a:xfrm>
          <a:prstGeom prst="rect">
            <a:avLst/>
          </a:prstGeom>
        </p:spPr>
      </p:pic>
      <p:sp>
        <p:nvSpPr>
          <p:cNvPr id="4" name="TextShape 2"/>
          <p:cNvSpPr txBox="1"/>
          <p:nvPr/>
        </p:nvSpPr>
        <p:spPr>
          <a:xfrm>
            <a:off x="497879" y="1347330"/>
            <a:ext cx="8133269" cy="998849"/>
          </a:xfrm>
          <a:prstGeom prst="rect">
            <a:avLst/>
          </a:prstGeom>
          <a:noFill/>
          <a:ln>
            <a:noFill/>
          </a:ln>
        </p:spPr>
        <p:txBody>
          <a:bodyPr lIns="81634" tIns="40817" rIns="81634" bIns="40817"/>
          <a:lstStyle/>
          <a:p>
            <a:pPr>
              <a:lnSpc>
                <a:spcPct val="150000"/>
              </a:lnSpc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Compute the secondary and real fields on the boundary,</a:t>
            </a:r>
            <a:b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</a:b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set boundary conditions and invert for the densities</a:t>
            </a:r>
            <a:endParaRPr lang="ru-RU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4185</TotalTime>
  <Words>912</Words>
  <Application>Microsoft Macintosh PowerPoint</Application>
  <PresentationFormat>On-screen Show (4:3)</PresentationFormat>
  <Paragraphs>165</Paragraphs>
  <Slides>28</Slides>
  <Notes>4</Notes>
  <HiddenSlides>7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Wingdings</vt:lpstr>
      <vt:lpstr>Arial</vt:lpstr>
      <vt:lpstr>Office-tema</vt:lpstr>
      <vt:lpstr>The Boundary Element Method for modeling the acoustic response of a cylinder in a horizontally stratified medium</vt:lpstr>
      <vt:lpstr>Cylinders in the subsurface: Plumes</vt:lpstr>
      <vt:lpstr>Cylinders in the subsurface: Blowout pipes</vt:lpstr>
      <vt:lpstr>Cylinders in the subsurface: Blowout pipes</vt:lpstr>
      <vt:lpstr>Cylinders in the subsurface: Boreholes</vt:lpstr>
      <vt:lpstr>Motivation</vt:lpstr>
      <vt:lpstr>Outline</vt:lpstr>
      <vt:lpstr>Fundamentals of an indirect BEM algorithm</vt:lpstr>
      <vt:lpstr>Fundamentals of an indirect BEM algorithm</vt:lpstr>
      <vt:lpstr>Fundamentals of an indirect BEM algorithm: surface integrals</vt:lpstr>
      <vt:lpstr>Our BEM formulation: Green’s functions</vt:lpstr>
      <vt:lpstr>Displacement potentials of the cylinder</vt:lpstr>
      <vt:lpstr>Split the wall into elements</vt:lpstr>
      <vt:lpstr>Pressure and radial displacement at the nodes</vt:lpstr>
      <vt:lpstr>How many Green’s functions do we need?</vt:lpstr>
      <vt:lpstr>Pitfalls of the formulation</vt:lpstr>
      <vt:lpstr>Verification: Plane wave in a homogeneous medium,
infinite cylinder </vt:lpstr>
      <vt:lpstr>Semi-finite cylinder in a layered medium – basic events </vt:lpstr>
      <vt:lpstr>Verification: Semi-infinite cylinder piercing a horizontal boundary</vt:lpstr>
      <vt:lpstr>Conclusions Pros and cons of the BEM formulation</vt:lpstr>
      <vt:lpstr>References</vt:lpstr>
      <vt:lpstr>Conclusions Scattering on thin cylinders</vt:lpstr>
      <vt:lpstr>Dependence of the scattered field on diameter/wavelength ratio</vt:lpstr>
      <vt:lpstr>Dependence of the scattered field on diameter/wavelength ratio. Frequency compensation</vt:lpstr>
      <vt:lpstr>Dependence of the scattered field on diameter/wavelength ratio. Radial offset compensation</vt:lpstr>
      <vt:lpstr>Dependence of the scattered field on the cylinder impedance for different incidence angles</vt:lpstr>
      <vt:lpstr>Dependence of the scattered field on the cylinder impedance for subhorizontal incidence (α=30°) </vt:lpstr>
      <vt:lpstr>Analysis of events associated with a cylinder</vt:lpstr>
    </vt:vector>
  </TitlesOfParts>
  <Company>NTNU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Ivan Karpov</cp:lastModifiedBy>
  <cp:revision>146</cp:revision>
  <dcterms:created xsi:type="dcterms:W3CDTF">2013-06-10T16:56:09Z</dcterms:created>
  <dcterms:modified xsi:type="dcterms:W3CDTF">2017-04-25T11:17:30Z</dcterms:modified>
</cp:coreProperties>
</file>