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6" r:id="rId3"/>
    <p:sldId id="267" r:id="rId4"/>
    <p:sldId id="257" r:id="rId5"/>
    <p:sldId id="263" r:id="rId6"/>
    <p:sldId id="265" r:id="rId7"/>
    <p:sldId id="258" r:id="rId8"/>
    <p:sldId id="260" r:id="rId9"/>
    <p:sldId id="268" r:id="rId10"/>
    <p:sldId id="269" r:id="rId11"/>
    <p:sldId id="273" r:id="rId12"/>
    <p:sldId id="274" r:id="rId13"/>
    <p:sldId id="276" r:id="rId14"/>
    <p:sldId id="272" r:id="rId15"/>
    <p:sldId id="275" r:id="rId16"/>
    <p:sldId id="278" r:id="rId17"/>
    <p:sldId id="277" r:id="rId18"/>
    <p:sldId id="261" r:id="rId19"/>
    <p:sldId id="271" r:id="rId20"/>
    <p:sldId id="264" r:id="rId21"/>
    <p:sldId id="262" r:id="rId22"/>
    <p:sldId id="270" r:id="rId23"/>
    <p:sldId id="259" r:id="rId2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232" y="-3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EDA3D-4FF4-4C9E-B806-9807EA5E664E}" type="datetimeFigureOut">
              <a:rPr lang="en-US"/>
              <a:t>27/04/15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04ED-FC96-4843-9ED0-2CADB658611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3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3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41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4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21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60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3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87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8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6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12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3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2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4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7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5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9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C04ED-FC96-4843-9ED0-2CADB658611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0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A82E4AE-F457-4277-AA5A-9BBE763FED5A}" type="datetimeFigureOut">
              <a:rPr lang="nb-NO" smtClean="0"/>
              <a:t>27/04/15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8758A42-BC06-457C-9990-5C372D0FEA19}" type="slidenum">
              <a:rPr lang="nb-NO" smtClean="0"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Modeling and migration of marine </a:t>
            </a:r>
            <a:r>
              <a:rPr lang="en-US" sz="2800" dirty="0" smtClean="0"/>
              <a:t>seismic data </a:t>
            </a:r>
            <a:r>
              <a:rPr lang="en-US" sz="2800" dirty="0"/>
              <a:t>with general source configurations</a:t>
            </a:r>
            <a:endParaRPr lang="nb-NO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175" y="3573016"/>
            <a:ext cx="6400800" cy="1752600"/>
          </a:xfrm>
        </p:spPr>
        <p:txBody>
          <a:bodyPr>
            <a:normAutofit/>
          </a:bodyPr>
          <a:lstStyle/>
          <a:p>
            <a:r>
              <a:rPr lang="nb-NO" sz="2000" dirty="0" smtClean="0"/>
              <a:t>ROSE </a:t>
            </a:r>
            <a:r>
              <a:rPr lang="nb-NO" sz="2000" dirty="0"/>
              <a:t>M</a:t>
            </a:r>
            <a:r>
              <a:rPr lang="nb-NO" sz="2000" dirty="0" smtClean="0"/>
              <a:t>eeting 2015</a:t>
            </a:r>
          </a:p>
          <a:p>
            <a:r>
              <a:rPr lang="nb-NO" sz="2000" dirty="0" smtClean="0"/>
              <a:t>Kjetil Eik </a:t>
            </a:r>
            <a:r>
              <a:rPr lang="nb-NO" sz="2000" dirty="0" smtClean="0"/>
              <a:t>Haavik* </a:t>
            </a:r>
            <a:endParaRPr lang="nb-NO" sz="2000" dirty="0"/>
          </a:p>
        </p:txBody>
      </p:sp>
      <p:sp>
        <p:nvSpPr>
          <p:cNvPr id="4" name="AutoShape 2" descr="Bilderesultat for high res ntnu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7" y="5360672"/>
            <a:ext cx="2782795" cy="9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http://www.ipt.ntnu.no/rose/lib/exe/fetch.php?w=256&amp;tok=d099f5&amp;media=public:rose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6" name="AutoShape 8" descr="http://www.ipt.ntnu.no/rose/lib/exe/fetch.php?w=256&amp;tok=d099f5&amp;media=public:rose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/>
          <a:stretch/>
        </p:blipFill>
        <p:spPr bwMode="auto">
          <a:xfrm>
            <a:off x="7020272" y="4945886"/>
            <a:ext cx="1370976" cy="135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44241" y="6525344"/>
            <a:ext cx="253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kjetil.haavik@ntnu.no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1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Modeling</a:t>
            </a:r>
            <a:r>
              <a:rPr lang="nb-NO" dirty="0" smtClean="0"/>
              <a:t> and Migration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603420" y="6165304"/>
            <a:ext cx="7785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(BP </a:t>
            </a:r>
            <a:r>
              <a:rPr lang="nb-NO" dirty="0" err="1" smtClean="0"/>
              <a:t>benchmark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r>
              <a:rPr lang="nb-NO" dirty="0" smtClean="0"/>
              <a:t>: </a:t>
            </a:r>
            <a:r>
              <a:rPr lang="nb-NO" dirty="0" err="1" smtClean="0"/>
              <a:t>courtesy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BP, </a:t>
            </a:r>
            <a:r>
              <a:rPr lang="nb-NO" dirty="0" err="1" smtClean="0"/>
              <a:t>Billette</a:t>
            </a:r>
            <a:r>
              <a:rPr lang="nb-NO" dirty="0" smtClean="0"/>
              <a:t> and Brandsberg-Dahl, 2005,</a:t>
            </a:r>
          </a:p>
          <a:p>
            <a:r>
              <a:rPr lang="nb-NO" dirty="0" err="1" smtClean="0"/>
              <a:t>Modeling</a:t>
            </a:r>
            <a:r>
              <a:rPr lang="nb-NO" dirty="0" smtClean="0"/>
              <a:t> and </a:t>
            </a:r>
            <a:r>
              <a:rPr lang="nb-NO" dirty="0" err="1" smtClean="0"/>
              <a:t>migration</a:t>
            </a:r>
            <a:r>
              <a:rPr lang="nb-NO" dirty="0" smtClean="0"/>
              <a:t> </a:t>
            </a:r>
            <a:r>
              <a:rPr lang="nb-NO" dirty="0" err="1" smtClean="0"/>
              <a:t>code</a:t>
            </a:r>
            <a:r>
              <a:rPr lang="nb-NO" dirty="0" smtClean="0"/>
              <a:t> </a:t>
            </a:r>
            <a:r>
              <a:rPr lang="nb-NO" dirty="0" err="1" smtClean="0"/>
              <a:t>developed</a:t>
            </a:r>
            <a:r>
              <a:rPr lang="nb-NO" dirty="0" smtClean="0"/>
              <a:t> by Espen B. Raknes)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556792"/>
            <a:ext cx="799288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Source: Air </a:t>
            </a:r>
            <a:r>
              <a:rPr lang="nb-NO" sz="2000" dirty="0" err="1"/>
              <a:t>gun</a:t>
            </a:r>
            <a:r>
              <a:rPr lang="nb-NO" sz="2000" dirty="0"/>
              <a:t> </a:t>
            </a:r>
            <a:r>
              <a:rPr lang="nb-NO" sz="2000" dirty="0" err="1"/>
              <a:t>array</a:t>
            </a:r>
            <a:r>
              <a:rPr lang="nb-NO" sz="2000" dirty="0"/>
              <a:t> </a:t>
            </a:r>
            <a:r>
              <a:rPr lang="nb-NO" sz="2000" dirty="0" err="1"/>
              <a:t>consisting</a:t>
            </a:r>
            <a:r>
              <a:rPr lang="nb-NO" sz="2000" dirty="0"/>
              <a:t> 28 air </a:t>
            </a:r>
            <a:r>
              <a:rPr lang="nb-NO" sz="2000" dirty="0" err="1"/>
              <a:t>guns</a:t>
            </a:r>
            <a:r>
              <a:rPr lang="nb-NO" sz="2000" dirty="0"/>
              <a:t> in </a:t>
            </a:r>
            <a:r>
              <a:rPr lang="nb-NO" sz="2000" dirty="0" err="1"/>
              <a:t>three</a:t>
            </a:r>
            <a:r>
              <a:rPr lang="nb-NO" sz="2000" dirty="0"/>
              <a:t> </a:t>
            </a:r>
            <a:r>
              <a:rPr lang="nb-NO" sz="2000" dirty="0" err="1"/>
              <a:t>subarrays</a:t>
            </a:r>
            <a:r>
              <a:rPr lang="nb-NO" sz="2000" dirty="0"/>
              <a:t>, </a:t>
            </a:r>
            <a:r>
              <a:rPr lang="nb-NO" sz="2000" dirty="0" err="1"/>
              <a:t>notional</a:t>
            </a:r>
            <a:r>
              <a:rPr lang="nb-NO" sz="2000" dirty="0"/>
              <a:t> </a:t>
            </a:r>
            <a:r>
              <a:rPr lang="nb-NO" sz="2000" dirty="0" err="1"/>
              <a:t>signatures</a:t>
            </a:r>
            <a:r>
              <a:rPr lang="nb-NO" sz="2000" dirty="0"/>
              <a:t> from </a:t>
            </a:r>
            <a:r>
              <a:rPr lang="nb-NO" sz="2000" dirty="0" err="1"/>
              <a:t>Nucleus</a:t>
            </a:r>
            <a:r>
              <a:rPr lang="nb-NO" sz="2000" dirty="0"/>
              <a:t> air-</a:t>
            </a:r>
            <a:r>
              <a:rPr lang="nb-NO" sz="2000" dirty="0" err="1"/>
              <a:t>gun</a:t>
            </a:r>
            <a:r>
              <a:rPr lang="nb-NO" sz="2000" dirty="0"/>
              <a:t> </a:t>
            </a:r>
            <a:r>
              <a:rPr lang="nb-NO" sz="2000" dirty="0" err="1"/>
              <a:t>modeling</a:t>
            </a:r>
            <a:r>
              <a:rPr lang="nb-NO" sz="2000" dirty="0"/>
              <a:t> </a:t>
            </a:r>
            <a:r>
              <a:rPr lang="nb-NO" sz="2000" dirty="0" err="1"/>
              <a:t>software</a:t>
            </a:r>
            <a:r>
              <a:rPr lang="nb-NO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Model: Part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BP </a:t>
            </a:r>
            <a:r>
              <a:rPr lang="nb-NO" sz="2000" dirty="0" err="1"/>
              <a:t>benchmark</a:t>
            </a:r>
            <a:r>
              <a:rPr lang="nb-NO" sz="2000" dirty="0"/>
              <a:t> </a:t>
            </a:r>
            <a:r>
              <a:rPr lang="nb-NO" sz="2000" dirty="0" err="1"/>
              <a:t>model</a:t>
            </a: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Forward </a:t>
            </a:r>
            <a:r>
              <a:rPr lang="nb-NO" sz="2000" dirty="0" err="1"/>
              <a:t>modeling</a:t>
            </a:r>
            <a:r>
              <a:rPr lang="nb-NO" sz="2000" dirty="0"/>
              <a:t>: 2D Acoustic FD </a:t>
            </a:r>
            <a:r>
              <a:rPr lang="nb-NO" sz="2000" dirty="0" err="1" smtClean="0"/>
              <a:t>scheme</a:t>
            </a: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RTM: </a:t>
            </a:r>
            <a:r>
              <a:rPr lang="nb-NO" sz="2000" dirty="0" err="1"/>
              <a:t>Convential</a:t>
            </a:r>
            <a:r>
              <a:rPr lang="nb-NO" sz="2000" dirty="0"/>
              <a:t> zero time-lag cross-</a:t>
            </a:r>
            <a:r>
              <a:rPr lang="nb-NO" sz="2000" dirty="0" err="1"/>
              <a:t>correlation</a:t>
            </a:r>
            <a:r>
              <a:rPr lang="nb-NO" sz="2000" dirty="0"/>
              <a:t> </a:t>
            </a:r>
            <a:r>
              <a:rPr lang="nb-NO" sz="2000" dirty="0" err="1"/>
              <a:t>between</a:t>
            </a:r>
            <a:r>
              <a:rPr lang="nb-NO" sz="2000" dirty="0"/>
              <a:t> forward and </a:t>
            </a:r>
            <a:r>
              <a:rPr lang="nb-NO" sz="2000" dirty="0" err="1"/>
              <a:t>backward</a:t>
            </a:r>
            <a:r>
              <a:rPr lang="nb-NO" sz="2000" dirty="0"/>
              <a:t> </a:t>
            </a:r>
            <a:r>
              <a:rPr lang="nb-NO" sz="2000" dirty="0" err="1"/>
              <a:t>propagated</a:t>
            </a:r>
            <a:r>
              <a:rPr lang="nb-NO" sz="2000" dirty="0"/>
              <a:t> </a:t>
            </a:r>
            <a:r>
              <a:rPr lang="nb-NO" sz="2000" dirty="0" err="1"/>
              <a:t>fields</a:t>
            </a:r>
            <a:endParaRPr lang="nb-NO" sz="2000" dirty="0"/>
          </a:p>
        </p:txBody>
      </p:sp>
      <p:pic>
        <p:nvPicPr>
          <p:cNvPr id="3" name="Picture 2" descr="Screen Shot 2015-04-26 at 09.22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3" y="3648075"/>
            <a:ext cx="4008407" cy="2049463"/>
          </a:xfrm>
          <a:prstGeom prst="rect">
            <a:avLst/>
          </a:prstGeom>
        </p:spPr>
      </p:pic>
      <p:pic>
        <p:nvPicPr>
          <p:cNvPr id="6" name="Picture 5" descr="Screen Shot 2015-04-26 at 09.22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350" y="3641905"/>
            <a:ext cx="3326082" cy="2085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4890" y="3898900"/>
            <a:ext cx="1130060" cy="411163"/>
          </a:xfrm>
          <a:prstGeom prst="rect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6196" y="5516593"/>
            <a:ext cx="166688" cy="439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0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Source </a:t>
            </a:r>
            <a:r>
              <a:rPr lang="nb-NO" dirty="0" err="1"/>
              <a:t>A</a:t>
            </a:r>
            <a:r>
              <a:rPr lang="nb-NO" dirty="0" err="1" smtClean="0"/>
              <a:t>rray</a:t>
            </a:r>
            <a:endParaRPr lang="nb-NO" dirty="0"/>
          </a:p>
        </p:txBody>
      </p:sp>
      <p:grpSp>
        <p:nvGrpSpPr>
          <p:cNvPr id="9" name="Group 8"/>
          <p:cNvGrpSpPr/>
          <p:nvPr/>
        </p:nvGrpSpPr>
        <p:grpSpPr>
          <a:xfrm>
            <a:off x="832918" y="1607838"/>
            <a:ext cx="3548099" cy="4639301"/>
            <a:chOff x="1480991" y="1480842"/>
            <a:chExt cx="3548099" cy="4639301"/>
          </a:xfrm>
        </p:grpSpPr>
        <p:grpSp>
          <p:nvGrpSpPr>
            <p:cNvPr id="4" name="Group 3"/>
            <p:cNvGrpSpPr/>
            <p:nvPr/>
          </p:nvGrpSpPr>
          <p:grpSpPr>
            <a:xfrm>
              <a:off x="1480991" y="2047592"/>
              <a:ext cx="3091009" cy="4072551"/>
              <a:chOff x="1480991" y="2047592"/>
              <a:chExt cx="3091009" cy="4072551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0FFFF"/>
                  </a:clrFrom>
                  <a:clrTo>
                    <a:srgbClr val="F0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23" t="11306" r="81368" b="6879"/>
              <a:stretch/>
            </p:blipFill>
            <p:spPr bwMode="auto">
              <a:xfrm>
                <a:off x="1480991" y="2047592"/>
                <a:ext cx="546985" cy="4072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0FFFF"/>
                  </a:clrFrom>
                  <a:clrTo>
                    <a:srgbClr val="F0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65" t="11307" r="25666" b="6879"/>
              <a:stretch/>
            </p:blipFill>
            <p:spPr bwMode="auto">
              <a:xfrm>
                <a:off x="1828799" y="2047592"/>
                <a:ext cx="2743201" cy="4072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0FFFF"/>
                </a:clrFrom>
                <a:clrTo>
                  <a:srgbClr val="F0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89" b="6879"/>
            <a:stretch/>
          </p:blipFill>
          <p:spPr bwMode="auto">
            <a:xfrm>
              <a:off x="4283969" y="1480842"/>
              <a:ext cx="745121" cy="4635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0FFFF"/>
              </a:clrFrom>
              <a:clrTo>
                <a:srgbClr val="F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6" t="3821" r="9698" b="89270"/>
          <a:stretch/>
        </p:blipFill>
        <p:spPr bwMode="auto">
          <a:xfrm>
            <a:off x="1510409" y="1683943"/>
            <a:ext cx="1989020" cy="4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7704" y="63720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In-line (m)</a:t>
            </a:r>
            <a:endParaRPr lang="nb-NO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69333" y="374085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X</a:t>
            </a:r>
            <a:r>
              <a:rPr lang="nb-NO" dirty="0" smtClean="0"/>
              <a:t>-line (m)</a:t>
            </a:r>
            <a:endParaRPr lang="nb-NO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6165304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0     </a:t>
            </a:r>
            <a:r>
              <a:rPr lang="nb-NO" sz="900" dirty="0" smtClean="0"/>
              <a:t> </a:t>
            </a:r>
            <a:r>
              <a:rPr lang="nb-NO" dirty="0" smtClean="0"/>
              <a:t>  5       10      15                          </a:t>
            </a:r>
            <a:endParaRPr lang="nb-NO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491799" y="402619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0</a:t>
            </a:r>
            <a:endParaRPr lang="nb-NO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383872" y="5303580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-10</a:t>
            </a:r>
            <a:endParaRPr lang="nb-NO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422345" y="281683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10</a:t>
            </a:r>
            <a:endParaRPr lang="nb-NO" dirty="0"/>
          </a:p>
        </p:txBody>
      </p:sp>
      <p:pic>
        <p:nvPicPr>
          <p:cNvPr id="18" name="Picture 3" descr="C:\Users\student\Downloads\Screen Shot 2015-04-23 at 11.23.5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/>
          <a:stretch/>
        </p:blipFill>
        <p:spPr bwMode="auto">
          <a:xfrm>
            <a:off x="4916930" y="2294906"/>
            <a:ext cx="3916792" cy="383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68144" y="1861375"/>
            <a:ext cx="2760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Notional</a:t>
            </a:r>
            <a:r>
              <a:rPr lang="nb-NO" sz="1600" dirty="0" smtClean="0"/>
              <a:t> </a:t>
            </a:r>
            <a:r>
              <a:rPr lang="nb-NO" sz="1600" dirty="0" err="1" smtClean="0"/>
              <a:t>Signatures</a:t>
            </a:r>
            <a:endParaRPr lang="nb-NO" sz="16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3982467" y="3740851"/>
            <a:ext cx="112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Time (s)</a:t>
            </a:r>
            <a:endParaRPr lang="nb-NO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662929" y="226669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0</a:t>
            </a:r>
            <a:endParaRPr lang="nb-NO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4600213" y="589619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2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5565475" y="6193047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>
                <a:cs typeface="Arial"/>
              </a:rPr>
              <a:t>High-cut filter @ 60 Hz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Source wavefields at injection surface</a:t>
            </a:r>
          </a:p>
        </p:txBody>
      </p:sp>
      <p:pic>
        <p:nvPicPr>
          <p:cNvPr id="5" name="Picture 4" descr="Screen Shot 2015-04-26 at 09.27.44.png"/>
          <p:cNvPicPr>
            <a:picLocks noChangeAspect="1"/>
          </p:cNvPicPr>
          <p:nvPr/>
        </p:nvPicPr>
        <p:blipFill>
          <a:blip r:embed="rId3"/>
          <a:srcRect l="-20" t="5" r="10841" b="-5"/>
          <a:stretch>
            <a:fillRect/>
          </a:stretch>
        </p:blipFill>
        <p:spPr>
          <a:xfrm>
            <a:off x="612775" y="1492250"/>
            <a:ext cx="8018672" cy="46434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79319" y="1732471"/>
            <a:ext cx="0" cy="4464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88169" y="1682150"/>
            <a:ext cx="0" cy="4464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-5460000">
            <a:off x="-940279" y="3517504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>
                <a:cs typeface="Arial"/>
              </a:rPr>
              <a:t>Time (s)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1075" y="6009736"/>
            <a:ext cx="7451784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>
                <a:cs typeface="Arial"/>
              </a:rPr>
              <a:t>Correct Source               Single point </a:t>
            </a:r>
            <a:r>
              <a:rPr lang="en-US" dirty="0" err="1">
                <a:cs typeface="Arial"/>
              </a:rPr>
              <a:t>repr</a:t>
            </a:r>
            <a:r>
              <a:rPr lang="en-US" dirty="0">
                <a:cs typeface="Arial"/>
              </a:rPr>
              <a:t>.                Difference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3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26 at 12.04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1" y="1294262"/>
            <a:ext cx="4259263" cy="5187980"/>
          </a:xfrm>
          <a:prstGeom prst="rect">
            <a:avLst/>
          </a:prstGeom>
        </p:spPr>
      </p:pic>
      <p:pic>
        <p:nvPicPr>
          <p:cNvPr id="6" name="Content Placeholder 3" descr="Screen Shot 2015-04-26 at 12.04.46.png"/>
          <p:cNvPicPr>
            <a:picLocks noChangeAspect="1"/>
          </p:cNvPicPr>
          <p:nvPr/>
        </p:nvPicPr>
        <p:blipFill>
          <a:blip r:embed="rId4"/>
          <a:srcRect l="78" t="-66" r="7698" b="89073"/>
          <a:stretch>
            <a:fillRect/>
          </a:stretch>
        </p:blipFill>
        <p:spPr>
          <a:xfrm>
            <a:off x="129396" y="1301151"/>
            <a:ext cx="4264793" cy="5969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668" y="1835989"/>
            <a:ext cx="202721" cy="44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570" y="3148013"/>
            <a:ext cx="217577" cy="2114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5-04-26 at 12.08.53.png"/>
          <p:cNvPicPr>
            <a:picLocks noChangeAspect="1"/>
          </p:cNvPicPr>
          <p:nvPr/>
        </p:nvPicPr>
        <p:blipFill>
          <a:blip r:embed="rId5"/>
          <a:srcRect l="4645" t="-24" r="43" b="24"/>
          <a:stretch>
            <a:fillRect/>
          </a:stretch>
        </p:blipFill>
        <p:spPr>
          <a:xfrm>
            <a:off x="4530485" y="1289050"/>
            <a:ext cx="4389407" cy="5445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-5400000">
            <a:off x="-1178942" y="3716547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>
                <a:latin typeface="MingLiU_HKSCS"/>
                <a:ea typeface="MingLiU_HKSCS"/>
                <a:cs typeface="Arial"/>
              </a:rPr>
              <a:t>Time (s)</a:t>
            </a:r>
            <a:endParaRPr lang="en-US">
              <a:latin typeface="MingLiU_HKSCS"/>
              <a:ea typeface="MingLiU_HKSCS"/>
            </a:endParaRPr>
          </a:p>
        </p:txBody>
      </p:sp>
      <p:sp>
        <p:nvSpPr>
          <p:cNvPr id="12" name="TextBox 11"/>
          <p:cNvSpPr txBox="1"/>
          <p:nvPr/>
        </p:nvSpPr>
        <p:spPr>
          <a:xfrm rot="-5400000">
            <a:off x="3012057" y="3687792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>
                <a:latin typeface="MingLiU_HKSCS"/>
                <a:ea typeface="MingLiU_HKSCS"/>
                <a:cs typeface="Arial"/>
              </a:rPr>
              <a:t>Depth(m)</a:t>
            </a:r>
            <a:endParaRPr lang="en-US">
              <a:latin typeface="MingLiU_HKSCS"/>
              <a:ea typeface="MingLiU_HKS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Modeling of one shot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40001" y="2036763"/>
            <a:ext cx="1599952" cy="447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  <a:cs typeface="Arial"/>
              </a:rPr>
              <a:t>Direct </a:t>
            </a:r>
            <a:r>
              <a:rPr lang="en-US" sz="1100" dirty="0" smtClean="0">
                <a:solidFill>
                  <a:srgbClr val="000000"/>
                </a:solidFill>
                <a:cs typeface="Arial"/>
              </a:rPr>
              <a:t>wave not </a:t>
            </a:r>
            <a:r>
              <a:rPr lang="en-US" sz="1100" dirty="0">
                <a:solidFill>
                  <a:srgbClr val="000000"/>
                </a:solidFill>
                <a:cs typeface="Arial"/>
              </a:rPr>
              <a:t>suppose to be present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04050" y="2267309"/>
            <a:ext cx="343618" cy="173967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Picture 2" descr="Screen Shot 2015-04-27 at 08.55.3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5"/>
          <a:stretch/>
        </p:blipFill>
        <p:spPr>
          <a:xfrm>
            <a:off x="539552" y="1916832"/>
            <a:ext cx="367240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6 at 11.20.41.png"/>
          <p:cNvPicPr>
            <a:picLocks noChangeAspect="1"/>
          </p:cNvPicPr>
          <p:nvPr/>
        </p:nvPicPr>
        <p:blipFill rotWithShape="1">
          <a:blip r:embed="rId3"/>
          <a:srcRect l="742" t="6831" r="11258" b="522"/>
          <a:stretch/>
        </p:blipFill>
        <p:spPr>
          <a:xfrm>
            <a:off x="411163" y="2116138"/>
            <a:ext cx="7373216" cy="3456645"/>
          </a:xfrm>
          <a:prstGeom prst="rect">
            <a:avLst/>
          </a:prstGeom>
        </p:spPr>
      </p:pic>
      <p:pic>
        <p:nvPicPr>
          <p:cNvPr id="4" name="Picture 3" descr="Screen Shot 2015-04-27 at 08.51.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11659" b="5186"/>
          <a:stretch/>
        </p:blipFill>
        <p:spPr>
          <a:xfrm>
            <a:off x="1187624" y="2348880"/>
            <a:ext cx="7488832" cy="3024336"/>
          </a:xfrm>
          <a:prstGeom prst="rect">
            <a:avLst/>
          </a:prstGeom>
        </p:spPr>
      </p:pic>
      <p:pic>
        <p:nvPicPr>
          <p:cNvPr id="20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1" b="96663"/>
          <a:stretch/>
        </p:blipFill>
        <p:spPr bwMode="auto">
          <a:xfrm>
            <a:off x="547936" y="1755712"/>
            <a:ext cx="8352928" cy="2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Modeling</a:t>
            </a:r>
            <a:r>
              <a:rPr lang="nb-NO" dirty="0" smtClean="0"/>
              <a:t> and RTM </a:t>
            </a:r>
            <a:r>
              <a:rPr lang="nb-NO" dirty="0" err="1" smtClean="0"/>
              <a:t>of</a:t>
            </a:r>
            <a:r>
              <a:rPr lang="nb-NO" dirty="0" smtClean="0"/>
              <a:t> a single </a:t>
            </a:r>
            <a:r>
              <a:rPr lang="nb-NO" dirty="0" err="1" smtClean="0"/>
              <a:t>shot</a:t>
            </a:r>
            <a:endParaRPr lang="nb-NO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347864" y="2060848"/>
            <a:ext cx="0" cy="4464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80112" y="2060848"/>
            <a:ext cx="0" cy="3959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/>
          <p:cNvSpPr/>
          <p:nvPr/>
        </p:nvSpPr>
        <p:spPr>
          <a:xfrm>
            <a:off x="6199277" y="2322513"/>
            <a:ext cx="246632" cy="3376612"/>
          </a:xfrm>
          <a:prstGeom prst="triangle">
            <a:avLst>
              <a:gd name="adj" fmla="val 44913"/>
            </a:avLst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51920" y="5715150"/>
            <a:ext cx="1440160" cy="30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/>
          <p:cNvSpPr/>
          <p:nvPr/>
        </p:nvSpPr>
        <p:spPr>
          <a:xfrm>
            <a:off x="8244408" y="1755712"/>
            <a:ext cx="792088" cy="30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Box 15"/>
          <p:cNvSpPr txBox="1"/>
          <p:nvPr/>
        </p:nvSpPr>
        <p:spPr>
          <a:xfrm>
            <a:off x="2274471" y="6087174"/>
            <a:ext cx="524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For </a:t>
            </a:r>
            <a:r>
              <a:rPr lang="nb-NO" dirty="0" err="1" smtClean="0"/>
              <a:t>small</a:t>
            </a:r>
            <a:r>
              <a:rPr lang="nb-NO" dirty="0" smtClean="0"/>
              <a:t> offsets </a:t>
            </a:r>
            <a:r>
              <a:rPr lang="nb-NO" dirty="0" err="1" smtClean="0"/>
              <a:t>there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almost</a:t>
            </a:r>
            <a:r>
              <a:rPr lang="nb-NO" dirty="0" smtClean="0"/>
              <a:t> </a:t>
            </a:r>
            <a:r>
              <a:rPr lang="nb-NO" dirty="0" err="1" smtClean="0"/>
              <a:t>no</a:t>
            </a:r>
            <a:r>
              <a:rPr lang="nb-NO" dirty="0" smtClean="0"/>
              <a:t> </a:t>
            </a:r>
            <a:r>
              <a:rPr lang="nb-NO" dirty="0" err="1" smtClean="0"/>
              <a:t>differences</a:t>
            </a:r>
            <a:r>
              <a:rPr lang="nb-NO" dirty="0" smtClean="0"/>
              <a:t>! </a:t>
            </a:r>
            <a:endParaRPr lang="nb-NO" dirty="0"/>
          </a:p>
          <a:p>
            <a:endParaRPr lang="nb-NO" dirty="0"/>
          </a:p>
        </p:txBody>
      </p:sp>
      <p:sp>
        <p:nvSpPr>
          <p:cNvPr id="18" name="TextBox 17"/>
          <p:cNvSpPr txBox="1"/>
          <p:nvPr/>
        </p:nvSpPr>
        <p:spPr>
          <a:xfrm>
            <a:off x="2485246" y="5732373"/>
            <a:ext cx="4674019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dirty="0"/>
              <a:t>Source </a:t>
            </a:r>
            <a:r>
              <a:rPr lang="nb-NO" dirty="0" err="1"/>
              <a:t>array</a:t>
            </a:r>
            <a:r>
              <a:rPr lang="nb-NO" dirty="0"/>
              <a:t> at (</a:t>
            </a:r>
            <a:r>
              <a:rPr lang="nb-NO" dirty="0" err="1"/>
              <a:t>x,z</a:t>
            </a:r>
            <a:r>
              <a:rPr lang="nb-NO" dirty="0"/>
              <a:t>) = (2350,6) m. No filter.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608" y="2276872"/>
            <a:ext cx="674655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Isosceles Triangle 23"/>
          <p:cNvSpPr/>
          <p:nvPr/>
        </p:nvSpPr>
        <p:spPr>
          <a:xfrm>
            <a:off x="3995936" y="2078038"/>
            <a:ext cx="246632" cy="3376612"/>
          </a:xfrm>
          <a:prstGeom prst="triangle">
            <a:avLst>
              <a:gd name="adj" fmla="val 44913"/>
            </a:avLst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805088" y="2149475"/>
            <a:ext cx="246632" cy="3376613"/>
          </a:xfrm>
          <a:prstGeom prst="triangle">
            <a:avLst>
              <a:gd name="adj" fmla="val 44913"/>
            </a:avLst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6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4268" r="64809" b="89687"/>
          <a:stretch/>
        </p:blipFill>
        <p:spPr bwMode="auto">
          <a:xfrm>
            <a:off x="1049546" y="2005642"/>
            <a:ext cx="2300302" cy="3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4268" r="64809" b="89687"/>
          <a:stretch/>
        </p:blipFill>
        <p:spPr bwMode="auto">
          <a:xfrm>
            <a:off x="3266667" y="1998306"/>
            <a:ext cx="2300302" cy="3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4035" r="64856" b="90147"/>
          <a:stretch/>
        </p:blipFill>
        <p:spPr bwMode="auto">
          <a:xfrm>
            <a:off x="5467926" y="2004220"/>
            <a:ext cx="2322239" cy="3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3600" y="5373688"/>
            <a:ext cx="7451784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>
                <a:cs typeface="Arial"/>
              </a:rPr>
              <a:t>Correct Source          Single point </a:t>
            </a:r>
            <a:r>
              <a:rPr lang="en-US" dirty="0" err="1">
                <a:cs typeface="Arial"/>
              </a:rPr>
              <a:t>repr</a:t>
            </a:r>
            <a:r>
              <a:rPr lang="en-US" dirty="0">
                <a:cs typeface="Arial"/>
              </a:rPr>
              <a:t>.          Difference (</a:t>
            </a:r>
            <a:r>
              <a:rPr lang="en-US" dirty="0" smtClean="0">
                <a:cs typeface="Arial"/>
              </a:rPr>
              <a:t>x5)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1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7 at 13.0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280920" cy="3600400"/>
          </a:xfrm>
          <a:prstGeom prst="rect">
            <a:avLst/>
          </a:prstGeom>
        </p:spPr>
      </p:pic>
      <p:pic>
        <p:nvPicPr>
          <p:cNvPr id="20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1" b="96663"/>
          <a:stretch/>
        </p:blipFill>
        <p:spPr bwMode="auto">
          <a:xfrm>
            <a:off x="547936" y="1755712"/>
            <a:ext cx="8352928" cy="2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Modeling</a:t>
            </a:r>
            <a:r>
              <a:rPr lang="nb-NO" dirty="0" smtClean="0"/>
              <a:t> and RTM </a:t>
            </a:r>
            <a:r>
              <a:rPr lang="nb-NO" dirty="0" err="1" smtClean="0"/>
              <a:t>of</a:t>
            </a:r>
            <a:r>
              <a:rPr lang="nb-NO" dirty="0" smtClean="0"/>
              <a:t> a single </a:t>
            </a:r>
            <a:r>
              <a:rPr lang="nb-NO" dirty="0" err="1" smtClean="0"/>
              <a:t>shot</a:t>
            </a:r>
            <a:endParaRPr lang="nb-NO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347864" y="2060848"/>
            <a:ext cx="0" cy="4464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80112" y="2060848"/>
            <a:ext cx="0" cy="3959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851920" y="5715150"/>
            <a:ext cx="1440160" cy="30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/>
          <p:cNvSpPr/>
          <p:nvPr/>
        </p:nvSpPr>
        <p:spPr>
          <a:xfrm>
            <a:off x="8244408" y="1755712"/>
            <a:ext cx="792088" cy="30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Box 15"/>
          <p:cNvSpPr txBox="1"/>
          <p:nvPr/>
        </p:nvSpPr>
        <p:spPr>
          <a:xfrm>
            <a:off x="2274471" y="6087174"/>
            <a:ext cx="524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For </a:t>
            </a:r>
            <a:r>
              <a:rPr lang="nb-NO" dirty="0" err="1" smtClean="0"/>
              <a:t>small</a:t>
            </a:r>
            <a:r>
              <a:rPr lang="nb-NO" dirty="0" smtClean="0"/>
              <a:t> offsets </a:t>
            </a:r>
            <a:r>
              <a:rPr lang="nb-NO" dirty="0" err="1" smtClean="0"/>
              <a:t>there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almost</a:t>
            </a:r>
            <a:r>
              <a:rPr lang="nb-NO" dirty="0" smtClean="0"/>
              <a:t> </a:t>
            </a:r>
            <a:r>
              <a:rPr lang="nb-NO" dirty="0" err="1" smtClean="0"/>
              <a:t>no</a:t>
            </a:r>
            <a:r>
              <a:rPr lang="nb-NO" dirty="0" smtClean="0"/>
              <a:t> </a:t>
            </a:r>
            <a:r>
              <a:rPr lang="nb-NO" dirty="0" err="1" smtClean="0"/>
              <a:t>differences</a:t>
            </a:r>
            <a:r>
              <a:rPr lang="nb-NO" dirty="0" smtClean="0"/>
              <a:t>! </a:t>
            </a:r>
            <a:endParaRPr lang="nb-NO" dirty="0"/>
          </a:p>
          <a:p>
            <a:endParaRPr lang="nb-NO" dirty="0"/>
          </a:p>
        </p:txBody>
      </p:sp>
      <p:sp>
        <p:nvSpPr>
          <p:cNvPr id="18" name="TextBox 17"/>
          <p:cNvSpPr txBox="1"/>
          <p:nvPr/>
        </p:nvSpPr>
        <p:spPr>
          <a:xfrm>
            <a:off x="1637461" y="5795972"/>
            <a:ext cx="647106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dirty="0"/>
              <a:t>Source </a:t>
            </a:r>
            <a:r>
              <a:rPr lang="nb-NO" dirty="0" err="1"/>
              <a:t>array</a:t>
            </a:r>
            <a:r>
              <a:rPr lang="nb-NO" dirty="0"/>
              <a:t> at (</a:t>
            </a:r>
            <a:r>
              <a:rPr lang="nb-NO" dirty="0" err="1"/>
              <a:t>x,z</a:t>
            </a:r>
            <a:r>
              <a:rPr lang="nb-NO" dirty="0"/>
              <a:t>) = (2350,6) m. Double z derivative filter.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608" y="2276872"/>
            <a:ext cx="674655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6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4268" r="64809" b="89687"/>
          <a:stretch/>
        </p:blipFill>
        <p:spPr bwMode="auto">
          <a:xfrm>
            <a:off x="1049546" y="2005642"/>
            <a:ext cx="2300302" cy="3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4268" r="64809" b="89687"/>
          <a:stretch/>
        </p:blipFill>
        <p:spPr bwMode="auto">
          <a:xfrm>
            <a:off x="3266667" y="1998306"/>
            <a:ext cx="2300302" cy="3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tudent\Downloads\Screen Shot 2015-04-24 at 12.16.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4035" r="64856" b="90147"/>
          <a:stretch/>
        </p:blipFill>
        <p:spPr bwMode="auto">
          <a:xfrm>
            <a:off x="5467926" y="2004220"/>
            <a:ext cx="2322239" cy="3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62641" y="5369943"/>
            <a:ext cx="7451784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>
                <a:cs typeface="Arial"/>
              </a:rPr>
              <a:t>Correct Source          Single point </a:t>
            </a:r>
            <a:r>
              <a:rPr lang="en-US" dirty="0" err="1">
                <a:cs typeface="Arial"/>
              </a:rPr>
              <a:t>repr</a:t>
            </a:r>
            <a:r>
              <a:rPr lang="en-US" dirty="0">
                <a:cs typeface="Arial"/>
              </a:rPr>
              <a:t>.          Difference (</a:t>
            </a:r>
            <a:r>
              <a:rPr lang="en-US" dirty="0" smtClean="0">
                <a:cs typeface="Arial"/>
              </a:rPr>
              <a:t>x5)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5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NRMS* differences (in 18.75 m window)</a:t>
            </a:r>
            <a:endParaRPr lang="en-US" dirty="0"/>
          </a:p>
        </p:txBody>
      </p:sp>
      <p:pic>
        <p:nvPicPr>
          <p:cNvPr id="5" name="Picture 4" descr="Screen Shot 2015-04-27 at 18.22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229884" cy="3378642"/>
          </a:xfrm>
          <a:prstGeom prst="rect">
            <a:avLst/>
          </a:prstGeom>
        </p:spPr>
      </p:pic>
      <p:pic>
        <p:nvPicPr>
          <p:cNvPr id="6" name="Picture 5" descr="Screen Shot 2015-04-27 at 18.20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4220810" cy="33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Full Stack Image</a:t>
            </a:r>
            <a:endParaRPr lang="en-US" dirty="0"/>
          </a:p>
        </p:txBody>
      </p:sp>
      <p:pic>
        <p:nvPicPr>
          <p:cNvPr id="6" name="Picture 5" descr="Screen Shot 2015-04-27 at 08.5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8820472" cy="53012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5936" y="6597352"/>
            <a:ext cx="23042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1640" y="6488668"/>
            <a:ext cx="7451784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>
                <a:cs typeface="Arial"/>
              </a:rPr>
              <a:t>Correct Source          Single point </a:t>
            </a:r>
            <a:r>
              <a:rPr lang="en-US" dirty="0" err="1">
                <a:cs typeface="Arial"/>
              </a:rPr>
              <a:t>repr</a:t>
            </a:r>
            <a:r>
              <a:rPr lang="en-US" dirty="0">
                <a:cs typeface="Arial"/>
              </a:rPr>
              <a:t>.          </a:t>
            </a:r>
            <a:r>
              <a:rPr lang="en-US" dirty="0" smtClean="0">
                <a:cs typeface="Arial"/>
              </a:rPr>
              <a:t>      Difference (</a:t>
            </a:r>
            <a:r>
              <a:rPr lang="en-US" dirty="0" smtClean="0">
                <a:cs typeface="Arial"/>
              </a:rPr>
              <a:t>no scaling</a:t>
            </a:r>
            <a:r>
              <a:rPr lang="en-US" dirty="0" smtClean="0">
                <a:cs typeface="Arial"/>
              </a:rPr>
              <a:t>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91880" y="2132856"/>
            <a:ext cx="0" cy="4464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56176" y="2132856"/>
            <a:ext cx="0" cy="44634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79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Discussion</a:t>
            </a:r>
            <a:r>
              <a:rPr lang="nb-NO" dirty="0" smtClean="0"/>
              <a:t> </a:t>
            </a:r>
            <a:r>
              <a:rPr lang="nb-NO" dirty="0" smtClean="0"/>
              <a:t>and </a:t>
            </a:r>
            <a:r>
              <a:rPr lang="nb-NO" dirty="0" err="1" smtClean="0"/>
              <a:t>remarks</a:t>
            </a:r>
            <a:r>
              <a:rPr lang="nb-NO" dirty="0" smtClean="0"/>
              <a:t> (</a:t>
            </a:r>
            <a:r>
              <a:rPr lang="nb-NO" dirty="0" smtClean="0"/>
              <a:t>1)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If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handle </a:t>
            </a:r>
            <a:r>
              <a:rPr lang="nb-NO" dirty="0" err="1" smtClean="0"/>
              <a:t>directivity</a:t>
            </a:r>
            <a:r>
              <a:rPr lang="nb-NO" dirty="0" smtClean="0"/>
              <a:t>, </a:t>
            </a:r>
            <a:r>
              <a:rPr lang="nb-NO" dirty="0" err="1" smtClean="0"/>
              <a:t>then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 longer/</a:t>
            </a:r>
            <a:r>
              <a:rPr lang="nb-NO" dirty="0" err="1" smtClean="0"/>
              <a:t>wider</a:t>
            </a:r>
            <a:r>
              <a:rPr lang="nb-NO" dirty="0" smtClean="0"/>
              <a:t> </a:t>
            </a:r>
            <a:r>
              <a:rPr lang="nb-NO" dirty="0" err="1" smtClean="0"/>
              <a:t>source</a:t>
            </a:r>
            <a:r>
              <a:rPr lang="nb-NO" dirty="0" smtClean="0"/>
              <a:t> </a:t>
            </a:r>
            <a:r>
              <a:rPr lang="nb-NO" dirty="0" err="1" smtClean="0"/>
              <a:t>arrays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/>
              <a:t> </a:t>
            </a:r>
            <a:r>
              <a:rPr lang="nb-NO" dirty="0" err="1" smtClean="0"/>
              <a:t>focus</a:t>
            </a:r>
            <a:r>
              <a:rPr lang="nb-NO" dirty="0" smtClean="0"/>
              <a:t> </a:t>
            </a:r>
            <a:r>
              <a:rPr lang="nb-NO" dirty="0" err="1" smtClean="0"/>
              <a:t>energy</a:t>
            </a:r>
            <a:r>
              <a:rPr lang="nb-NO" dirty="0" smtClean="0"/>
              <a:t> </a:t>
            </a:r>
            <a:r>
              <a:rPr lang="nb-NO" dirty="0" err="1" smtClean="0"/>
              <a:t>downwards</a:t>
            </a:r>
            <a:r>
              <a:rPr lang="nb-NO" dirty="0" smtClean="0"/>
              <a:t>. This </a:t>
            </a:r>
            <a:r>
              <a:rPr lang="nb-NO" dirty="0" err="1" smtClean="0"/>
              <a:t>would</a:t>
            </a:r>
            <a:r>
              <a:rPr lang="nb-NO" dirty="0" smtClean="0"/>
              <a:t> </a:t>
            </a:r>
            <a:r>
              <a:rPr lang="nb-NO" dirty="0" err="1" smtClean="0"/>
              <a:t>also</a:t>
            </a:r>
            <a:r>
              <a:rPr lang="nb-NO" dirty="0" smtClean="0"/>
              <a:t> be </a:t>
            </a:r>
            <a:r>
              <a:rPr lang="nb-NO" dirty="0" err="1" smtClean="0"/>
              <a:t>beneficial</a:t>
            </a:r>
            <a:r>
              <a:rPr lang="nb-NO" dirty="0" smtClean="0"/>
              <a:t> for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environment</a:t>
            </a:r>
            <a:r>
              <a:rPr lang="nb-NO" dirty="0"/>
              <a:t>:</a:t>
            </a:r>
            <a:r>
              <a:rPr lang="nb-NO" dirty="0" smtClean="0"/>
              <a:t> less </a:t>
            </a:r>
            <a:r>
              <a:rPr lang="nb-NO" dirty="0" err="1" smtClean="0"/>
              <a:t>energy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water </a:t>
            </a:r>
            <a:r>
              <a:rPr lang="nb-NO" dirty="0" err="1" smtClean="0"/>
              <a:t>layer</a:t>
            </a:r>
            <a:r>
              <a:rPr lang="nb-NO" dirty="0" smtClean="0"/>
              <a:t> and less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/>
              <a:t>frequency</a:t>
            </a:r>
            <a:r>
              <a:rPr lang="nb-NO" dirty="0" smtClean="0"/>
              <a:t> </a:t>
            </a:r>
            <a:r>
              <a:rPr lang="nb-NO" dirty="0" err="1" smtClean="0"/>
              <a:t>energy</a:t>
            </a:r>
            <a:r>
              <a:rPr lang="nb-NO" dirty="0" smtClean="0"/>
              <a:t>.  </a:t>
            </a:r>
          </a:p>
          <a:p>
            <a:r>
              <a:rPr lang="nb-NO" dirty="0" smtClean="0"/>
              <a:t>For longe/</a:t>
            </a:r>
            <a:r>
              <a:rPr lang="nb-NO" dirty="0" err="1" smtClean="0"/>
              <a:t>wide</a:t>
            </a:r>
            <a:r>
              <a:rPr lang="nb-NO" dirty="0" smtClean="0"/>
              <a:t> </a:t>
            </a:r>
            <a:r>
              <a:rPr lang="nb-NO" dirty="0" err="1" smtClean="0"/>
              <a:t>arrays</a:t>
            </a:r>
            <a:r>
              <a:rPr lang="nb-NO" dirty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expect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difference</a:t>
            </a:r>
            <a:r>
              <a:rPr lang="nb-NO" dirty="0" smtClean="0"/>
              <a:t>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increase</a:t>
            </a:r>
            <a:r>
              <a:rPr lang="nb-NO" dirty="0" smtClean="0"/>
              <a:t>.</a:t>
            </a:r>
          </a:p>
          <a:p>
            <a:r>
              <a:rPr lang="nb-NO" dirty="0" err="1" smtClean="0"/>
              <a:t>Directional</a:t>
            </a:r>
            <a:r>
              <a:rPr lang="nb-NO" dirty="0" smtClean="0"/>
              <a:t> </a:t>
            </a:r>
            <a:r>
              <a:rPr lang="nb-NO" dirty="0" err="1" smtClean="0"/>
              <a:t>designature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be </a:t>
            </a:r>
            <a:r>
              <a:rPr lang="nb-NO" dirty="0" err="1" smtClean="0"/>
              <a:t>performed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tau-p </a:t>
            </a:r>
            <a:r>
              <a:rPr lang="nb-NO" dirty="0" err="1" smtClean="0"/>
              <a:t>domain</a:t>
            </a:r>
            <a:r>
              <a:rPr lang="nb-NO" dirty="0"/>
              <a:t>.</a:t>
            </a:r>
            <a:r>
              <a:rPr lang="nb-NO" dirty="0" smtClean="0"/>
              <a:t> A more </a:t>
            </a:r>
            <a:r>
              <a:rPr lang="nb-NO" dirty="0" err="1" smtClean="0"/>
              <a:t>recent</a:t>
            </a:r>
            <a:r>
              <a:rPr lang="nb-NO" dirty="0" smtClean="0"/>
              <a:t> </a:t>
            </a:r>
            <a:r>
              <a:rPr lang="nb-NO" dirty="0" err="1" smtClean="0"/>
              <a:t>approach</a:t>
            </a:r>
            <a:r>
              <a:rPr lang="nb-NO" dirty="0" smtClean="0"/>
              <a:t> is to </a:t>
            </a:r>
            <a:r>
              <a:rPr lang="nb-NO" dirty="0" err="1" smtClean="0"/>
              <a:t>use</a:t>
            </a:r>
            <a:r>
              <a:rPr lang="nb-NO" dirty="0" smtClean="0"/>
              <a:t> a ”</a:t>
            </a:r>
            <a:r>
              <a:rPr lang="nb-NO" dirty="0" err="1" smtClean="0"/>
              <a:t>boot</a:t>
            </a:r>
            <a:r>
              <a:rPr lang="nb-NO" dirty="0" err="1"/>
              <a:t>-</a:t>
            </a:r>
            <a:r>
              <a:rPr lang="nb-NO" dirty="0" err="1" smtClean="0"/>
              <a:t>strap</a:t>
            </a:r>
            <a:r>
              <a:rPr lang="nb-NO" dirty="0" smtClean="0"/>
              <a:t>” </a:t>
            </a:r>
            <a:r>
              <a:rPr lang="nb-NO" dirty="0" err="1" smtClean="0"/>
              <a:t>method</a:t>
            </a:r>
            <a:r>
              <a:rPr lang="nb-NO" dirty="0" smtClean="0"/>
              <a:t> (Lee et al. 2014).</a:t>
            </a:r>
          </a:p>
          <a:p>
            <a:r>
              <a:rPr lang="nb-NO" dirty="0" smtClean="0"/>
              <a:t>Ideal </a:t>
            </a:r>
            <a:r>
              <a:rPr lang="nb-NO" dirty="0"/>
              <a:t>for FWI </a:t>
            </a:r>
            <a:r>
              <a:rPr lang="nb-NO" dirty="0" err="1"/>
              <a:t>because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whole</a:t>
            </a:r>
            <a:r>
              <a:rPr lang="nb-NO" dirty="0"/>
              <a:t> </a:t>
            </a:r>
            <a:r>
              <a:rPr lang="nb-NO" dirty="0" err="1"/>
              <a:t>wavefield</a:t>
            </a:r>
            <a:r>
              <a:rPr lang="nb-NO" dirty="0"/>
              <a:t> is </a:t>
            </a:r>
            <a:r>
              <a:rPr lang="nb-NO" dirty="0" err="1"/>
              <a:t>considered</a:t>
            </a:r>
            <a:r>
              <a:rPr lang="nb-NO" dirty="0" smtClean="0"/>
              <a:t>.</a:t>
            </a:r>
          </a:p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free</a:t>
            </a:r>
            <a:r>
              <a:rPr lang="nb-NO" dirty="0"/>
              <a:t> </a:t>
            </a:r>
            <a:r>
              <a:rPr lang="nb-NO" dirty="0" err="1"/>
              <a:t>surface</a:t>
            </a:r>
            <a:r>
              <a:rPr lang="nb-NO" dirty="0"/>
              <a:t>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coefficient</a:t>
            </a:r>
            <a:r>
              <a:rPr lang="nb-NO" dirty="0"/>
              <a:t>, </a:t>
            </a:r>
            <a:r>
              <a:rPr lang="nb-NO" dirty="0" smtClean="0"/>
              <a:t>and </a:t>
            </a:r>
            <a:r>
              <a:rPr lang="nb-NO" dirty="0"/>
              <a:t>make it </a:t>
            </a:r>
            <a:r>
              <a:rPr lang="nb-NO" dirty="0" err="1"/>
              <a:t>frequency</a:t>
            </a:r>
            <a:r>
              <a:rPr lang="nb-NO" dirty="0"/>
              <a:t> dependent</a:t>
            </a:r>
            <a:r>
              <a:rPr lang="nb-NO" dirty="0" smtClean="0"/>
              <a:t>.</a:t>
            </a:r>
          </a:p>
          <a:p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multiples?</a:t>
            </a:r>
          </a:p>
          <a:p>
            <a:pPr lvl="1"/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source</a:t>
            </a:r>
            <a:r>
              <a:rPr lang="nb-NO" dirty="0"/>
              <a:t> </a:t>
            </a:r>
            <a:r>
              <a:rPr lang="nb-NO" dirty="0" err="1"/>
              <a:t>signature</a:t>
            </a:r>
            <a:r>
              <a:rPr lang="nb-NO" dirty="0"/>
              <a:t> for Multiple </a:t>
            </a:r>
            <a:r>
              <a:rPr lang="nb-NO" dirty="0" err="1"/>
              <a:t>Elimination</a:t>
            </a:r>
            <a:r>
              <a:rPr lang="nb-NO" dirty="0"/>
              <a:t>.</a:t>
            </a:r>
          </a:p>
          <a:p>
            <a:pPr lvl="1"/>
            <a:r>
              <a:rPr lang="nb-NO" dirty="0"/>
              <a:t>New RTM </a:t>
            </a:r>
            <a:r>
              <a:rPr lang="nb-NO" dirty="0" err="1"/>
              <a:t>algorithms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migrate</a:t>
            </a:r>
            <a:r>
              <a:rPr lang="nb-NO" dirty="0"/>
              <a:t> Multiples in </a:t>
            </a:r>
            <a:r>
              <a:rPr lang="nb-NO" dirty="0" err="1"/>
              <a:t>multi-component</a:t>
            </a:r>
            <a:r>
              <a:rPr lang="nb-NO" dirty="0"/>
              <a:t> data (Amundsen and </a:t>
            </a:r>
            <a:r>
              <a:rPr lang="nb-NO" dirty="0" err="1"/>
              <a:t>Roberstsson</a:t>
            </a:r>
            <a:r>
              <a:rPr lang="nb-NO" dirty="0"/>
              <a:t>, 2014)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18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Discussion</a:t>
            </a:r>
            <a:r>
              <a:rPr lang="nb-NO" dirty="0" smtClean="0"/>
              <a:t> and </a:t>
            </a:r>
            <a:r>
              <a:rPr lang="nb-NO" dirty="0" err="1" smtClean="0"/>
              <a:t>remarks</a:t>
            </a:r>
            <a:r>
              <a:rPr lang="nb-NO" dirty="0" smtClean="0"/>
              <a:t> </a:t>
            </a:r>
            <a:r>
              <a:rPr lang="nb-NO" dirty="0" smtClean="0"/>
              <a:t>(2)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 dirty="0"/>
              <a:t>This </a:t>
            </a:r>
            <a:r>
              <a:rPr lang="nb-NO" dirty="0" err="1"/>
              <a:t>approach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used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any</a:t>
            </a:r>
            <a:r>
              <a:rPr lang="nb-NO" dirty="0"/>
              <a:t> </a:t>
            </a:r>
            <a:r>
              <a:rPr lang="nb-NO" dirty="0" err="1"/>
              <a:t>shot</a:t>
            </a:r>
            <a:r>
              <a:rPr lang="nb-NO" dirty="0"/>
              <a:t> </a:t>
            </a:r>
            <a:r>
              <a:rPr lang="nb-NO" dirty="0" err="1"/>
              <a:t>profile</a:t>
            </a:r>
            <a:r>
              <a:rPr lang="nb-NO" dirty="0"/>
              <a:t> </a:t>
            </a:r>
            <a:r>
              <a:rPr lang="nb-NO" dirty="0" err="1"/>
              <a:t>imaging</a:t>
            </a:r>
            <a:r>
              <a:rPr lang="nb-NO" dirty="0"/>
              <a:t> </a:t>
            </a:r>
            <a:r>
              <a:rPr lang="nb-NO" dirty="0" err="1"/>
              <a:t>technique</a:t>
            </a:r>
            <a:r>
              <a:rPr lang="nb-NO" dirty="0"/>
              <a:t>, and for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imaging</a:t>
            </a:r>
            <a:r>
              <a:rPr lang="nb-NO" dirty="0"/>
              <a:t> </a:t>
            </a:r>
            <a:r>
              <a:rPr lang="nb-NO" dirty="0" err="1"/>
              <a:t>conditions</a:t>
            </a:r>
            <a:r>
              <a:rPr lang="nb-NO" dirty="0"/>
              <a:t> (e.g. inverse </a:t>
            </a:r>
            <a:r>
              <a:rPr lang="nb-NO" dirty="0" err="1"/>
              <a:t>scattering</a:t>
            </a:r>
            <a:r>
              <a:rPr lang="nb-NO" dirty="0"/>
              <a:t> IC, </a:t>
            </a:r>
            <a:r>
              <a:rPr lang="nl-NL" dirty="0"/>
              <a:t>Op't Root et al., 2012</a:t>
            </a:r>
            <a:r>
              <a:rPr lang="nb-NO" dirty="0"/>
              <a:t>)</a:t>
            </a:r>
          </a:p>
          <a:p>
            <a:r>
              <a:rPr lang="nb-NO" dirty="0"/>
              <a:t>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approach</a:t>
            </a:r>
            <a:r>
              <a:rPr lang="nb-NO" dirty="0"/>
              <a:t>, </a:t>
            </a:r>
            <a:r>
              <a:rPr lang="nb-NO" dirty="0" err="1"/>
              <a:t>designature</a:t>
            </a:r>
            <a:r>
              <a:rPr lang="nb-NO" dirty="0"/>
              <a:t> is </a:t>
            </a:r>
            <a:r>
              <a:rPr lang="nb-NO" dirty="0" smtClean="0"/>
              <a:t>done </a:t>
            </a:r>
            <a:r>
              <a:rPr lang="nb-NO" dirty="0"/>
              <a:t>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imaging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.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shown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a </a:t>
            </a:r>
            <a:r>
              <a:rPr lang="nb-NO" dirty="0" err="1"/>
              <a:t>X-correlation</a:t>
            </a:r>
            <a:r>
              <a:rPr lang="nb-NO" dirty="0"/>
              <a:t> IC, so it is more like a </a:t>
            </a:r>
            <a:r>
              <a:rPr lang="nb-NO" dirty="0" err="1"/>
              <a:t>directional</a:t>
            </a:r>
            <a:r>
              <a:rPr lang="nb-NO" dirty="0"/>
              <a:t> zero </a:t>
            </a:r>
            <a:r>
              <a:rPr lang="nb-NO" dirty="0" err="1"/>
              <a:t>phasing</a:t>
            </a:r>
            <a:r>
              <a:rPr lang="nb-NO" dirty="0"/>
              <a:t>.</a:t>
            </a:r>
          </a:p>
          <a:p>
            <a:r>
              <a:rPr lang="nb-NO" dirty="0"/>
              <a:t>This </a:t>
            </a:r>
            <a:r>
              <a:rPr lang="nb-NO" dirty="0" err="1"/>
              <a:t>approach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used for all </a:t>
            </a:r>
            <a:r>
              <a:rPr lang="nb-NO" dirty="0" err="1"/>
              <a:t>source</a:t>
            </a:r>
            <a:r>
              <a:rPr lang="nb-NO" dirty="0"/>
              <a:t> types (di- or </a:t>
            </a:r>
            <a:r>
              <a:rPr lang="nb-NO" dirty="0" err="1"/>
              <a:t>quad-</a:t>
            </a:r>
            <a:r>
              <a:rPr lang="nb-NO" dirty="0"/>
              <a:t>pole etc.) as </a:t>
            </a:r>
            <a:r>
              <a:rPr lang="nb-NO" dirty="0" err="1"/>
              <a:t>long</a:t>
            </a:r>
            <a:r>
              <a:rPr lang="nb-NO" dirty="0"/>
              <a:t> 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analytical</a:t>
            </a:r>
            <a:r>
              <a:rPr lang="nb-NO" dirty="0"/>
              <a:t> </a:t>
            </a:r>
            <a:r>
              <a:rPr lang="nb-NO" dirty="0" err="1"/>
              <a:t>extrapolation</a:t>
            </a:r>
            <a:r>
              <a:rPr lang="nb-NO" dirty="0"/>
              <a:t> is </a:t>
            </a:r>
            <a:r>
              <a:rPr lang="nb-NO" dirty="0" err="1"/>
              <a:t>carried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correct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radiation</a:t>
            </a:r>
            <a:r>
              <a:rPr lang="nb-NO" dirty="0"/>
              <a:t> </a:t>
            </a:r>
            <a:r>
              <a:rPr lang="nb-NO" dirty="0" err="1"/>
              <a:t>pattern</a:t>
            </a:r>
            <a:r>
              <a:rPr lang="nb-NO" dirty="0"/>
              <a:t> is </a:t>
            </a:r>
            <a:r>
              <a:rPr lang="nb-NO" dirty="0" err="1"/>
              <a:t>known</a:t>
            </a:r>
            <a:r>
              <a:rPr lang="nb-NO" dirty="0"/>
              <a:t>.</a:t>
            </a:r>
          </a:p>
          <a:p>
            <a:r>
              <a:rPr lang="nb-NO" dirty="0"/>
              <a:t>As </a:t>
            </a:r>
            <a:r>
              <a:rPr lang="nb-NO" dirty="0" err="1"/>
              <a:t>long</a:t>
            </a:r>
            <a:r>
              <a:rPr lang="nb-NO" dirty="0"/>
              <a:t> 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position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source</a:t>
            </a:r>
            <a:r>
              <a:rPr lang="nb-NO" dirty="0"/>
              <a:t> element and </a:t>
            </a:r>
            <a:r>
              <a:rPr lang="nb-NO" dirty="0" err="1"/>
              <a:t>its</a:t>
            </a:r>
            <a:r>
              <a:rPr lang="nb-NO" dirty="0"/>
              <a:t> </a:t>
            </a:r>
            <a:r>
              <a:rPr lang="nb-NO" dirty="0" err="1"/>
              <a:t>notional</a:t>
            </a:r>
            <a:r>
              <a:rPr lang="nb-NO" dirty="0"/>
              <a:t> </a:t>
            </a:r>
            <a:r>
              <a:rPr lang="nb-NO" dirty="0" err="1"/>
              <a:t>signature</a:t>
            </a:r>
            <a:r>
              <a:rPr lang="nb-NO" dirty="0"/>
              <a:t> is </a:t>
            </a:r>
            <a:r>
              <a:rPr lang="nb-NO" dirty="0" err="1"/>
              <a:t>known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have different </a:t>
            </a:r>
            <a:r>
              <a:rPr lang="nb-NO" dirty="0" err="1"/>
              <a:t>acquisition</a:t>
            </a:r>
            <a:r>
              <a:rPr lang="nb-NO" dirty="0"/>
              <a:t> parameters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shot</a:t>
            </a:r>
            <a:r>
              <a:rPr lang="nb-NO" dirty="0" smtClean="0"/>
              <a:t>. </a:t>
            </a:r>
            <a:r>
              <a:rPr lang="en-US" dirty="0" smtClean="0"/>
              <a:t>Statics </a:t>
            </a:r>
            <a:r>
              <a:rPr lang="en-US" dirty="0"/>
              <a:t>will be corrected for in the </a:t>
            </a:r>
            <a:r>
              <a:rPr lang="en-US" dirty="0" smtClean="0"/>
              <a:t>imaging. </a:t>
            </a:r>
            <a:endParaRPr lang="en-US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136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Outline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Summary</a:t>
            </a:r>
            <a:endParaRPr lang="nb-NO" dirty="0" smtClean="0"/>
          </a:p>
          <a:p>
            <a:r>
              <a:rPr lang="nb-NO" dirty="0" err="1" smtClean="0"/>
              <a:t>Introduction</a:t>
            </a:r>
            <a:endParaRPr lang="nb-NO" dirty="0" smtClean="0"/>
          </a:p>
          <a:p>
            <a:r>
              <a:rPr lang="nb-NO" dirty="0" err="1" smtClean="0"/>
              <a:t>Previous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endParaRPr lang="nb-NO" dirty="0" smtClean="0"/>
          </a:p>
          <a:p>
            <a:r>
              <a:rPr lang="nb-NO" dirty="0" smtClean="0"/>
              <a:t>Method</a:t>
            </a:r>
          </a:p>
          <a:p>
            <a:r>
              <a:rPr lang="nb-NO" dirty="0" err="1" smtClean="0"/>
              <a:t>Theory</a:t>
            </a:r>
            <a:r>
              <a:rPr lang="nb-NO" dirty="0" smtClean="0"/>
              <a:t> and </a:t>
            </a:r>
            <a:r>
              <a:rPr lang="nb-NO" dirty="0" err="1" smtClean="0"/>
              <a:t>implementation</a:t>
            </a:r>
            <a:endParaRPr lang="nb-NO" dirty="0" smtClean="0"/>
          </a:p>
          <a:p>
            <a:r>
              <a:rPr lang="nb-NO" dirty="0" err="1" smtClean="0"/>
              <a:t>Examples</a:t>
            </a:r>
            <a:endParaRPr lang="nb-NO" dirty="0" smtClean="0"/>
          </a:p>
          <a:p>
            <a:r>
              <a:rPr lang="nb-NO" dirty="0" err="1" smtClean="0"/>
              <a:t>Discussion</a:t>
            </a:r>
            <a:r>
              <a:rPr lang="nb-NO" dirty="0" smtClean="0"/>
              <a:t>/</a:t>
            </a:r>
            <a:r>
              <a:rPr lang="nb-NO" dirty="0" err="1" smtClean="0"/>
              <a:t>Remarks</a:t>
            </a:r>
            <a:endParaRPr lang="nb-NO" dirty="0" smtClean="0"/>
          </a:p>
          <a:p>
            <a:r>
              <a:rPr lang="nb-NO" dirty="0" err="1" smtClean="0"/>
              <a:t>Future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endParaRPr lang="nb-NO" dirty="0" smtClean="0"/>
          </a:p>
          <a:p>
            <a:r>
              <a:rPr lang="nb-NO" dirty="0" err="1" smtClean="0"/>
              <a:t>Conclusion</a:t>
            </a: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865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Future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 err="1">
                <a:cs typeface="Arial"/>
              </a:rPr>
              <a:t>Refine method - Find a better way to implement wavefield injection</a:t>
            </a:r>
            <a:r>
              <a:rPr lang="en-US" dirty="0" err="1">
                <a:cs typeface="Arial"/>
              </a:rPr>
              <a:t>.</a:t>
            </a:r>
          </a:p>
          <a:p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developed</a:t>
            </a:r>
            <a:r>
              <a:rPr lang="nb-NO" dirty="0"/>
              <a:t> </a:t>
            </a:r>
            <a:r>
              <a:rPr lang="nb-NO" dirty="0" err="1"/>
              <a:t>tools</a:t>
            </a:r>
            <a:r>
              <a:rPr lang="nb-NO" dirty="0"/>
              <a:t> and </a:t>
            </a:r>
            <a:r>
              <a:rPr lang="nb-NO" dirty="0" err="1"/>
              <a:t>compare</a:t>
            </a:r>
            <a:r>
              <a:rPr lang="nb-NO" dirty="0"/>
              <a:t> different </a:t>
            </a:r>
            <a:r>
              <a:rPr lang="nb-NO" dirty="0" err="1"/>
              <a:t>source</a:t>
            </a:r>
            <a:r>
              <a:rPr lang="nb-NO" dirty="0"/>
              <a:t> </a:t>
            </a:r>
            <a:r>
              <a:rPr lang="nb-NO" dirty="0" err="1"/>
              <a:t>configurations</a:t>
            </a:r>
            <a:r>
              <a:rPr lang="nb-NO" dirty="0"/>
              <a:t> (</a:t>
            </a:r>
            <a:r>
              <a:rPr lang="nb-NO" dirty="0" err="1"/>
              <a:t>multi-level</a:t>
            </a:r>
            <a:r>
              <a:rPr lang="nb-NO" dirty="0"/>
              <a:t> </a:t>
            </a:r>
            <a:r>
              <a:rPr lang="nb-NO" dirty="0" err="1"/>
              <a:t>source</a:t>
            </a:r>
            <a:r>
              <a:rPr lang="nb-NO" dirty="0"/>
              <a:t>, </a:t>
            </a:r>
            <a:r>
              <a:rPr lang="nb-NO" dirty="0" err="1"/>
              <a:t>slanted</a:t>
            </a:r>
            <a:r>
              <a:rPr lang="nb-NO" dirty="0"/>
              <a:t> </a:t>
            </a:r>
            <a:r>
              <a:rPr lang="nb-NO" dirty="0" err="1"/>
              <a:t>source</a:t>
            </a:r>
            <a:r>
              <a:rPr lang="nb-NO" dirty="0"/>
              <a:t>, variable </a:t>
            </a:r>
            <a:r>
              <a:rPr lang="nb-NO" dirty="0" err="1"/>
              <a:t>source</a:t>
            </a:r>
            <a:r>
              <a:rPr lang="nb-NO" dirty="0"/>
              <a:t> </a:t>
            </a:r>
            <a:r>
              <a:rPr lang="nb-NO" dirty="0" err="1"/>
              <a:t>depth</a:t>
            </a:r>
            <a:r>
              <a:rPr lang="nb-NO" dirty="0"/>
              <a:t> </a:t>
            </a:r>
            <a:r>
              <a:rPr lang="nb-NO" dirty="0" err="1"/>
              <a:t>acquisition</a:t>
            </a:r>
            <a:r>
              <a:rPr lang="nb-NO" dirty="0"/>
              <a:t>). </a:t>
            </a:r>
          </a:p>
          <a:p>
            <a:r>
              <a:rPr lang="nb-NO" dirty="0" err="1"/>
              <a:t>Try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different </a:t>
            </a:r>
            <a:r>
              <a:rPr lang="nb-NO" dirty="0" err="1"/>
              <a:t>approaches</a:t>
            </a:r>
            <a:r>
              <a:rPr lang="nb-NO" dirty="0"/>
              <a:t>: e.g. </a:t>
            </a:r>
            <a:r>
              <a:rPr lang="nb-NO" dirty="0" err="1"/>
              <a:t>deconvolve</a:t>
            </a:r>
            <a:r>
              <a:rPr lang="nb-NO" dirty="0"/>
              <a:t> data and </a:t>
            </a:r>
            <a:r>
              <a:rPr lang="nb-NO" dirty="0" err="1"/>
              <a:t>source</a:t>
            </a:r>
            <a:r>
              <a:rPr lang="nb-NO" dirty="0"/>
              <a:t> </a:t>
            </a:r>
            <a:r>
              <a:rPr lang="nb-NO" dirty="0" err="1"/>
              <a:t>wavefield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zero-offset </a:t>
            </a:r>
            <a:r>
              <a:rPr lang="nb-NO" dirty="0" err="1"/>
              <a:t>signature</a:t>
            </a:r>
            <a:r>
              <a:rPr lang="nb-NO" dirty="0"/>
              <a:t> (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ghost</a:t>
            </a:r>
            <a:r>
              <a:rPr lang="nb-NO" dirty="0"/>
              <a:t>) and </a:t>
            </a:r>
            <a:r>
              <a:rPr lang="nb-NO" dirty="0" err="1"/>
              <a:t>migrate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directivity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.</a:t>
            </a:r>
          </a:p>
          <a:p>
            <a:r>
              <a:rPr lang="nb-NO" dirty="0" err="1"/>
              <a:t>Process</a:t>
            </a:r>
            <a:r>
              <a:rPr lang="nb-NO" dirty="0"/>
              <a:t> real </a:t>
            </a:r>
            <a:r>
              <a:rPr lang="nb-NO" dirty="0" err="1"/>
              <a:t>seismic</a:t>
            </a:r>
            <a:r>
              <a:rPr lang="nb-NO" dirty="0"/>
              <a:t> data.</a:t>
            </a:r>
          </a:p>
          <a:p>
            <a:r>
              <a:rPr lang="nb-NO" dirty="0" err="1"/>
              <a:t>Perform</a:t>
            </a:r>
            <a:r>
              <a:rPr lang="nb-NO" dirty="0"/>
              <a:t> FWI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synthetic</a:t>
            </a:r>
            <a:r>
              <a:rPr lang="nb-NO" dirty="0"/>
              <a:t> data and real data.</a:t>
            </a:r>
          </a:p>
          <a:p>
            <a:r>
              <a:rPr lang="nb-NO" dirty="0" err="1"/>
              <a:t>Try</a:t>
            </a:r>
            <a:r>
              <a:rPr lang="nb-NO" dirty="0"/>
              <a:t> to </a:t>
            </a:r>
            <a:r>
              <a:rPr lang="nb-NO" dirty="0" err="1"/>
              <a:t>find</a:t>
            </a:r>
            <a:r>
              <a:rPr lang="nb-NO" dirty="0"/>
              <a:t> more </a:t>
            </a:r>
            <a:r>
              <a:rPr lang="nb-NO" dirty="0" err="1"/>
              <a:t>applications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47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Conclusions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 dirty="0"/>
              <a:t>A </a:t>
            </a:r>
            <a:r>
              <a:rPr lang="nb-NO" dirty="0" err="1"/>
              <a:t>method</a:t>
            </a:r>
            <a:r>
              <a:rPr lang="nb-NO" dirty="0"/>
              <a:t> for </a:t>
            </a:r>
            <a:r>
              <a:rPr lang="nb-NO" dirty="0" err="1"/>
              <a:t>implementing</a:t>
            </a:r>
            <a:r>
              <a:rPr lang="nb-NO" dirty="0"/>
              <a:t> general </a:t>
            </a:r>
            <a:r>
              <a:rPr lang="nb-NO" dirty="0" err="1"/>
              <a:t>source</a:t>
            </a:r>
            <a:r>
              <a:rPr lang="nb-NO" dirty="0"/>
              <a:t> </a:t>
            </a:r>
            <a:r>
              <a:rPr lang="nb-NO" dirty="0" err="1"/>
              <a:t>wavefields</a:t>
            </a:r>
            <a:r>
              <a:rPr lang="nb-NO" dirty="0"/>
              <a:t> in FD </a:t>
            </a:r>
            <a:r>
              <a:rPr lang="nb-NO" dirty="0" err="1"/>
              <a:t>modeling</a:t>
            </a:r>
            <a:r>
              <a:rPr lang="nb-NO" dirty="0"/>
              <a:t> is </a:t>
            </a:r>
            <a:r>
              <a:rPr lang="nb-NO" dirty="0" err="1"/>
              <a:t>proposed</a:t>
            </a:r>
            <a:r>
              <a:rPr lang="nb-NO" dirty="0"/>
              <a:t>.</a:t>
            </a:r>
          </a:p>
          <a:p>
            <a:r>
              <a:rPr lang="nb-NO" dirty="0"/>
              <a:t>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require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knowledge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notional</a:t>
            </a:r>
            <a:r>
              <a:rPr lang="nb-NO" dirty="0"/>
              <a:t> </a:t>
            </a:r>
            <a:r>
              <a:rPr lang="nb-NO" dirty="0" err="1"/>
              <a:t>source</a:t>
            </a:r>
            <a:r>
              <a:rPr lang="nb-NO" dirty="0"/>
              <a:t> </a:t>
            </a:r>
            <a:r>
              <a:rPr lang="nb-NO" dirty="0" err="1"/>
              <a:t>signature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position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source</a:t>
            </a:r>
            <a:r>
              <a:rPr lang="nb-NO" dirty="0"/>
              <a:t> element.</a:t>
            </a:r>
          </a:p>
          <a:p>
            <a:r>
              <a:rPr lang="nb-NO" dirty="0"/>
              <a:t>In </a:t>
            </a:r>
            <a:r>
              <a:rPr lang="nb-NO" dirty="0" err="1"/>
              <a:t>migration</a:t>
            </a:r>
            <a:r>
              <a:rPr lang="nb-NO" dirty="0"/>
              <a:t>, </a:t>
            </a:r>
            <a:r>
              <a:rPr lang="nb-NO" dirty="0" err="1"/>
              <a:t>there</a:t>
            </a:r>
            <a:r>
              <a:rPr lang="nb-NO" dirty="0"/>
              <a:t> is a ‘’</a:t>
            </a:r>
            <a:r>
              <a:rPr lang="nb-NO" dirty="0" err="1"/>
              <a:t>chicken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egg’’ </a:t>
            </a:r>
            <a:r>
              <a:rPr lang="nb-NO" dirty="0" err="1"/>
              <a:t>issue</a:t>
            </a:r>
            <a:r>
              <a:rPr lang="nb-NO" dirty="0"/>
              <a:t> </a:t>
            </a:r>
            <a:r>
              <a:rPr lang="nb-NO" dirty="0" err="1"/>
              <a:t>related</a:t>
            </a:r>
            <a:r>
              <a:rPr lang="nb-NO" dirty="0"/>
              <a:t> to multiples. New </a:t>
            </a:r>
            <a:r>
              <a:rPr lang="nb-NO" dirty="0" err="1"/>
              <a:t>promising</a:t>
            </a:r>
            <a:r>
              <a:rPr lang="nb-NO" dirty="0"/>
              <a:t> RTM </a:t>
            </a:r>
            <a:r>
              <a:rPr lang="nb-NO" dirty="0" err="1"/>
              <a:t>algorithms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resolve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issue</a:t>
            </a:r>
            <a:r>
              <a:rPr lang="nb-NO" dirty="0"/>
              <a:t>.</a:t>
            </a:r>
          </a:p>
          <a:p>
            <a:r>
              <a:rPr lang="nb-NO" dirty="0"/>
              <a:t>The </a:t>
            </a:r>
            <a:r>
              <a:rPr lang="nb-NO" dirty="0" err="1"/>
              <a:t>proposed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perform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‘’</a:t>
            </a:r>
            <a:r>
              <a:rPr lang="nb-NO" dirty="0" err="1"/>
              <a:t>designature</a:t>
            </a:r>
            <a:r>
              <a:rPr lang="nb-NO" dirty="0"/>
              <a:t>’’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imaging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. </a:t>
            </a:r>
            <a:endParaRPr lang="nb-NO" dirty="0" smtClean="0"/>
          </a:p>
          <a:p>
            <a:r>
              <a:rPr lang="nb-NO" dirty="0" smtClean="0"/>
              <a:t>The </a:t>
            </a:r>
            <a:r>
              <a:rPr lang="nb-NO" dirty="0" err="1" smtClean="0"/>
              <a:t>results</a:t>
            </a:r>
            <a:r>
              <a:rPr lang="nb-NO" dirty="0" smtClean="0"/>
              <a:t> </a:t>
            </a:r>
            <a:r>
              <a:rPr lang="nb-NO" dirty="0" err="1" smtClean="0"/>
              <a:t>presented</a:t>
            </a:r>
            <a:r>
              <a:rPr lang="nb-NO" dirty="0" smtClean="0"/>
              <a:t> </a:t>
            </a:r>
            <a:r>
              <a:rPr lang="nb-NO" dirty="0" err="1" smtClean="0"/>
              <a:t>here</a:t>
            </a:r>
            <a:r>
              <a:rPr lang="nb-NO" dirty="0"/>
              <a:t> </a:t>
            </a:r>
            <a:r>
              <a:rPr lang="nb-NO" dirty="0" smtClean="0"/>
              <a:t>shows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difference</a:t>
            </a:r>
            <a:r>
              <a:rPr lang="nb-NO" dirty="0" smtClean="0"/>
              <a:t> </a:t>
            </a:r>
            <a:r>
              <a:rPr lang="nb-NO" dirty="0" err="1" smtClean="0"/>
              <a:t>between</a:t>
            </a:r>
            <a:r>
              <a:rPr lang="nb-NO" dirty="0" smtClean="0"/>
              <a:t> </a:t>
            </a:r>
            <a:r>
              <a:rPr lang="nb-NO" dirty="0" err="1" smtClean="0"/>
              <a:t>imaging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true </a:t>
            </a:r>
            <a:r>
              <a:rPr lang="nb-NO" dirty="0" err="1" smtClean="0"/>
              <a:t>source</a:t>
            </a:r>
            <a:r>
              <a:rPr lang="nb-NO" dirty="0" smtClean="0"/>
              <a:t> </a:t>
            </a:r>
            <a:r>
              <a:rPr lang="nb-NO" dirty="0" err="1" smtClean="0"/>
              <a:t>wavefield</a:t>
            </a:r>
            <a:r>
              <a:rPr lang="nb-NO" dirty="0" smtClean="0"/>
              <a:t> and a single </a:t>
            </a:r>
            <a:r>
              <a:rPr lang="nb-NO" dirty="0" err="1" smtClean="0"/>
              <a:t>point</a:t>
            </a:r>
            <a:r>
              <a:rPr lang="nb-NO" dirty="0" smtClean="0"/>
              <a:t> </a:t>
            </a:r>
            <a:r>
              <a:rPr lang="nb-NO" dirty="0" err="1" smtClean="0"/>
              <a:t>representation</a:t>
            </a:r>
            <a:r>
              <a:rPr lang="nb-NO" dirty="0" smtClean="0"/>
              <a:t> </a:t>
            </a:r>
            <a:r>
              <a:rPr lang="nb-NO" dirty="0" smtClean="0"/>
              <a:t>is </a:t>
            </a:r>
            <a:r>
              <a:rPr lang="nb-NO" dirty="0" err="1" smtClean="0"/>
              <a:t>large</a:t>
            </a:r>
            <a:r>
              <a:rPr lang="nb-NO" dirty="0" smtClean="0"/>
              <a:t> for shallow </a:t>
            </a:r>
            <a:r>
              <a:rPr lang="nb-NO" dirty="0" err="1" smtClean="0"/>
              <a:t>geology</a:t>
            </a:r>
            <a:r>
              <a:rPr lang="nb-NO" dirty="0" smtClean="0"/>
              <a:t> and </a:t>
            </a:r>
            <a:r>
              <a:rPr lang="nb-NO" dirty="0" err="1" smtClean="0"/>
              <a:t>complex</a:t>
            </a:r>
            <a:r>
              <a:rPr lang="nb-NO" dirty="0" smtClean="0"/>
              <a:t> </a:t>
            </a:r>
            <a:r>
              <a:rPr lang="nb-NO" dirty="0" err="1" smtClean="0"/>
              <a:t>wavepaths</a:t>
            </a:r>
            <a:r>
              <a:rPr lang="nb-NO" dirty="0" smtClean="0"/>
              <a:t>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901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Acknowledgements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I </a:t>
            </a:r>
            <a:r>
              <a:rPr lang="nb-NO" dirty="0" err="1" smtClean="0"/>
              <a:t>would</a:t>
            </a:r>
            <a:r>
              <a:rPr lang="nb-NO" dirty="0" smtClean="0"/>
              <a:t> like to </a:t>
            </a:r>
            <a:r>
              <a:rPr lang="nb-NO" dirty="0" err="1" smtClean="0"/>
              <a:t>thank</a:t>
            </a:r>
            <a:r>
              <a:rPr lang="nb-NO" dirty="0" smtClean="0"/>
              <a:t> Lundin Norway AS for </a:t>
            </a:r>
            <a:r>
              <a:rPr lang="nb-NO" dirty="0" err="1" smtClean="0"/>
              <a:t>financial</a:t>
            </a:r>
            <a:r>
              <a:rPr lang="nb-NO" dirty="0" smtClean="0"/>
              <a:t> support to my </a:t>
            </a:r>
            <a:r>
              <a:rPr lang="nb-NO" dirty="0" err="1" smtClean="0"/>
              <a:t>PhD</a:t>
            </a:r>
            <a:r>
              <a:rPr lang="nb-NO" dirty="0" smtClean="0"/>
              <a:t> </a:t>
            </a:r>
            <a:r>
              <a:rPr lang="nb-NO" dirty="0" err="1" smtClean="0"/>
              <a:t>project</a:t>
            </a:r>
            <a:endParaRPr lang="nb-NO" dirty="0" smtClean="0"/>
          </a:p>
          <a:p>
            <a:r>
              <a:rPr lang="nb-NO" dirty="0" smtClean="0"/>
              <a:t>I </a:t>
            </a:r>
            <a:r>
              <a:rPr lang="nb-NO" dirty="0" err="1" smtClean="0"/>
              <a:t>would</a:t>
            </a:r>
            <a:r>
              <a:rPr lang="nb-NO" dirty="0" smtClean="0"/>
              <a:t>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thank</a:t>
            </a:r>
            <a:r>
              <a:rPr lang="nb-NO" dirty="0" smtClean="0"/>
              <a:t> Espen B. Raknes, for letting </a:t>
            </a:r>
            <a:r>
              <a:rPr lang="nb-NO" dirty="0" err="1" smtClean="0"/>
              <a:t>me</a:t>
            </a:r>
            <a:r>
              <a:rPr lang="nb-NO" dirty="0" smtClean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 his FD </a:t>
            </a:r>
            <a:r>
              <a:rPr lang="nb-NO" dirty="0" err="1" smtClean="0"/>
              <a:t>modeling</a:t>
            </a:r>
            <a:r>
              <a:rPr lang="nb-NO" dirty="0" smtClean="0"/>
              <a:t> and </a:t>
            </a:r>
            <a:r>
              <a:rPr lang="nb-NO" dirty="0" err="1" smtClean="0"/>
              <a:t>migration</a:t>
            </a:r>
            <a:r>
              <a:rPr lang="nb-NO" dirty="0" smtClean="0"/>
              <a:t> </a:t>
            </a:r>
            <a:r>
              <a:rPr lang="nb-NO" dirty="0" err="1" smtClean="0"/>
              <a:t>codes</a:t>
            </a:r>
            <a:r>
              <a:rPr lang="nb-NO" dirty="0" smtClean="0"/>
              <a:t> as basis for </a:t>
            </a:r>
            <a:r>
              <a:rPr lang="nb-NO" dirty="0" err="1" smtClean="0"/>
              <a:t>this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/>
              <a:t> </a:t>
            </a:r>
            <a:r>
              <a:rPr lang="nb-NO" dirty="0" smtClean="0"/>
              <a:t>and Wiktor W. </a:t>
            </a:r>
            <a:r>
              <a:rPr lang="nb-NO" dirty="0" err="1" smtClean="0"/>
              <a:t>Weibull</a:t>
            </a:r>
            <a:r>
              <a:rPr lang="nb-NO" dirty="0" smtClean="0"/>
              <a:t> for </a:t>
            </a:r>
            <a:r>
              <a:rPr lang="nb-NO" dirty="0" err="1" smtClean="0"/>
              <a:t>parallelizing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code</a:t>
            </a:r>
            <a:r>
              <a:rPr lang="nb-NO" dirty="0" smtClean="0"/>
              <a:t> for </a:t>
            </a:r>
            <a:r>
              <a:rPr lang="nb-NO" dirty="0" err="1" smtClean="0"/>
              <a:t>me</a:t>
            </a:r>
            <a:r>
              <a:rPr lang="nb-NO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944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References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sz="900" dirty="0" err="1" smtClean="0"/>
              <a:t>Alterman</a:t>
            </a:r>
            <a:r>
              <a:rPr lang="nb-NO" sz="900" dirty="0" smtClean="0"/>
              <a:t>, Z., and F. C. </a:t>
            </a:r>
            <a:r>
              <a:rPr lang="nb-NO" sz="900" dirty="0" err="1" smtClean="0"/>
              <a:t>Karal</a:t>
            </a:r>
            <a:r>
              <a:rPr lang="nb-NO" sz="900" dirty="0" smtClean="0"/>
              <a:t>, 1968, </a:t>
            </a:r>
            <a:r>
              <a:rPr lang="nb-NO" sz="900" dirty="0" err="1" smtClean="0"/>
              <a:t>Propagation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elastic</a:t>
            </a:r>
            <a:r>
              <a:rPr lang="nb-NO" sz="900" dirty="0" smtClean="0"/>
              <a:t> </a:t>
            </a:r>
            <a:r>
              <a:rPr lang="nb-NO" sz="900" dirty="0" err="1" smtClean="0"/>
              <a:t>waves</a:t>
            </a:r>
            <a:r>
              <a:rPr lang="nb-NO" sz="900" dirty="0" smtClean="0"/>
              <a:t> in </a:t>
            </a:r>
            <a:r>
              <a:rPr lang="nb-NO" sz="900" dirty="0" err="1" smtClean="0"/>
              <a:t>layered</a:t>
            </a:r>
            <a:r>
              <a:rPr lang="nb-NO" sz="900" dirty="0" smtClean="0"/>
              <a:t> media by </a:t>
            </a:r>
            <a:r>
              <a:rPr lang="nb-NO" sz="900" dirty="0" err="1" smtClean="0"/>
              <a:t>finite</a:t>
            </a:r>
            <a:r>
              <a:rPr lang="nb-NO" sz="900" dirty="0" smtClean="0"/>
              <a:t> </a:t>
            </a:r>
            <a:r>
              <a:rPr lang="nb-NO" sz="900" dirty="0" err="1" smtClean="0"/>
              <a:t>difference</a:t>
            </a:r>
            <a:r>
              <a:rPr lang="nb-NO" sz="900" dirty="0" smtClean="0"/>
              <a:t> </a:t>
            </a:r>
            <a:r>
              <a:rPr lang="nb-NO" sz="900" dirty="0" err="1" smtClean="0"/>
              <a:t>methods</a:t>
            </a:r>
            <a:r>
              <a:rPr lang="nb-NO" sz="900" dirty="0" smtClean="0"/>
              <a:t>: Bulletin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the</a:t>
            </a:r>
            <a:r>
              <a:rPr lang="nb-NO" sz="900" dirty="0" smtClean="0"/>
              <a:t> </a:t>
            </a:r>
            <a:r>
              <a:rPr lang="nb-NO" sz="900" dirty="0" err="1" smtClean="0"/>
              <a:t>Seismological</a:t>
            </a:r>
            <a:r>
              <a:rPr lang="nb-NO" sz="900" dirty="0" smtClean="0"/>
              <a:t> </a:t>
            </a:r>
            <a:r>
              <a:rPr lang="nb-NO" sz="900" dirty="0" err="1" smtClean="0"/>
              <a:t>Society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America, 58, 1. </a:t>
            </a:r>
          </a:p>
          <a:p>
            <a:r>
              <a:rPr lang="nb-NO" sz="900" dirty="0" smtClean="0"/>
              <a:t>Amundsen, L., and J. O. A. </a:t>
            </a:r>
            <a:r>
              <a:rPr lang="nb-NO" sz="900" dirty="0" err="1" smtClean="0"/>
              <a:t>Robertsson</a:t>
            </a:r>
            <a:r>
              <a:rPr lang="nb-NO" sz="900" dirty="0" smtClean="0"/>
              <a:t>, 2014, </a:t>
            </a:r>
            <a:r>
              <a:rPr lang="nb-NO" sz="900" dirty="0" err="1" smtClean="0"/>
              <a:t>Wave</a:t>
            </a:r>
            <a:r>
              <a:rPr lang="nb-NO" sz="900" dirty="0" smtClean="0"/>
              <a:t> </a:t>
            </a:r>
            <a:r>
              <a:rPr lang="nb-NO" sz="900" dirty="0" err="1" smtClean="0"/>
              <a:t>equation</a:t>
            </a:r>
            <a:r>
              <a:rPr lang="nb-NO" sz="900" dirty="0" smtClean="0"/>
              <a:t> </a:t>
            </a:r>
            <a:r>
              <a:rPr lang="nb-NO" sz="900" dirty="0" err="1" smtClean="0"/>
              <a:t>processing</a:t>
            </a:r>
            <a:r>
              <a:rPr lang="nb-NO" sz="900" dirty="0" smtClean="0"/>
              <a:t> </a:t>
            </a:r>
            <a:r>
              <a:rPr lang="nb-NO" sz="900" dirty="0" err="1" smtClean="0"/>
              <a:t>using</a:t>
            </a:r>
            <a:r>
              <a:rPr lang="nb-NO" sz="900" dirty="0" smtClean="0"/>
              <a:t> </a:t>
            </a:r>
            <a:r>
              <a:rPr lang="nb-NO" sz="900" dirty="0" err="1" smtClean="0"/>
              <a:t>finite-difference</a:t>
            </a:r>
            <a:r>
              <a:rPr lang="nb-NO" sz="900" dirty="0" smtClean="0"/>
              <a:t> </a:t>
            </a:r>
            <a:r>
              <a:rPr lang="nb-NO" sz="900" dirty="0" err="1" smtClean="0"/>
              <a:t>propagators</a:t>
            </a:r>
            <a:r>
              <a:rPr lang="nb-NO" sz="900" dirty="0" smtClean="0"/>
              <a:t>, part 1: </a:t>
            </a:r>
            <a:r>
              <a:rPr lang="nb-NO" sz="900" dirty="0" err="1" smtClean="0"/>
              <a:t>Wavefield</a:t>
            </a:r>
            <a:r>
              <a:rPr lang="nb-NO" sz="900" dirty="0" smtClean="0"/>
              <a:t> </a:t>
            </a:r>
            <a:r>
              <a:rPr lang="nb-NO" sz="900" dirty="0" err="1" smtClean="0"/>
              <a:t>dissection</a:t>
            </a:r>
            <a:r>
              <a:rPr lang="nb-NO" sz="900" dirty="0" smtClean="0"/>
              <a:t> and </a:t>
            </a:r>
            <a:r>
              <a:rPr lang="nb-NO" sz="900" dirty="0" err="1" smtClean="0"/>
              <a:t>imaging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marine </a:t>
            </a:r>
            <a:r>
              <a:rPr lang="nb-NO" sz="900" dirty="0" err="1" smtClean="0"/>
              <a:t>multicomponent</a:t>
            </a:r>
            <a:r>
              <a:rPr lang="nb-NO" sz="900" dirty="0" smtClean="0"/>
              <a:t> </a:t>
            </a:r>
            <a:r>
              <a:rPr lang="nb-NO" sz="900" dirty="0" err="1" smtClean="0"/>
              <a:t>seismic</a:t>
            </a:r>
            <a:r>
              <a:rPr lang="nb-NO" sz="900" dirty="0" smtClean="0"/>
              <a:t> data: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79, T287–T300. General </a:t>
            </a:r>
            <a:r>
              <a:rPr lang="nb-NO" sz="900" dirty="0" err="1" smtClean="0"/>
              <a:t>sources</a:t>
            </a:r>
            <a:r>
              <a:rPr lang="nb-NO" sz="900" dirty="0" smtClean="0"/>
              <a:t> in </a:t>
            </a:r>
            <a:r>
              <a:rPr lang="nb-NO" sz="900" dirty="0" err="1" smtClean="0"/>
              <a:t>Finite-difference</a:t>
            </a:r>
            <a:r>
              <a:rPr lang="nb-NO" sz="900" dirty="0" smtClean="0"/>
              <a:t> </a:t>
            </a:r>
            <a:r>
              <a:rPr lang="nb-NO" sz="900" dirty="0" err="1" smtClean="0"/>
              <a:t>methods</a:t>
            </a:r>
            <a:r>
              <a:rPr lang="nb-NO" sz="900" dirty="0" smtClean="0"/>
              <a:t> 7 </a:t>
            </a:r>
          </a:p>
          <a:p>
            <a:r>
              <a:rPr lang="nb-NO" sz="900" dirty="0" err="1" smtClean="0"/>
              <a:t>Billette</a:t>
            </a:r>
            <a:r>
              <a:rPr lang="nb-NO" sz="900" dirty="0" smtClean="0"/>
              <a:t>, F. and S. Brandsberg-Dahl, 2005, </a:t>
            </a:r>
            <a:r>
              <a:rPr lang="en-US" sz="900" dirty="0"/>
              <a:t>The 2004 </a:t>
            </a:r>
            <a:r>
              <a:rPr lang="en-US" sz="900" dirty="0" smtClean="0"/>
              <a:t>BP </a:t>
            </a:r>
            <a:r>
              <a:rPr lang="en-US" sz="900" dirty="0"/>
              <a:t>velocity benchmark</a:t>
            </a:r>
            <a:r>
              <a:rPr lang="en-US" sz="900" dirty="0" smtClean="0"/>
              <a:t>. </a:t>
            </a:r>
            <a:r>
              <a:rPr lang="nb-NO" sz="900" dirty="0" smtClean="0"/>
              <a:t>B035 </a:t>
            </a:r>
            <a:r>
              <a:rPr lang="en-US" sz="900" dirty="0"/>
              <a:t>67th Annual </a:t>
            </a:r>
            <a:r>
              <a:rPr lang="en-US" sz="900" dirty="0" err="1"/>
              <a:t>Internat.</a:t>
            </a:r>
            <a:r>
              <a:rPr lang="en-US" sz="900" dirty="0"/>
              <a:t> Mtg., EAGE, Expanded </a:t>
            </a:r>
            <a:r>
              <a:rPr lang="en-US" sz="900" dirty="0" smtClean="0"/>
              <a:t>Abstracts.</a:t>
            </a:r>
            <a:endParaRPr lang="nb-NO" sz="900" dirty="0" smtClean="0"/>
          </a:p>
          <a:p>
            <a:r>
              <a:rPr lang="nb-NO" sz="900" dirty="0" err="1" smtClean="0"/>
              <a:t>Broggini</a:t>
            </a:r>
            <a:r>
              <a:rPr lang="nb-NO" sz="900" dirty="0" smtClean="0"/>
              <a:t>, F., and J. O. A. </a:t>
            </a:r>
            <a:r>
              <a:rPr lang="nb-NO" sz="900" dirty="0" err="1" smtClean="0"/>
              <a:t>Robertsson</a:t>
            </a:r>
            <a:r>
              <a:rPr lang="nb-NO" sz="900" dirty="0" smtClean="0"/>
              <a:t>, 2014, FD </a:t>
            </a:r>
            <a:r>
              <a:rPr lang="nb-NO" sz="900" dirty="0" err="1" smtClean="0"/>
              <a:t>injection</a:t>
            </a:r>
            <a:r>
              <a:rPr lang="nb-NO" sz="900" dirty="0" smtClean="0"/>
              <a:t> </a:t>
            </a:r>
            <a:r>
              <a:rPr lang="nb-NO" sz="900" dirty="0" err="1" smtClean="0"/>
              <a:t>utilizing</a:t>
            </a:r>
            <a:r>
              <a:rPr lang="nb-NO" sz="900" dirty="0" smtClean="0"/>
              <a:t> </a:t>
            </a:r>
            <a:r>
              <a:rPr lang="nb-NO" sz="900" dirty="0" err="1" smtClean="0"/>
              <a:t>the</a:t>
            </a:r>
            <a:r>
              <a:rPr lang="nb-NO" sz="900" dirty="0" smtClean="0"/>
              <a:t> </a:t>
            </a:r>
            <a:r>
              <a:rPr lang="nb-NO" sz="900" dirty="0" err="1" smtClean="0"/>
              <a:t>wavefields</a:t>
            </a:r>
            <a:r>
              <a:rPr lang="nb-NO" sz="900" dirty="0" smtClean="0"/>
              <a:t> </a:t>
            </a:r>
            <a:r>
              <a:rPr lang="nb-NO" sz="900" dirty="0" err="1" smtClean="0"/>
              <a:t>generated</a:t>
            </a:r>
            <a:r>
              <a:rPr lang="nb-NO" sz="900" dirty="0" smtClean="0"/>
              <a:t> by </a:t>
            </a:r>
            <a:r>
              <a:rPr lang="nb-NO" sz="900" dirty="0" err="1" smtClean="0"/>
              <a:t>marchenko</a:t>
            </a:r>
            <a:r>
              <a:rPr lang="nb-NO" sz="900" dirty="0" smtClean="0"/>
              <a:t> </a:t>
            </a:r>
            <a:r>
              <a:rPr lang="nb-NO" sz="900" dirty="0" err="1" smtClean="0"/>
              <a:t>redatuming</a:t>
            </a:r>
            <a:r>
              <a:rPr lang="nb-NO" sz="900" dirty="0" smtClean="0"/>
              <a:t>: A target-</a:t>
            </a:r>
            <a:r>
              <a:rPr lang="nb-NO" sz="900" dirty="0" err="1" smtClean="0"/>
              <a:t>oriented</a:t>
            </a:r>
            <a:r>
              <a:rPr lang="nb-NO" sz="900" dirty="0" smtClean="0"/>
              <a:t> </a:t>
            </a:r>
            <a:r>
              <a:rPr lang="nb-NO" sz="900" dirty="0" err="1" smtClean="0"/>
              <a:t>approach</a:t>
            </a:r>
            <a:r>
              <a:rPr lang="nb-NO" sz="900" dirty="0" smtClean="0"/>
              <a:t>: SEG Technical Program </a:t>
            </a:r>
            <a:r>
              <a:rPr lang="nb-NO" sz="900" dirty="0" err="1" smtClean="0"/>
              <a:t>Expanded</a:t>
            </a:r>
            <a:r>
              <a:rPr lang="nb-NO" sz="900" dirty="0" smtClean="0"/>
              <a:t> </a:t>
            </a:r>
            <a:r>
              <a:rPr lang="nb-NO" sz="900" dirty="0" err="1" smtClean="0"/>
              <a:t>Abstracts</a:t>
            </a:r>
            <a:r>
              <a:rPr lang="nb-NO" sz="900" dirty="0" smtClean="0"/>
              <a:t> 2014, 3297–3302. </a:t>
            </a:r>
          </a:p>
          <a:p>
            <a:r>
              <a:rPr lang="nb-NO" sz="900" dirty="0" err="1" smtClean="0"/>
              <a:t>Cambois</a:t>
            </a:r>
            <a:r>
              <a:rPr lang="nb-NO" sz="900" dirty="0" smtClean="0"/>
              <a:t>, G., A. Long, G. </a:t>
            </a:r>
            <a:r>
              <a:rPr lang="nb-NO" sz="900" dirty="0" err="1" smtClean="0"/>
              <a:t>Parkes</a:t>
            </a:r>
            <a:r>
              <a:rPr lang="nb-NO" sz="900" dirty="0" smtClean="0"/>
              <a:t>, T. </a:t>
            </a:r>
            <a:r>
              <a:rPr lang="nb-NO" sz="900" dirty="0" err="1" smtClean="0"/>
              <a:t>Lundsten</a:t>
            </a:r>
            <a:r>
              <a:rPr lang="nb-NO" sz="900" dirty="0" smtClean="0"/>
              <a:t>, A. Mattsson, and E. </a:t>
            </a:r>
            <a:r>
              <a:rPr lang="nb-NO" sz="900" dirty="0" err="1" smtClean="0"/>
              <a:t>Fromyr</a:t>
            </a:r>
            <a:r>
              <a:rPr lang="nb-NO" sz="900" dirty="0" smtClean="0"/>
              <a:t>, 2009, Variabel-</a:t>
            </a:r>
            <a:r>
              <a:rPr lang="nb-NO" sz="900" dirty="0" err="1" smtClean="0"/>
              <a:t>depth</a:t>
            </a:r>
            <a:r>
              <a:rPr lang="nb-NO" sz="900" dirty="0" smtClean="0"/>
              <a:t> streamer - a </a:t>
            </a:r>
            <a:r>
              <a:rPr lang="nb-NO" sz="900" dirty="0" err="1" smtClean="0"/>
              <a:t>broadband</a:t>
            </a:r>
            <a:r>
              <a:rPr lang="nb-NO" sz="900" dirty="0" smtClean="0"/>
              <a:t> marine </a:t>
            </a:r>
            <a:r>
              <a:rPr lang="nb-NO" sz="900" dirty="0" err="1" smtClean="0"/>
              <a:t>solution</a:t>
            </a:r>
            <a:r>
              <a:rPr lang="nb-NO" sz="900" dirty="0" smtClean="0"/>
              <a:t>: 71th EAGE Conference and </a:t>
            </a:r>
            <a:r>
              <a:rPr lang="nb-NO" sz="900" dirty="0" err="1" smtClean="0"/>
              <a:t>exhibition</a:t>
            </a:r>
            <a:r>
              <a:rPr lang="nb-NO" sz="900" dirty="0" smtClean="0"/>
              <a:t>, S001, 0. </a:t>
            </a:r>
          </a:p>
          <a:p>
            <a:r>
              <a:rPr lang="nb-NO" sz="900" dirty="0"/>
              <a:t>Chang-</a:t>
            </a:r>
            <a:r>
              <a:rPr lang="nb-NO" sz="900" dirty="0" err="1"/>
              <a:t>Chun</a:t>
            </a:r>
            <a:r>
              <a:rPr lang="nb-NO" sz="900" dirty="0"/>
              <a:t> Lee*, </a:t>
            </a:r>
            <a:r>
              <a:rPr lang="nb-NO" sz="900" dirty="0" err="1"/>
              <a:t>Yunfeng</a:t>
            </a:r>
            <a:r>
              <a:rPr lang="nb-NO" sz="900" dirty="0"/>
              <a:t> (Fred) Li, </a:t>
            </a:r>
            <a:r>
              <a:rPr lang="nb-NO" sz="900" dirty="0" err="1"/>
              <a:t>Suryadeep</a:t>
            </a:r>
            <a:r>
              <a:rPr lang="nb-NO" sz="900" dirty="0"/>
              <a:t> Ray, and Gordon Poole </a:t>
            </a:r>
            <a:r>
              <a:rPr lang="nb-NO" sz="900" dirty="0" smtClean="0"/>
              <a:t>, 2014, </a:t>
            </a:r>
            <a:r>
              <a:rPr lang="nb-NO" sz="900" dirty="0" err="1"/>
              <a:t>Directional</a:t>
            </a:r>
            <a:r>
              <a:rPr lang="nb-NO" sz="900" dirty="0"/>
              <a:t> </a:t>
            </a:r>
            <a:r>
              <a:rPr lang="nb-NO" sz="900" dirty="0" err="1"/>
              <a:t>designature</a:t>
            </a:r>
            <a:r>
              <a:rPr lang="nb-NO" sz="900" dirty="0"/>
              <a:t> </a:t>
            </a:r>
            <a:r>
              <a:rPr lang="nb-NO" sz="900" dirty="0" err="1"/>
              <a:t>using</a:t>
            </a:r>
            <a:r>
              <a:rPr lang="nb-NO" sz="900" dirty="0"/>
              <a:t> a </a:t>
            </a:r>
            <a:r>
              <a:rPr lang="nb-NO" sz="900" dirty="0" err="1"/>
              <a:t>bootstrap</a:t>
            </a:r>
            <a:r>
              <a:rPr lang="nb-NO" sz="900" dirty="0"/>
              <a:t> </a:t>
            </a:r>
            <a:r>
              <a:rPr lang="nb-NO" sz="900" dirty="0" err="1" smtClean="0"/>
              <a:t>approach</a:t>
            </a:r>
            <a:r>
              <a:rPr lang="nb-NO" sz="900" dirty="0" smtClean="0"/>
              <a:t>. SEG </a:t>
            </a:r>
            <a:r>
              <a:rPr lang="nb-NO" sz="900" dirty="0" err="1" smtClean="0"/>
              <a:t>Anual</a:t>
            </a:r>
            <a:r>
              <a:rPr lang="nb-NO" sz="900" dirty="0" smtClean="0"/>
              <a:t> </a:t>
            </a:r>
            <a:r>
              <a:rPr lang="nb-NO" sz="900" dirty="0" err="1" smtClean="0"/>
              <a:t>meeting</a:t>
            </a:r>
            <a:r>
              <a:rPr lang="nb-NO" sz="900" dirty="0" smtClean="0"/>
              <a:t>, </a:t>
            </a:r>
            <a:r>
              <a:rPr lang="nb-NO" sz="900" dirty="0" err="1" smtClean="0"/>
              <a:t>Abstract</a:t>
            </a:r>
            <a:endParaRPr lang="nb-NO" sz="900" dirty="0" smtClean="0"/>
          </a:p>
          <a:p>
            <a:r>
              <a:rPr lang="nb-NO" sz="900" dirty="0" smtClean="0"/>
              <a:t>Haavik, K., and M. Landrø, 2015, Variable </a:t>
            </a:r>
            <a:r>
              <a:rPr lang="nb-NO" sz="900" dirty="0" err="1" smtClean="0"/>
              <a:t>source</a:t>
            </a:r>
            <a:r>
              <a:rPr lang="nb-NO" sz="900" dirty="0" smtClean="0"/>
              <a:t> </a:t>
            </a:r>
            <a:r>
              <a:rPr lang="nb-NO" sz="900" dirty="0" err="1" smtClean="0"/>
              <a:t>depth</a:t>
            </a:r>
            <a:r>
              <a:rPr lang="nb-NO" sz="900" dirty="0" smtClean="0"/>
              <a:t> </a:t>
            </a:r>
            <a:r>
              <a:rPr lang="nb-NO" sz="900" dirty="0" err="1" smtClean="0"/>
              <a:t>acquisition</a:t>
            </a:r>
            <a:r>
              <a:rPr lang="nb-NO" sz="900" dirty="0" smtClean="0"/>
              <a:t> for </a:t>
            </a:r>
            <a:r>
              <a:rPr lang="nb-NO" sz="900" dirty="0" err="1" smtClean="0"/>
              <a:t>broadband</a:t>
            </a:r>
            <a:r>
              <a:rPr lang="nb-NO" sz="900" dirty="0" smtClean="0"/>
              <a:t> </a:t>
            </a:r>
            <a:r>
              <a:rPr lang="nb-NO" sz="900" dirty="0" err="1" smtClean="0"/>
              <a:t>characterisics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</a:t>
            </a:r>
            <a:r>
              <a:rPr lang="nb-NO" sz="900" dirty="0" err="1" smtClean="0"/>
              <a:t>submitted</a:t>
            </a:r>
            <a:r>
              <a:rPr lang="nb-NO" sz="900" dirty="0" smtClean="0"/>
              <a:t>. </a:t>
            </a:r>
          </a:p>
          <a:p>
            <a:r>
              <a:rPr lang="nb-NO" sz="900" dirty="0" err="1" smtClean="0"/>
              <a:t>Hicks</a:t>
            </a:r>
            <a:r>
              <a:rPr lang="nb-NO" sz="900" dirty="0" smtClean="0"/>
              <a:t>, G. J., 2002, </a:t>
            </a:r>
            <a:r>
              <a:rPr lang="nb-NO" sz="900" dirty="0" err="1" smtClean="0"/>
              <a:t>Arbitrary</a:t>
            </a:r>
            <a:r>
              <a:rPr lang="nb-NO" sz="900" dirty="0" smtClean="0"/>
              <a:t> </a:t>
            </a:r>
            <a:r>
              <a:rPr lang="nb-NO" sz="900" dirty="0" err="1" smtClean="0"/>
              <a:t>source</a:t>
            </a:r>
            <a:r>
              <a:rPr lang="nb-NO" sz="900" dirty="0" smtClean="0"/>
              <a:t> and </a:t>
            </a:r>
            <a:r>
              <a:rPr lang="nb-NO" sz="900" dirty="0" err="1" smtClean="0"/>
              <a:t>receiver</a:t>
            </a:r>
            <a:r>
              <a:rPr lang="nb-NO" sz="900" dirty="0" smtClean="0"/>
              <a:t> </a:t>
            </a:r>
            <a:r>
              <a:rPr lang="nb-NO" sz="900" dirty="0" err="1" smtClean="0"/>
              <a:t>positioning</a:t>
            </a:r>
            <a:r>
              <a:rPr lang="nb-NO" sz="900" dirty="0" smtClean="0"/>
              <a:t> in </a:t>
            </a:r>
            <a:r>
              <a:rPr lang="nb-NO" sz="900" dirty="0" err="1" smtClean="0"/>
              <a:t>finite-difference</a:t>
            </a:r>
            <a:r>
              <a:rPr lang="nb-NO" sz="900" dirty="0" smtClean="0"/>
              <a:t> </a:t>
            </a:r>
            <a:r>
              <a:rPr lang="nb-NO" sz="900" dirty="0" err="1" smtClean="0"/>
              <a:t>schemer</a:t>
            </a:r>
            <a:r>
              <a:rPr lang="nb-NO" sz="900" dirty="0" smtClean="0"/>
              <a:t> </a:t>
            </a:r>
            <a:r>
              <a:rPr lang="nb-NO" sz="900" dirty="0" err="1" smtClean="0"/>
              <a:t>using</a:t>
            </a:r>
            <a:r>
              <a:rPr lang="nb-NO" sz="900" dirty="0" smtClean="0"/>
              <a:t> </a:t>
            </a:r>
            <a:r>
              <a:rPr lang="nb-NO" sz="900" dirty="0" err="1" smtClean="0"/>
              <a:t>kaiseer</a:t>
            </a:r>
            <a:r>
              <a:rPr lang="nb-NO" sz="900" dirty="0" smtClean="0"/>
              <a:t> </a:t>
            </a:r>
            <a:r>
              <a:rPr lang="nb-NO" sz="900" dirty="0" err="1" smtClean="0"/>
              <a:t>windowed</a:t>
            </a:r>
            <a:r>
              <a:rPr lang="nb-NO" sz="900" dirty="0" smtClean="0"/>
              <a:t> </a:t>
            </a:r>
            <a:r>
              <a:rPr lang="nb-NO" sz="900" dirty="0" err="1" smtClean="0"/>
              <a:t>sinc</a:t>
            </a:r>
            <a:r>
              <a:rPr lang="nb-NO" sz="900" dirty="0" smtClean="0"/>
              <a:t> </a:t>
            </a:r>
            <a:r>
              <a:rPr lang="nb-NO" sz="900" dirty="0" err="1" smtClean="0"/>
              <a:t>functions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67, 156–166. </a:t>
            </a:r>
          </a:p>
          <a:p>
            <a:r>
              <a:rPr lang="nb-NO" sz="900" dirty="0" smtClean="0"/>
              <a:t>Holberg, O., 1987, </a:t>
            </a:r>
            <a:r>
              <a:rPr lang="nb-NO" sz="900" dirty="0" err="1" smtClean="0"/>
              <a:t>Computational</a:t>
            </a:r>
            <a:r>
              <a:rPr lang="nb-NO" sz="900" dirty="0" smtClean="0"/>
              <a:t> </a:t>
            </a:r>
            <a:r>
              <a:rPr lang="nb-NO" sz="900" dirty="0" err="1" smtClean="0"/>
              <a:t>aspects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the</a:t>
            </a:r>
            <a:r>
              <a:rPr lang="nb-NO" sz="900" dirty="0" smtClean="0"/>
              <a:t> </a:t>
            </a:r>
            <a:r>
              <a:rPr lang="nb-NO" sz="900" dirty="0" err="1" smtClean="0"/>
              <a:t>choice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operator and sampling </a:t>
            </a:r>
            <a:r>
              <a:rPr lang="nb-NO" sz="900" dirty="0" err="1" smtClean="0"/>
              <a:t>interval</a:t>
            </a:r>
            <a:r>
              <a:rPr lang="nb-NO" sz="900" dirty="0" smtClean="0"/>
              <a:t> for </a:t>
            </a:r>
            <a:r>
              <a:rPr lang="nb-NO" sz="900" dirty="0" err="1" smtClean="0"/>
              <a:t>numerical</a:t>
            </a:r>
            <a:r>
              <a:rPr lang="nb-NO" sz="900" dirty="0" smtClean="0"/>
              <a:t> </a:t>
            </a:r>
            <a:r>
              <a:rPr lang="nb-NO" sz="900" dirty="0" err="1" smtClean="0"/>
              <a:t>differentiation</a:t>
            </a:r>
            <a:r>
              <a:rPr lang="nb-NO" sz="900" dirty="0" smtClean="0"/>
              <a:t> in </a:t>
            </a:r>
            <a:r>
              <a:rPr lang="nb-NO" sz="900" dirty="0" err="1" smtClean="0"/>
              <a:t>large-scale</a:t>
            </a:r>
            <a:r>
              <a:rPr lang="nb-NO" sz="900" dirty="0" smtClean="0"/>
              <a:t> </a:t>
            </a:r>
            <a:r>
              <a:rPr lang="nb-NO" sz="900" dirty="0" err="1" smtClean="0"/>
              <a:t>simulation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wave</a:t>
            </a:r>
            <a:r>
              <a:rPr lang="nb-NO" sz="900" dirty="0" smtClean="0"/>
              <a:t> </a:t>
            </a:r>
            <a:r>
              <a:rPr lang="nb-NO" sz="900" dirty="0" err="1" smtClean="0"/>
              <a:t>phenomena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Geophysical</a:t>
            </a:r>
            <a:r>
              <a:rPr lang="nb-NO" sz="900" dirty="0" smtClean="0"/>
              <a:t> </a:t>
            </a:r>
            <a:r>
              <a:rPr lang="nb-NO" sz="900" dirty="0" err="1" smtClean="0"/>
              <a:t>Prospecting</a:t>
            </a:r>
            <a:r>
              <a:rPr lang="nb-NO" sz="900" dirty="0" smtClean="0"/>
              <a:t>, 35, 629–655. </a:t>
            </a:r>
          </a:p>
          <a:p>
            <a:r>
              <a:rPr lang="nb-NO" sz="900" dirty="0" err="1" smtClean="0"/>
              <a:t>Hopperstad</a:t>
            </a:r>
            <a:r>
              <a:rPr lang="nb-NO" sz="900" dirty="0" smtClean="0"/>
              <a:t>, J. F., J. R. </a:t>
            </a:r>
            <a:r>
              <a:rPr lang="nb-NO" sz="900" dirty="0" err="1" smtClean="0"/>
              <a:t>Synnevåag</a:t>
            </a:r>
            <a:r>
              <a:rPr lang="nb-NO" sz="900" dirty="0" smtClean="0"/>
              <a:t>, and P. </a:t>
            </a:r>
            <a:r>
              <a:rPr lang="nb-NO" sz="900" dirty="0" err="1" smtClean="0"/>
              <a:t>Vermeer</a:t>
            </a:r>
            <a:r>
              <a:rPr lang="nb-NO" sz="900" dirty="0" smtClean="0"/>
              <a:t>, 2001, An </a:t>
            </a:r>
            <a:r>
              <a:rPr lang="nb-NO" sz="900" dirty="0" err="1" smtClean="0"/>
              <a:t>azimuth</a:t>
            </a:r>
            <a:r>
              <a:rPr lang="nb-NO" sz="900" dirty="0" smtClean="0"/>
              <a:t>-invariant </a:t>
            </a:r>
            <a:r>
              <a:rPr lang="nb-NO" sz="900" dirty="0" err="1" smtClean="0"/>
              <a:t>source</a:t>
            </a:r>
            <a:r>
              <a:rPr lang="nb-NO" sz="900" dirty="0" smtClean="0"/>
              <a:t> </a:t>
            </a:r>
            <a:r>
              <a:rPr lang="nb-NO" sz="900" dirty="0" err="1" smtClean="0"/>
              <a:t>array</a:t>
            </a:r>
            <a:r>
              <a:rPr lang="nb-NO" sz="900" dirty="0" smtClean="0"/>
              <a:t>: 71th </a:t>
            </a:r>
            <a:r>
              <a:rPr lang="nb-NO" sz="900" dirty="0" err="1" smtClean="0"/>
              <a:t>Annual</a:t>
            </a:r>
            <a:r>
              <a:rPr lang="nb-NO" sz="900" dirty="0" smtClean="0"/>
              <a:t> International Meeting, SEG, </a:t>
            </a:r>
            <a:r>
              <a:rPr lang="nb-NO" sz="900" dirty="0" err="1" smtClean="0"/>
              <a:t>Expanded</a:t>
            </a:r>
            <a:r>
              <a:rPr lang="nb-NO" sz="900" dirty="0" smtClean="0"/>
              <a:t> </a:t>
            </a:r>
            <a:r>
              <a:rPr lang="nb-NO" sz="900" dirty="0" err="1" smtClean="0"/>
              <a:t>Abstracts</a:t>
            </a:r>
            <a:r>
              <a:rPr lang="nb-NO" sz="900" dirty="0" smtClean="0"/>
              <a:t>. </a:t>
            </a:r>
          </a:p>
          <a:p>
            <a:r>
              <a:rPr lang="en-US" sz="900" dirty="0" err="1" smtClean="0"/>
              <a:t>Landrø</a:t>
            </a:r>
            <a:r>
              <a:rPr lang="en-US" sz="900" dirty="0" smtClean="0"/>
              <a:t>, M., R. </a:t>
            </a:r>
            <a:r>
              <a:rPr lang="en-US" sz="900" dirty="0" err="1" smtClean="0"/>
              <a:t>Mittet</a:t>
            </a:r>
            <a:r>
              <a:rPr lang="en-US" sz="900" dirty="0" smtClean="0"/>
              <a:t>, and R. </a:t>
            </a:r>
            <a:r>
              <a:rPr lang="en-US" sz="900" dirty="0" err="1" smtClean="0"/>
              <a:t>Sollie</a:t>
            </a:r>
            <a:r>
              <a:rPr lang="en-US" sz="900" dirty="0" smtClean="0"/>
              <a:t>, 1993, Implementing measured source signature in a course grid </a:t>
            </a:r>
            <a:r>
              <a:rPr lang="en-US" sz="900" dirty="0" err="1" smtClean="0"/>
              <a:t>finitedifference</a:t>
            </a:r>
            <a:r>
              <a:rPr lang="en-US" sz="900" dirty="0" smtClean="0"/>
              <a:t> modeling scheme: Geophysics, 59, 1852– 1850.</a:t>
            </a:r>
          </a:p>
          <a:p>
            <a:r>
              <a:rPr lang="en-US" sz="900" dirty="0" err="1"/>
              <a:t>Landrø</a:t>
            </a:r>
            <a:r>
              <a:rPr lang="en-US" sz="900" dirty="0"/>
              <a:t>, M., L. Amundsen, and D. Barker, 2011, High-frequency </a:t>
            </a:r>
            <a:r>
              <a:rPr lang="en-US" sz="900" dirty="0" smtClean="0"/>
              <a:t>signals from </a:t>
            </a:r>
            <a:r>
              <a:rPr lang="en-US" sz="900" dirty="0"/>
              <a:t>air-gun arrays: Geophysics, 76, no. 4, Q19–Q27,</a:t>
            </a:r>
            <a:endParaRPr lang="nb-NO" sz="900" dirty="0" smtClean="0"/>
          </a:p>
          <a:p>
            <a:r>
              <a:rPr lang="nb-NO" sz="900" dirty="0" smtClean="0"/>
              <a:t>Landrø, M., and L. Amundsen, 2014, Is it optimal to </a:t>
            </a:r>
            <a:r>
              <a:rPr lang="nb-NO" sz="900" dirty="0" err="1" smtClean="0"/>
              <a:t>tow</a:t>
            </a:r>
            <a:r>
              <a:rPr lang="nb-NO" sz="900" dirty="0" smtClean="0"/>
              <a:t> air </a:t>
            </a:r>
            <a:r>
              <a:rPr lang="nb-NO" sz="900" dirty="0" err="1" smtClean="0"/>
              <a:t>guns</a:t>
            </a:r>
            <a:r>
              <a:rPr lang="nb-NO" sz="900" dirty="0" smtClean="0"/>
              <a:t> </a:t>
            </a:r>
            <a:r>
              <a:rPr lang="nb-NO" sz="900" dirty="0" err="1" smtClean="0"/>
              <a:t>shallow</a:t>
            </a:r>
            <a:r>
              <a:rPr lang="nb-NO" sz="900" dirty="0" smtClean="0"/>
              <a:t> to </a:t>
            </a:r>
            <a:r>
              <a:rPr lang="nb-NO" sz="900" dirty="0" err="1" smtClean="0"/>
              <a:t>enhance</a:t>
            </a:r>
            <a:r>
              <a:rPr lang="nb-NO" sz="900" dirty="0" smtClean="0"/>
              <a:t> </a:t>
            </a:r>
            <a:r>
              <a:rPr lang="nb-NO" sz="900" dirty="0" err="1" smtClean="0"/>
              <a:t>low</a:t>
            </a:r>
            <a:r>
              <a:rPr lang="nb-NO" sz="900" dirty="0" smtClean="0"/>
              <a:t> </a:t>
            </a:r>
            <a:r>
              <a:rPr lang="nb-NO" sz="900" dirty="0" err="1" smtClean="0"/>
              <a:t>frequencies</a:t>
            </a:r>
            <a:r>
              <a:rPr lang="nb-NO" sz="900" dirty="0" smtClean="0"/>
              <a:t>?: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79, A13–A18. Landrø, M., R. </a:t>
            </a:r>
          </a:p>
          <a:p>
            <a:r>
              <a:rPr lang="nb-NO" sz="900" dirty="0" smtClean="0"/>
              <a:t>Mittet, and R. Sollie, 1993, </a:t>
            </a:r>
            <a:r>
              <a:rPr lang="nb-NO" sz="900" dirty="0" err="1" smtClean="0"/>
              <a:t>Implementing</a:t>
            </a:r>
            <a:r>
              <a:rPr lang="nb-NO" sz="900" dirty="0" smtClean="0"/>
              <a:t> </a:t>
            </a:r>
            <a:r>
              <a:rPr lang="nb-NO" sz="900" dirty="0" err="1" smtClean="0"/>
              <a:t>measured</a:t>
            </a:r>
            <a:r>
              <a:rPr lang="nb-NO" sz="900" dirty="0" smtClean="0"/>
              <a:t> </a:t>
            </a:r>
            <a:r>
              <a:rPr lang="nb-NO" sz="900" dirty="0" err="1" smtClean="0"/>
              <a:t>source</a:t>
            </a:r>
            <a:r>
              <a:rPr lang="nb-NO" sz="900" dirty="0" smtClean="0"/>
              <a:t> </a:t>
            </a:r>
            <a:r>
              <a:rPr lang="nb-NO" sz="900" dirty="0" err="1" smtClean="0"/>
              <a:t>signature</a:t>
            </a:r>
            <a:r>
              <a:rPr lang="nb-NO" sz="900" dirty="0" smtClean="0"/>
              <a:t> in a </a:t>
            </a:r>
            <a:r>
              <a:rPr lang="nb-NO" sz="900" dirty="0" err="1" smtClean="0"/>
              <a:t>course</a:t>
            </a:r>
            <a:r>
              <a:rPr lang="nb-NO" sz="900" dirty="0" smtClean="0"/>
              <a:t> grid </a:t>
            </a:r>
            <a:r>
              <a:rPr lang="nb-NO" sz="900" dirty="0" err="1" smtClean="0"/>
              <a:t>finitedifference</a:t>
            </a:r>
            <a:r>
              <a:rPr lang="nb-NO" sz="900" dirty="0" smtClean="0"/>
              <a:t> </a:t>
            </a:r>
            <a:r>
              <a:rPr lang="nb-NO" sz="900" dirty="0" err="1" smtClean="0"/>
              <a:t>modeling</a:t>
            </a:r>
            <a:r>
              <a:rPr lang="nb-NO" sz="900" dirty="0" smtClean="0"/>
              <a:t> </a:t>
            </a:r>
            <a:r>
              <a:rPr lang="nb-NO" sz="900" dirty="0" err="1" smtClean="0"/>
              <a:t>scheme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59, 1852– 1850. </a:t>
            </a:r>
          </a:p>
          <a:p>
            <a:r>
              <a:rPr lang="nb-NO" sz="900" dirty="0" smtClean="0"/>
              <a:t>Laws, R., M. Landrø, and L. Amundsen, 1998, An </a:t>
            </a:r>
            <a:r>
              <a:rPr lang="nb-NO" sz="900" dirty="0" err="1" smtClean="0"/>
              <a:t>experimental</a:t>
            </a:r>
            <a:r>
              <a:rPr lang="nb-NO" sz="900" dirty="0" smtClean="0"/>
              <a:t> </a:t>
            </a:r>
            <a:r>
              <a:rPr lang="nb-NO" sz="900" dirty="0" err="1" smtClean="0"/>
              <a:t>comparison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three</a:t>
            </a:r>
            <a:r>
              <a:rPr lang="nb-NO" sz="900" dirty="0" smtClean="0"/>
              <a:t> </a:t>
            </a:r>
            <a:r>
              <a:rPr lang="nb-NO" sz="900" dirty="0" err="1" smtClean="0"/>
              <a:t>direct</a:t>
            </a:r>
            <a:r>
              <a:rPr lang="nb-NO" sz="900" dirty="0" smtClean="0"/>
              <a:t> </a:t>
            </a:r>
            <a:r>
              <a:rPr lang="nb-NO" sz="900" dirty="0" err="1" smtClean="0"/>
              <a:t>methods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marine </a:t>
            </a:r>
            <a:r>
              <a:rPr lang="nb-NO" sz="900" dirty="0" err="1" smtClean="0"/>
              <a:t>source</a:t>
            </a:r>
            <a:r>
              <a:rPr lang="nb-NO" sz="900" dirty="0" smtClean="0"/>
              <a:t> </a:t>
            </a:r>
            <a:r>
              <a:rPr lang="nb-NO" sz="900" dirty="0" err="1" smtClean="0"/>
              <a:t>signature</a:t>
            </a:r>
            <a:r>
              <a:rPr lang="nb-NO" sz="900" dirty="0" smtClean="0"/>
              <a:t> </a:t>
            </a:r>
            <a:r>
              <a:rPr lang="nb-NO" sz="900" dirty="0" err="1" smtClean="0"/>
              <a:t>estimation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Geophysical</a:t>
            </a:r>
            <a:r>
              <a:rPr lang="nb-NO" sz="900" dirty="0" smtClean="0"/>
              <a:t> </a:t>
            </a:r>
            <a:r>
              <a:rPr lang="nb-NO" sz="900" dirty="0" err="1" smtClean="0"/>
              <a:t>Prospecting</a:t>
            </a:r>
            <a:r>
              <a:rPr lang="nb-NO" sz="900" dirty="0" smtClean="0"/>
              <a:t>, 46, 353–389. </a:t>
            </a:r>
          </a:p>
          <a:p>
            <a:r>
              <a:rPr lang="nb-NO" sz="900" dirty="0" smtClean="0"/>
              <a:t>Lloyd, H., 1834, On a </a:t>
            </a:r>
            <a:r>
              <a:rPr lang="nb-NO" sz="900" dirty="0" err="1" smtClean="0"/>
              <a:t>new</a:t>
            </a:r>
            <a:r>
              <a:rPr lang="nb-NO" sz="900" dirty="0" smtClean="0"/>
              <a:t> case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interference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the</a:t>
            </a:r>
            <a:r>
              <a:rPr lang="nb-NO" sz="900" dirty="0" smtClean="0"/>
              <a:t> </a:t>
            </a:r>
            <a:r>
              <a:rPr lang="nb-NO" sz="900" dirty="0" err="1" smtClean="0"/>
              <a:t>rays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light</a:t>
            </a:r>
            <a:r>
              <a:rPr lang="nb-NO" sz="900" dirty="0" smtClean="0"/>
              <a:t>: </a:t>
            </a:r>
            <a:r>
              <a:rPr lang="nb-NO" sz="900" dirty="0" err="1" smtClean="0"/>
              <a:t>Transactions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the</a:t>
            </a:r>
            <a:r>
              <a:rPr lang="nb-NO" sz="900" dirty="0" smtClean="0"/>
              <a:t> Royal </a:t>
            </a:r>
            <a:r>
              <a:rPr lang="nb-NO" sz="900" dirty="0" err="1" smtClean="0"/>
              <a:t>Irish</a:t>
            </a:r>
            <a:r>
              <a:rPr lang="nb-NO" sz="900" dirty="0" smtClean="0"/>
              <a:t> </a:t>
            </a:r>
            <a:r>
              <a:rPr lang="nb-NO" sz="900" dirty="0" err="1" smtClean="0"/>
              <a:t>Academy</a:t>
            </a:r>
            <a:r>
              <a:rPr lang="nb-NO" sz="900" dirty="0" smtClean="0"/>
              <a:t>, 17, 171–177. </a:t>
            </a:r>
          </a:p>
          <a:p>
            <a:r>
              <a:rPr lang="nb-NO" sz="900" dirty="0" smtClean="0"/>
              <a:t>Mittet, R., 1994, </a:t>
            </a:r>
            <a:r>
              <a:rPr lang="nb-NO" sz="900" dirty="0" err="1" smtClean="0"/>
              <a:t>Implementation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the</a:t>
            </a:r>
            <a:r>
              <a:rPr lang="nb-NO" sz="900" dirty="0" smtClean="0"/>
              <a:t> </a:t>
            </a:r>
            <a:r>
              <a:rPr lang="nb-NO" sz="900" dirty="0" err="1" smtClean="0"/>
              <a:t>kirchhoff</a:t>
            </a:r>
            <a:r>
              <a:rPr lang="nb-NO" sz="900" dirty="0" smtClean="0"/>
              <a:t> integral for </a:t>
            </a:r>
            <a:r>
              <a:rPr lang="nb-NO" sz="900" dirty="0" err="1" smtClean="0"/>
              <a:t>elastic</a:t>
            </a:r>
            <a:r>
              <a:rPr lang="nb-NO" sz="900" dirty="0" smtClean="0"/>
              <a:t> </a:t>
            </a:r>
            <a:r>
              <a:rPr lang="nb-NO" sz="900" dirty="0" err="1" smtClean="0"/>
              <a:t>waves</a:t>
            </a:r>
            <a:r>
              <a:rPr lang="nb-NO" sz="900" dirty="0" smtClean="0"/>
              <a:t> in </a:t>
            </a:r>
            <a:r>
              <a:rPr lang="nb-NO" sz="900" dirty="0" err="1" smtClean="0"/>
              <a:t>staggeredgrid</a:t>
            </a:r>
            <a:r>
              <a:rPr lang="nb-NO" sz="900" dirty="0" smtClean="0"/>
              <a:t> </a:t>
            </a:r>
            <a:r>
              <a:rPr lang="nb-NO" sz="900" dirty="0" err="1" smtClean="0"/>
              <a:t>modeling</a:t>
            </a:r>
            <a:r>
              <a:rPr lang="nb-NO" sz="900" dirty="0" smtClean="0"/>
              <a:t> </a:t>
            </a:r>
            <a:r>
              <a:rPr lang="nb-NO" sz="900" dirty="0" err="1" smtClean="0"/>
              <a:t>schemes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59, 1894–1901. </a:t>
            </a:r>
          </a:p>
          <a:p>
            <a:r>
              <a:rPr lang="nb-NO" sz="900" dirty="0" smtClean="0"/>
              <a:t>Mittet, R., and B. Arntsen, 2000, General </a:t>
            </a:r>
            <a:r>
              <a:rPr lang="nb-NO" sz="900" dirty="0" err="1" smtClean="0"/>
              <a:t>source</a:t>
            </a:r>
            <a:r>
              <a:rPr lang="nb-NO" sz="900" dirty="0" smtClean="0"/>
              <a:t> and </a:t>
            </a:r>
            <a:r>
              <a:rPr lang="nb-NO" sz="900" dirty="0" err="1" smtClean="0"/>
              <a:t>receiver</a:t>
            </a:r>
            <a:r>
              <a:rPr lang="nb-NO" sz="900" dirty="0" smtClean="0"/>
              <a:t> </a:t>
            </a:r>
            <a:r>
              <a:rPr lang="nb-NO" sz="900" dirty="0" err="1" smtClean="0"/>
              <a:t>positions</a:t>
            </a:r>
            <a:r>
              <a:rPr lang="nb-NO" sz="900" dirty="0" smtClean="0"/>
              <a:t> in </a:t>
            </a:r>
            <a:r>
              <a:rPr lang="nb-NO" sz="900" dirty="0" err="1" smtClean="0"/>
              <a:t>coarse</a:t>
            </a:r>
            <a:r>
              <a:rPr lang="nb-NO" sz="900" dirty="0" smtClean="0"/>
              <a:t>-grid </a:t>
            </a:r>
            <a:r>
              <a:rPr lang="nb-NO" sz="900" dirty="0" err="1" smtClean="0"/>
              <a:t>finite-difference</a:t>
            </a:r>
            <a:r>
              <a:rPr lang="nb-NO" sz="900" dirty="0" smtClean="0"/>
              <a:t> </a:t>
            </a:r>
            <a:r>
              <a:rPr lang="nb-NO" sz="900" dirty="0" err="1" smtClean="0"/>
              <a:t>schemes</a:t>
            </a:r>
            <a:r>
              <a:rPr lang="nb-NO" sz="900" dirty="0" smtClean="0"/>
              <a:t>: Journal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Seismic</a:t>
            </a:r>
            <a:r>
              <a:rPr lang="nb-NO" sz="900" dirty="0" smtClean="0"/>
              <a:t> Exploration, 9, 73–92.</a:t>
            </a:r>
          </a:p>
          <a:p>
            <a:r>
              <a:rPr lang="nb-NO" sz="900" dirty="0" smtClean="0"/>
              <a:t>Ursin, B., 1978, </a:t>
            </a:r>
            <a:r>
              <a:rPr lang="nb-NO" sz="900" dirty="0" err="1" smtClean="0"/>
              <a:t>Attenuation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coherent</a:t>
            </a:r>
            <a:r>
              <a:rPr lang="nb-NO" sz="900" dirty="0" smtClean="0"/>
              <a:t> </a:t>
            </a:r>
            <a:r>
              <a:rPr lang="nb-NO" sz="900" dirty="0" err="1" smtClean="0"/>
              <a:t>noise</a:t>
            </a:r>
            <a:r>
              <a:rPr lang="nb-NO" sz="900" dirty="0" smtClean="0"/>
              <a:t> in marine </a:t>
            </a:r>
            <a:r>
              <a:rPr lang="nb-NO" sz="900" dirty="0" err="1" smtClean="0"/>
              <a:t>seismic</a:t>
            </a:r>
            <a:r>
              <a:rPr lang="nb-NO" sz="900" dirty="0" smtClean="0"/>
              <a:t> </a:t>
            </a:r>
            <a:r>
              <a:rPr lang="nb-NO" sz="900" dirty="0" err="1" smtClean="0"/>
              <a:t>exploration</a:t>
            </a:r>
            <a:r>
              <a:rPr lang="nb-NO" sz="900" dirty="0" smtClean="0"/>
              <a:t> </a:t>
            </a:r>
            <a:r>
              <a:rPr lang="nb-NO" sz="900" dirty="0" err="1" smtClean="0"/>
              <a:t>using</a:t>
            </a:r>
            <a:r>
              <a:rPr lang="nb-NO" sz="900" dirty="0" smtClean="0"/>
              <a:t> </a:t>
            </a:r>
            <a:r>
              <a:rPr lang="nb-NO" sz="900" dirty="0" err="1" smtClean="0"/>
              <a:t>very</a:t>
            </a:r>
            <a:r>
              <a:rPr lang="nb-NO" sz="900" dirty="0" smtClean="0"/>
              <a:t> </a:t>
            </a:r>
            <a:r>
              <a:rPr lang="nb-NO" sz="900" dirty="0" err="1" smtClean="0"/>
              <a:t>long</a:t>
            </a:r>
            <a:r>
              <a:rPr lang="nb-NO" sz="900" dirty="0" smtClean="0"/>
              <a:t> </a:t>
            </a:r>
            <a:r>
              <a:rPr lang="nb-NO" sz="900" dirty="0" err="1" smtClean="0"/>
              <a:t>arrays</a:t>
            </a:r>
            <a:r>
              <a:rPr lang="nb-NO" sz="900" dirty="0" smtClean="0"/>
              <a:t>. </a:t>
            </a:r>
            <a:r>
              <a:rPr lang="nb-NO" sz="900" dirty="0" err="1" smtClean="0"/>
              <a:t>Geophysical</a:t>
            </a:r>
            <a:r>
              <a:rPr lang="nb-NO" sz="900" dirty="0" smtClean="0"/>
              <a:t> </a:t>
            </a:r>
            <a:r>
              <a:rPr lang="nb-NO" sz="900" dirty="0" err="1" smtClean="0"/>
              <a:t>Prospecting</a:t>
            </a:r>
            <a:r>
              <a:rPr lang="nb-NO" sz="900" dirty="0" smtClean="0"/>
              <a:t>, 26, </a:t>
            </a:r>
            <a:r>
              <a:rPr lang="nb-NO" sz="900" dirty="0" err="1" smtClean="0"/>
              <a:t>pp</a:t>
            </a:r>
            <a:r>
              <a:rPr lang="nb-NO" sz="900" dirty="0" smtClean="0"/>
              <a:t>. 722-749.</a:t>
            </a:r>
          </a:p>
          <a:p>
            <a:r>
              <a:rPr lang="nb-NO" sz="900" dirty="0" err="1"/>
              <a:t>Op't</a:t>
            </a:r>
            <a:r>
              <a:rPr lang="nb-NO" sz="900" dirty="0"/>
              <a:t> </a:t>
            </a:r>
            <a:r>
              <a:rPr lang="nb-NO" sz="900" dirty="0" err="1"/>
              <a:t>Root</a:t>
            </a:r>
            <a:r>
              <a:rPr lang="nb-NO" sz="900" dirty="0"/>
              <a:t>, T. J. P. M., C. C. </a:t>
            </a:r>
            <a:r>
              <a:rPr lang="nb-NO" sz="900" dirty="0" err="1"/>
              <a:t>Stolk</a:t>
            </a:r>
            <a:r>
              <a:rPr lang="nb-NO" sz="900" dirty="0"/>
              <a:t>, and M. V. de </a:t>
            </a:r>
            <a:r>
              <a:rPr lang="nb-NO" sz="900" dirty="0" err="1"/>
              <a:t>Hoop</a:t>
            </a:r>
            <a:r>
              <a:rPr lang="nb-NO" sz="900" dirty="0"/>
              <a:t>, 2012, </a:t>
            </a:r>
            <a:r>
              <a:rPr lang="nb-NO" sz="900" dirty="0" err="1"/>
              <a:t>Linearized</a:t>
            </a:r>
            <a:r>
              <a:rPr lang="nb-NO" sz="900" dirty="0"/>
              <a:t> inverse </a:t>
            </a:r>
            <a:r>
              <a:rPr lang="nb-NO" sz="900" dirty="0" err="1"/>
              <a:t>scattering</a:t>
            </a:r>
            <a:r>
              <a:rPr lang="nb-NO" sz="900" dirty="0"/>
              <a:t> </a:t>
            </a:r>
            <a:r>
              <a:rPr lang="nb-NO" sz="900" dirty="0" err="1"/>
              <a:t>based</a:t>
            </a:r>
            <a:r>
              <a:rPr lang="nb-NO" sz="900" dirty="0"/>
              <a:t>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seismic</a:t>
            </a:r>
            <a:r>
              <a:rPr lang="nb-NO" sz="900" dirty="0"/>
              <a:t> </a:t>
            </a:r>
            <a:r>
              <a:rPr lang="nb-NO" sz="900" dirty="0" err="1"/>
              <a:t>reverse</a:t>
            </a:r>
            <a:r>
              <a:rPr lang="nb-NO" sz="900" dirty="0"/>
              <a:t>-time </a:t>
            </a:r>
            <a:r>
              <a:rPr lang="nb-NO" sz="900" dirty="0" err="1"/>
              <a:t>migration</a:t>
            </a:r>
            <a:r>
              <a:rPr lang="nb-NO" sz="900" dirty="0"/>
              <a:t>: Journal de </a:t>
            </a:r>
            <a:r>
              <a:rPr lang="nb-NO" sz="900" dirty="0" err="1"/>
              <a:t>Mathématiques</a:t>
            </a:r>
            <a:r>
              <a:rPr lang="nb-NO" sz="900" dirty="0"/>
              <a:t> Pures et </a:t>
            </a:r>
            <a:r>
              <a:rPr lang="nb-NO" sz="900" dirty="0" err="1"/>
              <a:t>Appliquées</a:t>
            </a:r>
            <a:r>
              <a:rPr lang="nb-NO" sz="900" dirty="0"/>
              <a:t>, 98, 211–238.</a:t>
            </a:r>
            <a:endParaRPr lang="nb-NO" sz="900" dirty="0" smtClean="0"/>
          </a:p>
          <a:p>
            <a:r>
              <a:rPr lang="nb-NO" sz="900" dirty="0" err="1" smtClean="0"/>
              <a:t>Parkes</a:t>
            </a:r>
            <a:r>
              <a:rPr lang="nb-NO" sz="900" dirty="0" smtClean="0"/>
              <a:t>, G. E., L. </a:t>
            </a:r>
            <a:r>
              <a:rPr lang="nb-NO" sz="900" dirty="0" err="1" smtClean="0"/>
              <a:t>Hatton</a:t>
            </a:r>
            <a:r>
              <a:rPr lang="nb-NO" sz="900" dirty="0" smtClean="0"/>
              <a:t>, T. Haugland, 1984, </a:t>
            </a:r>
            <a:r>
              <a:rPr lang="en-US" sz="900" dirty="0"/>
              <a:t>Marine </a:t>
            </a:r>
            <a:r>
              <a:rPr lang="en-US" sz="900" dirty="0" err="1"/>
              <a:t>souree</a:t>
            </a:r>
            <a:r>
              <a:rPr lang="en-US" sz="900" dirty="0"/>
              <a:t> array directivity: a new wide </a:t>
            </a:r>
            <a:r>
              <a:rPr lang="en-US" sz="900" dirty="0" err="1"/>
              <a:t>airgun</a:t>
            </a:r>
            <a:r>
              <a:rPr lang="en-US" sz="900" dirty="0"/>
              <a:t> array </a:t>
            </a:r>
            <a:r>
              <a:rPr lang="en-US" sz="900" dirty="0" smtClean="0"/>
              <a:t>system, first Break, 7, 9-15.</a:t>
            </a:r>
            <a:r>
              <a:rPr lang="nb-NO" sz="900" dirty="0" smtClean="0"/>
              <a:t> </a:t>
            </a:r>
          </a:p>
          <a:p>
            <a:r>
              <a:rPr lang="nb-NO" sz="900" dirty="0" err="1" smtClean="0"/>
              <a:t>Robertsson</a:t>
            </a:r>
            <a:r>
              <a:rPr lang="nb-NO" sz="900" dirty="0" smtClean="0"/>
              <a:t>, J. O., and </a:t>
            </a:r>
            <a:r>
              <a:rPr lang="nb-NO" sz="900" dirty="0" err="1" smtClean="0"/>
              <a:t>Chapman</a:t>
            </a:r>
            <a:r>
              <a:rPr lang="nb-NO" sz="900" dirty="0" smtClean="0"/>
              <a:t>, C.H, 2000, </a:t>
            </a:r>
            <a:r>
              <a:rPr lang="en-US" sz="900" dirty="0" smtClean="0"/>
              <a:t>An efficient method for calculating finite-difference seismograms after model alterations: Geophysics, 65 (3), pp. 907-918.</a:t>
            </a:r>
            <a:endParaRPr lang="nb-NO" sz="900" dirty="0" smtClean="0"/>
          </a:p>
          <a:p>
            <a:r>
              <a:rPr lang="nb-NO" sz="900" dirty="0" err="1" smtClean="0"/>
              <a:t>Sablon</a:t>
            </a:r>
            <a:r>
              <a:rPr lang="nb-NO" sz="900" dirty="0" smtClean="0"/>
              <a:t>, R., T. </a:t>
            </a:r>
            <a:r>
              <a:rPr lang="nb-NO" sz="900" dirty="0" err="1" smtClean="0"/>
              <a:t>Payen</a:t>
            </a:r>
            <a:r>
              <a:rPr lang="nb-NO" sz="900" dirty="0" smtClean="0"/>
              <a:t>, H. </a:t>
            </a:r>
            <a:r>
              <a:rPr lang="nb-NO" sz="900" dirty="0" err="1" smtClean="0"/>
              <a:t>Tonchia</a:t>
            </a:r>
            <a:r>
              <a:rPr lang="nb-NO" sz="900" dirty="0" smtClean="0"/>
              <a:t>, R. </a:t>
            </a:r>
            <a:r>
              <a:rPr lang="nb-NO" sz="900" dirty="0" err="1" smtClean="0"/>
              <a:t>Siliqi</a:t>
            </a:r>
            <a:r>
              <a:rPr lang="nb-NO" sz="900" dirty="0" smtClean="0"/>
              <a:t>, </a:t>
            </a:r>
            <a:r>
              <a:rPr lang="nb-NO" sz="900" dirty="0" err="1" smtClean="0"/>
              <a:t>X</a:t>
            </a:r>
            <a:r>
              <a:rPr lang="nb-NO" sz="900" dirty="0" smtClean="0"/>
              <a:t>. </a:t>
            </a:r>
            <a:r>
              <a:rPr lang="nb-NO" sz="900" dirty="0" err="1" smtClean="0"/>
              <a:t>Labarre</a:t>
            </a:r>
            <a:r>
              <a:rPr lang="nb-NO" sz="900" dirty="0" smtClean="0"/>
              <a:t>, N. </a:t>
            </a:r>
            <a:r>
              <a:rPr lang="nb-NO" sz="900" dirty="0" err="1" smtClean="0"/>
              <a:t>Salaun</a:t>
            </a:r>
            <a:r>
              <a:rPr lang="nb-NO" sz="900" dirty="0" smtClean="0"/>
              <a:t>, and Y. L. Men, 2013, </a:t>
            </a:r>
            <a:r>
              <a:rPr lang="nb-NO" sz="900" dirty="0" err="1" smtClean="0"/>
              <a:t>Ghost-free</a:t>
            </a:r>
            <a:r>
              <a:rPr lang="nb-NO" sz="900" dirty="0" smtClean="0"/>
              <a:t> </a:t>
            </a:r>
            <a:r>
              <a:rPr lang="nb-NO" sz="900" dirty="0" err="1" smtClean="0"/>
              <a:t>imaging</a:t>
            </a:r>
            <a:r>
              <a:rPr lang="nb-NO" sz="900" dirty="0" smtClean="0"/>
              <a:t> </a:t>
            </a:r>
            <a:r>
              <a:rPr lang="nb-NO" sz="900" dirty="0" err="1" smtClean="0"/>
              <a:t>combining</a:t>
            </a:r>
            <a:r>
              <a:rPr lang="nb-NO" sz="900" dirty="0" smtClean="0"/>
              <a:t> </a:t>
            </a:r>
            <a:r>
              <a:rPr lang="nb-NO" sz="900" dirty="0" err="1" smtClean="0"/>
              <a:t>synchronized</a:t>
            </a:r>
            <a:r>
              <a:rPr lang="nb-NO" sz="900" dirty="0" smtClean="0"/>
              <a:t> </a:t>
            </a:r>
            <a:r>
              <a:rPr lang="nb-NO" sz="900" dirty="0" err="1" smtClean="0"/>
              <a:t>multi-level</a:t>
            </a:r>
            <a:r>
              <a:rPr lang="nb-NO" sz="900" dirty="0" smtClean="0"/>
              <a:t> </a:t>
            </a:r>
            <a:r>
              <a:rPr lang="nb-NO" sz="900" dirty="0" err="1" smtClean="0"/>
              <a:t>source</a:t>
            </a:r>
            <a:r>
              <a:rPr lang="nb-NO" sz="900" dirty="0" smtClean="0"/>
              <a:t> and </a:t>
            </a:r>
            <a:r>
              <a:rPr lang="nb-NO" sz="900" dirty="0" err="1" smtClean="0"/>
              <a:t>variabledepth</a:t>
            </a:r>
            <a:r>
              <a:rPr lang="nb-NO" sz="900" dirty="0" smtClean="0"/>
              <a:t> streamer.: SEG Technical Program </a:t>
            </a:r>
            <a:r>
              <a:rPr lang="nb-NO" sz="900" dirty="0" err="1" smtClean="0"/>
              <a:t>Expanded</a:t>
            </a:r>
            <a:r>
              <a:rPr lang="nb-NO" sz="900" dirty="0" smtClean="0"/>
              <a:t> </a:t>
            </a:r>
            <a:r>
              <a:rPr lang="nb-NO" sz="900" dirty="0" err="1" smtClean="0"/>
              <a:t>Abstracts</a:t>
            </a:r>
            <a:r>
              <a:rPr lang="nb-NO" sz="900" dirty="0" smtClean="0"/>
              <a:t> 2013, 72–76. </a:t>
            </a:r>
          </a:p>
          <a:p>
            <a:r>
              <a:rPr lang="nb-NO" sz="900" dirty="0" err="1" smtClean="0"/>
              <a:t>Shen</a:t>
            </a:r>
            <a:r>
              <a:rPr lang="nb-NO" sz="900" dirty="0" smtClean="0"/>
              <a:t>, H.-L., T. </a:t>
            </a:r>
            <a:r>
              <a:rPr lang="nb-NO" sz="900" dirty="0" err="1" smtClean="0"/>
              <a:t>Elboth</a:t>
            </a:r>
            <a:r>
              <a:rPr lang="nb-NO" sz="900" dirty="0" smtClean="0"/>
              <a:t>, T. Gang, and L. </a:t>
            </a:r>
            <a:r>
              <a:rPr lang="nb-NO" sz="900" dirty="0" err="1" smtClean="0"/>
              <a:t>Zhi</a:t>
            </a:r>
            <a:r>
              <a:rPr lang="nb-NO" sz="900" dirty="0" smtClean="0"/>
              <a:t>, 2014, </a:t>
            </a:r>
            <a:r>
              <a:rPr lang="nb-NO" sz="900" dirty="0" err="1" smtClean="0"/>
              <a:t>Modeling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</a:t>
            </a:r>
            <a:r>
              <a:rPr lang="nb-NO" sz="900" dirty="0" err="1" smtClean="0"/>
              <a:t>multi-depth</a:t>
            </a:r>
            <a:r>
              <a:rPr lang="nb-NO" sz="900" dirty="0" smtClean="0"/>
              <a:t> </a:t>
            </a:r>
            <a:r>
              <a:rPr lang="nb-NO" sz="900" dirty="0" err="1" smtClean="0"/>
              <a:t>slanted</a:t>
            </a:r>
            <a:r>
              <a:rPr lang="nb-NO" sz="900" dirty="0" smtClean="0"/>
              <a:t> </a:t>
            </a:r>
            <a:r>
              <a:rPr lang="nb-NO" sz="900" dirty="0" err="1" smtClean="0"/>
              <a:t>airgun</a:t>
            </a:r>
            <a:r>
              <a:rPr lang="nb-NO" sz="900" dirty="0" smtClean="0"/>
              <a:t> </a:t>
            </a:r>
            <a:r>
              <a:rPr lang="nb-NO" sz="900" dirty="0" err="1" smtClean="0"/>
              <a:t>source</a:t>
            </a:r>
            <a:r>
              <a:rPr lang="nb-NO" sz="900" dirty="0" smtClean="0"/>
              <a:t> for </a:t>
            </a:r>
            <a:r>
              <a:rPr lang="nb-NO" sz="900" dirty="0" err="1" smtClean="0"/>
              <a:t>deghosting</a:t>
            </a:r>
            <a:r>
              <a:rPr lang="nb-NO" sz="900" dirty="0" smtClean="0"/>
              <a:t>: Applied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11, 405–417. </a:t>
            </a:r>
          </a:p>
          <a:p>
            <a:r>
              <a:rPr lang="nb-NO" sz="900" dirty="0" err="1" smtClean="0"/>
              <a:t>Virieux</a:t>
            </a:r>
            <a:r>
              <a:rPr lang="nb-NO" sz="900" dirty="0" smtClean="0"/>
              <a:t>, J., 1986, P-</a:t>
            </a:r>
            <a:r>
              <a:rPr lang="nb-NO" sz="900" dirty="0" err="1" smtClean="0"/>
              <a:t>sv</a:t>
            </a:r>
            <a:r>
              <a:rPr lang="nb-NO" sz="900" dirty="0" smtClean="0"/>
              <a:t> </a:t>
            </a:r>
            <a:r>
              <a:rPr lang="nb-NO" sz="900" dirty="0" err="1" smtClean="0"/>
              <a:t>wave</a:t>
            </a:r>
            <a:r>
              <a:rPr lang="nb-NO" sz="900" dirty="0" smtClean="0"/>
              <a:t> </a:t>
            </a:r>
            <a:r>
              <a:rPr lang="nb-NO" sz="900" dirty="0" err="1" smtClean="0"/>
              <a:t>propagation</a:t>
            </a:r>
            <a:r>
              <a:rPr lang="nb-NO" sz="900" dirty="0" smtClean="0"/>
              <a:t> in </a:t>
            </a:r>
            <a:r>
              <a:rPr lang="nb-NO" sz="900" dirty="0" err="1" smtClean="0"/>
              <a:t>heterogeneous</a:t>
            </a:r>
            <a:r>
              <a:rPr lang="nb-NO" sz="900" dirty="0" smtClean="0"/>
              <a:t> media: </a:t>
            </a:r>
            <a:r>
              <a:rPr lang="nb-NO" sz="900" dirty="0" err="1" smtClean="0"/>
              <a:t>Velocity</a:t>
            </a:r>
            <a:r>
              <a:rPr lang="nb-NO" sz="900" dirty="0" smtClean="0"/>
              <a:t>-stress </a:t>
            </a:r>
            <a:r>
              <a:rPr lang="nb-NO" sz="900" dirty="0" err="1" smtClean="0"/>
              <a:t>finite-difference</a:t>
            </a:r>
            <a:r>
              <a:rPr lang="nb-NO" sz="900" dirty="0" smtClean="0"/>
              <a:t> </a:t>
            </a:r>
            <a:r>
              <a:rPr lang="nb-NO" sz="900" dirty="0" err="1" smtClean="0"/>
              <a:t>method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51, 889–901. </a:t>
            </a:r>
          </a:p>
          <a:p>
            <a:r>
              <a:rPr lang="nb-NO" sz="900" dirty="0" err="1" smtClean="0"/>
              <a:t>Ziolkowski</a:t>
            </a:r>
            <a:r>
              <a:rPr lang="nb-NO" sz="900" dirty="0" smtClean="0"/>
              <a:t>, A., G. E. </a:t>
            </a:r>
            <a:r>
              <a:rPr lang="nb-NO" sz="900" dirty="0" err="1" smtClean="0"/>
              <a:t>Parkes</a:t>
            </a:r>
            <a:r>
              <a:rPr lang="nb-NO" sz="900" dirty="0" smtClean="0"/>
              <a:t>, L. </a:t>
            </a:r>
            <a:r>
              <a:rPr lang="nb-NO" sz="900" dirty="0" err="1" smtClean="0"/>
              <a:t>Hatton</a:t>
            </a:r>
            <a:r>
              <a:rPr lang="nb-NO" sz="900" dirty="0" smtClean="0"/>
              <a:t>, and T. Haugland, 1982, The </a:t>
            </a:r>
            <a:r>
              <a:rPr lang="nb-NO" sz="900" dirty="0" err="1" smtClean="0"/>
              <a:t>signature</a:t>
            </a:r>
            <a:r>
              <a:rPr lang="nb-NO" sz="900" dirty="0" smtClean="0"/>
              <a:t> </a:t>
            </a:r>
            <a:r>
              <a:rPr lang="nb-NO" sz="900" dirty="0" err="1" smtClean="0"/>
              <a:t>of</a:t>
            </a:r>
            <a:r>
              <a:rPr lang="nb-NO" sz="900" dirty="0" smtClean="0"/>
              <a:t> an air </a:t>
            </a:r>
            <a:r>
              <a:rPr lang="nb-NO" sz="900" dirty="0" err="1" smtClean="0"/>
              <a:t>gun</a:t>
            </a:r>
            <a:r>
              <a:rPr lang="nb-NO" sz="900" dirty="0" smtClean="0"/>
              <a:t> </a:t>
            </a:r>
            <a:r>
              <a:rPr lang="nb-NO" sz="900" dirty="0" err="1" smtClean="0"/>
              <a:t>array</a:t>
            </a:r>
            <a:r>
              <a:rPr lang="nb-NO" sz="900" dirty="0" smtClean="0"/>
              <a:t>: </a:t>
            </a:r>
            <a:r>
              <a:rPr lang="nb-NO" sz="900" dirty="0" err="1" smtClean="0"/>
              <a:t>Computation</a:t>
            </a:r>
            <a:r>
              <a:rPr lang="nb-NO" sz="900" dirty="0" smtClean="0"/>
              <a:t> from </a:t>
            </a:r>
            <a:r>
              <a:rPr lang="nb-NO" sz="900" dirty="0" err="1" smtClean="0"/>
              <a:t>nearfield</a:t>
            </a:r>
            <a:r>
              <a:rPr lang="nb-NO" sz="900" dirty="0" smtClean="0"/>
              <a:t> </a:t>
            </a:r>
            <a:r>
              <a:rPr lang="nb-NO" sz="900" dirty="0" err="1" smtClean="0"/>
              <a:t>measurements</a:t>
            </a:r>
            <a:r>
              <a:rPr lang="nb-NO" sz="900" dirty="0" smtClean="0"/>
              <a:t> </a:t>
            </a:r>
            <a:r>
              <a:rPr lang="nb-NO" sz="900" dirty="0" err="1" smtClean="0"/>
              <a:t>including</a:t>
            </a:r>
            <a:r>
              <a:rPr lang="nb-NO" sz="900" dirty="0" smtClean="0"/>
              <a:t> </a:t>
            </a:r>
            <a:r>
              <a:rPr lang="nb-NO" sz="900" dirty="0" err="1" smtClean="0"/>
              <a:t>interactions</a:t>
            </a:r>
            <a:r>
              <a:rPr lang="nb-NO" sz="900" dirty="0" smtClean="0"/>
              <a:t>: </a:t>
            </a:r>
            <a:r>
              <a:rPr lang="nb-NO" sz="900" dirty="0" err="1" smtClean="0"/>
              <a:t>Geophysics</a:t>
            </a:r>
            <a:r>
              <a:rPr lang="nb-NO" sz="900" dirty="0" smtClean="0"/>
              <a:t>, 47, 1413–1421.</a:t>
            </a:r>
            <a:endParaRPr lang="nb-NO" sz="900" dirty="0"/>
          </a:p>
        </p:txBody>
      </p:sp>
    </p:spTree>
    <p:extLst>
      <p:ext uri="{BB962C8B-B14F-4D97-AF65-F5344CB8AC3E}">
        <p14:creationId xmlns:p14="http://schemas.microsoft.com/office/powerpoint/2010/main" val="148401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Summary</a:t>
            </a:r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331640" y="4497031"/>
            <a:ext cx="3096344" cy="1902424"/>
            <a:chOff x="4211960" y="1464570"/>
            <a:chExt cx="4464496" cy="259130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4211960" y="1464570"/>
              <a:ext cx="4464496" cy="233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55976" y="148478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5097" y="3767845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6146" name="Picture 2" descr="C:\Users\student\Downloads\Screen Shot 2015-04-23 at 11.24.2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462" b="5790"/>
          <a:stretch/>
        </p:blipFill>
        <p:spPr bwMode="auto">
          <a:xfrm>
            <a:off x="5984340" y="1916832"/>
            <a:ext cx="2696989" cy="20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udent\Downloads\Screen Shot 2015-04-23 at 11.23.5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/>
          <a:stretch/>
        </p:blipFill>
        <p:spPr bwMode="auto">
          <a:xfrm>
            <a:off x="525100" y="1913625"/>
            <a:ext cx="2602433" cy="1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udent\Downloads\Screen Shot 2015-04-23 at 11.28.4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5644"/>
          <a:stretch/>
        </p:blipFill>
        <p:spPr bwMode="auto">
          <a:xfrm>
            <a:off x="3858127" y="1698443"/>
            <a:ext cx="1302026" cy="102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tudent\Downloads\Screen Shot 2015-04-23 at 11.29.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4959" b="2716"/>
          <a:stretch/>
        </p:blipFill>
        <p:spPr bwMode="auto">
          <a:xfrm>
            <a:off x="3851920" y="3098860"/>
            <a:ext cx="1302026" cy="9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20059372">
            <a:off x="3201560" y="2278688"/>
            <a:ext cx="534438" cy="333854"/>
          </a:xfrm>
          <a:prstGeom prst="rightArrow">
            <a:avLst>
              <a:gd name="adj1" fmla="val 266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ight Arrow 13"/>
          <p:cNvSpPr/>
          <p:nvPr/>
        </p:nvSpPr>
        <p:spPr>
          <a:xfrm rot="1816177">
            <a:off x="3195053" y="3142175"/>
            <a:ext cx="534438" cy="333854"/>
          </a:xfrm>
          <a:prstGeom prst="rightArrow">
            <a:avLst>
              <a:gd name="adj1" fmla="val 266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ight Arrow 16"/>
          <p:cNvSpPr/>
          <p:nvPr/>
        </p:nvSpPr>
        <p:spPr>
          <a:xfrm rot="18517306">
            <a:off x="5228249" y="2643432"/>
            <a:ext cx="805038" cy="333854"/>
          </a:xfrm>
          <a:prstGeom prst="rightArrow">
            <a:avLst>
              <a:gd name="adj1" fmla="val 26651"/>
              <a:gd name="adj2" fmla="val 1139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ight Arrow 17"/>
          <p:cNvSpPr/>
          <p:nvPr/>
        </p:nvSpPr>
        <p:spPr>
          <a:xfrm rot="21337144">
            <a:off x="5363548" y="2224723"/>
            <a:ext cx="534438" cy="333854"/>
          </a:xfrm>
          <a:prstGeom prst="rightArrow">
            <a:avLst>
              <a:gd name="adj1" fmla="val 266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" name="Group 9"/>
          <p:cNvGrpSpPr/>
          <p:nvPr/>
        </p:nvGrpSpPr>
        <p:grpSpPr>
          <a:xfrm>
            <a:off x="4509140" y="4556531"/>
            <a:ext cx="3094426" cy="1704652"/>
            <a:chOff x="4600787" y="4869160"/>
            <a:chExt cx="2664296" cy="1393174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600787" y="4869160"/>
              <a:ext cx="2664296" cy="139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615080" y="4869160"/>
              <a:ext cx="172944" cy="150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5576" y="15475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Notional</a:t>
            </a:r>
            <a:r>
              <a:rPr lang="nb-NO" dirty="0" smtClean="0"/>
              <a:t> </a:t>
            </a:r>
            <a:r>
              <a:rPr lang="nb-NO" dirty="0" err="1" smtClean="0"/>
              <a:t>signatures</a:t>
            </a:r>
            <a:endParaRPr lang="nb-NO" dirty="0"/>
          </a:p>
        </p:txBody>
      </p:sp>
      <p:sp>
        <p:nvSpPr>
          <p:cNvPr id="23" name="TextBox 22"/>
          <p:cNvSpPr txBox="1"/>
          <p:nvPr/>
        </p:nvSpPr>
        <p:spPr>
          <a:xfrm>
            <a:off x="5796136" y="1484784"/>
            <a:ext cx="294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Directive Source </a:t>
            </a:r>
            <a:r>
              <a:rPr lang="nb-NO" dirty="0" err="1"/>
              <a:t>W</a:t>
            </a:r>
            <a:r>
              <a:rPr lang="nb-NO" dirty="0" err="1" smtClean="0"/>
              <a:t>avefield</a:t>
            </a:r>
            <a:endParaRPr lang="nb-NO" dirty="0"/>
          </a:p>
        </p:txBody>
      </p:sp>
      <p:sp>
        <p:nvSpPr>
          <p:cNvPr id="12" name="TextBox 11"/>
          <p:cNvSpPr txBox="1"/>
          <p:nvPr/>
        </p:nvSpPr>
        <p:spPr>
          <a:xfrm>
            <a:off x="3968060" y="140348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Pressure</a:t>
            </a:r>
            <a:endParaRPr lang="nb-NO" dirty="0"/>
          </a:p>
        </p:txBody>
      </p:sp>
      <p:sp>
        <p:nvSpPr>
          <p:cNvPr id="25" name="TextBox 24"/>
          <p:cNvSpPr txBox="1"/>
          <p:nvPr/>
        </p:nvSpPr>
        <p:spPr>
          <a:xfrm>
            <a:off x="3707904" y="277163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d/</a:t>
            </a:r>
            <a:r>
              <a:rPr lang="nb-NO" dirty="0" err="1" smtClean="0"/>
              <a:t>dz</a:t>
            </a:r>
            <a:r>
              <a:rPr lang="nb-NO" dirty="0" smtClean="0"/>
              <a:t> </a:t>
            </a:r>
            <a:r>
              <a:rPr lang="nb-NO" dirty="0" err="1" smtClean="0"/>
              <a:t>Pressure</a:t>
            </a:r>
            <a:endParaRPr lang="nb-NO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056353" y="2348880"/>
            <a:ext cx="262497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101655" y="2671861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Time</a:t>
            </a:r>
            <a:endParaRPr lang="nb-NO" sz="1200" dirty="0"/>
          </a:p>
        </p:txBody>
      </p:sp>
      <p:sp>
        <p:nvSpPr>
          <p:cNvPr id="29" name="TextBox 28"/>
          <p:cNvSpPr txBox="1"/>
          <p:nvPr/>
        </p:nvSpPr>
        <p:spPr>
          <a:xfrm rot="5400000">
            <a:off x="8538502" y="274998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D</a:t>
            </a:r>
            <a:r>
              <a:rPr lang="nb-NO" sz="1200" dirty="0" smtClean="0"/>
              <a:t>epth</a:t>
            </a:r>
            <a:endParaRPr lang="nb-NO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937986" y="3970260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X-position</a:t>
            </a:r>
            <a:endParaRPr lang="nb-NO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094696" y="4077072"/>
            <a:ext cx="98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X-position</a:t>
            </a:r>
            <a:endParaRPr lang="nb-NO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331640" y="386985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Gun </a:t>
            </a:r>
            <a:r>
              <a:rPr lang="nb-NO" sz="1200" dirty="0" err="1" smtClean="0"/>
              <a:t>number</a:t>
            </a:r>
            <a:endParaRPr lang="nb-NO" sz="12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438466" y="3468608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Time</a:t>
            </a:r>
            <a:endParaRPr lang="nb-NO" sz="12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3438465" y="1950181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Time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94992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ssets.geoexpro.com/legacy-files/2010%20-%20Vol%207/No%201/Recent%20Adv%20in%20Tech%20Marine%20Seismic%20Sources%20Part%20I/bilde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15" y="4221088"/>
            <a:ext cx="372534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Introduction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5472608" cy="5112568"/>
          </a:xfrm>
        </p:spPr>
        <p:txBody>
          <a:bodyPr>
            <a:normAutofit/>
          </a:bodyPr>
          <a:lstStyle/>
          <a:p>
            <a:r>
              <a:rPr lang="nb-NO" dirty="0" smtClean="0"/>
              <a:t>The marine </a:t>
            </a:r>
            <a:r>
              <a:rPr lang="nb-NO" dirty="0" err="1" smtClean="0"/>
              <a:t>source</a:t>
            </a:r>
            <a:r>
              <a:rPr lang="nb-NO" dirty="0" smtClean="0"/>
              <a:t> </a:t>
            </a:r>
            <a:r>
              <a:rPr lang="nb-NO" dirty="0" err="1" smtClean="0"/>
              <a:t>usually</a:t>
            </a:r>
            <a:r>
              <a:rPr lang="nb-NO" dirty="0" smtClean="0"/>
              <a:t> </a:t>
            </a:r>
            <a:r>
              <a:rPr lang="nb-NO" dirty="0" err="1" smtClean="0"/>
              <a:t>consist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many</a:t>
            </a:r>
            <a:r>
              <a:rPr lang="nb-NO" dirty="0" smtClean="0"/>
              <a:t> air-</a:t>
            </a:r>
            <a:r>
              <a:rPr lang="nb-NO" dirty="0" err="1" smtClean="0"/>
              <a:t>guns</a:t>
            </a:r>
            <a:r>
              <a:rPr lang="nb-NO" dirty="0" smtClean="0"/>
              <a:t> and </a:t>
            </a:r>
            <a:r>
              <a:rPr lang="nb-NO" dirty="0" err="1" smtClean="0"/>
              <a:t>emmits</a:t>
            </a:r>
            <a:r>
              <a:rPr lang="nb-NO" dirty="0" smtClean="0"/>
              <a:t> a </a:t>
            </a:r>
            <a:r>
              <a:rPr lang="nb-NO" dirty="0" err="1" smtClean="0"/>
              <a:t>directive</a:t>
            </a:r>
            <a:r>
              <a:rPr lang="nb-NO" dirty="0" smtClean="0"/>
              <a:t> </a:t>
            </a:r>
            <a:r>
              <a:rPr lang="nb-NO" dirty="0" err="1" smtClean="0"/>
              <a:t>wavefield</a:t>
            </a:r>
            <a:r>
              <a:rPr lang="nb-NO" dirty="0" smtClean="0"/>
              <a:t>.</a:t>
            </a:r>
          </a:p>
          <a:p>
            <a:r>
              <a:rPr lang="nb-NO" dirty="0" smtClean="0"/>
              <a:t>Knowledge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this</a:t>
            </a:r>
            <a:r>
              <a:rPr lang="nb-NO" dirty="0" smtClean="0"/>
              <a:t> </a:t>
            </a:r>
            <a:r>
              <a:rPr lang="nb-NO" dirty="0" err="1" smtClean="0"/>
              <a:t>source</a:t>
            </a:r>
            <a:r>
              <a:rPr lang="nb-NO" dirty="0" smtClean="0"/>
              <a:t> </a:t>
            </a:r>
            <a:r>
              <a:rPr lang="nb-NO" dirty="0" err="1" smtClean="0"/>
              <a:t>wavefield</a:t>
            </a:r>
            <a:r>
              <a:rPr lang="nb-NO" dirty="0" smtClean="0"/>
              <a:t> is </a:t>
            </a:r>
            <a:r>
              <a:rPr lang="nb-NO" dirty="0" err="1" smtClean="0"/>
              <a:t>important</a:t>
            </a:r>
            <a:r>
              <a:rPr lang="nb-NO" dirty="0" smtClean="0"/>
              <a:t> for </a:t>
            </a:r>
            <a:r>
              <a:rPr lang="nb-NO" dirty="0" err="1" smtClean="0"/>
              <a:t>many</a:t>
            </a:r>
            <a:r>
              <a:rPr lang="nb-NO" dirty="0" smtClean="0"/>
              <a:t> </a:t>
            </a:r>
            <a:r>
              <a:rPr lang="nb-NO" dirty="0" err="1" smtClean="0"/>
              <a:t>processing</a:t>
            </a:r>
            <a:r>
              <a:rPr lang="nb-NO" dirty="0" smtClean="0"/>
              <a:t> </a:t>
            </a:r>
            <a:r>
              <a:rPr lang="nb-NO" dirty="0" err="1" smtClean="0"/>
              <a:t>steps</a:t>
            </a:r>
            <a:r>
              <a:rPr lang="nb-NO" dirty="0" smtClean="0"/>
              <a:t>.</a:t>
            </a:r>
          </a:p>
          <a:p>
            <a:r>
              <a:rPr lang="nb-NO" dirty="0" smtClean="0"/>
              <a:t>Our goal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future</a:t>
            </a:r>
            <a:r>
              <a:rPr lang="nb-NO" dirty="0" smtClean="0"/>
              <a:t> must be to image </a:t>
            </a:r>
            <a:r>
              <a:rPr lang="nb-NO" dirty="0" err="1" smtClean="0"/>
              <a:t>seismic</a:t>
            </a:r>
            <a:r>
              <a:rPr lang="nb-NO" dirty="0" smtClean="0"/>
              <a:t> data </a:t>
            </a:r>
            <a:r>
              <a:rPr lang="nb-NO" dirty="0" err="1" smtClean="0"/>
              <a:t>without</a:t>
            </a:r>
            <a:r>
              <a:rPr lang="nb-NO" dirty="0" smtClean="0"/>
              <a:t> </a:t>
            </a:r>
            <a:r>
              <a:rPr lang="nb-NO" dirty="0" err="1" smtClean="0"/>
              <a:t>too</a:t>
            </a:r>
            <a:r>
              <a:rPr lang="nb-NO" dirty="0" smtClean="0"/>
              <a:t> </a:t>
            </a:r>
            <a:r>
              <a:rPr lang="nb-NO" dirty="0" err="1" smtClean="0"/>
              <a:t>much</a:t>
            </a:r>
            <a:r>
              <a:rPr lang="nb-NO" dirty="0" smtClean="0"/>
              <a:t> pre-</a:t>
            </a:r>
            <a:r>
              <a:rPr lang="nb-NO" dirty="0" err="1" smtClean="0"/>
              <a:t>processing</a:t>
            </a:r>
            <a:r>
              <a:rPr lang="nb-NO" dirty="0" smtClean="0"/>
              <a:t>.</a:t>
            </a:r>
          </a:p>
          <a:p>
            <a:r>
              <a:rPr lang="nb-NO" dirty="0" err="1" smtClean="0"/>
              <a:t>Aim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this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 smtClean="0"/>
              <a:t>: To </a:t>
            </a:r>
            <a:r>
              <a:rPr lang="nb-NO" dirty="0" err="1" smtClean="0"/>
              <a:t>implement</a:t>
            </a:r>
            <a:r>
              <a:rPr lang="nb-NO" dirty="0" smtClean="0"/>
              <a:t> </a:t>
            </a:r>
            <a:r>
              <a:rPr lang="nb-NO" dirty="0" err="1" smtClean="0"/>
              <a:t>directive</a:t>
            </a:r>
            <a:r>
              <a:rPr lang="nb-NO" dirty="0" smtClean="0"/>
              <a:t> </a:t>
            </a:r>
            <a:r>
              <a:rPr lang="nb-NO" dirty="0" err="1" smtClean="0"/>
              <a:t>source</a:t>
            </a:r>
            <a:r>
              <a:rPr lang="nb-NO" dirty="0" smtClean="0"/>
              <a:t> </a:t>
            </a:r>
            <a:r>
              <a:rPr lang="nb-NO" dirty="0" err="1" smtClean="0"/>
              <a:t>wavefields</a:t>
            </a:r>
            <a:r>
              <a:rPr lang="nb-NO" dirty="0" smtClean="0"/>
              <a:t> in FD- </a:t>
            </a:r>
            <a:r>
              <a:rPr lang="nb-NO" dirty="0" err="1" smtClean="0"/>
              <a:t>modeling</a:t>
            </a:r>
            <a:r>
              <a:rPr lang="nb-NO" dirty="0"/>
              <a:t>,</a:t>
            </a:r>
            <a:r>
              <a:rPr lang="nb-NO" dirty="0" smtClean="0"/>
              <a:t> </a:t>
            </a:r>
            <a:r>
              <a:rPr lang="nb-NO" dirty="0" err="1" smtClean="0"/>
              <a:t>migration</a:t>
            </a:r>
            <a:r>
              <a:rPr lang="nb-NO" dirty="0"/>
              <a:t> </a:t>
            </a:r>
            <a:r>
              <a:rPr lang="nb-NO" dirty="0" smtClean="0"/>
              <a:t>and,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future</a:t>
            </a:r>
            <a:r>
              <a:rPr lang="nb-NO" dirty="0" smtClean="0"/>
              <a:t>, FWI. </a:t>
            </a:r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60397"/>
            <a:ext cx="27908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531" y="6505452"/>
            <a:ext cx="5102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(</a:t>
            </a:r>
            <a:r>
              <a:rPr lang="nb-NO" sz="1200" dirty="0" err="1" smtClean="0"/>
              <a:t>Upper</a:t>
            </a:r>
            <a:r>
              <a:rPr lang="nb-NO" sz="1200" dirty="0" smtClean="0"/>
              <a:t> </a:t>
            </a:r>
            <a:r>
              <a:rPr lang="nb-NO" sz="1200" dirty="0" err="1" smtClean="0"/>
              <a:t>picture</a:t>
            </a:r>
            <a:r>
              <a:rPr lang="nb-NO" sz="1200" dirty="0" smtClean="0"/>
              <a:t> from Lee et al, 2014. </a:t>
            </a:r>
            <a:r>
              <a:rPr lang="nb-NO" sz="1200" dirty="0" err="1" smtClean="0"/>
              <a:t>Bottom</a:t>
            </a:r>
            <a:r>
              <a:rPr lang="nb-NO" sz="1200" dirty="0" smtClean="0"/>
              <a:t>: Landrø &amp; Amundsen, 2010)</a:t>
            </a:r>
            <a:endParaRPr lang="nb-NO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249188" y="3284984"/>
            <a:ext cx="1598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>
                <a:solidFill>
                  <a:srgbClr val="0070C0"/>
                </a:solidFill>
              </a:rPr>
              <a:t>Vertical</a:t>
            </a:r>
            <a:r>
              <a:rPr lang="nb-NO" sz="1600" dirty="0" smtClean="0"/>
              <a:t>, </a:t>
            </a:r>
            <a:r>
              <a:rPr lang="nb-NO" sz="1600" dirty="0" smtClean="0">
                <a:solidFill>
                  <a:srgbClr val="FF0000"/>
                </a:solidFill>
              </a:rPr>
              <a:t>50 deg</a:t>
            </a:r>
            <a:endParaRPr lang="nb-NO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6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70" y="4937743"/>
            <a:ext cx="4545071" cy="164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Sources in FD-</a:t>
            </a:r>
            <a:r>
              <a:rPr lang="nb-NO" dirty="0" err="1" smtClean="0"/>
              <a:t>methods</a:t>
            </a:r>
            <a:r>
              <a:rPr lang="nb-NO" dirty="0" smtClean="0"/>
              <a:t>: </a:t>
            </a:r>
            <a:r>
              <a:rPr lang="nb-NO" dirty="0" err="1" smtClean="0"/>
              <a:t>Previous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4114800" cy="4637112"/>
          </a:xfrm>
        </p:spPr>
        <p:txBody>
          <a:bodyPr>
            <a:noAutofit/>
          </a:bodyPr>
          <a:lstStyle/>
          <a:p>
            <a:r>
              <a:rPr lang="nb-NO" sz="1850" dirty="0" smtClean="0"/>
              <a:t>Hybrid </a:t>
            </a:r>
            <a:r>
              <a:rPr lang="nb-NO" sz="1850" dirty="0" err="1" smtClean="0"/>
              <a:t>approaches</a:t>
            </a:r>
            <a:r>
              <a:rPr lang="nb-NO" sz="1850" dirty="0" smtClean="0"/>
              <a:t> </a:t>
            </a:r>
            <a:r>
              <a:rPr lang="nb-NO" sz="1850" dirty="0" err="1" smtClean="0"/>
              <a:t>can</a:t>
            </a:r>
            <a:r>
              <a:rPr lang="nb-NO" sz="1850" dirty="0" smtClean="0"/>
              <a:t> be used to </a:t>
            </a:r>
            <a:r>
              <a:rPr lang="nb-NO" sz="1850" dirty="0" err="1" smtClean="0"/>
              <a:t>implement</a:t>
            </a:r>
            <a:r>
              <a:rPr lang="nb-NO" sz="1850" dirty="0" smtClean="0"/>
              <a:t> </a:t>
            </a:r>
            <a:r>
              <a:rPr lang="nb-NO" sz="1850" dirty="0" err="1" smtClean="0"/>
              <a:t>known</a:t>
            </a:r>
            <a:r>
              <a:rPr lang="nb-NO" sz="1850" dirty="0" smtClean="0"/>
              <a:t> </a:t>
            </a:r>
            <a:r>
              <a:rPr lang="nb-NO" sz="1850" dirty="0" err="1" smtClean="0"/>
              <a:t>wavefields</a:t>
            </a:r>
            <a:r>
              <a:rPr lang="nb-NO" sz="1850" dirty="0" smtClean="0"/>
              <a:t> in to FD </a:t>
            </a:r>
            <a:r>
              <a:rPr lang="nb-NO" sz="1850" dirty="0" err="1" smtClean="0"/>
              <a:t>schemes</a:t>
            </a:r>
            <a:r>
              <a:rPr lang="nb-NO" sz="1850" dirty="0" smtClean="0"/>
              <a:t> ( e.g. </a:t>
            </a:r>
            <a:r>
              <a:rPr lang="nb-NO" sz="1850" dirty="0" err="1" smtClean="0"/>
              <a:t>Alterman</a:t>
            </a:r>
            <a:r>
              <a:rPr lang="nb-NO" sz="1850" dirty="0" smtClean="0"/>
              <a:t> and </a:t>
            </a:r>
            <a:r>
              <a:rPr lang="nb-NO" sz="1850" dirty="0" err="1" smtClean="0"/>
              <a:t>karal</a:t>
            </a:r>
            <a:r>
              <a:rPr lang="nb-NO" sz="1850" dirty="0" smtClean="0"/>
              <a:t>, 1968)</a:t>
            </a:r>
          </a:p>
          <a:p>
            <a:r>
              <a:rPr lang="nb-NO" sz="1850" dirty="0" smtClean="0"/>
              <a:t>Methods for </a:t>
            </a:r>
            <a:r>
              <a:rPr lang="nb-NO" sz="1850" dirty="0" err="1" smtClean="0"/>
              <a:t>injecting</a:t>
            </a:r>
            <a:r>
              <a:rPr lang="nb-NO" sz="1850" dirty="0" smtClean="0"/>
              <a:t> </a:t>
            </a:r>
            <a:r>
              <a:rPr lang="nb-NO" sz="1850" dirty="0" err="1" smtClean="0"/>
              <a:t>point</a:t>
            </a:r>
            <a:r>
              <a:rPr lang="nb-NO" sz="1850" dirty="0" smtClean="0"/>
              <a:t> </a:t>
            </a:r>
            <a:r>
              <a:rPr lang="nb-NO" sz="1850" dirty="0" err="1" smtClean="0"/>
              <a:t>sources</a:t>
            </a:r>
            <a:r>
              <a:rPr lang="nb-NO" sz="1850" dirty="0" smtClean="0"/>
              <a:t> </a:t>
            </a:r>
            <a:r>
              <a:rPr lang="nb-NO" sz="1850" dirty="0" err="1" smtClean="0"/>
              <a:t>that</a:t>
            </a:r>
            <a:r>
              <a:rPr lang="nb-NO" sz="1850" dirty="0" smtClean="0"/>
              <a:t> </a:t>
            </a:r>
            <a:r>
              <a:rPr lang="nb-NO" sz="1850" dirty="0" err="1" smtClean="0"/>
              <a:t>does</a:t>
            </a:r>
            <a:r>
              <a:rPr lang="nb-NO" sz="1850" dirty="0" smtClean="0"/>
              <a:t> not </a:t>
            </a:r>
            <a:r>
              <a:rPr lang="nb-NO" sz="1850" dirty="0" err="1" smtClean="0"/>
              <a:t>coincide</a:t>
            </a:r>
            <a:r>
              <a:rPr lang="nb-NO" sz="1850" dirty="0" smtClean="0"/>
              <a:t> </a:t>
            </a:r>
            <a:r>
              <a:rPr lang="nb-NO" sz="1850" dirty="0" err="1" smtClean="0"/>
              <a:t>with</a:t>
            </a:r>
            <a:r>
              <a:rPr lang="nb-NO" sz="1850" dirty="0" smtClean="0"/>
              <a:t> grid </a:t>
            </a:r>
            <a:r>
              <a:rPr lang="nb-NO" sz="1850" dirty="0" err="1" smtClean="0"/>
              <a:t>cells</a:t>
            </a:r>
            <a:r>
              <a:rPr lang="nb-NO" sz="1850" dirty="0" smtClean="0"/>
              <a:t> have </a:t>
            </a:r>
            <a:r>
              <a:rPr lang="nb-NO" sz="1850" dirty="0" err="1" smtClean="0"/>
              <a:t>been</a:t>
            </a:r>
            <a:r>
              <a:rPr lang="nb-NO" sz="1850" dirty="0" smtClean="0"/>
              <a:t> </a:t>
            </a:r>
            <a:r>
              <a:rPr lang="nb-NO" sz="1850" dirty="0" err="1" smtClean="0"/>
              <a:t>developed</a:t>
            </a:r>
            <a:r>
              <a:rPr lang="nb-NO" sz="1850" dirty="0" smtClean="0"/>
              <a:t>  (Mittet and </a:t>
            </a:r>
            <a:r>
              <a:rPr lang="nb-NO" sz="1850" dirty="0"/>
              <a:t>A</a:t>
            </a:r>
            <a:r>
              <a:rPr lang="nb-NO" sz="1850" dirty="0" smtClean="0"/>
              <a:t>rntsen, 1999, </a:t>
            </a:r>
            <a:r>
              <a:rPr lang="nb-NO" sz="1850" dirty="0" err="1" smtClean="0"/>
              <a:t>Hicks</a:t>
            </a:r>
            <a:r>
              <a:rPr lang="nb-NO" sz="1850" dirty="0" smtClean="0"/>
              <a:t>, 2002).</a:t>
            </a:r>
          </a:p>
          <a:p>
            <a:r>
              <a:rPr lang="nb-NO" sz="1850" dirty="0" smtClean="0"/>
              <a:t>A </a:t>
            </a:r>
            <a:r>
              <a:rPr lang="nb-NO" sz="1850" dirty="0" err="1" smtClean="0"/>
              <a:t>method</a:t>
            </a:r>
            <a:r>
              <a:rPr lang="nb-NO" sz="1850" dirty="0" smtClean="0"/>
              <a:t> for </a:t>
            </a:r>
            <a:r>
              <a:rPr lang="nb-NO" sz="1850" dirty="0" err="1" smtClean="0"/>
              <a:t>implementing</a:t>
            </a:r>
            <a:r>
              <a:rPr lang="nb-NO" sz="1850" dirty="0" smtClean="0"/>
              <a:t> </a:t>
            </a:r>
            <a:r>
              <a:rPr lang="nb-NO" sz="1850" dirty="0" err="1" smtClean="0"/>
              <a:t>measured</a:t>
            </a:r>
            <a:r>
              <a:rPr lang="nb-NO" sz="1850" dirty="0" smtClean="0"/>
              <a:t> </a:t>
            </a:r>
            <a:r>
              <a:rPr lang="nb-NO" sz="1850" dirty="0" err="1" smtClean="0"/>
              <a:t>source</a:t>
            </a:r>
            <a:r>
              <a:rPr lang="nb-NO" sz="1850" dirty="0" smtClean="0"/>
              <a:t> </a:t>
            </a:r>
            <a:r>
              <a:rPr lang="nb-NO" sz="1850" dirty="0" err="1" smtClean="0"/>
              <a:t>wavefields</a:t>
            </a:r>
            <a:r>
              <a:rPr lang="nb-NO" sz="1850" dirty="0" smtClean="0"/>
              <a:t> from a </a:t>
            </a:r>
            <a:r>
              <a:rPr lang="nb-NO" sz="1850" dirty="0" err="1" smtClean="0"/>
              <a:t>directive</a:t>
            </a:r>
            <a:r>
              <a:rPr lang="nb-NO" sz="1850" dirty="0" smtClean="0"/>
              <a:t> air-</a:t>
            </a:r>
            <a:r>
              <a:rPr lang="nb-NO" sz="1850" dirty="0" err="1" smtClean="0"/>
              <a:t>gun</a:t>
            </a:r>
            <a:r>
              <a:rPr lang="nb-NO" sz="1850" dirty="0" smtClean="0"/>
              <a:t> </a:t>
            </a:r>
            <a:r>
              <a:rPr lang="nb-NO" sz="1850" dirty="0" err="1" smtClean="0"/>
              <a:t>array</a:t>
            </a:r>
            <a:r>
              <a:rPr lang="nb-NO" sz="1850" dirty="0" smtClean="0"/>
              <a:t> </a:t>
            </a:r>
            <a:r>
              <a:rPr lang="nb-NO" sz="1850" dirty="0" err="1" smtClean="0"/>
              <a:t>was</a:t>
            </a:r>
            <a:r>
              <a:rPr lang="nb-NO" sz="1850" dirty="0" smtClean="0"/>
              <a:t> </a:t>
            </a:r>
            <a:r>
              <a:rPr lang="nb-NO" sz="1850" dirty="0" err="1" smtClean="0"/>
              <a:t>proposed</a:t>
            </a:r>
            <a:r>
              <a:rPr lang="nb-NO" sz="1850" dirty="0"/>
              <a:t> </a:t>
            </a:r>
            <a:r>
              <a:rPr lang="nb-NO" sz="1850" dirty="0" smtClean="0"/>
              <a:t>by Landrø et al. (1993).</a:t>
            </a:r>
          </a:p>
          <a:p>
            <a:r>
              <a:rPr lang="nb-NO" sz="1850" dirty="0" smtClean="0"/>
              <a:t>A </a:t>
            </a:r>
            <a:r>
              <a:rPr lang="nb-NO" sz="1850" dirty="0" err="1" smtClean="0"/>
              <a:t>known</a:t>
            </a:r>
            <a:r>
              <a:rPr lang="nb-NO" sz="1850" dirty="0" smtClean="0"/>
              <a:t> </a:t>
            </a:r>
            <a:r>
              <a:rPr lang="nb-NO" sz="1850" dirty="0" err="1" smtClean="0"/>
              <a:t>wavefield</a:t>
            </a:r>
            <a:r>
              <a:rPr lang="nb-NO" sz="1850" dirty="0" smtClean="0"/>
              <a:t> </a:t>
            </a:r>
            <a:r>
              <a:rPr lang="nb-NO" sz="1850" dirty="0" err="1" smtClean="0"/>
              <a:t>can</a:t>
            </a:r>
            <a:r>
              <a:rPr lang="nb-NO" sz="1850" dirty="0" smtClean="0"/>
              <a:t> be introduces in FD-</a:t>
            </a:r>
            <a:r>
              <a:rPr lang="nb-NO" sz="1850" dirty="0" err="1" smtClean="0"/>
              <a:t>methods</a:t>
            </a:r>
            <a:r>
              <a:rPr lang="nb-NO" sz="1850" dirty="0" smtClean="0"/>
              <a:t> by </a:t>
            </a:r>
            <a:r>
              <a:rPr lang="nb-NO" sz="1850" dirty="0" err="1" smtClean="0"/>
              <a:t>using</a:t>
            </a:r>
            <a:r>
              <a:rPr lang="nb-NO" sz="1850" dirty="0" smtClean="0"/>
              <a:t> </a:t>
            </a:r>
            <a:r>
              <a:rPr lang="nb-NO" sz="1850" dirty="0" err="1" smtClean="0"/>
              <a:t>wavefield</a:t>
            </a:r>
            <a:r>
              <a:rPr lang="nb-NO" sz="1850" dirty="0" smtClean="0"/>
              <a:t> </a:t>
            </a:r>
            <a:r>
              <a:rPr lang="nb-NO" sz="1850" dirty="0" err="1" smtClean="0"/>
              <a:t>injection</a:t>
            </a:r>
            <a:r>
              <a:rPr lang="nb-NO" sz="1850" dirty="0" smtClean="0"/>
              <a:t> (</a:t>
            </a:r>
            <a:r>
              <a:rPr lang="nb-NO" sz="1850" dirty="0" err="1" smtClean="0"/>
              <a:t>e.g</a:t>
            </a:r>
            <a:r>
              <a:rPr lang="nb-NO" sz="1850" dirty="0" smtClean="0"/>
              <a:t> Mittet, 1994, </a:t>
            </a:r>
            <a:r>
              <a:rPr lang="nb-NO" sz="1850" dirty="0" err="1" smtClean="0"/>
              <a:t>Robertsson</a:t>
            </a:r>
            <a:r>
              <a:rPr lang="nb-NO" sz="1850" dirty="0" smtClean="0"/>
              <a:t> and </a:t>
            </a:r>
            <a:r>
              <a:rPr lang="nb-NO" sz="1850" dirty="0" err="1" smtClean="0"/>
              <a:t>Chapman</a:t>
            </a:r>
            <a:r>
              <a:rPr lang="nb-NO" sz="1850" dirty="0" smtClean="0"/>
              <a:t>, 2000).</a:t>
            </a:r>
          </a:p>
          <a:p>
            <a:endParaRPr lang="nb-NO" sz="1850" dirty="0" smtClean="0"/>
          </a:p>
          <a:p>
            <a:endParaRPr lang="nb-NO" sz="185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69" y="2882870"/>
            <a:ext cx="2880318" cy="232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7538" y="4293096"/>
            <a:ext cx="181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(Landrø </a:t>
            </a:r>
            <a:r>
              <a:rPr lang="nb-NO" sz="1400" dirty="0" smtClean="0"/>
              <a:t>et al., </a:t>
            </a:r>
            <a:r>
              <a:rPr lang="nb-NO" sz="1400" dirty="0" smtClean="0"/>
              <a:t>1993)</a:t>
            </a:r>
            <a:endParaRPr lang="nb-NO" sz="1400" dirty="0"/>
          </a:p>
        </p:txBody>
      </p:sp>
      <p:grpSp>
        <p:nvGrpSpPr>
          <p:cNvPr id="3081" name="Group 3080"/>
          <p:cNvGrpSpPr/>
          <p:nvPr/>
        </p:nvGrpSpPr>
        <p:grpSpPr>
          <a:xfrm>
            <a:off x="5021908" y="1412776"/>
            <a:ext cx="1480810" cy="1470094"/>
            <a:chOff x="5724128" y="1412776"/>
            <a:chExt cx="1480810" cy="147009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084168" y="1412776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58962" y="1412776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724128" y="1700808"/>
              <a:ext cx="12961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724128" y="2348880"/>
              <a:ext cx="12961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" t="86172" r="91914" b="5540"/>
            <a:stretch/>
          </p:blipFill>
          <p:spPr bwMode="auto">
            <a:xfrm>
              <a:off x="6271172" y="1946872"/>
              <a:ext cx="199176" cy="22126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72" name="Straight Arrow Connector 3071"/>
            <p:cNvCxnSpPr/>
            <p:nvPr/>
          </p:nvCxnSpPr>
          <p:spPr>
            <a:xfrm flipV="1">
              <a:off x="6470348" y="1700808"/>
              <a:ext cx="189884" cy="24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6" name="Straight Arrow Connector 3075"/>
            <p:cNvCxnSpPr/>
            <p:nvPr/>
          </p:nvCxnSpPr>
          <p:spPr>
            <a:xfrm>
              <a:off x="6470348" y="2168140"/>
              <a:ext cx="188614" cy="1807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6084168" y="2168140"/>
              <a:ext cx="197566" cy="1807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6084168" y="1700808"/>
              <a:ext cx="197566" cy="2696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0" name="TextBox 3079"/>
                <p:cNvSpPr txBox="1"/>
                <p:nvPr/>
              </p:nvSpPr>
              <p:spPr>
                <a:xfrm rot="5400000">
                  <a:off x="6768857" y="1840913"/>
                  <a:ext cx="5028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nb-NO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oMath>
                    </m:oMathPara>
                  </a14:m>
                  <a:endParaRPr lang="nb-NO" dirty="0"/>
                </a:p>
              </p:txBody>
            </p:sp>
          </mc:Choice>
          <mc:Fallback xmlns="">
            <p:sp>
              <p:nvSpPr>
                <p:cNvPr id="3080" name="TextBox 30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6768857" y="1840913"/>
                  <a:ext cx="502830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137356" y="2513538"/>
                  <a:ext cx="5170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nb-NO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oMath>
                    </m:oMathPara>
                  </a14:m>
                  <a:endParaRPr lang="nb-NO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7356" y="2513538"/>
                  <a:ext cx="517065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5" name="Picture 2" descr="C:\Users\student\Downloads\Screen Shot 2015-04-23 at 11.24.2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462" b="5790"/>
          <a:stretch/>
        </p:blipFill>
        <p:spPr bwMode="auto">
          <a:xfrm>
            <a:off x="6971161" y="1531549"/>
            <a:ext cx="1679132" cy="12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Method</a:t>
            </a:r>
            <a:endParaRPr lang="nb-NO" dirty="0"/>
          </a:p>
        </p:txBody>
      </p:sp>
      <p:grpSp>
        <p:nvGrpSpPr>
          <p:cNvPr id="5" name="Group 4"/>
          <p:cNvGrpSpPr/>
          <p:nvPr/>
        </p:nvGrpSpPr>
        <p:grpSpPr>
          <a:xfrm>
            <a:off x="4139952" y="1412776"/>
            <a:ext cx="4464496" cy="4665537"/>
            <a:chOff x="4211960" y="1464570"/>
            <a:chExt cx="4464496" cy="466553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464570"/>
              <a:ext cx="4464496" cy="4665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55976" y="148478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55097" y="3767845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0" name="Picture 3" descr="C:\Users\student\Downloads\Screen Shot 2015-04-23 at 11.23.5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/>
          <a:stretch/>
        </p:blipFill>
        <p:spPr bwMode="auto">
          <a:xfrm>
            <a:off x="468177" y="1748705"/>
            <a:ext cx="3752750" cy="42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1579" y="1432990"/>
            <a:ext cx="2760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Notional</a:t>
            </a:r>
            <a:r>
              <a:rPr lang="nb-NO" sz="1600" dirty="0" smtClean="0"/>
              <a:t> </a:t>
            </a:r>
            <a:r>
              <a:rPr lang="nb-NO" sz="1600" dirty="0" err="1" smtClean="0"/>
              <a:t>signatures</a:t>
            </a:r>
            <a:endParaRPr lang="nb-NO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30914" y="3704931"/>
            <a:ext cx="1121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Time</a:t>
            </a:r>
            <a:endParaRPr lang="nb-NO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35696" y="5939813"/>
            <a:ext cx="1564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Gun </a:t>
            </a:r>
            <a:r>
              <a:rPr lang="nb-NO" sz="1200" dirty="0" err="1" smtClean="0"/>
              <a:t>number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8427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Analytical</a:t>
            </a:r>
            <a:r>
              <a:rPr lang="nb-NO" dirty="0" smtClean="0"/>
              <a:t> </a:t>
            </a:r>
            <a:r>
              <a:rPr lang="nb-NO" dirty="0" err="1" smtClean="0"/>
              <a:t>Extrapolation</a:t>
            </a:r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75605"/>
            <a:ext cx="4142788" cy="68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6" y="2760534"/>
            <a:ext cx="4142788" cy="8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86" y="3948688"/>
            <a:ext cx="1445468" cy="5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211960" y="2316163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64088" y="201039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The </a:t>
            </a:r>
            <a:r>
              <a:rPr lang="nb-NO" dirty="0" err="1"/>
              <a:t>P</a:t>
            </a:r>
            <a:r>
              <a:rPr lang="nb-NO" dirty="0" err="1" smtClean="0"/>
              <a:t>ressure</a:t>
            </a:r>
            <a:r>
              <a:rPr lang="nb-NO" dirty="0" smtClean="0"/>
              <a:t> </a:t>
            </a:r>
            <a:r>
              <a:rPr lang="nb-NO" dirty="0" err="1" smtClean="0"/>
              <a:t>field</a:t>
            </a:r>
            <a:r>
              <a:rPr lang="nb-NO" dirty="0" smtClean="0"/>
              <a:t> at </a:t>
            </a:r>
            <a:r>
              <a:rPr lang="nb-NO" b="1" dirty="0" smtClean="0"/>
              <a:t>x </a:t>
            </a:r>
            <a:r>
              <a:rPr lang="nb-NO" dirty="0" smtClean="0"/>
              <a:t>from N </a:t>
            </a:r>
            <a:r>
              <a:rPr lang="nb-NO" dirty="0" err="1" smtClean="0"/>
              <a:t>sources</a:t>
            </a:r>
            <a:endParaRPr lang="nb-NO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10332" y="3202138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62460" y="289636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The Greens </a:t>
            </a:r>
            <a:r>
              <a:rPr lang="nb-NO" dirty="0" err="1" smtClean="0"/>
              <a:t>function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mirror</a:t>
            </a:r>
            <a:r>
              <a:rPr lang="nb-NO" dirty="0" smtClean="0"/>
              <a:t> </a:t>
            </a:r>
            <a:r>
              <a:rPr lang="nb-NO" dirty="0" err="1" smtClean="0"/>
              <a:t>source</a:t>
            </a:r>
            <a:endParaRPr lang="nb-NO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803514" y="4260303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36096" y="389194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How to </a:t>
            </a:r>
            <a:r>
              <a:rPr lang="nb-NO" dirty="0" err="1" smtClean="0"/>
              <a:t>calculate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vertical</a:t>
            </a:r>
            <a:r>
              <a:rPr lang="nb-NO" dirty="0" smtClean="0"/>
              <a:t> derivative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pressure</a:t>
            </a:r>
            <a:endParaRPr lang="nb-NO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4702" y="4698912"/>
            <a:ext cx="3096344" cy="1902424"/>
            <a:chOff x="4211960" y="1464570"/>
            <a:chExt cx="4464496" cy="259130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4211960" y="1464570"/>
              <a:ext cx="4464496" cy="233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4355976" y="148478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55097" y="3767845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07905" y="5085184"/>
            <a:ext cx="432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dirty="0" err="1" smtClean="0"/>
              <a:t>Calculate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pressure</a:t>
            </a:r>
            <a:r>
              <a:rPr lang="nb-NO" dirty="0" smtClean="0"/>
              <a:t> and </a:t>
            </a:r>
            <a:r>
              <a:rPr lang="nb-NO" dirty="0" err="1" smtClean="0"/>
              <a:t>its</a:t>
            </a:r>
            <a:r>
              <a:rPr lang="nb-NO" dirty="0" smtClean="0"/>
              <a:t> </a:t>
            </a:r>
            <a:r>
              <a:rPr lang="nb-NO" dirty="0" err="1" smtClean="0"/>
              <a:t>vertical</a:t>
            </a:r>
            <a:r>
              <a:rPr lang="nb-NO" dirty="0" smtClean="0"/>
              <a:t> derivative at all </a:t>
            </a:r>
            <a:r>
              <a:rPr lang="nb-NO" dirty="0" err="1" smtClean="0"/>
              <a:t>points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line </a:t>
            </a:r>
            <a:r>
              <a:rPr lang="nb-NO" i="1" dirty="0" smtClean="0"/>
              <a:t>S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Store </a:t>
            </a:r>
            <a:r>
              <a:rPr lang="nb-NO" dirty="0" err="1" smtClean="0"/>
              <a:t>them</a:t>
            </a:r>
            <a:r>
              <a:rPr lang="nb-NO" dirty="0" smtClean="0"/>
              <a:t> for </a:t>
            </a:r>
            <a:r>
              <a:rPr lang="nb-NO" dirty="0" smtClean="0"/>
              <a:t>later </a:t>
            </a:r>
            <a:r>
              <a:rPr lang="nb-NO" dirty="0" err="1" smtClean="0"/>
              <a:t>use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6349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Wavefield</a:t>
            </a:r>
            <a:r>
              <a:rPr lang="nb-NO" dirty="0" smtClean="0"/>
              <a:t> </a:t>
            </a:r>
            <a:r>
              <a:rPr lang="nb-NO" dirty="0" err="1" smtClean="0"/>
              <a:t>Injection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1" y="1619250"/>
            <a:ext cx="4772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7" y="2277219"/>
            <a:ext cx="37623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5167273" cy="76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3573016"/>
            <a:ext cx="5023257" cy="8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6453336"/>
            <a:ext cx="4800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(Amundsen and </a:t>
            </a:r>
            <a:r>
              <a:rPr lang="nb-NO" sz="1600" dirty="0" err="1"/>
              <a:t>R</a:t>
            </a:r>
            <a:r>
              <a:rPr lang="nb-NO" sz="1600" dirty="0" err="1" smtClean="0"/>
              <a:t>obertsson</a:t>
            </a:r>
            <a:r>
              <a:rPr lang="nb-NO" sz="1600" dirty="0" smtClean="0"/>
              <a:t>, </a:t>
            </a:r>
            <a:r>
              <a:rPr lang="nb-NO" sz="1600" dirty="0" smtClean="0"/>
              <a:t>2014, </a:t>
            </a:r>
            <a:r>
              <a:rPr lang="nb-NO" sz="1600" dirty="0" err="1" smtClean="0"/>
              <a:t>Vaaland</a:t>
            </a:r>
            <a:r>
              <a:rPr lang="nb-NO" sz="1600" dirty="0" smtClean="0"/>
              <a:t>, 2014)</a:t>
            </a:r>
            <a:endParaRPr lang="nb-NO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63" y="5085184"/>
            <a:ext cx="4819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461528" y="2009775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09583" y="168660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Wave</a:t>
            </a:r>
            <a:r>
              <a:rPr lang="nb-NO" dirty="0" smtClean="0"/>
              <a:t> </a:t>
            </a:r>
            <a:r>
              <a:rPr lang="nb-NO" dirty="0" err="1" smtClean="0"/>
              <a:t>equation</a:t>
            </a:r>
            <a:r>
              <a:rPr lang="nb-NO" dirty="0" smtClean="0"/>
              <a:t> for N </a:t>
            </a:r>
            <a:r>
              <a:rPr lang="nb-NO" dirty="0" err="1" smtClean="0"/>
              <a:t>source</a:t>
            </a:r>
            <a:r>
              <a:rPr lang="nb-NO" dirty="0" err="1"/>
              <a:t>s</a:t>
            </a:r>
            <a:endParaRPr lang="nb-NO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89120" y="2584319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65584" y="2277219"/>
            <a:ext cx="286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Wave</a:t>
            </a:r>
            <a:r>
              <a:rPr lang="nb-NO" dirty="0" smtClean="0"/>
              <a:t> </a:t>
            </a:r>
            <a:r>
              <a:rPr lang="nb-NO" dirty="0" err="1" smtClean="0"/>
              <a:t>equation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equivalent</a:t>
            </a:r>
            <a:r>
              <a:rPr lang="nb-NO" dirty="0" smtClean="0"/>
              <a:t>  </a:t>
            </a:r>
            <a:r>
              <a:rPr lang="nb-NO" dirty="0" err="1" smtClean="0"/>
              <a:t>source</a:t>
            </a:r>
            <a:r>
              <a:rPr lang="nb-NO" dirty="0" smtClean="0"/>
              <a:t> terms</a:t>
            </a:r>
            <a:endParaRPr lang="nb-NO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7232" y="3306076"/>
            <a:ext cx="5749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09583" y="306896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Monopole</a:t>
            </a:r>
            <a:r>
              <a:rPr lang="nb-NO" dirty="0" smtClean="0"/>
              <a:t> terms</a:t>
            </a:r>
            <a:endParaRPr lang="nb-NO" dirty="0"/>
          </a:p>
        </p:txBody>
      </p:sp>
      <p:sp>
        <p:nvSpPr>
          <p:cNvPr id="18" name="TextBox 17"/>
          <p:cNvSpPr txBox="1"/>
          <p:nvPr/>
        </p:nvSpPr>
        <p:spPr>
          <a:xfrm>
            <a:off x="6609583" y="368200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dipole</a:t>
            </a:r>
            <a:r>
              <a:rPr lang="nb-NO" dirty="0" smtClean="0"/>
              <a:t> terms</a:t>
            </a:r>
            <a:endParaRPr lang="nb-NO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823671" y="3891787"/>
            <a:ext cx="5749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40402" y="4715852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Approximation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derivative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implementation</a:t>
            </a:r>
            <a:r>
              <a:rPr lang="nb-NO" dirty="0" smtClean="0"/>
              <a:t> </a:t>
            </a:r>
            <a:endParaRPr lang="nb-NO" dirty="0"/>
          </a:p>
        </p:txBody>
      </p:sp>
      <p:grpSp>
        <p:nvGrpSpPr>
          <p:cNvPr id="21" name="Group 20"/>
          <p:cNvGrpSpPr/>
          <p:nvPr/>
        </p:nvGrpSpPr>
        <p:grpSpPr>
          <a:xfrm>
            <a:off x="395534" y="4765794"/>
            <a:ext cx="3094426" cy="1704652"/>
            <a:chOff x="4600787" y="4869160"/>
            <a:chExt cx="2664296" cy="139317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600787" y="4869160"/>
              <a:ext cx="2664296" cy="139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4615080" y="4869160"/>
              <a:ext cx="172944" cy="150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27784" y="3573016"/>
            <a:ext cx="2161336" cy="7200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/>
          <p:cNvSpPr/>
          <p:nvPr/>
        </p:nvSpPr>
        <p:spPr>
          <a:xfrm>
            <a:off x="3440402" y="5115669"/>
            <a:ext cx="5092038" cy="7200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33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Implementation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a </a:t>
            </a:r>
            <a:r>
              <a:rPr lang="nb-NO" dirty="0" err="1" smtClean="0"/>
              <a:t>staggered</a:t>
            </a:r>
            <a:r>
              <a:rPr lang="nb-NO" dirty="0" smtClean="0"/>
              <a:t> grid</a:t>
            </a:r>
            <a:endParaRPr lang="nb-NO" dirty="0"/>
          </a:p>
        </p:txBody>
      </p:sp>
      <p:pic>
        <p:nvPicPr>
          <p:cNvPr id="7171" name="Picture 3" descr="C:\Users\student\Downloads\Screen Shot 2015-04-23 at 14.26.5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 bwMode="auto">
          <a:xfrm>
            <a:off x="310225" y="2852935"/>
            <a:ext cx="8306939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tudent\Downloads\Screen Shot 2015-04-23 at 14.23.3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"/>
          <a:stretch/>
        </p:blipFill>
        <p:spPr bwMode="auto">
          <a:xfrm>
            <a:off x="310226" y="4653137"/>
            <a:ext cx="8306938" cy="15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udent\Downloads\Screen Shot 2015-04-23 at 14.26.5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03"/>
          <a:stretch/>
        </p:blipFill>
        <p:spPr bwMode="auto">
          <a:xfrm>
            <a:off x="310225" y="2626712"/>
            <a:ext cx="8513814" cy="27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483768" y="2278906"/>
            <a:ext cx="0" cy="4464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01482" y="2765858"/>
            <a:ext cx="0" cy="3959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44208" y="2260800"/>
            <a:ext cx="0" cy="4464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0100" y="6221621"/>
            <a:ext cx="8063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 = 0.03                 t = 0.05                       t = 0.07                   t = 0.1</a:t>
            </a:r>
          </a:p>
          <a:p>
            <a:endParaRPr lang="nb-NO" dirty="0" smtClean="0"/>
          </a:p>
          <a:p>
            <a:r>
              <a:rPr lang="nb-NO" dirty="0" smtClean="0"/>
              <a:t>            </a:t>
            </a:r>
          </a:p>
          <a:p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8504080" y="3356992"/>
            <a:ext cx="6399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M=1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r>
              <a:rPr lang="nb-NO" dirty="0" smtClean="0"/>
              <a:t>M=4</a:t>
            </a:r>
            <a:endParaRPr lang="nb-NO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6336"/>
            <a:ext cx="3101230" cy="50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83056" y="1444134"/>
            <a:ext cx="1368152" cy="1033736"/>
            <a:chOff x="5580112" y="1100296"/>
            <a:chExt cx="1656184" cy="1352080"/>
          </a:xfrm>
        </p:grpSpPr>
        <p:sp>
          <p:nvSpPr>
            <p:cNvPr id="14" name="Rectangle 13"/>
            <p:cNvSpPr/>
            <p:nvPr/>
          </p:nvSpPr>
          <p:spPr>
            <a:xfrm>
              <a:off x="5580112" y="1100296"/>
              <a:ext cx="1656184" cy="13520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32140" y="1344288"/>
              <a:ext cx="1152128" cy="8640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Model</a:t>
              </a:r>
              <a:endParaRPr lang="nb-NO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580112" y="1493853"/>
              <a:ext cx="1656184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356261" y="1499337"/>
            <a:ext cx="3787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Injection</a:t>
            </a:r>
            <a:r>
              <a:rPr lang="nb-NO" dirty="0" smtClean="0"/>
              <a:t> </a:t>
            </a:r>
            <a:r>
              <a:rPr lang="nb-NO" dirty="0" err="1" smtClean="0"/>
              <a:t>surface</a:t>
            </a:r>
            <a:r>
              <a:rPr lang="nb-NO" dirty="0" smtClean="0"/>
              <a:t> </a:t>
            </a:r>
            <a:r>
              <a:rPr lang="nb-NO" dirty="0" err="1" smtClean="0"/>
              <a:t>extends</a:t>
            </a:r>
            <a:r>
              <a:rPr lang="nb-NO" dirty="0" smtClean="0"/>
              <a:t> </a:t>
            </a:r>
            <a:r>
              <a:rPr lang="nb-NO" dirty="0" err="1" smtClean="0"/>
              <a:t>out</a:t>
            </a:r>
            <a:r>
              <a:rPr lang="nb-NO" dirty="0" smtClean="0"/>
              <a:t> in PML </a:t>
            </a:r>
            <a:r>
              <a:rPr lang="nb-NO" dirty="0" err="1" smtClean="0"/>
              <a:t>boundary</a:t>
            </a:r>
            <a:r>
              <a:rPr lang="nb-NO" dirty="0" smtClean="0"/>
              <a:t> to </a:t>
            </a:r>
            <a:r>
              <a:rPr lang="nb-NO" dirty="0" err="1" smtClean="0"/>
              <a:t>avoid</a:t>
            </a:r>
            <a:r>
              <a:rPr lang="nb-NO" dirty="0" smtClean="0"/>
              <a:t> </a:t>
            </a:r>
            <a:r>
              <a:rPr lang="nb-NO" dirty="0" err="1" smtClean="0"/>
              <a:t>edge</a:t>
            </a:r>
            <a:r>
              <a:rPr lang="nb-NO" dirty="0" smtClean="0"/>
              <a:t> </a:t>
            </a:r>
            <a:r>
              <a:rPr lang="nb-NO" dirty="0" err="1" smtClean="0"/>
              <a:t>diffractions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21" name="TextBox 20"/>
          <p:cNvSpPr txBox="1"/>
          <p:nvPr/>
        </p:nvSpPr>
        <p:spPr>
          <a:xfrm>
            <a:off x="4308089" y="224519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PML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3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4226</TotalTime>
  <Words>2227</Words>
  <Application>Microsoft Macintosh PowerPoint</Application>
  <PresentationFormat>On-screen Show (4:3)</PresentationFormat>
  <Paragraphs>193</Paragraphs>
  <Slides>23</Slides>
  <Notes>21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Clarity</vt:lpstr>
      <vt:lpstr>Modeling and migration of marine seismic data with general source configurations</vt:lpstr>
      <vt:lpstr>Outline</vt:lpstr>
      <vt:lpstr>Summary</vt:lpstr>
      <vt:lpstr>Introduction</vt:lpstr>
      <vt:lpstr>Sources in FD-methods: Previous work</vt:lpstr>
      <vt:lpstr>Method</vt:lpstr>
      <vt:lpstr>Analytical Extrapolation</vt:lpstr>
      <vt:lpstr>Wavefield Injection</vt:lpstr>
      <vt:lpstr>Implementation on a staggered grid</vt:lpstr>
      <vt:lpstr>Modeling and Migration</vt:lpstr>
      <vt:lpstr>Source Array</vt:lpstr>
      <vt:lpstr>Source wavefields at injection surface</vt:lpstr>
      <vt:lpstr>Modeling of one shot</vt:lpstr>
      <vt:lpstr>Modeling and RTM of a single shot</vt:lpstr>
      <vt:lpstr>Modeling and RTM of a single shot</vt:lpstr>
      <vt:lpstr>NRMS* differences (in 18.7_x0013_5 m _x0016_window)</vt:lpstr>
      <vt:lpstr>Preliminary Full Stack Image</vt:lpstr>
      <vt:lpstr>Discussion and remarks (1)</vt:lpstr>
      <vt:lpstr>Discussion and remarks (2)</vt:lpstr>
      <vt:lpstr>Future Work</vt:lpstr>
      <vt:lpstr>Conclusions</vt:lpstr>
      <vt:lpstr>Acknowledgements</vt:lpstr>
      <vt:lpstr>References</vt:lpstr>
    </vt:vector>
  </TitlesOfParts>
  <Company>OD - PTIL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and migration of marine seismic with general source configurations</dc:title>
  <dc:creator>student</dc:creator>
  <cp:lastModifiedBy>Kjetil Eik Haavik</cp:lastModifiedBy>
  <cp:revision>99</cp:revision>
  <dcterms:created xsi:type="dcterms:W3CDTF">2015-04-22T12:44:14Z</dcterms:created>
  <dcterms:modified xsi:type="dcterms:W3CDTF">2015-04-28T06:40:01Z</dcterms:modified>
</cp:coreProperties>
</file>