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388" r:id="rId3"/>
    <p:sldId id="397" r:id="rId4"/>
    <p:sldId id="389" r:id="rId5"/>
    <p:sldId id="395" r:id="rId6"/>
    <p:sldId id="280" r:id="rId7"/>
    <p:sldId id="392" r:id="rId8"/>
    <p:sldId id="390" r:id="rId9"/>
    <p:sldId id="391" r:id="rId10"/>
    <p:sldId id="394" r:id="rId11"/>
    <p:sldId id="393" r:id="rId12"/>
    <p:sldId id="396" r:id="rId13"/>
    <p:sldId id="398" r:id="rId14"/>
    <p:sldId id="364" r:id="rId15"/>
    <p:sldId id="400" r:id="rId16"/>
    <p:sldId id="401" r:id="rId17"/>
    <p:sldId id="31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99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Sourouri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/>
    <p:restoredTop sz="69649" autoAdjust="0"/>
  </p:normalViewPr>
  <p:slideViewPr>
    <p:cSldViewPr>
      <p:cViewPr varScale="1">
        <p:scale>
          <a:sx n="62" d="100"/>
          <a:sy n="62" d="100"/>
        </p:scale>
        <p:origin x="407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8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76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73BA211-AC68-344B-B886-9DE64C487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86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899B69A-1E65-C941-B15A-A52D4FF9469A}" type="datetime1">
              <a:rPr lang="nb-NO" altLang="en-US"/>
              <a:pPr/>
              <a:t>24.04.2017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6608FD9-4663-FB41-BA33-0114AFFB2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33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What you see on the picture is NVIDIAs</a:t>
            </a:r>
            <a:r>
              <a:rPr lang="en-US" altLang="en-US" sz="1000" baseline="0" dirty="0" smtClean="0">
                <a:ea typeface="MS PGothic" charset="-128"/>
              </a:rPr>
              <a:t> latest GPU offering, the P100.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For the last decade or so, GPUs have been adopted by the scientific community at a steady rate.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Owning to their parallel architecture,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GPUs have thus been adopted by both the scientific community and the industry to accelerate different types of computations.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95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52634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memory architecture of KNL is user-configurable and can be set in three modes: cache, flat and hybrid.</a:t>
            </a:r>
          </a:p>
          <a:p>
            <a:r>
              <a:rPr lang="en-US" baseline="0" dirty="0" smtClean="0"/>
              <a:t>The two most important are cache and flat mode.</a:t>
            </a:r>
          </a:p>
          <a:p>
            <a:r>
              <a:rPr lang="en-US" baseline="0" dirty="0" smtClean="0"/>
              <a:t>I will not cover hybrid in my talk today.</a:t>
            </a:r>
          </a:p>
          <a:p>
            <a:r>
              <a:rPr lang="en-US" baseline="0" dirty="0" smtClean="0"/>
              <a:t>Also, I will not mentioned the various cluster modes.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Changing the memory architecture requires that the system has to be rebooted.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Cache mode requires the least work, as the MCDRAM acts as cache for read/writes between the cores and the DDR4 memory.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want to just run your code on the KNL, this is the most interesting mode.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have a memory-bound application, then the highest memory bandwidth can be achieved using flat mode.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downside of this mode is that you need to either use a tool such as the </a:t>
            </a:r>
            <a:r>
              <a:rPr lang="en-US" baseline="0" dirty="0" err="1" smtClean="0"/>
              <a:t>memkind</a:t>
            </a:r>
            <a:r>
              <a:rPr lang="en-US" baseline="0" dirty="0" smtClean="0"/>
              <a:t> library to mange memory allocations or use a tools such as </a:t>
            </a:r>
            <a:r>
              <a:rPr lang="en-US" baseline="0" dirty="0" err="1" smtClean="0"/>
              <a:t>numactl</a:t>
            </a:r>
            <a:r>
              <a:rPr lang="en-US" baseline="0" dirty="0" smtClean="0"/>
              <a:t> to take care of non-uniform memory access.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your application workload does not fit into the MCDRAM, then the application will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fault.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8FD9-4663-FB41-BA33-0114AFFB2F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81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sz="1000" dirty="0" smtClean="0"/>
              <a:t>For</a:t>
            </a:r>
            <a:r>
              <a:rPr lang="en-US" sz="1000" baseline="0" dirty="0" smtClean="0"/>
              <a:t> our first experiment, we are interested in establishing a baseline for future reference.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sz="1000" baseline="0" dirty="0" smtClean="0"/>
              <a:t>Here, we have taken a highly-tuned multi-core CPU code and compiled it for KNL.</a:t>
            </a:r>
          </a:p>
          <a:p>
            <a:pPr defTabSz="931863" eaLnBrk="1" hangingPunct="1">
              <a:spcBef>
                <a:spcPct val="0"/>
              </a:spcBef>
            </a:pPr>
            <a:endParaRPr lang="en-US" sz="1000" dirty="0" smtClean="0"/>
          </a:p>
          <a:p>
            <a:pPr defTabSz="931863" eaLnBrk="1" hangingPunct="1">
              <a:spcBef>
                <a:spcPct val="0"/>
              </a:spcBef>
            </a:pPr>
            <a:r>
              <a:rPr lang="en-US" sz="1000" dirty="0" smtClean="0"/>
              <a:t>Our metric of choice is</a:t>
            </a:r>
            <a:r>
              <a:rPr lang="en-US" sz="1000" baseline="0" dirty="0" smtClean="0"/>
              <a:t> Mega Lattice Update per Second, which describes how many grid point is updated per second.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sz="1000" baseline="0" dirty="0" smtClean="0"/>
              <a:t>The formula for computing the MLUPS is, number of iterations x </a:t>
            </a:r>
            <a:r>
              <a:rPr lang="en-US" sz="1000" baseline="0" dirty="0" err="1" smtClean="0"/>
              <a:t>Nx</a:t>
            </a:r>
            <a:r>
              <a:rPr lang="en-US" sz="1000" baseline="0" dirty="0" smtClean="0"/>
              <a:t> x </a:t>
            </a:r>
            <a:r>
              <a:rPr lang="en-US" sz="1000" baseline="0" dirty="0" err="1" smtClean="0"/>
              <a:t>Ny</a:t>
            </a:r>
            <a:r>
              <a:rPr lang="en-US" sz="1000" baseline="0" dirty="0" smtClean="0"/>
              <a:t> x </a:t>
            </a:r>
            <a:r>
              <a:rPr lang="en-US" sz="1000" baseline="0" dirty="0" err="1" smtClean="0"/>
              <a:t>Nz</a:t>
            </a:r>
            <a:r>
              <a:rPr lang="en-US" sz="1000" baseline="0" dirty="0" smtClean="0"/>
              <a:t> * 1e-6</a:t>
            </a:r>
            <a:r>
              <a:rPr lang="en-US" sz="1000" dirty="0" smtClean="0"/>
              <a:t> / </a:t>
            </a:r>
            <a:r>
              <a:rPr lang="en-US" sz="1000" dirty="0" err="1" smtClean="0"/>
              <a:t>elapsed_seconds</a:t>
            </a:r>
            <a:endParaRPr lang="en-US" sz="1000" dirty="0" smtClean="0"/>
          </a:p>
          <a:p>
            <a:pPr defTabSz="931863" eaLnBrk="1" hangingPunct="1">
              <a:spcBef>
                <a:spcPct val="0"/>
              </a:spcBef>
            </a:pPr>
            <a:endParaRPr lang="en-US" altLang="en-US" sz="1000" dirty="0" smtClean="0">
              <a:ea typeface="MS PGothic" charset="-128"/>
            </a:endParaRPr>
          </a:p>
          <a:p>
            <a:pPr marL="0" marR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The memory model is cache. </a:t>
            </a:r>
          </a:p>
          <a:p>
            <a:pPr marL="0" marR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In other words, the MCDRAM is used for caching transactions to the DDR4 memory.</a:t>
            </a:r>
          </a:p>
          <a:p>
            <a:pPr marL="0" marR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Unsurprisingly, the smaller the workload size, the better performance.</a:t>
            </a:r>
          </a:p>
          <a:p>
            <a:pPr marL="0" marR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The reason for this is because more data fits in the MCDRAM.</a:t>
            </a:r>
          </a:p>
          <a:p>
            <a:pPr marL="0" marR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defTabSz="931863" eaLnBrk="1" hangingPunct="1">
              <a:spcBef>
                <a:spcPct val="0"/>
              </a:spcBef>
            </a:pPr>
            <a:endParaRPr lang="en-US" altLang="en-US" sz="100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00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The default thread affinity policy on the KNL is to scatter the threads.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Although</a:t>
            </a:r>
            <a:r>
              <a:rPr lang="en-US" altLang="en-US" sz="1000" baseline="0" dirty="0" smtClean="0">
                <a:ea typeface="MS PGothic" charset="-128"/>
              </a:rPr>
              <a:t> this works very well for many memory-bound applications, this is not the best affinity policy for our application.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Hence, it is worth exploring other affinity policies.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By using the compact affinity policy, we are able to improve the performance further.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Again, we see that the smallest workload size enjoy the most of such a change.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When using the compact thread affinity, neighboring thread can share data, leading to a more efficient data sharing via local caches.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3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The reason why the smallest problem size enjoys the best performance</a:t>
            </a:r>
            <a:r>
              <a:rPr lang="en-US" altLang="en-US" sz="1000" baseline="0" dirty="0" smtClean="0">
                <a:ea typeface="MS PGothic" charset="-128"/>
              </a:rPr>
              <a:t> is because the entire problem size fits in the MCDRAM.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For the larger problem size, we have only placed the most important arrays in the MCDRAM, while we have let other less important arrays spill into DDR4.</a:t>
            </a:r>
          </a:p>
        </p:txBody>
      </p:sp>
    </p:spTree>
    <p:extLst>
      <p:ext uri="{BB962C8B-B14F-4D97-AF65-F5344CB8AC3E}">
        <p14:creationId xmlns:p14="http://schemas.microsoft.com/office/powerpoint/2010/main" val="134650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52A853B4-0FEC-CD42-8E80-0C767B9D41B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1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Although GPUs can indeed accelerate many types of applications.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Programming them appears to be a very challenging task, which unfortunately excludes many domain scientists.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The three most common way of programming </a:t>
            </a:r>
            <a:r>
              <a:rPr lang="en-US" altLang="en-US" sz="1000" baseline="0" dirty="0" err="1" smtClean="0">
                <a:ea typeface="MS PGothic" charset="-128"/>
              </a:rPr>
              <a:t>Nvidia</a:t>
            </a:r>
            <a:r>
              <a:rPr lang="en-US" altLang="en-US" sz="1000" baseline="0" dirty="0" smtClean="0">
                <a:ea typeface="MS PGothic" charset="-128"/>
              </a:rPr>
              <a:t> GPUs is to either use 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a programming extension to C/C++ and Fortran called CUDA or a directive based model called </a:t>
            </a:r>
            <a:r>
              <a:rPr lang="en-US" altLang="en-US" sz="1000" baseline="0" dirty="0" err="1" smtClean="0">
                <a:ea typeface="MS PGothic" charset="-128"/>
              </a:rPr>
              <a:t>OpenACC</a:t>
            </a:r>
            <a:r>
              <a:rPr lang="en-US" altLang="en-US" sz="1000" baseline="0" dirty="0" smtClean="0">
                <a:ea typeface="MS PGothic" charset="-128"/>
              </a:rPr>
              <a:t>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err="1" smtClean="0">
                <a:ea typeface="MS PGothic" charset="-128"/>
              </a:rPr>
              <a:t>OpenACC</a:t>
            </a:r>
            <a:r>
              <a:rPr lang="en-US" altLang="en-US" sz="1000" baseline="0" dirty="0" smtClean="0">
                <a:ea typeface="MS PGothic" charset="-128"/>
              </a:rPr>
              <a:t> is simpler than CUDA but getting really good performance using </a:t>
            </a:r>
            <a:r>
              <a:rPr lang="en-US" altLang="en-US" sz="1000" baseline="0" dirty="0" err="1" smtClean="0">
                <a:ea typeface="MS PGothic" charset="-128"/>
              </a:rPr>
              <a:t>OpenACC</a:t>
            </a:r>
            <a:r>
              <a:rPr lang="en-US" altLang="en-US" sz="1000" baseline="0" dirty="0" smtClean="0">
                <a:ea typeface="MS PGothic" charset="-128"/>
              </a:rPr>
              <a:t> is difficult.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The third and probably the most complicated way of programming GPU is to use the OpenCL programming extension.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OpenCL is in many ways similar to CUDA but involves many more low-level details.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In short, we have a device that delivers tremendous amount of performance, but that can only be unlocked by experts.</a:t>
            </a:r>
          </a:p>
        </p:txBody>
      </p:sp>
    </p:spTree>
    <p:extLst>
      <p:ext uri="{BB962C8B-B14F-4D97-AF65-F5344CB8AC3E}">
        <p14:creationId xmlns:p14="http://schemas.microsoft.com/office/powerpoint/2010/main" val="178481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The machine you see on this picture is Intel’s alternative to GPUs.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It is called Xeon Phi and shares</a:t>
            </a:r>
            <a:r>
              <a:rPr lang="en-US" altLang="en-US" sz="1000" baseline="0" dirty="0" smtClean="0">
                <a:ea typeface="MS PGothic" charset="-128"/>
              </a:rPr>
              <a:t> certain similarities with GPUs.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While GPUs are accelerators, which means it cannot operate with a general-purpose CPU,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the latest generation of Xeon Phi are self-hosted systems.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This means that one no longer needs to take care of intricate details </a:t>
            </a:r>
            <a:r>
              <a:rPr lang="en-US" altLang="en-US" sz="1000" baseline="0" dirty="0" err="1" smtClean="0">
                <a:ea typeface="MS PGothic" charset="-128"/>
              </a:rPr>
              <a:t>w.r.t</a:t>
            </a:r>
            <a:r>
              <a:rPr lang="en-US" altLang="en-US" sz="1000" baseline="0" dirty="0" smtClean="0">
                <a:ea typeface="MS PGothic" charset="-128"/>
              </a:rPr>
              <a:t>. moving data between the CPU and the GPU.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Moreover, conventional and much-used programming language such as C/C++/FORTRAN or models such MPI and </a:t>
            </a:r>
            <a:r>
              <a:rPr lang="en-US" altLang="en-US" sz="1000" baseline="0" dirty="0" err="1" smtClean="0">
                <a:ea typeface="MS PGothic" charset="-128"/>
              </a:rPr>
              <a:t>OpenMP</a:t>
            </a:r>
            <a:r>
              <a:rPr lang="en-US" altLang="en-US" sz="1000" baseline="0" dirty="0" smtClean="0">
                <a:ea typeface="MS PGothic" charset="-128"/>
              </a:rPr>
              <a:t> can be used.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The focus of this talk is on parallel computing on the Xeon Phi using </a:t>
            </a:r>
            <a:r>
              <a:rPr lang="en-US" altLang="en-US" sz="1000" baseline="0" dirty="0" err="1" smtClean="0">
                <a:ea typeface="MS PGothic" charset="-128"/>
              </a:rPr>
              <a:t>OpenMP</a:t>
            </a:r>
            <a:r>
              <a:rPr lang="en-US" altLang="en-US" sz="1000" baseline="0" dirty="0" smtClean="0">
                <a:ea typeface="MS PGothic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2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sz="1000" dirty="0" smtClean="0">
                <a:ea typeface="MS PGothic" charset="-128"/>
              </a:rPr>
              <a:t>So far we have talked about</a:t>
            </a:r>
            <a:r>
              <a:rPr lang="en-US" altLang="en-US" sz="1000" baseline="0" dirty="0" smtClean="0">
                <a:ea typeface="MS PGothic" charset="-128"/>
              </a:rPr>
              <a:t> the architecture of the Xeon Phi, but not about its theoretical peak performance.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Let us see how it compares to the latest and the greatest generation of GPUs from </a:t>
            </a:r>
            <a:r>
              <a:rPr lang="en-US" altLang="en-US" sz="1000" baseline="0" dirty="0" err="1" smtClean="0">
                <a:ea typeface="MS PGothic" charset="-128"/>
              </a:rPr>
              <a:t>Nvidia</a:t>
            </a:r>
            <a:r>
              <a:rPr lang="en-US" altLang="en-US" sz="1000" baseline="0" dirty="0" smtClean="0">
                <a:ea typeface="MS PGothic" charset="-128"/>
              </a:rPr>
              <a:t>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In terms of raw performance, there is no doubt that the P100 is faster than the Xeon Phi.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Xeon Phi’s main advantage is that it can store more data thanks to the addition of DDR4 data.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Having said that, things are a bit more complicated than that.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First of all, as already mentioned, harnessing performance out of the P100 can be quite challenging.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On the other hand, Intel promises that using a programming model such as </a:t>
            </a:r>
            <a:r>
              <a:rPr lang="en-US" altLang="en-US" sz="1000" baseline="0" dirty="0" err="1" smtClean="0">
                <a:ea typeface="MS PGothic" charset="-128"/>
              </a:rPr>
              <a:t>OpenMP</a:t>
            </a:r>
            <a:r>
              <a:rPr lang="en-US" altLang="en-US" sz="1000" baseline="0" dirty="0" smtClean="0">
                <a:ea typeface="MS PGothic" charset="-128"/>
              </a:rPr>
              <a:t>, is sufficient to achieve good performance.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Secondly, writing GPU applications requires a significant software engineering effort.</a:t>
            </a: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Xeon Phi on the other hand is binary compatible with x86 code, which means that you can run your existing applications on Xeon Phi without changing as much as a single line of code.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  <a:p>
            <a:pPr defTabSz="931863" eaLnBrk="1" hangingPunct="1">
              <a:spcBef>
                <a:spcPct val="0"/>
              </a:spcBef>
            </a:pPr>
            <a:r>
              <a:rPr lang="en-US" altLang="en-US" sz="1000" baseline="0" dirty="0" smtClean="0">
                <a:ea typeface="MS PGothic" charset="-128"/>
              </a:rPr>
              <a:t>Machine balance</a:t>
            </a:r>
          </a:p>
          <a:p>
            <a:pPr defTabSz="931863" eaLnBrk="1" hangingPunct="1">
              <a:spcBef>
                <a:spcPct val="0"/>
              </a:spcBef>
            </a:pPr>
            <a:endParaRPr lang="en-US" altLang="en-US" sz="1000" baseline="0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9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E8E9C4FB-87F6-E248-BA46-769F7996F25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0" baseline="0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19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E8E9C4FB-87F6-E248-BA46-769F7996F25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0" dirty="0" smtClean="0">
                <a:ea typeface="MS PGothic" charset="-128"/>
              </a:rPr>
              <a:t>In</a:t>
            </a:r>
            <a:r>
              <a:rPr lang="en-US" altLang="en-US" i="0" baseline="0" dirty="0" smtClean="0">
                <a:ea typeface="MS PGothic" charset="-128"/>
              </a:rPr>
              <a:t> this presentation, I will talk briefly about our target application.</a:t>
            </a:r>
          </a:p>
        </p:txBody>
      </p:sp>
    </p:spTree>
    <p:extLst>
      <p:ext uri="{BB962C8B-B14F-4D97-AF65-F5344CB8AC3E}">
        <p14:creationId xmlns:p14="http://schemas.microsoft.com/office/powerpoint/2010/main" val="134439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E8E9C4FB-87F6-E248-BA46-769F7996F25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0" dirty="0" smtClean="0">
                <a:ea typeface="MS PGothic" charset="-128"/>
              </a:rPr>
              <a:t>Then, I will provide</a:t>
            </a:r>
            <a:r>
              <a:rPr lang="en-US" altLang="en-US" i="0" baseline="0" dirty="0" smtClean="0">
                <a:ea typeface="MS PGothic" charset="-128"/>
              </a:rPr>
              <a:t> a high-level overview of the KNL based Xeon Phi architecture.</a:t>
            </a:r>
            <a:endParaRPr lang="en-US" altLang="en-US" i="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79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E8E9C4FB-87F6-E248-BA46-769F7996F25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0" dirty="0" smtClean="0">
                <a:ea typeface="MS PGothic" charset="-128"/>
              </a:rPr>
              <a:t>Finally, I will</a:t>
            </a:r>
            <a:r>
              <a:rPr lang="en-US" altLang="en-US" i="0" baseline="0" dirty="0" smtClean="0">
                <a:ea typeface="MS PGothic" charset="-128"/>
              </a:rPr>
              <a:t> present some early results, in which we compare our Xeon Phi results with multi-core CPU results.</a:t>
            </a:r>
            <a:endParaRPr lang="en-US" altLang="en-US" i="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80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314F0603-1CC7-B543-8908-078B5319C68F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2656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1000" dirty="0" smtClean="0"/>
              <a:t>The application is written</a:t>
            </a:r>
            <a:r>
              <a:rPr lang="en-US" sz="1000" baseline="0" dirty="0" smtClean="0"/>
              <a:t> in C++14 and parallelized using </a:t>
            </a:r>
            <a:r>
              <a:rPr lang="en-US" sz="1000" baseline="0" dirty="0" err="1" smtClean="0"/>
              <a:t>OpenMP</a:t>
            </a:r>
            <a:r>
              <a:rPr lang="en-US" sz="1000" baseline="0" dirty="0" smtClean="0"/>
              <a:t>.</a:t>
            </a:r>
          </a:p>
          <a:p>
            <a:pPr eaLnBrk="0" hangingPunct="0">
              <a:defRPr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33290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4DB627-8E36-9842-9525-BB051332A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C732F880-D61B-C847-9D24-A48A23880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2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7510D89B-F938-BB4A-9EDD-0AC8F9177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20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76200"/>
            <a:ext cx="2255837" cy="390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15113" cy="390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46969000-C64F-9F40-8856-37666F2F0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BFB8B419-4518-5545-A872-16B77CC80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27E0AE94-5E73-C148-B348-8B6B774C7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95A2043D-5E4E-EA4B-A3B7-E18B56D72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7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581400"/>
            <a:ext cx="23622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3581400"/>
            <a:ext cx="23622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5809CFFA-540D-5044-A67F-A12FE942F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4646B0E7-0AEC-4748-A853-5E804D56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4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DA4B9134-BDA8-404F-A77C-148BFB451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21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0A55967C-3C70-664B-94C9-4893EC118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5AA31929-29DB-7444-A8D8-58FDCBDEE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2075" y="76200"/>
            <a:ext cx="8975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34290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20433C-170B-5747-9CD8-46FD28F74A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2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Insert headline assertion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5814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Insert call-outs for visual evidence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  <a:p>
            <a:fld id="{F9BBF260-AD3D-B341-B1DC-8B9862F13C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99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9" y="1163841"/>
            <a:ext cx="5529801" cy="4689271"/>
          </a:xfrm>
          <a:prstGeom prst="rect">
            <a:avLst/>
          </a:prstGeom>
        </p:spPr>
      </p:pic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Accelerating 3D Elastic Wave Equations on Knights Landing based Intel Xeon </a:t>
            </a:r>
            <a:r>
              <a:rPr lang="en-US" sz="3600" dirty="0" smtClean="0">
                <a:solidFill>
                  <a:schemeClr val="tx1"/>
                </a:solidFill>
              </a:rPr>
              <a:t>Phi systems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900666" y="4956373"/>
            <a:ext cx="956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1200" b="0" dirty="0" err="1" smtClean="0">
                <a:solidFill>
                  <a:schemeClr val="tx1"/>
                </a:solidFill>
                <a:cs typeface="Arial" charset="0"/>
              </a:rPr>
              <a:t>nvidia.com</a:t>
            </a: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6279510"/>
            <a:ext cx="2071687" cy="57849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369" y="1981200"/>
            <a:ext cx="3925105" cy="37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5400" bIns="2540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Mohammed </a:t>
            </a:r>
            <a:r>
              <a:rPr lang="en-US" sz="2400" dirty="0" smtClean="0">
                <a:solidFill>
                  <a:schemeClr val="tx1"/>
                </a:solidFill>
              </a:rPr>
              <a:t>Sourouri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Espen</a:t>
            </a:r>
            <a:r>
              <a:rPr lang="en-US" sz="2400" dirty="0" smtClean="0">
                <a:solidFill>
                  <a:schemeClr val="tx1"/>
                </a:solidFill>
              </a:rPr>
              <a:t> Birger Raknes</a:t>
            </a:r>
            <a:r>
              <a:rPr lang="en-US" sz="2400" baseline="30000" dirty="0" smtClean="0">
                <a:solidFill>
                  <a:schemeClr val="tx1"/>
                </a:solidFill>
              </a:rPr>
              <a:t>2,3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baseline="30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Norwegian University of </a:t>
            </a: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Science and Technology (NTNU)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April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25,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2017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baseline="30000" dirty="0" smtClean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>
                <a:solidFill>
                  <a:schemeClr val="tx1"/>
                </a:solidFill>
              </a:rPr>
              <a:t>1 Department of Electronic </a:t>
            </a:r>
            <a:r>
              <a:rPr lang="en-US" sz="2400" baseline="30000" dirty="0" smtClean="0">
                <a:solidFill>
                  <a:schemeClr val="tx1"/>
                </a:solidFill>
              </a:rPr>
              <a:t>Systems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 smtClean="0">
                <a:solidFill>
                  <a:schemeClr val="tx1"/>
                </a:solidFill>
              </a:rPr>
              <a:t>2 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AkerBP</a:t>
            </a:r>
            <a:r>
              <a:rPr lang="en-US" sz="2400" baseline="30000" dirty="0" smtClean="0">
                <a:solidFill>
                  <a:schemeClr val="tx1"/>
                </a:solidFill>
              </a:rPr>
              <a:t/>
            </a:r>
            <a:br>
              <a:rPr lang="en-US" sz="2400" baseline="30000" dirty="0" smtClean="0">
                <a:solidFill>
                  <a:schemeClr val="tx1"/>
                </a:solidFill>
              </a:rPr>
            </a:br>
            <a:r>
              <a:rPr lang="en-US" sz="2400" baseline="30000" dirty="0" smtClean="0">
                <a:solidFill>
                  <a:schemeClr val="tx1"/>
                </a:solidFill>
              </a:rPr>
              <a:t>3 Work </a:t>
            </a:r>
            <a:r>
              <a:rPr lang="en-US" sz="2400" baseline="30000" dirty="0">
                <a:solidFill>
                  <a:schemeClr val="tx1"/>
                </a:solidFill>
              </a:rPr>
              <a:t>conducted when part of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chemeClr val="tx1"/>
                </a:solidFill>
              </a:rPr>
              <a:t>Department of Geoscience and Petroleum</a:t>
            </a:r>
            <a:endParaRPr lang="en-US" sz="2400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0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155651" y="1465040"/>
            <a:ext cx="8912149" cy="4879687"/>
            <a:chOff x="-43933" y="1366186"/>
            <a:chExt cx="8912149" cy="4879687"/>
          </a:xfrm>
        </p:grpSpPr>
        <p:sp>
          <p:nvSpPr>
            <p:cNvPr id="376" name="Rounded Rectangle 375"/>
            <p:cNvSpPr/>
            <p:nvPr/>
          </p:nvSpPr>
          <p:spPr>
            <a:xfrm>
              <a:off x="4625729" y="1366186"/>
              <a:ext cx="4242487" cy="27618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95250" y="1428560"/>
              <a:ext cx="4017165" cy="26965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365153" y="1475182"/>
              <a:ext cx="533402" cy="4572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Vx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2513658"/>
              <a:ext cx="533402" cy="4768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Vy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65153" y="3558066"/>
              <a:ext cx="533402" cy="4572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Vz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43933" y="5890954"/>
              <a:ext cx="3066207" cy="35491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SxxSyySzz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08008" y="1502734"/>
              <a:ext cx="838200" cy="40863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dxf</a:t>
              </a:r>
              <a:endParaRPr lang="en-US" sz="1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231557" y="1502734"/>
              <a:ext cx="838200" cy="40863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dzb</a:t>
              </a:r>
              <a:endParaRPr lang="en-US" sz="1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98355" y="1502734"/>
              <a:ext cx="838200" cy="40863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dyb</a:t>
              </a:r>
              <a:endParaRPr lang="en-US" sz="16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176124" y="2514923"/>
              <a:ext cx="838200" cy="4086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dyf</a:t>
              </a:r>
              <a:endParaRPr lang="en-US" sz="16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030224" y="2516282"/>
              <a:ext cx="838200" cy="4086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dzb2</a:t>
              </a:r>
              <a:endParaRPr lang="en-US" sz="16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973016" y="2513658"/>
              <a:ext cx="838200" cy="4086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dxb</a:t>
              </a:r>
              <a:endParaRPr lang="en-US" sz="1600" dirty="0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403254" y="1968280"/>
              <a:ext cx="457200" cy="50630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Arrow Connector 318"/>
            <p:cNvCxnSpPr>
              <a:stCxn id="4" idx="6"/>
              <a:endCxn id="17" idx="2"/>
            </p:cNvCxnSpPr>
            <p:nvPr/>
          </p:nvCxnSpPr>
          <p:spPr>
            <a:xfrm>
              <a:off x="1046208" y="1707051"/>
              <a:ext cx="1853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17" idx="6"/>
              <a:endCxn id="18" idx="2"/>
            </p:cNvCxnSpPr>
            <p:nvPr/>
          </p:nvCxnSpPr>
          <p:spPr>
            <a:xfrm>
              <a:off x="2069757" y="1707051"/>
              <a:ext cx="2285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>
              <a:stCxn id="18" idx="6"/>
              <a:endCxn id="3" idx="1"/>
            </p:cNvCxnSpPr>
            <p:nvPr/>
          </p:nvCxnSpPr>
          <p:spPr>
            <a:xfrm flipV="1">
              <a:off x="3136555" y="1703782"/>
              <a:ext cx="228598" cy="32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3" name="Down Arrow 342"/>
            <p:cNvSpPr/>
            <p:nvPr/>
          </p:nvSpPr>
          <p:spPr>
            <a:xfrm>
              <a:off x="263290" y="3042690"/>
              <a:ext cx="457200" cy="50630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208008" y="3554901"/>
              <a:ext cx="838200" cy="40863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dzf</a:t>
              </a:r>
              <a:endParaRPr lang="en-US" sz="1600" dirty="0"/>
            </a:p>
          </p:txBody>
        </p:sp>
        <p:sp>
          <p:nvSpPr>
            <p:cNvPr id="345" name="Oval 344"/>
            <p:cNvSpPr/>
            <p:nvPr/>
          </p:nvSpPr>
          <p:spPr>
            <a:xfrm>
              <a:off x="1231557" y="3548995"/>
              <a:ext cx="838200" cy="40863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dxb2</a:t>
              </a:r>
              <a:endParaRPr lang="en-US" sz="1500" dirty="0"/>
            </a:p>
          </p:txBody>
        </p:sp>
        <p:sp>
          <p:nvSpPr>
            <p:cNvPr id="346" name="Oval 345"/>
            <p:cNvSpPr/>
            <p:nvPr/>
          </p:nvSpPr>
          <p:spPr>
            <a:xfrm>
              <a:off x="2298355" y="3548995"/>
              <a:ext cx="838200" cy="40863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dyb2</a:t>
              </a:r>
              <a:endParaRPr lang="en-US" sz="1500" dirty="0"/>
            </a:p>
          </p:txBody>
        </p:sp>
        <p:cxnSp>
          <p:nvCxnSpPr>
            <p:cNvPr id="347" name="Straight Arrow Connector 346"/>
            <p:cNvCxnSpPr/>
            <p:nvPr/>
          </p:nvCxnSpPr>
          <p:spPr>
            <a:xfrm flipV="1">
              <a:off x="1046208" y="3753312"/>
              <a:ext cx="185349" cy="5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>
              <a:off x="3136555" y="3753312"/>
              <a:ext cx="2285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5" idx="6"/>
              <a:endCxn id="346" idx="2"/>
            </p:cNvCxnSpPr>
            <p:nvPr/>
          </p:nvCxnSpPr>
          <p:spPr>
            <a:xfrm>
              <a:off x="2069757" y="3753312"/>
              <a:ext cx="2285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69" name="Group 268"/>
            <p:cNvGrpSpPr/>
            <p:nvPr/>
          </p:nvGrpSpPr>
          <p:grpSpPr>
            <a:xfrm flipH="1">
              <a:off x="4920560" y="1454167"/>
              <a:ext cx="2986202" cy="2573025"/>
              <a:chOff x="6324103" y="3042519"/>
              <a:chExt cx="2986202" cy="257302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424608" y="5158344"/>
                <a:ext cx="609602" cy="4572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Sxy</a:t>
                </a:r>
                <a:endParaRPr lang="en-US" dirty="0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8422738" y="5182795"/>
                <a:ext cx="838200" cy="40863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/>
                  <a:t>dyf2</a:t>
                </a:r>
                <a:endParaRPr lang="en-US" sz="1500" dirty="0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7329086" y="5182795"/>
                <a:ext cx="838200" cy="40863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/>
                  <a:t>dxf2</a:t>
                </a:r>
                <a:endParaRPr lang="en-US" sz="1500" dirty="0"/>
              </a:p>
            </p:txBody>
          </p:sp>
          <p:grpSp>
            <p:nvGrpSpPr>
              <p:cNvPr id="268" name="Group 267"/>
              <p:cNvGrpSpPr/>
              <p:nvPr/>
            </p:nvGrpSpPr>
            <p:grpSpPr>
              <a:xfrm>
                <a:off x="6324103" y="3042519"/>
                <a:ext cx="2986202" cy="2344593"/>
                <a:chOff x="6338512" y="4744248"/>
                <a:chExt cx="2986202" cy="2344593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6338512" y="4744248"/>
                  <a:ext cx="609602" cy="457200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Sxz</a:t>
                  </a:r>
                  <a:endParaRPr lang="en-US" dirty="0"/>
                </a:p>
              </p:txBody>
            </p:sp>
            <p:sp>
              <p:nvSpPr>
                <p:cNvPr id="363" name="Down Arrow 362"/>
                <p:cNvSpPr/>
                <p:nvPr/>
              </p:nvSpPr>
              <p:spPr>
                <a:xfrm rot="10800000">
                  <a:off x="8627647" y="5201448"/>
                  <a:ext cx="457200" cy="381993"/>
                </a:xfrm>
                <a:prstGeom prst="down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7257387" y="4764250"/>
                  <a:ext cx="838200" cy="408634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 smtClean="0"/>
                    <a:t>dxf3</a:t>
                  </a:r>
                  <a:endParaRPr lang="en-US" sz="1500" dirty="0"/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8486514" y="4762031"/>
                  <a:ext cx="838200" cy="408634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 smtClean="0"/>
                    <a:t>dzf3</a:t>
                  </a:r>
                  <a:endParaRPr lang="en-US" sz="1500" dirty="0"/>
                </a:p>
              </p:txBody>
            </p:sp>
            <p:cxnSp>
              <p:nvCxnSpPr>
                <p:cNvPr id="366" name="Straight Arrow Connector 365"/>
                <p:cNvCxnSpPr>
                  <a:stCxn id="353" idx="2"/>
                  <a:endCxn id="354" idx="6"/>
                </p:cNvCxnSpPr>
                <p:nvPr/>
              </p:nvCxnSpPr>
              <p:spPr>
                <a:xfrm flipH="1">
                  <a:off x="8181695" y="7088841"/>
                  <a:ext cx="25545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366"/>
                <p:cNvCxnSpPr>
                  <a:stCxn id="354" idx="2"/>
                  <a:endCxn id="13" idx="3"/>
                </p:cNvCxnSpPr>
                <p:nvPr/>
              </p:nvCxnSpPr>
              <p:spPr>
                <a:xfrm flipH="1" flipV="1">
                  <a:off x="7048619" y="7088673"/>
                  <a:ext cx="294876" cy="1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1" name="Down Arrow 370"/>
              <p:cNvSpPr/>
              <p:nvPr/>
            </p:nvSpPr>
            <p:spPr>
              <a:xfrm rot="10800000">
                <a:off x="6476505" y="4487658"/>
                <a:ext cx="457200" cy="573774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7" name="Group 276"/>
          <p:cNvGrpSpPr/>
          <p:nvPr/>
        </p:nvGrpSpPr>
        <p:grpSpPr>
          <a:xfrm>
            <a:off x="1060198" y="4806262"/>
            <a:ext cx="3095444" cy="422781"/>
            <a:chOff x="2321772" y="2192832"/>
            <a:chExt cx="3095444" cy="422781"/>
          </a:xfrm>
        </p:grpSpPr>
        <p:grpSp>
          <p:nvGrpSpPr>
            <p:cNvPr id="276" name="Group 275"/>
            <p:cNvGrpSpPr/>
            <p:nvPr/>
          </p:nvGrpSpPr>
          <p:grpSpPr>
            <a:xfrm rot="5400000">
              <a:off x="3092783" y="1421821"/>
              <a:ext cx="422781" cy="1964803"/>
              <a:chOff x="2778405" y="5758546"/>
              <a:chExt cx="422781" cy="1964803"/>
            </a:xfrm>
          </p:grpSpPr>
          <p:sp>
            <p:nvSpPr>
              <p:cNvPr id="381" name="Oval 380"/>
              <p:cNvSpPr/>
              <p:nvPr/>
            </p:nvSpPr>
            <p:spPr>
              <a:xfrm rot="16200000" flipH="1">
                <a:off x="2563625" y="5973329"/>
                <a:ext cx="838200" cy="40863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/>
                  <a:t>dxb3</a:t>
                </a:r>
                <a:endParaRPr lang="en-US" sz="1500" dirty="0"/>
              </a:p>
            </p:txBody>
          </p:sp>
          <p:sp>
            <p:nvSpPr>
              <p:cNvPr id="382" name="Oval 381"/>
              <p:cNvSpPr/>
              <p:nvPr/>
            </p:nvSpPr>
            <p:spPr>
              <a:xfrm rot="16200000" flipH="1">
                <a:off x="2570696" y="7092858"/>
                <a:ext cx="838200" cy="42278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/>
                  <a:t>dyb3</a:t>
                </a:r>
                <a:endParaRPr lang="en-US" sz="1500" dirty="0"/>
              </a:p>
            </p:txBody>
          </p:sp>
        </p:grpSp>
        <p:sp>
          <p:nvSpPr>
            <p:cNvPr id="388" name="Oval 387"/>
            <p:cNvSpPr/>
            <p:nvPr/>
          </p:nvSpPr>
          <p:spPr>
            <a:xfrm flipH="1">
              <a:off x="4579016" y="2192832"/>
              <a:ext cx="838200" cy="40863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dzb3</a:t>
              </a:r>
              <a:endParaRPr lang="en-US" sz="1500" dirty="0"/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5689037" y="4637093"/>
            <a:ext cx="330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There are in total 25 kernels that needs to be computed for each loop iteration.</a:t>
            </a:r>
          </a:p>
        </p:txBody>
      </p:sp>
      <p:cxnSp>
        <p:nvCxnSpPr>
          <p:cNvPr id="66" name="Straight Arrow Connector 65"/>
          <p:cNvCxnSpPr>
            <a:stCxn id="30" idx="2"/>
            <a:endCxn id="31" idx="6"/>
          </p:cNvCxnSpPr>
          <p:nvPr/>
        </p:nvCxnSpPr>
        <p:spPr>
          <a:xfrm flipH="1">
            <a:off x="3068008" y="2818094"/>
            <a:ext cx="307700" cy="1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1" idx="2"/>
            <a:endCxn id="32" idx="6"/>
          </p:cNvCxnSpPr>
          <p:nvPr/>
        </p:nvCxnSpPr>
        <p:spPr>
          <a:xfrm flipH="1" flipV="1">
            <a:off x="2010800" y="2816829"/>
            <a:ext cx="219008" cy="2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2" idx="2"/>
          </p:cNvCxnSpPr>
          <p:nvPr/>
        </p:nvCxnSpPr>
        <p:spPr>
          <a:xfrm flipH="1" flipV="1">
            <a:off x="961586" y="2816828"/>
            <a:ext cx="21101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Down Arrow 79"/>
          <p:cNvSpPr/>
          <p:nvPr/>
        </p:nvSpPr>
        <p:spPr>
          <a:xfrm>
            <a:off x="3559896" y="4247399"/>
            <a:ext cx="457200" cy="5063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388" idx="6"/>
            <a:endCxn id="381" idx="2"/>
          </p:cNvCxnSpPr>
          <p:nvPr/>
        </p:nvCxnSpPr>
        <p:spPr>
          <a:xfrm flipH="1">
            <a:off x="3025001" y="5010579"/>
            <a:ext cx="292441" cy="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81" idx="6"/>
            <a:endCxn id="382" idx="2"/>
          </p:cNvCxnSpPr>
          <p:nvPr/>
        </p:nvCxnSpPr>
        <p:spPr>
          <a:xfrm flipH="1">
            <a:off x="1898399" y="5010582"/>
            <a:ext cx="288402" cy="7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Down Arrow 88"/>
          <p:cNvSpPr/>
          <p:nvPr/>
        </p:nvSpPr>
        <p:spPr>
          <a:xfrm>
            <a:off x="1250699" y="5366251"/>
            <a:ext cx="457200" cy="5063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39"/>
          <p:cNvCxnSpPr>
            <a:stCxn id="11" idx="3"/>
            <a:endCxn id="353" idx="4"/>
          </p:cNvCxnSpPr>
          <p:nvPr/>
        </p:nvCxnSpPr>
        <p:spPr>
          <a:xfrm flipV="1">
            <a:off x="3221858" y="4101931"/>
            <a:ext cx="2366753" cy="20653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 flipH="1">
            <a:off x="5239679" y="2490317"/>
            <a:ext cx="609602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Syz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 flipH="1">
            <a:off x="7308732" y="2514600"/>
            <a:ext cx="838200" cy="4086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dzf2</a:t>
            </a:r>
            <a:endParaRPr lang="en-US" sz="1500" dirty="0"/>
          </a:p>
        </p:txBody>
      </p:sp>
      <p:sp>
        <p:nvSpPr>
          <p:cNvPr id="101" name="Oval 100"/>
          <p:cNvSpPr/>
          <p:nvPr/>
        </p:nvSpPr>
        <p:spPr>
          <a:xfrm flipH="1">
            <a:off x="6237349" y="2514600"/>
            <a:ext cx="838200" cy="4086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dyf3</a:t>
            </a:r>
            <a:endParaRPr lang="en-US" sz="1500" dirty="0"/>
          </a:p>
        </p:txBody>
      </p:sp>
      <p:cxnSp>
        <p:nvCxnSpPr>
          <p:cNvPr id="109" name="Straight Arrow Connector 108"/>
          <p:cNvCxnSpPr>
            <a:stCxn id="100" idx="6"/>
            <a:endCxn id="101" idx="2"/>
          </p:cNvCxnSpPr>
          <p:nvPr/>
        </p:nvCxnSpPr>
        <p:spPr>
          <a:xfrm flipH="1">
            <a:off x="7075549" y="2718917"/>
            <a:ext cx="2331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1" idx="6"/>
            <a:endCxn id="99" idx="1"/>
          </p:cNvCxnSpPr>
          <p:nvPr/>
        </p:nvCxnSpPr>
        <p:spPr>
          <a:xfrm flipH="1">
            <a:off x="5849281" y="2718917"/>
            <a:ext cx="388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64" idx="2"/>
            <a:endCxn id="15" idx="3"/>
          </p:cNvCxnSpPr>
          <p:nvPr/>
        </p:nvCxnSpPr>
        <p:spPr>
          <a:xfrm>
            <a:off x="7187471" y="1777340"/>
            <a:ext cx="309273" cy="4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65" idx="2"/>
            <a:endCxn id="364" idx="6"/>
          </p:cNvCxnSpPr>
          <p:nvPr/>
        </p:nvCxnSpPr>
        <p:spPr>
          <a:xfrm>
            <a:off x="5958344" y="1775121"/>
            <a:ext cx="390927" cy="2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Target application: A 3D Seismic Wave Simulator developed </a:t>
            </a:r>
            <a:r>
              <a:rPr lang="en-US" sz="3600" smtClean="0">
                <a:solidFill>
                  <a:schemeClr val="tx1"/>
                </a:solidFill>
              </a:rPr>
              <a:t>from ground-up at NTNU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5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KNL based Xeon Phi: A cluster on chip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08" y="1072504"/>
            <a:ext cx="4308718" cy="4947296"/>
          </a:xfrm>
          <a:prstGeom prst="rect">
            <a:avLst/>
          </a:prstGeom>
        </p:spPr>
      </p:pic>
      <p:sp>
        <p:nvSpPr>
          <p:cNvPr id="6" name="Quad Arrow 5"/>
          <p:cNvSpPr/>
          <p:nvPr/>
        </p:nvSpPr>
        <p:spPr>
          <a:xfrm>
            <a:off x="6400800" y="2881344"/>
            <a:ext cx="914400" cy="1166394"/>
          </a:xfrm>
          <a:prstGeom prst="quad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8441" y="4197656"/>
            <a:ext cx="251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2D </a:t>
            </a:r>
            <a:r>
              <a:rPr lang="en-US" smtClean="0">
                <a:solidFill>
                  <a:schemeClr val="tx1"/>
                </a:solidFill>
              </a:rPr>
              <a:t>mesh interconnect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25" y="862061"/>
            <a:ext cx="436743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Each tile consists of two x86 cores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Communication via a 2D mesh interconnect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Core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Each core has two 512 bit vector processing units (VPUs)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Private 32KB L1 cache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1MB shared L2 cache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Memory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8x2GB MCDRAM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Up to 384 GB DDR4 memory (three channels)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41" y="2438400"/>
            <a:ext cx="2552700" cy="2565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588441" y="1981200"/>
            <a:ext cx="736159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858000" y="1981200"/>
            <a:ext cx="1247092" cy="442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The memory architecture of KNL based Xeon Phis is user-configurable.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334906" y="1905000"/>
            <a:ext cx="6493238" cy="4186774"/>
            <a:chOff x="368300" y="1438676"/>
            <a:chExt cx="6493238" cy="4186774"/>
          </a:xfrm>
        </p:grpSpPr>
        <p:sp>
          <p:nvSpPr>
            <p:cNvPr id="4" name="Rectangle 3"/>
            <p:cNvSpPr/>
            <p:nvPr/>
          </p:nvSpPr>
          <p:spPr>
            <a:xfrm>
              <a:off x="2597960" y="2148487"/>
              <a:ext cx="1371600" cy="781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MCDRAM</a:t>
              </a:r>
            </a:p>
            <a:p>
              <a:pPr algn="ctr"/>
              <a:r>
                <a:rPr lang="en-US" dirty="0" smtClean="0"/>
                <a:t>(CACHE)</a:t>
              </a:r>
              <a:endParaRPr lang="en-US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1431954" y="2256573"/>
              <a:ext cx="1016000" cy="484632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6400" y="2108334"/>
              <a:ext cx="1286055" cy="78111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DDR4</a:t>
              </a:r>
              <a:endParaRPr lang="en-US" dirty="0"/>
            </a:p>
          </p:txBody>
        </p:sp>
        <p:sp>
          <p:nvSpPr>
            <p:cNvPr id="20" name="Left-Right Arrow 19"/>
            <p:cNvSpPr/>
            <p:nvPr/>
          </p:nvSpPr>
          <p:spPr>
            <a:xfrm>
              <a:off x="4265262" y="2256573"/>
              <a:ext cx="1016000" cy="484632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4722" y="1438676"/>
              <a:ext cx="2021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Cache mode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938" y="3874747"/>
              <a:ext cx="1371600" cy="781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MCDRAM</a:t>
              </a:r>
            </a:p>
            <a:p>
              <a:pPr algn="ctr"/>
              <a:r>
                <a:rPr lang="en-US" dirty="0" smtClean="0"/>
                <a:t>(CACHE)</a:t>
              </a:r>
              <a:endParaRPr lang="en-US" dirty="0"/>
            </a:p>
          </p:txBody>
        </p:sp>
        <p:sp>
          <p:nvSpPr>
            <p:cNvPr id="35" name="Left-Right Arrow 34"/>
            <p:cNvSpPr/>
            <p:nvPr/>
          </p:nvSpPr>
          <p:spPr>
            <a:xfrm>
              <a:off x="1431954" y="4839731"/>
              <a:ext cx="3883330" cy="484632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86400" y="4844340"/>
              <a:ext cx="1286055" cy="78111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DDR4</a:t>
              </a:r>
              <a:endParaRPr lang="en-US" dirty="0"/>
            </a:p>
          </p:txBody>
        </p:sp>
        <p:sp>
          <p:nvSpPr>
            <p:cNvPr id="38" name="Left-Right Arrow 37"/>
            <p:cNvSpPr/>
            <p:nvPr/>
          </p:nvSpPr>
          <p:spPr>
            <a:xfrm>
              <a:off x="1419254" y="4022986"/>
              <a:ext cx="3862008" cy="484632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4722" y="3198679"/>
              <a:ext cx="2021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Flat mode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8300" y="4022985"/>
              <a:ext cx="710318" cy="13013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KNL</a:t>
              </a: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8300" y="2015840"/>
              <a:ext cx="710318" cy="13013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KNL</a:t>
              </a:r>
              <a:endParaRPr lang="en-US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2493475"/>
            <a:ext cx="355159" cy="3569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5" y="2493475"/>
            <a:ext cx="355159" cy="3569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3415179"/>
            <a:ext cx="355159" cy="3569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5" y="3415179"/>
            <a:ext cx="355159" cy="356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4489309"/>
            <a:ext cx="355159" cy="35692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5" y="4489309"/>
            <a:ext cx="355159" cy="3569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5411013"/>
            <a:ext cx="355159" cy="3569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5" y="5411013"/>
            <a:ext cx="355159" cy="3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077200" y="5715000"/>
            <a:ext cx="1058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[olcf.ornl.gov]</a:t>
            </a:r>
            <a:endParaRPr lang="en-US" sz="1200" b="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1253123"/>
            <a:ext cx="6696075" cy="5566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67640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1.8x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299" y="193681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1.6x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79714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1.3x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Baseline Xeon Phi results compared to a highly-tuned multi-core </a:t>
            </a:r>
            <a:r>
              <a:rPr lang="en-US" sz="3600" dirty="0" smtClean="0">
                <a:solidFill>
                  <a:schemeClr val="tx1"/>
                </a:solidFill>
              </a:rPr>
              <a:t>implementation.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077200" y="5715000"/>
            <a:ext cx="1058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[olcf.ornl.gov]</a:t>
            </a:r>
            <a:endParaRPr lang="en-US" sz="1200" b="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782709" cy="56388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By tuning the thread affinity, we can can further increase the performance.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39509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1.99x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89523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1.7x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71399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1.3x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6" y="1143000"/>
            <a:ext cx="6874368" cy="5715000"/>
          </a:xfrm>
          <a:prstGeom prst="rect">
            <a:avLst/>
          </a:prstGeom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077200" y="5715000"/>
            <a:ext cx="1058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[olcf.ornl.gov]</a:t>
            </a:r>
            <a:endParaRPr lang="en-US" sz="1200" b="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Changing the memory policy (cache-&gt;flat) can have a dramatic impact on the performance.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52400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2.33x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3696" y="205740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1.8x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7096" y="310509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1.4x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0" y="12700"/>
            <a:ext cx="8997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</a:rPr>
              <a:t>In summary, we have shown that KNL can increase performance compared to multi-core x86 CPUs significantly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6279510"/>
            <a:ext cx="2071687" cy="578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729" y="1378089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KNL provides a good blend of ease-of-use and performance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the entire workload </a:t>
            </a:r>
            <a:r>
              <a:rPr lang="en-US" sz="2400" dirty="0">
                <a:solidFill>
                  <a:schemeClr val="tx1"/>
                </a:solidFill>
              </a:rPr>
              <a:t>fits into MCDRAM, use </a:t>
            </a:r>
            <a:r>
              <a:rPr lang="en-US" sz="2400" dirty="0" smtClean="0">
                <a:solidFill>
                  <a:schemeClr val="tx1"/>
                </a:solidFill>
              </a:rPr>
              <a:t>flat mode, else cache mode is always a safe choice.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have demonstrated that high performance can be achieved with only few steps.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014329" y="2362200"/>
            <a:ext cx="533400" cy="5090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996658" y="4495800"/>
            <a:ext cx="533400" cy="5090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01" y="1600200"/>
            <a:ext cx="4582912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450049"/>
            <a:ext cx="3505200" cy="1958788"/>
          </a:xfrm>
          <a:prstGeom prst="rect">
            <a:avLst/>
          </a:prstGeom>
        </p:spPr>
      </p:pic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Accelerating 3D Elastic Wave Equations on Knights Landing based Intel Xeon </a:t>
            </a:r>
            <a:r>
              <a:rPr lang="en-US" sz="3600" dirty="0" smtClean="0">
                <a:solidFill>
                  <a:schemeClr val="tx1"/>
                </a:solidFill>
              </a:rPr>
              <a:t>Phi systems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159586" y="3053420"/>
            <a:ext cx="956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1200" b="0" dirty="0" err="1" smtClean="0">
                <a:solidFill>
                  <a:schemeClr val="tx1"/>
                </a:solidFill>
                <a:cs typeface="Arial" charset="0"/>
              </a:rPr>
              <a:t>nvidia.com</a:t>
            </a: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6279510"/>
            <a:ext cx="2071687" cy="578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32" y="3778019"/>
            <a:ext cx="1807568" cy="1807568"/>
          </a:xfrm>
          <a:prstGeom prst="rect">
            <a:avLst/>
          </a:prstGeom>
        </p:spPr>
      </p:pic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745869" y="5705750"/>
            <a:ext cx="10450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1200" b="0" dirty="0" err="1" smtClean="0">
                <a:solidFill>
                  <a:schemeClr val="tx1"/>
                </a:solidFill>
                <a:cs typeface="Arial" charset="0"/>
              </a:rPr>
              <a:t>openacc.org</a:t>
            </a: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3778019"/>
            <a:ext cx="1763127" cy="1763127"/>
          </a:xfrm>
          <a:prstGeom prst="rect">
            <a:avLst/>
          </a:prstGeom>
        </p:spPr>
      </p:pic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561506" y="5661309"/>
            <a:ext cx="9408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1200" b="0" dirty="0" err="1" smtClean="0">
                <a:solidFill>
                  <a:schemeClr val="tx1"/>
                </a:solidFill>
                <a:cs typeface="Arial" charset="0"/>
              </a:rPr>
              <a:t>opencl.org</a:t>
            </a: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3369" y="1981200"/>
            <a:ext cx="3925105" cy="37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5400" bIns="2540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Mohammed </a:t>
            </a:r>
            <a:r>
              <a:rPr lang="en-US" sz="2400" dirty="0" smtClean="0">
                <a:solidFill>
                  <a:schemeClr val="tx1"/>
                </a:solidFill>
              </a:rPr>
              <a:t>Sourouri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Espen</a:t>
            </a:r>
            <a:r>
              <a:rPr lang="en-US" sz="2400" dirty="0" smtClean="0">
                <a:solidFill>
                  <a:schemeClr val="tx1"/>
                </a:solidFill>
              </a:rPr>
              <a:t> Birger Raknes</a:t>
            </a:r>
            <a:r>
              <a:rPr lang="en-US" sz="2400" baseline="30000" dirty="0" smtClean="0">
                <a:solidFill>
                  <a:schemeClr val="tx1"/>
                </a:solidFill>
              </a:rPr>
              <a:t>2,3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baseline="30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Norwegian University of </a:t>
            </a: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Science and Technology (NTNU)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April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25,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2017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baseline="30000" dirty="0" smtClean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>
                <a:solidFill>
                  <a:schemeClr val="tx1"/>
                </a:solidFill>
              </a:rPr>
              <a:t>1 Department of Electronic </a:t>
            </a:r>
            <a:r>
              <a:rPr lang="en-US" sz="2400" baseline="30000" dirty="0" smtClean="0">
                <a:solidFill>
                  <a:schemeClr val="tx1"/>
                </a:solidFill>
              </a:rPr>
              <a:t>Systems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 smtClean="0">
                <a:solidFill>
                  <a:schemeClr val="tx1"/>
                </a:solidFill>
              </a:rPr>
              <a:t>2 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AkerBP</a:t>
            </a:r>
            <a:r>
              <a:rPr lang="en-US" sz="2400" baseline="30000" dirty="0" smtClean="0">
                <a:solidFill>
                  <a:schemeClr val="tx1"/>
                </a:solidFill>
              </a:rPr>
              <a:t/>
            </a:r>
            <a:br>
              <a:rPr lang="en-US" sz="2400" baseline="30000" dirty="0" smtClean="0">
                <a:solidFill>
                  <a:schemeClr val="tx1"/>
                </a:solidFill>
              </a:rPr>
            </a:br>
            <a:r>
              <a:rPr lang="en-US" sz="2400" baseline="30000" dirty="0" smtClean="0">
                <a:solidFill>
                  <a:schemeClr val="tx1"/>
                </a:solidFill>
              </a:rPr>
              <a:t>3 Work </a:t>
            </a:r>
            <a:r>
              <a:rPr lang="en-US" sz="2400" baseline="30000" dirty="0">
                <a:solidFill>
                  <a:schemeClr val="tx1"/>
                </a:solidFill>
              </a:rPr>
              <a:t>conducted when part of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chemeClr val="tx1"/>
                </a:solidFill>
              </a:rPr>
              <a:t>Department of Geoscience and Petroleum</a:t>
            </a:r>
            <a:endParaRPr lang="en-US" sz="2400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68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631">
            <a:off x="3302335" y="2514214"/>
            <a:ext cx="5903256" cy="2667989"/>
          </a:xfrm>
          <a:prstGeom prst="rect">
            <a:avLst/>
          </a:prstGeom>
        </p:spPr>
      </p:pic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Accelerating 3D Elastic Wave Equations on Knights Landing based Intel Xeon </a:t>
            </a:r>
            <a:r>
              <a:rPr lang="en-US" sz="3600" dirty="0" smtClean="0">
                <a:solidFill>
                  <a:schemeClr val="tx1"/>
                </a:solidFill>
              </a:rPr>
              <a:t>Phi systems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410193" y="6141010"/>
            <a:ext cx="1564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1200" b="0" dirty="0" err="1" smtClean="0">
                <a:solidFill>
                  <a:schemeClr val="tx1"/>
                </a:solidFill>
                <a:cs typeface="Arial" charset="0"/>
              </a:rPr>
              <a:t>newsroom.intel.com</a:t>
            </a:r>
            <a:r>
              <a:rPr lang="en-US" sz="1200" b="0" dirty="0" smtClean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6279510"/>
            <a:ext cx="2071687" cy="57849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369" y="1981200"/>
            <a:ext cx="3925105" cy="37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5400" bIns="2540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Mohammed </a:t>
            </a:r>
            <a:r>
              <a:rPr lang="en-US" sz="2400" dirty="0" smtClean="0">
                <a:solidFill>
                  <a:schemeClr val="tx1"/>
                </a:solidFill>
              </a:rPr>
              <a:t>Sourouri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Espen</a:t>
            </a:r>
            <a:r>
              <a:rPr lang="en-US" sz="2400" dirty="0" smtClean="0">
                <a:solidFill>
                  <a:schemeClr val="tx1"/>
                </a:solidFill>
              </a:rPr>
              <a:t> Birger Raknes</a:t>
            </a:r>
            <a:r>
              <a:rPr lang="en-US" sz="2400" baseline="30000" dirty="0" smtClean="0">
                <a:solidFill>
                  <a:schemeClr val="tx1"/>
                </a:solidFill>
              </a:rPr>
              <a:t>2,3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baseline="30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Norwegian University of </a:t>
            </a: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Science and Technology (NTNU)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April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25,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2017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baseline="30000" dirty="0" smtClean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>
                <a:solidFill>
                  <a:schemeClr val="tx1"/>
                </a:solidFill>
              </a:rPr>
              <a:t>1 Department of Electronic </a:t>
            </a:r>
            <a:r>
              <a:rPr lang="en-US" sz="2400" baseline="30000" dirty="0" smtClean="0">
                <a:solidFill>
                  <a:schemeClr val="tx1"/>
                </a:solidFill>
              </a:rPr>
              <a:t>Systems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 smtClean="0">
                <a:solidFill>
                  <a:schemeClr val="tx1"/>
                </a:solidFill>
              </a:rPr>
              <a:t>2 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AkerBP</a:t>
            </a:r>
            <a:r>
              <a:rPr lang="en-US" sz="2400" baseline="30000" dirty="0" smtClean="0">
                <a:solidFill>
                  <a:schemeClr val="tx1"/>
                </a:solidFill>
              </a:rPr>
              <a:t/>
            </a:r>
            <a:br>
              <a:rPr lang="en-US" sz="2400" baseline="30000" dirty="0" smtClean="0">
                <a:solidFill>
                  <a:schemeClr val="tx1"/>
                </a:solidFill>
              </a:rPr>
            </a:br>
            <a:r>
              <a:rPr lang="en-US" sz="2400" baseline="30000" dirty="0" smtClean="0">
                <a:solidFill>
                  <a:schemeClr val="tx1"/>
                </a:solidFill>
              </a:rPr>
              <a:t>3 Work </a:t>
            </a:r>
            <a:r>
              <a:rPr lang="en-US" sz="2400" baseline="30000" dirty="0">
                <a:solidFill>
                  <a:schemeClr val="tx1"/>
                </a:solidFill>
              </a:rPr>
              <a:t>conducted when part of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chemeClr val="tx1"/>
                </a:solidFill>
              </a:rPr>
              <a:t>Department of Geoscience and Petroleum</a:t>
            </a:r>
            <a:endParaRPr lang="en-US" sz="2400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Accelerating 3D Elastic Wave Equations on Knights Landing based Intel Xeon </a:t>
            </a:r>
            <a:r>
              <a:rPr lang="en-US" sz="3600" dirty="0" smtClean="0">
                <a:solidFill>
                  <a:schemeClr val="tx1"/>
                </a:solidFill>
              </a:rPr>
              <a:t>Phi systems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6279510"/>
            <a:ext cx="2071687" cy="5784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16702"/>
              </p:ext>
            </p:extLst>
          </p:nvPr>
        </p:nvGraphicFramePr>
        <p:xfrm>
          <a:off x="4191000" y="1817925"/>
          <a:ext cx="4733354" cy="344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55"/>
                <a:gridCol w="1731645"/>
                <a:gridCol w="1761554"/>
              </a:tblGrid>
              <a:tr h="568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Tesla P100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Xeon Phi</a:t>
                      </a:r>
                      <a:endParaRPr lang="en-US" dirty="0"/>
                    </a:p>
                  </a:txBody>
                  <a:tcPr/>
                </a:tc>
              </a:tr>
              <a:tr h="634718">
                <a:tc>
                  <a:txBody>
                    <a:bodyPr/>
                    <a:lstStyle/>
                    <a:p>
                      <a:r>
                        <a:rPr lang="en-US" dirty="0" smtClean="0"/>
                        <a:t>FP32</a:t>
                      </a:r>
                    </a:p>
                    <a:p>
                      <a:r>
                        <a:rPr lang="en-US" baseline="0" dirty="0" smtClean="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 TFLOP/s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TFLOP/s</a:t>
                      </a:r>
                      <a:endParaRPr lang="en-US" dirty="0"/>
                    </a:p>
                  </a:txBody>
                  <a:tcPr/>
                </a:tc>
              </a:tr>
              <a:tr h="637151">
                <a:tc>
                  <a:txBody>
                    <a:bodyPr/>
                    <a:lstStyle/>
                    <a:p>
                      <a:r>
                        <a:rPr lang="en-US" dirty="0" smtClean="0"/>
                        <a:t>FP64</a:t>
                      </a:r>
                    </a:p>
                    <a:p>
                      <a:r>
                        <a:rPr lang="en-US" baseline="0" dirty="0" smtClean="0"/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 TFLOP/s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TFLOP/s</a:t>
                      </a:r>
                      <a:endParaRPr lang="en-US" dirty="0"/>
                    </a:p>
                  </a:txBody>
                  <a:tcPr/>
                </a:tc>
              </a:tr>
              <a:tr h="637151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</a:p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 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 GB/s </a:t>
                      </a:r>
                    </a:p>
                    <a:p>
                      <a:r>
                        <a:rPr lang="en-US" dirty="0" smtClean="0"/>
                        <a:t>90 GB/s (DDR4)</a:t>
                      </a:r>
                      <a:endParaRPr lang="en-US" dirty="0"/>
                    </a:p>
                  </a:txBody>
                  <a:tcPr/>
                </a:tc>
              </a:tr>
              <a:tr h="951191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</a:p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r>
                        <a:rPr lang="en-US" baseline="0" dirty="0" smtClean="0"/>
                        <a:t> GB </a:t>
                      </a:r>
                    </a:p>
                    <a:p>
                      <a:r>
                        <a:rPr lang="en-US" baseline="0" dirty="0" smtClean="0"/>
                        <a:t>384 GB (DDR4)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369" y="1981200"/>
            <a:ext cx="3925105" cy="37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5400" bIns="2540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Mohammed </a:t>
            </a:r>
            <a:r>
              <a:rPr lang="en-US" sz="2400" dirty="0" smtClean="0">
                <a:solidFill>
                  <a:schemeClr val="tx1"/>
                </a:solidFill>
              </a:rPr>
              <a:t>Sourouri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Espen</a:t>
            </a:r>
            <a:r>
              <a:rPr lang="en-US" sz="2400" dirty="0" smtClean="0">
                <a:solidFill>
                  <a:schemeClr val="tx1"/>
                </a:solidFill>
              </a:rPr>
              <a:t> Birger Raknes</a:t>
            </a:r>
            <a:r>
              <a:rPr lang="en-US" sz="2400" baseline="30000" dirty="0" smtClean="0">
                <a:solidFill>
                  <a:schemeClr val="tx1"/>
                </a:solidFill>
              </a:rPr>
              <a:t>2,3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baseline="300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Norwegian University of </a:t>
            </a:r>
          </a:p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Science and Technology (NTNU)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April </a:t>
            </a:r>
            <a:r>
              <a:rPr lang="en-US" sz="180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25,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2017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baseline="30000" dirty="0" smtClean="0">
              <a:solidFill>
                <a:schemeClr val="tx1"/>
              </a:solidFill>
              <a:latin typeface="Calibri" pitchFamily="34" charset="0"/>
              <a:ea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>
                <a:solidFill>
                  <a:schemeClr val="tx1"/>
                </a:solidFill>
              </a:rPr>
              <a:t>1 Department of Electronic </a:t>
            </a:r>
            <a:r>
              <a:rPr lang="en-US" sz="2400" baseline="30000" dirty="0" smtClean="0">
                <a:solidFill>
                  <a:schemeClr val="tx1"/>
                </a:solidFill>
              </a:rPr>
              <a:t>Systems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aseline="30000" dirty="0" smtClean="0">
                <a:solidFill>
                  <a:schemeClr val="tx1"/>
                </a:solidFill>
              </a:rPr>
              <a:t>2 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AkerBP</a:t>
            </a:r>
            <a:r>
              <a:rPr lang="en-US" sz="2400" baseline="30000" dirty="0" smtClean="0">
                <a:solidFill>
                  <a:schemeClr val="tx1"/>
                </a:solidFill>
              </a:rPr>
              <a:t/>
            </a:r>
            <a:br>
              <a:rPr lang="en-US" sz="2400" baseline="30000" dirty="0" smtClean="0">
                <a:solidFill>
                  <a:schemeClr val="tx1"/>
                </a:solidFill>
              </a:rPr>
            </a:br>
            <a:r>
              <a:rPr lang="en-US" sz="2400" baseline="30000" dirty="0" smtClean="0">
                <a:solidFill>
                  <a:schemeClr val="tx1"/>
                </a:solidFill>
              </a:rPr>
              <a:t>3 Work </a:t>
            </a:r>
            <a:r>
              <a:rPr lang="en-US" sz="2400" baseline="30000" dirty="0">
                <a:solidFill>
                  <a:schemeClr val="tx1"/>
                </a:solidFill>
              </a:rPr>
              <a:t>conducted when part of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chemeClr val="tx1"/>
                </a:solidFill>
              </a:rPr>
              <a:t>Department of Geoscience and Petroleum</a:t>
            </a:r>
            <a:endParaRPr lang="en-US" sz="2400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8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</a:rPr>
              <a:t>This presentation focuses on </a:t>
            </a:r>
            <a:r>
              <a:rPr lang="en-US" altLang="en-US" sz="2800" dirty="0" smtClean="0">
                <a:solidFill>
                  <a:srgbClr val="000000"/>
                </a:solidFill>
              </a:rPr>
              <a:t>exploring the use of KNL based Xeon Phis for accelerating 3D Seismic Wave Simulations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9400" y="3767482"/>
            <a:ext cx="3760647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</a:rPr>
              <a:t>3D Seismic </a:t>
            </a:r>
            <a:r>
              <a:rPr lang="en-US" altLang="en-US" sz="2400" smtClean="0">
                <a:solidFill>
                  <a:srgbClr val="000000"/>
                </a:solidFill>
              </a:rPr>
              <a:t>Wave Simulator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1900" y="6437372"/>
            <a:ext cx="152400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Results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15424" y="1924454"/>
            <a:ext cx="954733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2750" y="3633631"/>
            <a:ext cx="294025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</a:rPr>
              <a:t>Xeon Phi Architecture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676441">
            <a:off x="6174538" y="4418152"/>
            <a:ext cx="1050141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50" y="1190599"/>
            <a:ext cx="2940250" cy="2334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448"/>
            <a:ext cx="2520926" cy="3492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5" y="4337188"/>
            <a:ext cx="2526235" cy="2100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</a:rPr>
              <a:t>This presentation focuses on </a:t>
            </a:r>
            <a:r>
              <a:rPr lang="en-US" altLang="en-US" sz="2800" dirty="0" smtClean="0">
                <a:solidFill>
                  <a:srgbClr val="000000"/>
                </a:solidFill>
              </a:rPr>
              <a:t>exploring the use of KNL based Xeon Phis for accelerating 3D Seismic Wave Simulations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9400" y="3767482"/>
            <a:ext cx="3760647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</a:rPr>
              <a:t>3D Seismic </a:t>
            </a:r>
            <a:r>
              <a:rPr lang="en-US" altLang="en-US" sz="2400" smtClean="0">
                <a:solidFill>
                  <a:srgbClr val="000000"/>
                </a:solidFill>
              </a:rPr>
              <a:t>Wave Simulator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1900" y="6437372"/>
            <a:ext cx="152400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Results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15424" y="1924454"/>
            <a:ext cx="954733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2750" y="3633631"/>
            <a:ext cx="294025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</a:rPr>
              <a:t>Xeon Phi Architecture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676441">
            <a:off x="6174538" y="4418152"/>
            <a:ext cx="1050141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50" y="1190599"/>
            <a:ext cx="2940250" cy="2334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448"/>
            <a:ext cx="2520926" cy="3492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5" y="4337188"/>
            <a:ext cx="2526235" cy="21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</a:rPr>
              <a:t>This presentation focuses on </a:t>
            </a:r>
            <a:r>
              <a:rPr lang="en-US" altLang="en-US" sz="2800" dirty="0" smtClean="0">
                <a:solidFill>
                  <a:srgbClr val="000000"/>
                </a:solidFill>
              </a:rPr>
              <a:t>exploring the use of KNL based Xeon Phis for accelerating 3D Seismic Wave Simulations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9400" y="3767482"/>
            <a:ext cx="3760647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</a:rPr>
              <a:t>3D Seismic </a:t>
            </a:r>
            <a:r>
              <a:rPr lang="en-US" altLang="en-US" sz="2400" smtClean="0">
                <a:solidFill>
                  <a:srgbClr val="000000"/>
                </a:solidFill>
              </a:rPr>
              <a:t>Wave Simulator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1900" y="6437372"/>
            <a:ext cx="152400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Results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15424" y="1924454"/>
            <a:ext cx="954733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2750" y="3633631"/>
            <a:ext cx="294025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</a:rPr>
              <a:t>Xeon Phi Architecture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676441">
            <a:off x="6174538" y="4418152"/>
            <a:ext cx="1050141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50" y="1190599"/>
            <a:ext cx="2940250" cy="2334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448"/>
            <a:ext cx="2520926" cy="3492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5" y="4337188"/>
            <a:ext cx="2526235" cy="21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4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</a:rPr>
              <a:t>This presentation focuses on </a:t>
            </a:r>
            <a:r>
              <a:rPr lang="en-US" altLang="en-US" sz="2800" dirty="0" smtClean="0">
                <a:solidFill>
                  <a:srgbClr val="000000"/>
                </a:solidFill>
              </a:rPr>
              <a:t>exploring the use of KNL based Xeon Phis for accelerating 3D Seismic Wave Simulations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9400" y="3767482"/>
            <a:ext cx="3760647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</a:rPr>
              <a:t>3D Seismic </a:t>
            </a:r>
            <a:r>
              <a:rPr lang="en-US" altLang="en-US" sz="2400" smtClean="0">
                <a:solidFill>
                  <a:srgbClr val="000000"/>
                </a:solidFill>
              </a:rPr>
              <a:t>Wave Simulator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1900" y="6437372"/>
            <a:ext cx="152400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Results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15424" y="1924454"/>
            <a:ext cx="954733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2750" y="3633631"/>
            <a:ext cx="294025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</a:rPr>
              <a:t>Xeon Phi Architecture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676441">
            <a:off x="6174538" y="4418152"/>
            <a:ext cx="1050141" cy="526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50" y="1190599"/>
            <a:ext cx="2940250" cy="2334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448"/>
            <a:ext cx="2520926" cy="3492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5" y="4337188"/>
            <a:ext cx="2526235" cy="21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1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10402888" y="-36703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95250" y="76200"/>
            <a:ext cx="897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Target application: A 3D Seismic Wave Simulator developed </a:t>
            </a:r>
            <a:r>
              <a:rPr lang="en-US" sz="3600" smtClean="0">
                <a:solidFill>
                  <a:schemeClr val="tx1"/>
                </a:solidFill>
              </a:rPr>
              <a:t>from ground-up at NTNU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05" y="1973916"/>
            <a:ext cx="3900618" cy="3200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836" y="1391562"/>
            <a:ext cx="3498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Numerical framework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Staggered-grid explicit FD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order in space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order in 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436" y="1391562"/>
            <a:ext cx="441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3D </a:t>
            </a:r>
            <a:r>
              <a:rPr lang="en-US" sz="2400" dirty="0" err="1">
                <a:solidFill>
                  <a:schemeClr val="tx1"/>
                </a:solidFill>
              </a:rPr>
              <a:t>elastodynamic</a:t>
            </a:r>
            <a:r>
              <a:rPr lang="en-US" sz="2400" dirty="0">
                <a:solidFill>
                  <a:schemeClr val="tx1"/>
                </a:solidFill>
              </a:rPr>
              <a:t> wave </a:t>
            </a:r>
            <a:r>
              <a:rPr lang="en-US" sz="2400" dirty="0" smtClean="0">
                <a:solidFill>
                  <a:schemeClr val="tx1"/>
                </a:solidFill>
              </a:rPr>
              <a:t>equation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17618" y="3574117"/>
            <a:ext cx="533400" cy="71330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7154" y="4530983"/>
            <a:ext cx="4579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Memory-bound stencil application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arallelized using </a:t>
            </a:r>
            <a:r>
              <a:rPr lang="en-US" sz="2400" dirty="0" err="1" smtClean="0">
                <a:solidFill>
                  <a:schemeClr val="tx1"/>
                </a:solidFill>
              </a:rPr>
              <a:t>OpenMP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68" y="6193077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en-US" sz="1200" dirty="0" err="1">
                <a:solidFill>
                  <a:schemeClr val="tx1"/>
                </a:solidFill>
              </a:rPr>
              <a:t>Espen</a:t>
            </a:r>
            <a:r>
              <a:rPr lang="en-US" sz="1200" dirty="0">
                <a:solidFill>
                  <a:schemeClr val="tx1"/>
                </a:solidFill>
              </a:rPr>
              <a:t> Birger </a:t>
            </a:r>
            <a:r>
              <a:rPr lang="en-US" sz="1200" dirty="0" err="1">
                <a:solidFill>
                  <a:schemeClr val="tx1"/>
                </a:solidFill>
              </a:rPr>
              <a:t>Raknes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Børge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Arntsen</a:t>
            </a:r>
            <a:r>
              <a:rPr lang="en-US" sz="1200" dirty="0">
                <a:solidFill>
                  <a:schemeClr val="tx1"/>
                </a:solidFill>
              </a:rPr>
              <a:t>, and </a:t>
            </a:r>
            <a:r>
              <a:rPr lang="en-US" sz="1200" dirty="0" err="1">
                <a:solidFill>
                  <a:schemeClr val="tx1"/>
                </a:solidFill>
              </a:rPr>
              <a:t>Wiktor</a:t>
            </a:r>
            <a:r>
              <a:rPr lang="en-US" sz="1200" dirty="0">
                <a:solidFill>
                  <a:schemeClr val="tx1"/>
                </a:solidFill>
              </a:rPr>
              <a:t> Weibull. </a:t>
            </a:r>
            <a:r>
              <a:rPr lang="en-US" sz="1200" dirty="0" smtClean="0">
                <a:solidFill>
                  <a:schemeClr val="tx1"/>
                </a:solidFill>
              </a:rPr>
              <a:t>2015. Three- </a:t>
            </a:r>
            <a:r>
              <a:rPr lang="en-US" sz="1200" dirty="0">
                <a:solidFill>
                  <a:schemeClr val="tx1"/>
                </a:solidFill>
              </a:rPr>
              <a:t>dimensional elastic full waveform inversion using seismic data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err="1" smtClean="0">
                <a:solidFill>
                  <a:schemeClr val="tx1"/>
                </a:solidFill>
              </a:rPr>
              <a:t>Sleipner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area. Geophysical Journal International 202, 3 (2015), 1877–1894.  </a:t>
            </a:r>
            <a:r>
              <a:rPr lang="en-US" sz="1200" dirty="0" smtClean="0">
                <a:solidFill>
                  <a:schemeClr val="tx1"/>
                </a:solidFill>
              </a:rPr>
              <a:t>DOI</a:t>
            </a:r>
            <a:r>
              <a:rPr lang="en-US" sz="1200" dirty="0">
                <a:solidFill>
                  <a:schemeClr val="tx1"/>
                </a:solidFill>
              </a:rPr>
              <a:t>: https://</a:t>
            </a:r>
            <a:r>
              <a:rPr lang="en-US" sz="1200" dirty="0" err="1">
                <a:solidFill>
                  <a:schemeClr val="tx1"/>
                </a:solidFill>
              </a:rPr>
              <a:t>doi.org</a:t>
            </a:r>
            <a:r>
              <a:rPr lang="en-US" sz="1200" dirty="0">
                <a:solidFill>
                  <a:schemeClr val="tx1"/>
                </a:solidFill>
              </a:rPr>
              <a:t>/10.1093/</a:t>
            </a:r>
            <a:r>
              <a:rPr lang="en-US" sz="1200" dirty="0" err="1">
                <a:solidFill>
                  <a:schemeClr val="tx1"/>
                </a:solidFill>
              </a:rPr>
              <a:t>gji</a:t>
            </a:r>
            <a:r>
              <a:rPr lang="en-US" sz="1200" dirty="0">
                <a:solidFill>
                  <a:schemeClr val="tx1"/>
                </a:solidFill>
              </a:rPr>
              <a:t>/ggv258 </a:t>
            </a:r>
          </a:p>
        </p:txBody>
      </p:sp>
    </p:spTree>
    <p:extLst>
      <p:ext uri="{BB962C8B-B14F-4D97-AF65-F5344CB8AC3E}">
        <p14:creationId xmlns:p14="http://schemas.microsoft.com/office/powerpoint/2010/main" val="51296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ssertion Evidence Design Master">
  <a:themeElements>
    <a:clrScheme name="2_Assertion Evidence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ssertion Evidence Design Maste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ssertion Evidence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9059</TotalTime>
  <Words>1633</Words>
  <Application>Microsoft Office PowerPoint</Application>
  <PresentationFormat>On-screen Show (4:3)</PresentationFormat>
  <Paragraphs>252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Office Theme</vt:lpstr>
      <vt:lpstr>3_Assertion Evidence Design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Sourouri</dc:creator>
  <cp:lastModifiedBy>Espen Birger Raknes</cp:lastModifiedBy>
  <cp:revision>403</cp:revision>
  <cp:lastPrinted>2017-04-21T12:03:17Z</cp:lastPrinted>
  <dcterms:created xsi:type="dcterms:W3CDTF">2015-10-19T09:25:24Z</dcterms:created>
  <dcterms:modified xsi:type="dcterms:W3CDTF">2017-04-24T18:52:06Z</dcterms:modified>
</cp:coreProperties>
</file>