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5"/>
  </p:notesMasterIdLst>
  <p:handoutMasterIdLst>
    <p:handoutMasterId r:id="rId16"/>
  </p:handoutMasterIdLst>
  <p:sldIdLst>
    <p:sldId id="304" r:id="rId2"/>
    <p:sldId id="310" r:id="rId3"/>
    <p:sldId id="324" r:id="rId4"/>
    <p:sldId id="315" r:id="rId5"/>
    <p:sldId id="321" r:id="rId6"/>
    <p:sldId id="323" r:id="rId7"/>
    <p:sldId id="316" r:id="rId8"/>
    <p:sldId id="317" r:id="rId9"/>
    <p:sldId id="318" r:id="rId10"/>
    <p:sldId id="319" r:id="rId11"/>
    <p:sldId id="322" r:id="rId12"/>
    <p:sldId id="325" r:id="rId13"/>
    <p:sldId id="320" r:id="rId14"/>
  </p:sldIdLst>
  <p:sldSz cx="9144000" cy="6858000" type="screen4x3"/>
  <p:notesSz cx="9820275" cy="666908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168">
          <p15:clr>
            <a:srgbClr val="A4A3A4"/>
          </p15:clr>
        </p15:guide>
        <p15:guide id="2" pos="387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565"/>
    <a:srgbClr val="5A5A5A"/>
    <a:srgbClr val="EEEEEE"/>
    <a:srgbClr val="BFBFBF"/>
    <a:srgbClr val="CCCCCC"/>
    <a:srgbClr val="0033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3" autoAdjust="0"/>
    <p:restoredTop sz="96982" autoAdjust="0"/>
  </p:normalViewPr>
  <p:slideViewPr>
    <p:cSldViewPr>
      <p:cViewPr varScale="1">
        <p:scale>
          <a:sx n="112" d="100"/>
          <a:sy n="112" d="100"/>
        </p:scale>
        <p:origin x="354" y="10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696" y="-976"/>
      </p:cViewPr>
      <p:guideLst>
        <p:guide orient="horz" pos="1168"/>
        <p:guide pos="38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D25445-9A7F-45E5-8161-BFBB9B2B1CAD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4471AA8C-B66B-44BE-9C36-162EF9396F4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7D4A36E-BFE8-4399-A8C3-DB70DE964AF9}" type="parTrans" cxnId="{1D5289BC-9712-4D6E-B518-78D45DB621E8}">
      <dgm:prSet/>
      <dgm:spPr/>
      <dgm:t>
        <a:bodyPr/>
        <a:lstStyle/>
        <a:p>
          <a:endParaRPr lang="en-US"/>
        </a:p>
      </dgm:t>
    </dgm:pt>
    <dgm:pt modelId="{E3C0A22A-2C57-4A4F-B1F8-2D1F716598B3}" type="sibTrans" cxnId="{1D5289BC-9712-4D6E-B518-78D45DB621E8}">
      <dgm:prSet/>
      <dgm:spPr/>
      <dgm:t>
        <a:bodyPr/>
        <a:lstStyle/>
        <a:p>
          <a:endParaRPr lang="en-US"/>
        </a:p>
      </dgm:t>
    </dgm:pt>
    <dgm:pt modelId="{A285F8D8-E3B9-4E74-A4D1-A3B388129644}">
      <dgm:prSet phldrT="[Text]"/>
      <dgm:spPr/>
      <dgm:t>
        <a:bodyPr/>
        <a:lstStyle/>
        <a:p>
          <a:r>
            <a:rPr lang="en-US" i="1" dirty="0" smtClean="0">
              <a:latin typeface="Times" panose="02020603050405020304" pitchFamily="18" charset="0"/>
              <a:cs typeface="Times" panose="02020603050405020304" pitchFamily="18" charset="0"/>
            </a:rPr>
            <a:t>H</a:t>
          </a:r>
          <a:endParaRPr lang="en-US" i="1" dirty="0">
            <a:latin typeface="Times" panose="02020603050405020304" pitchFamily="18" charset="0"/>
            <a:cs typeface="Times" panose="02020603050405020304" pitchFamily="18" charset="0"/>
          </a:endParaRPr>
        </a:p>
        <a:p>
          <a:r>
            <a:rPr lang="en-US" i="1" dirty="0">
              <a:latin typeface="Times" panose="02020603050405020304" pitchFamily="18" charset="0"/>
              <a:cs typeface="Times" panose="02020603050405020304" pitchFamily="18" charset="0"/>
            </a:rPr>
            <a:t>G</a:t>
          </a:r>
        </a:p>
      </dgm:t>
    </dgm:pt>
    <dgm:pt modelId="{D938DB86-081E-468F-99E4-4DA354161AD7}" type="parTrans" cxnId="{2C0685D6-4174-4438-98CE-B85B1EDEAED3}">
      <dgm:prSet/>
      <dgm:spPr/>
      <dgm:t>
        <a:bodyPr/>
        <a:lstStyle/>
        <a:p>
          <a:endParaRPr lang="en-US"/>
        </a:p>
      </dgm:t>
    </dgm:pt>
    <dgm:pt modelId="{AA69451E-B38E-4836-8774-A45F485A9699}" type="sibTrans" cxnId="{2C0685D6-4174-4438-98CE-B85B1EDEAED3}">
      <dgm:prSet/>
      <dgm:spPr/>
      <dgm:t>
        <a:bodyPr/>
        <a:lstStyle/>
        <a:p>
          <a:endParaRPr lang="en-US"/>
        </a:p>
      </dgm:t>
    </dgm:pt>
    <dgm:pt modelId="{697C6C8B-CDBA-40A9-8F63-6A4F1CBAA87E}">
      <dgm:prSet phldrT="[Text]"/>
      <dgm:spPr/>
      <dgm:t>
        <a:bodyPr/>
        <a:lstStyle/>
        <a:p>
          <a:r>
            <a:rPr lang="en-US" dirty="0"/>
            <a:t> </a:t>
          </a:r>
          <a:r>
            <a:rPr lang="en-US" i="1" dirty="0" err="1" smtClean="0">
              <a:latin typeface="Times" panose="02020603050405020304" pitchFamily="18" charset="0"/>
              <a:cs typeface="Times" panose="02020603050405020304" pitchFamily="18" charset="0"/>
            </a:rPr>
            <a:t>E</a:t>
          </a:r>
          <a:r>
            <a:rPr lang="en-US" i="1" baseline="-25000" dirty="0" err="1" smtClean="0">
              <a:latin typeface="Times" panose="02020603050405020304" pitchFamily="18" charset="0"/>
              <a:cs typeface="Times" panose="02020603050405020304" pitchFamily="18" charset="0"/>
            </a:rPr>
            <a:t>dyn</a:t>
          </a:r>
          <a:endParaRPr lang="en-US" i="1" baseline="-25000" dirty="0">
            <a:latin typeface="Times" panose="02020603050405020304" pitchFamily="18" charset="0"/>
            <a:cs typeface="Times" panose="02020603050405020304" pitchFamily="18" charset="0"/>
          </a:endParaRPr>
        </a:p>
        <a:p>
          <a:r>
            <a:rPr lang="en-US" i="1" dirty="0"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l-GR" i="1" dirty="0" smtClean="0">
              <a:latin typeface="Times" panose="02020603050405020304" pitchFamily="18" charset="0"/>
              <a:cs typeface="Times" panose="02020603050405020304" pitchFamily="18" charset="0"/>
            </a:rPr>
            <a:t>ν</a:t>
          </a:r>
          <a:r>
            <a:rPr lang="en-US" i="1" baseline="-25000" dirty="0" err="1" smtClean="0">
              <a:latin typeface="Times" panose="02020603050405020304" pitchFamily="18" charset="0"/>
              <a:cs typeface="Times" panose="02020603050405020304" pitchFamily="18" charset="0"/>
            </a:rPr>
            <a:t>dyn</a:t>
          </a:r>
          <a:endParaRPr lang="en-US" i="1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16174AB7-2826-4197-AC96-704A1A46E695}" type="parTrans" cxnId="{5C3CF5A9-29EB-4162-AF67-423B8E87040E}">
      <dgm:prSet/>
      <dgm:spPr/>
      <dgm:t>
        <a:bodyPr/>
        <a:lstStyle/>
        <a:p>
          <a:endParaRPr lang="en-US"/>
        </a:p>
      </dgm:t>
    </dgm:pt>
    <dgm:pt modelId="{23C40B33-3DB1-4A26-AFBE-6B231F49F2E2}" type="sibTrans" cxnId="{5C3CF5A9-29EB-4162-AF67-423B8E87040E}">
      <dgm:prSet/>
      <dgm:spPr/>
      <dgm:t>
        <a:bodyPr/>
        <a:lstStyle/>
        <a:p>
          <a:endParaRPr lang="en-US"/>
        </a:p>
      </dgm:t>
    </dgm:pt>
    <dgm:pt modelId="{0B074E97-0140-46D0-990E-2DEE5FE8B2BF}" type="pres">
      <dgm:prSet presAssocID="{3BD25445-9A7F-45E5-8161-BFBB9B2B1CAD}" presName="Name0" presStyleCnt="0">
        <dgm:presLayoutVars>
          <dgm:dir/>
          <dgm:resizeHandles val="exact"/>
        </dgm:presLayoutVars>
      </dgm:prSet>
      <dgm:spPr/>
    </dgm:pt>
    <dgm:pt modelId="{946B21DE-FE12-4C68-84DB-A2E7D0AB606D}" type="pres">
      <dgm:prSet presAssocID="{4471AA8C-B66B-44BE-9C36-162EF9396F47}" presName="node" presStyleLbl="node1" presStyleIdx="0" presStyleCnt="3" custScaleX="13305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7690B3B-5DBF-40BC-872E-CD016E89AB7F}" type="pres">
      <dgm:prSet presAssocID="{E3C0A22A-2C57-4A4F-B1F8-2D1F716598B3}" presName="sibTrans" presStyleLbl="sibTrans2D1" presStyleIdx="0" presStyleCnt="2"/>
      <dgm:spPr/>
      <dgm:t>
        <a:bodyPr/>
        <a:lstStyle/>
        <a:p>
          <a:endParaRPr lang="nb-NO"/>
        </a:p>
      </dgm:t>
    </dgm:pt>
    <dgm:pt modelId="{D0FEE954-438D-415C-9A07-1873D77EACCF}" type="pres">
      <dgm:prSet presAssocID="{E3C0A22A-2C57-4A4F-B1F8-2D1F716598B3}" presName="connectorText" presStyleLbl="sibTrans2D1" presStyleIdx="0" presStyleCnt="2"/>
      <dgm:spPr/>
      <dgm:t>
        <a:bodyPr/>
        <a:lstStyle/>
        <a:p>
          <a:endParaRPr lang="nb-NO"/>
        </a:p>
      </dgm:t>
    </dgm:pt>
    <dgm:pt modelId="{E05A3BDC-4629-4075-B0E6-2A093C315E26}" type="pres">
      <dgm:prSet presAssocID="{A285F8D8-E3B9-4E74-A4D1-A3B38812964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C3A604F-2CAE-444E-9088-CD3D44EE98A2}" type="pres">
      <dgm:prSet presAssocID="{AA69451E-B38E-4836-8774-A45F485A9699}" presName="sibTrans" presStyleLbl="sibTrans2D1" presStyleIdx="1" presStyleCnt="2"/>
      <dgm:spPr/>
      <dgm:t>
        <a:bodyPr/>
        <a:lstStyle/>
        <a:p>
          <a:endParaRPr lang="nb-NO"/>
        </a:p>
      </dgm:t>
    </dgm:pt>
    <dgm:pt modelId="{05286482-C3B1-481A-8343-EE6E2FA4C622}" type="pres">
      <dgm:prSet presAssocID="{AA69451E-B38E-4836-8774-A45F485A9699}" presName="connectorText" presStyleLbl="sibTrans2D1" presStyleIdx="1" presStyleCnt="2"/>
      <dgm:spPr/>
      <dgm:t>
        <a:bodyPr/>
        <a:lstStyle/>
        <a:p>
          <a:endParaRPr lang="nb-NO"/>
        </a:p>
      </dgm:t>
    </dgm:pt>
    <dgm:pt modelId="{9781915D-AF8A-4EA8-9348-520C099997AD}" type="pres">
      <dgm:prSet presAssocID="{697C6C8B-CDBA-40A9-8F63-6A4F1CBAA8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5C3CF5A9-29EB-4162-AF67-423B8E87040E}" srcId="{3BD25445-9A7F-45E5-8161-BFBB9B2B1CAD}" destId="{697C6C8B-CDBA-40A9-8F63-6A4F1CBAA87E}" srcOrd="2" destOrd="0" parTransId="{16174AB7-2826-4197-AC96-704A1A46E695}" sibTransId="{23C40B33-3DB1-4A26-AFBE-6B231F49F2E2}"/>
    <dgm:cxn modelId="{1918118E-51E5-4597-97C1-D588C0EC72EE}" type="presOf" srcId="{E3C0A22A-2C57-4A4F-B1F8-2D1F716598B3}" destId="{47690B3B-5DBF-40BC-872E-CD016E89AB7F}" srcOrd="0" destOrd="0" presId="urn:microsoft.com/office/officeart/2005/8/layout/process1"/>
    <dgm:cxn modelId="{DBCBAAD2-3DD6-4DD1-B7A3-931D1961A7E4}" type="presOf" srcId="{A285F8D8-E3B9-4E74-A4D1-A3B388129644}" destId="{E05A3BDC-4629-4075-B0E6-2A093C315E26}" srcOrd="0" destOrd="0" presId="urn:microsoft.com/office/officeart/2005/8/layout/process1"/>
    <dgm:cxn modelId="{2C0685D6-4174-4438-98CE-B85B1EDEAED3}" srcId="{3BD25445-9A7F-45E5-8161-BFBB9B2B1CAD}" destId="{A285F8D8-E3B9-4E74-A4D1-A3B388129644}" srcOrd="1" destOrd="0" parTransId="{D938DB86-081E-468F-99E4-4DA354161AD7}" sibTransId="{AA69451E-B38E-4836-8774-A45F485A9699}"/>
    <dgm:cxn modelId="{1D5289BC-9712-4D6E-B518-78D45DB621E8}" srcId="{3BD25445-9A7F-45E5-8161-BFBB9B2B1CAD}" destId="{4471AA8C-B66B-44BE-9C36-162EF9396F47}" srcOrd="0" destOrd="0" parTransId="{67D4A36E-BFE8-4399-A8C3-DB70DE964AF9}" sibTransId="{E3C0A22A-2C57-4A4F-B1F8-2D1F716598B3}"/>
    <dgm:cxn modelId="{6A7C8E85-B430-4AF8-9707-4116A902C862}" type="presOf" srcId="{AA69451E-B38E-4836-8774-A45F485A9699}" destId="{05286482-C3B1-481A-8343-EE6E2FA4C622}" srcOrd="1" destOrd="0" presId="urn:microsoft.com/office/officeart/2005/8/layout/process1"/>
    <dgm:cxn modelId="{9CCC153A-78CF-4282-9890-285F87007B11}" type="presOf" srcId="{E3C0A22A-2C57-4A4F-B1F8-2D1F716598B3}" destId="{D0FEE954-438D-415C-9A07-1873D77EACCF}" srcOrd="1" destOrd="0" presId="urn:microsoft.com/office/officeart/2005/8/layout/process1"/>
    <dgm:cxn modelId="{141473D2-1AAC-40FB-BF0E-EAC679342D9B}" type="presOf" srcId="{3BD25445-9A7F-45E5-8161-BFBB9B2B1CAD}" destId="{0B074E97-0140-46D0-990E-2DEE5FE8B2BF}" srcOrd="0" destOrd="0" presId="urn:microsoft.com/office/officeart/2005/8/layout/process1"/>
    <dgm:cxn modelId="{77CFD8F2-28BF-4035-B4FB-D85A86EB4AFC}" type="presOf" srcId="{697C6C8B-CDBA-40A9-8F63-6A4F1CBAA87E}" destId="{9781915D-AF8A-4EA8-9348-520C099997AD}" srcOrd="0" destOrd="0" presId="urn:microsoft.com/office/officeart/2005/8/layout/process1"/>
    <dgm:cxn modelId="{B3EB438D-E4ED-410A-9FAC-ACD6E2CF1D73}" type="presOf" srcId="{AA69451E-B38E-4836-8774-A45F485A9699}" destId="{FC3A604F-2CAE-444E-9088-CD3D44EE98A2}" srcOrd="0" destOrd="0" presId="urn:microsoft.com/office/officeart/2005/8/layout/process1"/>
    <dgm:cxn modelId="{63E08BFB-CDC5-41D1-B532-1761DC931934}" type="presOf" srcId="{4471AA8C-B66B-44BE-9C36-162EF9396F47}" destId="{946B21DE-FE12-4C68-84DB-A2E7D0AB606D}" srcOrd="0" destOrd="0" presId="urn:microsoft.com/office/officeart/2005/8/layout/process1"/>
    <dgm:cxn modelId="{3B2BF58E-E921-4DBA-8AA3-D944022532F1}" type="presParOf" srcId="{0B074E97-0140-46D0-990E-2DEE5FE8B2BF}" destId="{946B21DE-FE12-4C68-84DB-A2E7D0AB606D}" srcOrd="0" destOrd="0" presId="urn:microsoft.com/office/officeart/2005/8/layout/process1"/>
    <dgm:cxn modelId="{54C5FF4A-CBCD-479D-8347-3700482524B0}" type="presParOf" srcId="{0B074E97-0140-46D0-990E-2DEE5FE8B2BF}" destId="{47690B3B-5DBF-40BC-872E-CD016E89AB7F}" srcOrd="1" destOrd="0" presId="urn:microsoft.com/office/officeart/2005/8/layout/process1"/>
    <dgm:cxn modelId="{4196D3C8-7CB8-4D25-B85D-98B08DB5A16B}" type="presParOf" srcId="{47690B3B-5DBF-40BC-872E-CD016E89AB7F}" destId="{D0FEE954-438D-415C-9A07-1873D77EACCF}" srcOrd="0" destOrd="0" presId="urn:microsoft.com/office/officeart/2005/8/layout/process1"/>
    <dgm:cxn modelId="{184BCE9D-2133-467A-A7C0-43A0F0783668}" type="presParOf" srcId="{0B074E97-0140-46D0-990E-2DEE5FE8B2BF}" destId="{E05A3BDC-4629-4075-B0E6-2A093C315E26}" srcOrd="2" destOrd="0" presId="urn:microsoft.com/office/officeart/2005/8/layout/process1"/>
    <dgm:cxn modelId="{C1D0BC4A-85CC-4745-8E94-9DCACB9958AA}" type="presParOf" srcId="{0B074E97-0140-46D0-990E-2DEE5FE8B2BF}" destId="{FC3A604F-2CAE-444E-9088-CD3D44EE98A2}" srcOrd="3" destOrd="0" presId="urn:microsoft.com/office/officeart/2005/8/layout/process1"/>
    <dgm:cxn modelId="{8011D0C5-896E-4973-A76F-7EDFDBEE2EAF}" type="presParOf" srcId="{FC3A604F-2CAE-444E-9088-CD3D44EE98A2}" destId="{05286482-C3B1-481A-8343-EE6E2FA4C622}" srcOrd="0" destOrd="0" presId="urn:microsoft.com/office/officeart/2005/8/layout/process1"/>
    <dgm:cxn modelId="{94E99867-359F-4471-8FA4-1D06D71D674B}" type="presParOf" srcId="{0B074E97-0140-46D0-990E-2DEE5FE8B2BF}" destId="{9781915D-AF8A-4EA8-9348-520C099997A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A7ADA-EBD3-4A52-8C1C-9C8519A80AA7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74EBB7D6-1574-4F52-B21E-18EF75804B83}">
      <dgm:prSet phldrT="[Text]"/>
      <dgm:spPr/>
      <dgm:t>
        <a:bodyPr/>
        <a:lstStyle/>
        <a:p>
          <a:r>
            <a:rPr lang="el-GR" i="1" dirty="0">
              <a:latin typeface="Times" panose="02020603050405020304" pitchFamily="18" charset="0"/>
              <a:cs typeface="Times" panose="02020603050405020304" pitchFamily="18" charset="0"/>
            </a:rPr>
            <a:t>σ</a:t>
          </a:r>
          <a:endParaRPr lang="nb-NO" i="1" dirty="0">
            <a:latin typeface="Times" panose="02020603050405020304" pitchFamily="18" charset="0"/>
            <a:cs typeface="Times" panose="02020603050405020304" pitchFamily="18" charset="0"/>
          </a:endParaRPr>
        </a:p>
        <a:p>
          <a:r>
            <a:rPr lang="el-GR" i="1" dirty="0">
              <a:latin typeface="Times" panose="02020603050405020304" pitchFamily="18" charset="0"/>
              <a:cs typeface="Times" panose="02020603050405020304" pitchFamily="18" charset="0"/>
            </a:rPr>
            <a:t>ε</a:t>
          </a:r>
          <a:r>
            <a:rPr lang="nb-NO" i="1" baseline="-25000" dirty="0" err="1">
              <a:latin typeface="Times" panose="02020603050405020304" pitchFamily="18" charset="0"/>
              <a:cs typeface="Times" panose="02020603050405020304" pitchFamily="18" charset="0"/>
            </a:rPr>
            <a:t>ax</a:t>
          </a:r>
          <a:r>
            <a:rPr lang="nb-NO" i="1" baseline="-25000" dirty="0">
              <a:latin typeface="Times" panose="02020603050405020304" pitchFamily="18" charset="0"/>
              <a:cs typeface="Times" panose="02020603050405020304" pitchFamily="18" charset="0"/>
            </a:rPr>
            <a:t>    </a:t>
          </a:r>
          <a:r>
            <a:rPr lang="el-GR" i="1" dirty="0">
              <a:latin typeface="Times" panose="02020603050405020304" pitchFamily="18" charset="0"/>
              <a:cs typeface="Times" panose="02020603050405020304" pitchFamily="18" charset="0"/>
            </a:rPr>
            <a:t>ε</a:t>
          </a:r>
          <a:r>
            <a:rPr lang="nb-NO" i="1" baseline="-25000" dirty="0">
              <a:latin typeface="Times" panose="02020603050405020304" pitchFamily="18" charset="0"/>
              <a:cs typeface="Times" panose="02020603050405020304" pitchFamily="18" charset="0"/>
            </a:rPr>
            <a:t>rad</a:t>
          </a:r>
        </a:p>
      </dgm:t>
    </dgm:pt>
    <dgm:pt modelId="{2715CF0D-0E02-4F2E-AD65-08225B334AAB}" type="parTrans" cxnId="{2C30B677-F12A-4B3F-B809-E8F27B7BBB41}">
      <dgm:prSet/>
      <dgm:spPr/>
      <dgm:t>
        <a:bodyPr/>
        <a:lstStyle/>
        <a:p>
          <a:endParaRPr lang="en-US"/>
        </a:p>
      </dgm:t>
    </dgm:pt>
    <dgm:pt modelId="{ED7A2947-DCB4-42EE-A451-B353DAF5067A}" type="sibTrans" cxnId="{2C30B677-F12A-4B3F-B809-E8F27B7BBB41}">
      <dgm:prSet/>
      <dgm:spPr/>
      <dgm:t>
        <a:bodyPr/>
        <a:lstStyle/>
        <a:p>
          <a:endParaRPr lang="en-US"/>
        </a:p>
      </dgm:t>
    </dgm:pt>
    <dgm:pt modelId="{631A8C1E-F919-467C-A05B-64A7AD65D7EB}">
      <dgm:prSet phldrT="[Text]"/>
      <dgm:spPr/>
      <dgm:t>
        <a:bodyPr/>
        <a:lstStyle/>
        <a:p>
          <a:r>
            <a:rPr lang="en-US" i="1" dirty="0" err="1" smtClean="0">
              <a:latin typeface="Times" panose="02020603050405020304" pitchFamily="18" charset="0"/>
              <a:cs typeface="Times" panose="02020603050405020304" pitchFamily="18" charset="0"/>
            </a:rPr>
            <a:t>E</a:t>
          </a:r>
          <a:r>
            <a:rPr lang="en-US" i="1" baseline="-25000" dirty="0" err="1" smtClean="0">
              <a:latin typeface="Times" panose="02020603050405020304" pitchFamily="18" charset="0"/>
              <a:cs typeface="Times" panose="02020603050405020304" pitchFamily="18" charset="0"/>
            </a:rPr>
            <a:t>static</a:t>
          </a:r>
          <a:endParaRPr lang="en-US" i="1" dirty="0">
            <a:latin typeface="Times" panose="02020603050405020304" pitchFamily="18" charset="0"/>
            <a:cs typeface="Times" panose="02020603050405020304" pitchFamily="18" charset="0"/>
          </a:endParaRPr>
        </a:p>
        <a:p>
          <a:r>
            <a:rPr lang="el-GR" i="1" dirty="0" smtClean="0">
              <a:latin typeface="Times" panose="02020603050405020304" pitchFamily="18" charset="0"/>
              <a:cs typeface="Times" panose="02020603050405020304" pitchFamily="18" charset="0"/>
            </a:rPr>
            <a:t>ν</a:t>
          </a:r>
          <a:r>
            <a:rPr lang="en-US" i="1" baseline="-25000" dirty="0" smtClean="0">
              <a:latin typeface="Times" panose="02020603050405020304" pitchFamily="18" charset="0"/>
              <a:cs typeface="Times" panose="02020603050405020304" pitchFamily="18" charset="0"/>
            </a:rPr>
            <a:t>static</a:t>
          </a:r>
          <a:endParaRPr lang="en-US" i="1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3AB0E64E-3E2C-4BBE-A73B-F0DBE465E912}" type="parTrans" cxnId="{38EBFDB0-7B44-4B1C-989C-728C4885881E}">
      <dgm:prSet/>
      <dgm:spPr/>
      <dgm:t>
        <a:bodyPr/>
        <a:lstStyle/>
        <a:p>
          <a:endParaRPr lang="en-US"/>
        </a:p>
      </dgm:t>
    </dgm:pt>
    <dgm:pt modelId="{59D84F7E-7AB5-46CD-A536-38104C350AD7}" type="sibTrans" cxnId="{38EBFDB0-7B44-4B1C-989C-728C4885881E}">
      <dgm:prSet/>
      <dgm:spPr/>
      <dgm:t>
        <a:bodyPr/>
        <a:lstStyle/>
        <a:p>
          <a:endParaRPr lang="en-US"/>
        </a:p>
      </dgm:t>
    </dgm:pt>
    <dgm:pt modelId="{DD0FCCC5-1DFF-407C-90B9-2105582BFC9D}" type="pres">
      <dgm:prSet presAssocID="{D96A7ADA-EBD3-4A52-8C1C-9C8519A80AA7}" presName="Name0" presStyleCnt="0">
        <dgm:presLayoutVars>
          <dgm:dir/>
          <dgm:resizeHandles val="exact"/>
        </dgm:presLayoutVars>
      </dgm:prSet>
      <dgm:spPr/>
    </dgm:pt>
    <dgm:pt modelId="{D17A3197-2B68-4D8C-83C2-26C92FAF7699}" type="pres">
      <dgm:prSet presAssocID="{74EBB7D6-1574-4F52-B21E-18EF75804B8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CF08DAB-3A57-4728-B89A-47818E60DFEF}" type="pres">
      <dgm:prSet presAssocID="{ED7A2947-DCB4-42EE-A451-B353DAF5067A}" presName="sibTrans" presStyleLbl="sibTrans2D1" presStyleIdx="0" presStyleCnt="1"/>
      <dgm:spPr/>
      <dgm:t>
        <a:bodyPr/>
        <a:lstStyle/>
        <a:p>
          <a:endParaRPr lang="nb-NO"/>
        </a:p>
      </dgm:t>
    </dgm:pt>
    <dgm:pt modelId="{5906DAF3-7CAB-4924-9BB8-4AF5D6CDD636}" type="pres">
      <dgm:prSet presAssocID="{ED7A2947-DCB4-42EE-A451-B353DAF5067A}" presName="connectorText" presStyleLbl="sibTrans2D1" presStyleIdx="0" presStyleCnt="1"/>
      <dgm:spPr/>
      <dgm:t>
        <a:bodyPr/>
        <a:lstStyle/>
        <a:p>
          <a:endParaRPr lang="nb-NO"/>
        </a:p>
      </dgm:t>
    </dgm:pt>
    <dgm:pt modelId="{D24D5324-E7FD-4ACA-A5E9-1AB40064BA2C}" type="pres">
      <dgm:prSet presAssocID="{631A8C1E-F919-467C-A05B-64A7AD65D7E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C30B677-F12A-4B3F-B809-E8F27B7BBB41}" srcId="{D96A7ADA-EBD3-4A52-8C1C-9C8519A80AA7}" destId="{74EBB7D6-1574-4F52-B21E-18EF75804B83}" srcOrd="0" destOrd="0" parTransId="{2715CF0D-0E02-4F2E-AD65-08225B334AAB}" sibTransId="{ED7A2947-DCB4-42EE-A451-B353DAF5067A}"/>
    <dgm:cxn modelId="{457B0F74-F788-49B6-9460-0E56A476F867}" type="presOf" srcId="{74EBB7D6-1574-4F52-B21E-18EF75804B83}" destId="{D17A3197-2B68-4D8C-83C2-26C92FAF7699}" srcOrd="0" destOrd="0" presId="urn:microsoft.com/office/officeart/2005/8/layout/process1"/>
    <dgm:cxn modelId="{5617CBA3-E0F8-49AE-AD6B-FF2603F7F774}" type="presOf" srcId="{631A8C1E-F919-467C-A05B-64A7AD65D7EB}" destId="{D24D5324-E7FD-4ACA-A5E9-1AB40064BA2C}" srcOrd="0" destOrd="0" presId="urn:microsoft.com/office/officeart/2005/8/layout/process1"/>
    <dgm:cxn modelId="{FE262BF9-B005-4A45-81D0-BFD9FCC1A877}" type="presOf" srcId="{D96A7ADA-EBD3-4A52-8C1C-9C8519A80AA7}" destId="{DD0FCCC5-1DFF-407C-90B9-2105582BFC9D}" srcOrd="0" destOrd="0" presId="urn:microsoft.com/office/officeart/2005/8/layout/process1"/>
    <dgm:cxn modelId="{A954A413-D61B-43A7-BF3A-FE7EDB4CFB06}" type="presOf" srcId="{ED7A2947-DCB4-42EE-A451-B353DAF5067A}" destId="{5906DAF3-7CAB-4924-9BB8-4AF5D6CDD636}" srcOrd="1" destOrd="0" presId="urn:microsoft.com/office/officeart/2005/8/layout/process1"/>
    <dgm:cxn modelId="{E1F9EB0E-74A1-4A45-A215-B4B76F37388A}" type="presOf" srcId="{ED7A2947-DCB4-42EE-A451-B353DAF5067A}" destId="{1CF08DAB-3A57-4728-B89A-47818E60DFEF}" srcOrd="0" destOrd="0" presId="urn:microsoft.com/office/officeart/2005/8/layout/process1"/>
    <dgm:cxn modelId="{38EBFDB0-7B44-4B1C-989C-728C4885881E}" srcId="{D96A7ADA-EBD3-4A52-8C1C-9C8519A80AA7}" destId="{631A8C1E-F919-467C-A05B-64A7AD65D7EB}" srcOrd="1" destOrd="0" parTransId="{3AB0E64E-3E2C-4BBE-A73B-F0DBE465E912}" sibTransId="{59D84F7E-7AB5-46CD-A536-38104C350AD7}"/>
    <dgm:cxn modelId="{B3A371DE-6A9C-4D9C-AFE4-151B130E85D2}" type="presParOf" srcId="{DD0FCCC5-1DFF-407C-90B9-2105582BFC9D}" destId="{D17A3197-2B68-4D8C-83C2-26C92FAF7699}" srcOrd="0" destOrd="0" presId="urn:microsoft.com/office/officeart/2005/8/layout/process1"/>
    <dgm:cxn modelId="{72EA5398-7AED-4C6A-B7EB-375B4725E9D3}" type="presParOf" srcId="{DD0FCCC5-1DFF-407C-90B9-2105582BFC9D}" destId="{1CF08DAB-3A57-4728-B89A-47818E60DFEF}" srcOrd="1" destOrd="0" presId="urn:microsoft.com/office/officeart/2005/8/layout/process1"/>
    <dgm:cxn modelId="{74A9EBF2-34FC-4093-9841-DEC52A46E9D3}" type="presParOf" srcId="{1CF08DAB-3A57-4728-B89A-47818E60DFEF}" destId="{5906DAF3-7CAB-4924-9BB8-4AF5D6CDD636}" srcOrd="0" destOrd="0" presId="urn:microsoft.com/office/officeart/2005/8/layout/process1"/>
    <dgm:cxn modelId="{B2B4701C-DC83-4D2A-B2F1-6F3D725DD787}" type="presParOf" srcId="{DD0FCCC5-1DFF-407C-90B9-2105582BFC9D}" destId="{D24D5324-E7FD-4ACA-A5E9-1AB40064BA2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B21DE-FE12-4C68-84DB-A2E7D0AB606D}">
      <dsp:nvSpPr>
        <dsp:cNvPr id="0" name=""/>
        <dsp:cNvSpPr/>
      </dsp:nvSpPr>
      <dsp:spPr>
        <a:xfrm>
          <a:off x="2231" y="0"/>
          <a:ext cx="2232943" cy="8640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</a:t>
          </a:r>
        </a:p>
      </dsp:txBody>
      <dsp:txXfrm>
        <a:off x="27540" y="25309"/>
        <a:ext cx="2182325" cy="813478"/>
      </dsp:txXfrm>
    </dsp:sp>
    <dsp:sp modelId="{47690B3B-5DBF-40BC-872E-CD016E89AB7F}">
      <dsp:nvSpPr>
        <dsp:cNvPr id="0" name=""/>
        <dsp:cNvSpPr/>
      </dsp:nvSpPr>
      <dsp:spPr>
        <a:xfrm>
          <a:off x="2402997" y="223948"/>
          <a:ext cx="355783" cy="416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402997" y="307188"/>
        <a:ext cx="249048" cy="249719"/>
      </dsp:txXfrm>
    </dsp:sp>
    <dsp:sp modelId="{E05A3BDC-4629-4075-B0E6-2A093C315E26}">
      <dsp:nvSpPr>
        <dsp:cNvPr id="0" name=""/>
        <dsp:cNvSpPr/>
      </dsp:nvSpPr>
      <dsp:spPr>
        <a:xfrm>
          <a:off x="2906464" y="0"/>
          <a:ext cx="1678223" cy="864096"/>
        </a:xfrm>
        <a:prstGeom prst="roundRect">
          <a:avLst>
            <a:gd name="adj" fmla="val 10000"/>
          </a:avLst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latin typeface="Times" panose="02020603050405020304" pitchFamily="18" charset="0"/>
              <a:cs typeface="Times" panose="02020603050405020304" pitchFamily="18" charset="0"/>
            </a:rPr>
            <a:t>H</a:t>
          </a:r>
          <a:endParaRPr lang="en-US" sz="2000" i="1" kern="1200" dirty="0">
            <a:latin typeface="Times" panose="02020603050405020304" pitchFamily="18" charset="0"/>
            <a:cs typeface="Times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>
              <a:latin typeface="Times" panose="02020603050405020304" pitchFamily="18" charset="0"/>
              <a:cs typeface="Times" panose="02020603050405020304" pitchFamily="18" charset="0"/>
            </a:rPr>
            <a:t>G</a:t>
          </a:r>
        </a:p>
      </dsp:txBody>
      <dsp:txXfrm>
        <a:off x="2931773" y="25309"/>
        <a:ext cx="1627605" cy="813478"/>
      </dsp:txXfrm>
    </dsp:sp>
    <dsp:sp modelId="{FC3A604F-2CAE-444E-9088-CD3D44EE98A2}">
      <dsp:nvSpPr>
        <dsp:cNvPr id="0" name=""/>
        <dsp:cNvSpPr/>
      </dsp:nvSpPr>
      <dsp:spPr>
        <a:xfrm>
          <a:off x="4752510" y="223948"/>
          <a:ext cx="355783" cy="416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752510" y="307188"/>
        <a:ext cx="249048" cy="249719"/>
      </dsp:txXfrm>
    </dsp:sp>
    <dsp:sp modelId="{9781915D-AF8A-4EA8-9348-520C099997AD}">
      <dsp:nvSpPr>
        <dsp:cNvPr id="0" name=""/>
        <dsp:cNvSpPr/>
      </dsp:nvSpPr>
      <dsp:spPr>
        <a:xfrm>
          <a:off x="5255977" y="0"/>
          <a:ext cx="1678223" cy="864096"/>
        </a:xfrm>
        <a:prstGeom prst="roundRect">
          <a:avLst>
            <a:gd name="adj" fmla="val 1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</a:t>
          </a:r>
          <a:r>
            <a:rPr lang="en-US" sz="2000" i="1" kern="1200" dirty="0" err="1" smtClean="0">
              <a:latin typeface="Times" panose="02020603050405020304" pitchFamily="18" charset="0"/>
              <a:cs typeface="Times" panose="02020603050405020304" pitchFamily="18" charset="0"/>
            </a:rPr>
            <a:t>E</a:t>
          </a:r>
          <a:r>
            <a:rPr lang="en-US" sz="2000" i="1" kern="1200" baseline="-25000" dirty="0" err="1" smtClean="0">
              <a:latin typeface="Times" panose="02020603050405020304" pitchFamily="18" charset="0"/>
              <a:cs typeface="Times" panose="02020603050405020304" pitchFamily="18" charset="0"/>
            </a:rPr>
            <a:t>dyn</a:t>
          </a:r>
          <a:endParaRPr lang="en-US" sz="2000" i="1" kern="1200" baseline="-25000" dirty="0">
            <a:latin typeface="Times" panose="02020603050405020304" pitchFamily="18" charset="0"/>
            <a:cs typeface="Times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>
              <a:latin typeface="Times" panose="02020603050405020304" pitchFamily="18" charset="0"/>
              <a:cs typeface="Times" panose="02020603050405020304" pitchFamily="18" charset="0"/>
            </a:rPr>
            <a:t> </a:t>
          </a:r>
          <a:r>
            <a:rPr lang="el-GR" sz="2000" i="1" kern="1200" dirty="0" smtClean="0">
              <a:latin typeface="Times" panose="02020603050405020304" pitchFamily="18" charset="0"/>
              <a:cs typeface="Times" panose="02020603050405020304" pitchFamily="18" charset="0"/>
            </a:rPr>
            <a:t>ν</a:t>
          </a:r>
          <a:r>
            <a:rPr lang="en-US" sz="2000" i="1" kern="1200" baseline="-25000" dirty="0" err="1" smtClean="0">
              <a:latin typeface="Times" panose="02020603050405020304" pitchFamily="18" charset="0"/>
              <a:cs typeface="Times" panose="02020603050405020304" pitchFamily="18" charset="0"/>
            </a:rPr>
            <a:t>dyn</a:t>
          </a:r>
          <a:endParaRPr lang="en-US" sz="2000" i="1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5281286" y="25309"/>
        <a:ext cx="1627605" cy="813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A3197-2B68-4D8C-83C2-26C92FAF7699}">
      <dsp:nvSpPr>
        <dsp:cNvPr id="0" name=""/>
        <dsp:cNvSpPr/>
      </dsp:nvSpPr>
      <dsp:spPr>
        <a:xfrm>
          <a:off x="834" y="0"/>
          <a:ext cx="1779361" cy="8798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i="1" kern="1200" dirty="0">
              <a:latin typeface="Times" panose="02020603050405020304" pitchFamily="18" charset="0"/>
              <a:cs typeface="Times" panose="02020603050405020304" pitchFamily="18" charset="0"/>
            </a:rPr>
            <a:t>σ</a:t>
          </a:r>
          <a:endParaRPr lang="nb-NO" sz="2100" i="1" kern="1200" dirty="0">
            <a:latin typeface="Times" panose="02020603050405020304" pitchFamily="18" charset="0"/>
            <a:cs typeface="Times" panose="02020603050405020304" pitchFamily="18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i="1" kern="1200" dirty="0">
              <a:latin typeface="Times" panose="02020603050405020304" pitchFamily="18" charset="0"/>
              <a:cs typeface="Times" panose="02020603050405020304" pitchFamily="18" charset="0"/>
            </a:rPr>
            <a:t>ε</a:t>
          </a:r>
          <a:r>
            <a:rPr lang="nb-NO" sz="2100" i="1" kern="1200" baseline="-25000" dirty="0" err="1">
              <a:latin typeface="Times" panose="02020603050405020304" pitchFamily="18" charset="0"/>
              <a:cs typeface="Times" panose="02020603050405020304" pitchFamily="18" charset="0"/>
            </a:rPr>
            <a:t>ax</a:t>
          </a:r>
          <a:r>
            <a:rPr lang="nb-NO" sz="2100" i="1" kern="1200" baseline="-25000" dirty="0">
              <a:latin typeface="Times" panose="02020603050405020304" pitchFamily="18" charset="0"/>
              <a:cs typeface="Times" panose="02020603050405020304" pitchFamily="18" charset="0"/>
            </a:rPr>
            <a:t>    </a:t>
          </a:r>
          <a:r>
            <a:rPr lang="el-GR" sz="2100" i="1" kern="1200" dirty="0">
              <a:latin typeface="Times" panose="02020603050405020304" pitchFamily="18" charset="0"/>
              <a:cs typeface="Times" panose="02020603050405020304" pitchFamily="18" charset="0"/>
            </a:rPr>
            <a:t>ε</a:t>
          </a:r>
          <a:r>
            <a:rPr lang="nb-NO" sz="2100" i="1" kern="1200" baseline="-25000" dirty="0">
              <a:latin typeface="Times" panose="02020603050405020304" pitchFamily="18" charset="0"/>
              <a:cs typeface="Times" panose="02020603050405020304" pitchFamily="18" charset="0"/>
            </a:rPr>
            <a:t>rad</a:t>
          </a:r>
        </a:p>
      </dsp:txBody>
      <dsp:txXfrm>
        <a:off x="26605" y="25771"/>
        <a:ext cx="1727819" cy="828330"/>
      </dsp:txXfrm>
    </dsp:sp>
    <dsp:sp modelId="{1CF08DAB-3A57-4728-B89A-47818E60DFEF}">
      <dsp:nvSpPr>
        <dsp:cNvPr id="0" name=""/>
        <dsp:cNvSpPr/>
      </dsp:nvSpPr>
      <dsp:spPr>
        <a:xfrm>
          <a:off x="1958131" y="219295"/>
          <a:ext cx="377224" cy="441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958131" y="307551"/>
        <a:ext cx="264057" cy="264769"/>
      </dsp:txXfrm>
    </dsp:sp>
    <dsp:sp modelId="{D24D5324-E7FD-4ACA-A5E9-1AB40064BA2C}">
      <dsp:nvSpPr>
        <dsp:cNvPr id="0" name=""/>
        <dsp:cNvSpPr/>
      </dsp:nvSpPr>
      <dsp:spPr>
        <a:xfrm>
          <a:off x="2491940" y="0"/>
          <a:ext cx="1779361" cy="879872"/>
        </a:xfrm>
        <a:prstGeom prst="roundRect">
          <a:avLst>
            <a:gd name="adj" fmla="val 1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1" kern="1200" dirty="0" err="1" smtClean="0">
              <a:latin typeface="Times" panose="02020603050405020304" pitchFamily="18" charset="0"/>
              <a:cs typeface="Times" panose="02020603050405020304" pitchFamily="18" charset="0"/>
            </a:rPr>
            <a:t>E</a:t>
          </a:r>
          <a:r>
            <a:rPr lang="en-US" sz="2100" i="1" kern="1200" baseline="-25000" dirty="0" err="1" smtClean="0">
              <a:latin typeface="Times" panose="02020603050405020304" pitchFamily="18" charset="0"/>
              <a:cs typeface="Times" panose="02020603050405020304" pitchFamily="18" charset="0"/>
            </a:rPr>
            <a:t>static</a:t>
          </a:r>
          <a:endParaRPr lang="en-US" sz="2100" i="1" kern="1200" dirty="0">
            <a:latin typeface="Times" panose="02020603050405020304" pitchFamily="18" charset="0"/>
            <a:cs typeface="Times" panose="02020603050405020304" pitchFamily="18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i="1" kern="1200" dirty="0" smtClean="0">
              <a:latin typeface="Times" panose="02020603050405020304" pitchFamily="18" charset="0"/>
              <a:cs typeface="Times" panose="02020603050405020304" pitchFamily="18" charset="0"/>
            </a:rPr>
            <a:t>ν</a:t>
          </a:r>
          <a:r>
            <a:rPr lang="en-US" sz="2100" i="1" kern="1200" baseline="-25000" dirty="0" smtClean="0">
              <a:latin typeface="Times" panose="02020603050405020304" pitchFamily="18" charset="0"/>
              <a:cs typeface="Times" panose="02020603050405020304" pitchFamily="18" charset="0"/>
            </a:rPr>
            <a:t>static</a:t>
          </a:r>
          <a:endParaRPr lang="en-US" sz="2100" i="1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2517711" y="25771"/>
        <a:ext cx="1727819" cy="828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358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40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0225" y="0"/>
            <a:ext cx="42640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17525"/>
            <a:ext cx="3313112" cy="2484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6200" y="3155950"/>
            <a:ext cx="7181850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13488"/>
            <a:ext cx="4264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0225" y="6313488"/>
            <a:ext cx="4264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0F52BF-EC4E-924C-BCE4-DEDB7CD23217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88177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BB60ABC-4AA7-3F4A-8A64-ACBF6BA627EC}" type="slidenum">
              <a:rPr lang="nn-NO" sz="1200"/>
              <a:pPr/>
              <a:t>1</a:t>
            </a:fld>
            <a:endParaRPr lang="nn-NO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4213" y="492125"/>
            <a:ext cx="3370262" cy="2527300"/>
          </a:xfrm>
          <a:noFill/>
          <a:ln w="12700" cap="flat">
            <a:solidFill>
              <a:schemeClr val="tx1"/>
            </a:solidFill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3179763"/>
            <a:ext cx="7181850" cy="30003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nb-NO" sz="2800">
                <a:latin typeface="Times" charset="0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52330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F52BF-EC4E-924C-BCE4-DEDB7CD23217}" type="slidenum">
              <a:rPr lang="nn-NO" smtClean="0"/>
              <a:pPr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8794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76990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6872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11950" y="762000"/>
            <a:ext cx="2109788" cy="48006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178550" cy="48006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8948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1099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0100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43375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6775" y="1981200"/>
            <a:ext cx="4144963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213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6954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883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16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6783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7067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SINTEF_NTNU_eng.jpg                                            00088CCDMacintosh HD                   C076225C: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064250"/>
            <a:ext cx="91519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9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4407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title style</a:t>
            </a:r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844073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30" name="Line 26"/>
          <p:cNvSpPr>
            <a:spLocks noChangeShapeType="1"/>
          </p:cNvSpPr>
          <p:nvPr userDrawn="1"/>
        </p:nvSpPr>
        <p:spPr bwMode="auto">
          <a:xfrm>
            <a:off x="6781800" y="6172200"/>
            <a:ext cx="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31" name="Line 27"/>
          <p:cNvSpPr>
            <a:spLocks noChangeShapeType="1"/>
          </p:cNvSpPr>
          <p:nvPr userDrawn="1"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32" name="Rectangle 30"/>
          <p:cNvSpPr>
            <a:spLocks noChangeArrowheads="1"/>
          </p:cNvSpPr>
          <p:nvPr userDrawn="1"/>
        </p:nvSpPr>
        <p:spPr bwMode="auto">
          <a:xfrm>
            <a:off x="71438" y="6248400"/>
            <a:ext cx="4206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fld id="{253ADE68-BFEF-384A-A7AE-38AFB2FADDCD}" type="slidenum">
              <a:rPr lang="nn-NO" sz="1400" b="1">
                <a:latin typeface="Arial" charset="0"/>
              </a:rPr>
              <a:pPr algn="ctr"/>
              <a:t>‹#›</a:t>
            </a:fld>
            <a:endParaRPr lang="nn-NO" sz="14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wmf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92125" y="3140968"/>
            <a:ext cx="8305800" cy="1742182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student: Serhii Lozovyi</a:t>
            </a:r>
          </a:p>
          <a:p>
            <a:pPr marL="0" indent="0">
              <a:buNone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Supervisor: Prof. Andreas Bauer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Acknowledgments: Tore Sirevaag, Erling Fjær</a:t>
            </a:r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318500" cy="358552"/>
          </a:xfrm>
        </p:spPr>
        <p:txBody>
          <a:bodyPr/>
          <a:lstStyle/>
          <a:p>
            <a:r>
              <a:rPr lang="en-US" sz="1800" dirty="0">
                <a:solidFill>
                  <a:srgbClr val="6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 meeting 24th-27th April 2017</a:t>
            </a:r>
            <a:endParaRPr lang="en-US" sz="1800" noProof="0" dirty="0">
              <a:solidFill>
                <a:srgbClr val="6565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1852796"/>
            <a:ext cx="84407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The relation between static and dynamic stiffness of rocks</a:t>
            </a:r>
            <a:br>
              <a:rPr lang="en-US" dirty="0"/>
            </a:br>
            <a:endParaRPr lang="en-US" kern="0" dirty="0"/>
          </a:p>
        </p:txBody>
      </p:sp>
      <p:sp>
        <p:nvSpPr>
          <p:cNvPr id="2" name="Rectangle 1"/>
          <p:cNvSpPr/>
          <p:nvPr/>
        </p:nvSpPr>
        <p:spPr>
          <a:xfrm>
            <a:off x="2627784" y="50131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nn-NO" sz="2000" dirty="0">
                <a:solidFill>
                  <a:srgbClr val="5A5A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24.04.2017</a:t>
            </a:r>
          </a:p>
          <a:p>
            <a:pPr marL="0" indent="0" algn="ctr">
              <a:buNone/>
            </a:pPr>
            <a:r>
              <a:rPr lang="nn-NO" sz="2000" dirty="0">
                <a:solidFill>
                  <a:srgbClr val="5A5A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Trondheim, Norway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2924944"/>
            <a:ext cx="1255388" cy="1238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4400"/>
          </a:xfrm>
        </p:spPr>
        <p:txBody>
          <a:bodyPr/>
          <a:lstStyle/>
          <a:p>
            <a:pPr algn="ctr"/>
            <a:r>
              <a:rPr lang="en-US" sz="2800" noProof="0" dirty="0" smtClean="0"/>
              <a:t>Dispersion effects</a:t>
            </a:r>
            <a:endParaRPr lang="en-US" sz="2800" noProof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88232" y="1196752"/>
            <a:ext cx="496753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 smtClean="0"/>
              <a:t>Water-saturated </a:t>
            </a:r>
            <a:r>
              <a:rPr lang="en-US" kern="0" dirty="0"/>
              <a:t>Castlegate sandstone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0054"/>
            <a:ext cx="4530748" cy="296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36599"/>
            <a:ext cx="4548840" cy="2963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4941168"/>
            <a:ext cx="72008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b-NO" sz="1800" b="1" dirty="0" smtClean="0"/>
              <a:t>For </a:t>
            </a:r>
            <a:r>
              <a:rPr lang="nb-NO" sz="1800" b="1" dirty="0" err="1" smtClean="0"/>
              <a:t>Castlegate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sandstone</a:t>
            </a:r>
            <a:r>
              <a:rPr lang="nb-NO" sz="1800" b="1" dirty="0" smtClean="0"/>
              <a:t>, </a:t>
            </a:r>
            <a:r>
              <a:rPr lang="nb-NO" sz="1800" b="1" dirty="0" err="1" smtClean="0"/>
              <a:t>the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difference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between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static</a:t>
            </a:r>
            <a:r>
              <a:rPr lang="nb-NO" sz="1800" b="1" dirty="0" smtClean="0"/>
              <a:t> and </a:t>
            </a:r>
            <a:r>
              <a:rPr lang="nb-NO" sz="1800" b="1" dirty="0" err="1" smtClean="0"/>
              <a:t>dynamic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stiffness</a:t>
            </a:r>
            <a:r>
              <a:rPr lang="nb-NO" sz="1800" b="1" dirty="0" smtClean="0"/>
              <a:t> is due to </a:t>
            </a:r>
            <a:r>
              <a:rPr lang="nb-NO" sz="1800" b="1" dirty="0" err="1" smtClean="0"/>
              <a:t>the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larger</a:t>
            </a:r>
            <a:r>
              <a:rPr lang="nb-NO" sz="1800" b="1" dirty="0" smtClean="0"/>
              <a:t> stress amplitude at </a:t>
            </a:r>
            <a:r>
              <a:rPr lang="nb-NO" sz="1800" b="1" dirty="0" err="1" smtClean="0"/>
              <a:t>static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measurements</a:t>
            </a:r>
            <a:endParaRPr lang="nb-NO" sz="18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b-NO" sz="1800" b="1" dirty="0" err="1" smtClean="0"/>
              <a:t>Dispersion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effects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are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relatively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small</a:t>
            </a:r>
            <a:endParaRPr lang="nb-NO" sz="1800" b="1" dirty="0"/>
          </a:p>
        </p:txBody>
      </p:sp>
    </p:spTree>
    <p:extLst>
      <p:ext uri="{BB962C8B-B14F-4D97-AF65-F5344CB8AC3E}">
        <p14:creationId xmlns:p14="http://schemas.microsoft.com/office/powerpoint/2010/main" val="18275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469" y="4008559"/>
            <a:ext cx="3060000" cy="2037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176" y="3995846"/>
            <a:ext cx="3060000" cy="20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1" y="4001182"/>
            <a:ext cx="3060000" cy="20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3" y="354360"/>
            <a:ext cx="8976741" cy="914400"/>
          </a:xfrm>
        </p:spPr>
        <p:txBody>
          <a:bodyPr/>
          <a:lstStyle/>
          <a:p>
            <a:r>
              <a:rPr lang="en-US" sz="2400" dirty="0" smtClean="0"/>
              <a:t>Shales are highly inelastic and dispersive:</a:t>
            </a:r>
            <a:br>
              <a:rPr lang="en-US" sz="2400" dirty="0" smtClean="0"/>
            </a:br>
            <a:r>
              <a:rPr lang="en-US" sz="2400" dirty="0" smtClean="0"/>
              <a:t>Example </a:t>
            </a:r>
            <a:r>
              <a:rPr lang="en-US" sz="2400" dirty="0" err="1" smtClean="0"/>
              <a:t>Opalinus</a:t>
            </a:r>
            <a:r>
              <a:rPr lang="en-US" sz="2400" dirty="0" smtClean="0"/>
              <a:t> </a:t>
            </a:r>
            <a:r>
              <a:rPr lang="en-US" sz="2400" noProof="0" dirty="0" smtClean="0"/>
              <a:t>clay</a:t>
            </a:r>
            <a:endParaRPr lang="en-US" sz="2400" noProof="0" dirty="0"/>
          </a:p>
        </p:txBody>
      </p:sp>
      <p:grpSp>
        <p:nvGrpSpPr>
          <p:cNvPr id="30" name="Group 29"/>
          <p:cNvGrpSpPr/>
          <p:nvPr/>
        </p:nvGrpSpPr>
        <p:grpSpPr>
          <a:xfrm>
            <a:off x="580937" y="3627188"/>
            <a:ext cx="9175078" cy="393105"/>
            <a:chOff x="539552" y="3569325"/>
            <a:chExt cx="9175078" cy="393105"/>
          </a:xfrm>
        </p:grpSpPr>
        <p:sp>
          <p:nvSpPr>
            <p:cNvPr id="17" name="Rectangle 16"/>
            <p:cNvSpPr/>
            <p:nvPr/>
          </p:nvSpPr>
          <p:spPr>
            <a:xfrm>
              <a:off x="3618630" y="3569325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800" dirty="0"/>
                <a:t>Stress amplitude: 2 MPa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39552" y="3593098"/>
              <a:ext cx="8671583" cy="369332"/>
              <a:chOff x="539552" y="3593098"/>
              <a:chExt cx="8671583" cy="36933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39552" y="3593098"/>
                <a:ext cx="6096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800" dirty="0"/>
                  <a:t>Stress amplitude: 1 MPa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618847" y="3593098"/>
                <a:ext cx="25922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Stress amplitude: 4 MPa</a:t>
                </a:r>
              </a:p>
            </p:txBody>
          </p:sp>
        </p:grp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766914"/>
              </p:ext>
            </p:extLst>
          </p:nvPr>
        </p:nvGraphicFramePr>
        <p:xfrm>
          <a:off x="1742678" y="1364238"/>
          <a:ext cx="2759967" cy="157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989">
                  <a:extLst>
                    <a:ext uri="{9D8B030D-6E8A-4147-A177-3AD203B41FA5}">
                      <a16:colId xmlns:a16="http://schemas.microsoft.com/office/drawing/2014/main" xmlns="" val="3207712181"/>
                    </a:ext>
                  </a:extLst>
                </a:gridCol>
                <a:gridCol w="919989">
                  <a:extLst>
                    <a:ext uri="{9D8B030D-6E8A-4147-A177-3AD203B41FA5}">
                      <a16:colId xmlns:a16="http://schemas.microsoft.com/office/drawing/2014/main" xmlns="" val="213751443"/>
                    </a:ext>
                  </a:extLst>
                </a:gridCol>
                <a:gridCol w="919989">
                  <a:extLst>
                    <a:ext uri="{9D8B030D-6E8A-4147-A177-3AD203B41FA5}">
                      <a16:colId xmlns:a16="http://schemas.microsoft.com/office/drawing/2014/main" xmlns="" val="143743040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[Gpa]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130794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(1MPa)</a:t>
                      </a:r>
                      <a:r>
                        <a:rPr lang="nb-NO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nb-NO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(2MPa)</a:t>
                      </a:r>
                      <a:r>
                        <a:rPr lang="nb-NO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nb-NO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(4MPa)</a:t>
                      </a:r>
                      <a:r>
                        <a:rPr lang="nb-NO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nb-NO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6808051"/>
                  </a:ext>
                </a:extLst>
              </a:tr>
              <a:tr h="562336"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1380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7127844"/>
                  </a:ext>
                </a:extLst>
              </a:tr>
            </a:tbl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5186310" y="1078863"/>
            <a:ext cx="3634019" cy="2370220"/>
            <a:chOff x="182966" y="1207752"/>
            <a:chExt cx="3634019" cy="2370220"/>
          </a:xfrm>
        </p:grpSpPr>
        <p:grpSp>
          <p:nvGrpSpPr>
            <p:cNvPr id="28" name="Group 27"/>
            <p:cNvGrpSpPr/>
            <p:nvPr/>
          </p:nvGrpSpPr>
          <p:grpSpPr>
            <a:xfrm>
              <a:off x="182966" y="1207752"/>
              <a:ext cx="3634019" cy="2370220"/>
              <a:chOff x="227368" y="1860486"/>
              <a:chExt cx="5676026" cy="370208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368" y="1860486"/>
                <a:ext cx="5676026" cy="3702080"/>
              </a:xfrm>
              <a:prstGeom prst="rect">
                <a:avLst/>
              </a:prstGeom>
            </p:spPr>
          </p:pic>
          <p:cxnSp>
            <p:nvCxnSpPr>
              <p:cNvPr id="5" name="Straight Connector 4"/>
              <p:cNvCxnSpPr/>
              <p:nvPr/>
            </p:nvCxnSpPr>
            <p:spPr bwMode="auto">
              <a:xfrm flipV="1">
                <a:off x="2079626" y="2595404"/>
                <a:ext cx="3290010" cy="2375796"/>
              </a:xfrm>
              <a:prstGeom prst="line">
                <a:avLst/>
              </a:prstGeom>
              <a:ln w="25400">
                <a:solidFill>
                  <a:schemeClr val="accent1"/>
                </a:solidFill>
                <a:prstDash val="sysDash"/>
                <a:headEnd type="none" w="sm" len="sm"/>
                <a:tailEnd type="none" w="sm" len="sm"/>
              </a:ln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624205" y="3407723"/>
                    <a:ext cx="990285" cy="54181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nb-NO" sz="1200" b="0" i="1" baseline="-250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</m:t>
                          </m:r>
                          <m:r>
                            <a:rPr lang="nb-NO" sz="1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nb-NO" sz="1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nb-NO" sz="1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nb-NO" sz="1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nb-NO" sz="1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oMath>
                      </m:oMathPara>
                    </a14:m>
                    <a:endParaRPr lang="nb-NO" sz="1200" b="0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4205" y="3407723"/>
                    <a:ext cx="990285" cy="54181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5769" t="-1754" r="-2885" b="-14035"/>
                    </a:stretch>
                  </a:blipFill>
                </p:spPr>
                <p:txBody>
                  <a:bodyPr/>
                  <a:lstStyle/>
                  <a:p>
                    <a:r>
                      <a:rPr lang="nb-NO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3" name="Straight Connector 32"/>
            <p:cNvCxnSpPr/>
            <p:nvPr/>
          </p:nvCxnSpPr>
          <p:spPr bwMode="auto">
            <a:xfrm flipV="1">
              <a:off x="792792" y="2438964"/>
              <a:ext cx="753423" cy="760392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549476" y="2819160"/>
              <a:ext cx="278923" cy="370925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ash"/>
              <a:headEnd type="none" w="sm" len="sm"/>
              <a:tailEnd type="none" w="sm" len="sm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/>
          <p:nvPr/>
        </p:nvCxnSpPr>
        <p:spPr bwMode="auto">
          <a:xfrm flipH="1" flipV="1">
            <a:off x="2490020" y="2261656"/>
            <a:ext cx="3162100" cy="5892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 flipH="1" flipV="1">
            <a:off x="3353422" y="2277862"/>
            <a:ext cx="2685625" cy="4432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H="1" flipV="1">
            <a:off x="4297227" y="2270927"/>
            <a:ext cx="2706093" cy="2486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52"/>
          <p:cNvSpPr/>
          <p:nvPr/>
        </p:nvSpPr>
        <p:spPr>
          <a:xfrm>
            <a:off x="437773" y="1986362"/>
            <a:ext cx="1365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Stress-strain 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2208" y="2484039"/>
            <a:ext cx="1365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Zero-strain extrapolation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648292" y="2850948"/>
            <a:ext cx="1410637" cy="19088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/>
          <p:nvPr/>
        </p:nvCxnSpPr>
        <p:spPr bwMode="auto">
          <a:xfrm flipH="1" flipV="1">
            <a:off x="3257273" y="2900243"/>
            <a:ext cx="376778" cy="22612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4269855" y="2805257"/>
            <a:ext cx="2369431" cy="25306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7862131" y="1547695"/>
            <a:ext cx="606073" cy="725486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7499134" y="2650677"/>
            <a:ext cx="3395" cy="79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7845039" y="2276872"/>
            <a:ext cx="6042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8468204" y="1547695"/>
            <a:ext cx="0" cy="7254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8103632" y="1827921"/>
                <a:ext cx="401648" cy="443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b-NO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b-NO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nb-NO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632" y="1827921"/>
                <a:ext cx="401648" cy="443006"/>
              </a:xfrm>
              <a:prstGeom prst="rect">
                <a:avLst/>
              </a:prstGeom>
              <a:blipFill rotWithShape="0">
                <a:blip r:embed="rId7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7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30" y="1923096"/>
            <a:ext cx="4246628" cy="3645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945" y="502478"/>
            <a:ext cx="6192688" cy="914400"/>
          </a:xfrm>
        </p:spPr>
        <p:txBody>
          <a:bodyPr/>
          <a:lstStyle/>
          <a:p>
            <a:pPr algn="ctr"/>
            <a:r>
              <a:rPr lang="nb-NO" sz="2800" dirty="0"/>
              <a:t>Young's modulus dependance on stress amplitude and frequency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8296" y="3212976"/>
            <a:ext cx="132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1 Mpa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8999" y="3578510"/>
            <a:ext cx="1552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dirty="0"/>
              <a:t>Stress amplitude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2555" y="3594472"/>
            <a:ext cx="132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2 Mpa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8296" y="3944044"/>
            <a:ext cx="132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4 Mpa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2180074" y="3331005"/>
            <a:ext cx="222522" cy="890083"/>
          </a:xfrm>
          <a:prstGeom prst="rightBrace">
            <a:avLst>
              <a:gd name="adj1" fmla="val 8333"/>
              <a:gd name="adj2" fmla="val 5069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sz="2000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0" y="5500199"/>
            <a:ext cx="9144000" cy="5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Opalinus clay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058" y="1923586"/>
            <a:ext cx="4246058" cy="364461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>
            <a:off x="6049985" y="3170490"/>
            <a:ext cx="0" cy="8894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148064" y="3170490"/>
            <a:ext cx="129614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066489" y="338440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 smtClean="0">
                <a:solidFill>
                  <a:schemeClr val="accent3">
                    <a:lumMod val="50000"/>
                  </a:schemeClr>
                </a:solidFill>
              </a:rPr>
              <a:t>-53%</a:t>
            </a:r>
            <a:endParaRPr lang="nb-NO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848872" cy="40058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Rocks </a:t>
            </a:r>
            <a:r>
              <a:rPr lang="en-US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non-elastic for strains &gt; 1 </a:t>
            </a:r>
            <a:r>
              <a:rPr lang="en-US" noProof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strain, both during loading </a:t>
            </a:r>
            <a:r>
              <a:rPr lang="en-US" u="sng" noProof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and</a:t>
            </a:r>
            <a:r>
              <a:rPr lang="en-US" noProof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unloading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With decreasing stress/strain amplitude, the static undrained stiffness approaches the dynamic stiffness if dispersion effects can be neglected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some rocks (e.g.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Opalinus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Clay), non-elastic effects are large, and the typical assumption of quasi-elastic behavior (constant stiffness) up to a yield/failure point may result in significant errors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geomechanical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models.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simple model was proposed that relates dynamic and static stiffness of rocks and describes the dependence of the rock stiffness on stress amplitude, and that could easily be implemented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geomechanical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models.</a:t>
            </a:r>
          </a:p>
        </p:txBody>
      </p:sp>
    </p:spTree>
    <p:extLst>
      <p:ext uri="{BB962C8B-B14F-4D97-AF65-F5344CB8AC3E}">
        <p14:creationId xmlns:p14="http://schemas.microsoft.com/office/powerpoint/2010/main" val="3207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590" y="479569"/>
            <a:ext cx="88029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Elastic media: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Stiffness </a:t>
            </a:r>
            <a:r>
              <a:rPr lang="en-US" u="sng" dirty="0" smtClean="0">
                <a:solidFill>
                  <a:schemeClr val="tx2"/>
                </a:solidFill>
                <a:latin typeface="+mn-lt"/>
              </a:rPr>
              <a:t>does not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depend on frequency or stress amplitude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Static stiffness = dynamic stiffness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Rocks are not elastic media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Stiffness of rocks depends on frequency and strain amplitude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Static stiffness </a:t>
            </a:r>
            <a:r>
              <a:rPr lang="en-US" dirty="0" smtClean="0">
                <a:solidFill>
                  <a:schemeClr val="tx2"/>
                </a:solidFill>
                <a:latin typeface="+mn-lt"/>
                <a:sym typeface="Symbol" panose="05050102010706020507" pitchFamily="18" charset="2"/>
              </a:rPr>
              <a:t>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dynamic stiffness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Static stiffness depends on stress amplitude (often ignored in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geomechanical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modeling)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Acoustic velocities (dynamic stiffness) depend on amplitude (non-linear acoustics)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We propose and validate a simple model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that relates static and dynamic rock stiffness and describes the dependence of the rock stiffness on stress amplitude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 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680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40738" cy="3886200"/>
          </a:xfrm>
        </p:spPr>
        <p:txBody>
          <a:bodyPr/>
          <a:lstStyle/>
          <a:p>
            <a:r>
              <a:rPr lang="nb-NO" dirty="0"/>
              <a:t>Dynamic stiffness (seismic, sonic, ultrasonic): </a:t>
            </a:r>
            <a:r>
              <a:rPr lang="nb-NO" i="1" dirty="0"/>
              <a:t>µstrain amplitudes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(Quasi-)Static stiffness: </a:t>
            </a:r>
            <a:r>
              <a:rPr lang="nb-NO" i="1" dirty="0"/>
              <a:t>mstrain amplitudes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3879396"/>
              </p:ext>
            </p:extLst>
          </p:nvPr>
        </p:nvGraphicFramePr>
        <p:xfrm>
          <a:off x="1235968" y="2442913"/>
          <a:ext cx="693643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399991"/>
              </p:ext>
            </p:extLst>
          </p:nvPr>
        </p:nvGraphicFramePr>
        <p:xfrm>
          <a:off x="1550988" y="2589213"/>
          <a:ext cx="1536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8" imgW="1536480" imgH="571320" progId="Equation.DSMT4">
                  <p:embed/>
                </p:oleObj>
              </mc:Choice>
              <mc:Fallback>
                <p:oleObj name="Equation" r:id="rId8" imgW="15364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50988" y="2589213"/>
                        <a:ext cx="15367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1960" y="2073581"/>
            <a:ext cx="177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/>
              <a:t>P-</a:t>
            </a:r>
            <a:r>
              <a:rPr lang="nb-NO" sz="1800" dirty="0" err="1" smtClean="0"/>
              <a:t>wave</a:t>
            </a:r>
            <a:r>
              <a:rPr lang="nb-NO" sz="1800" dirty="0" smtClean="0"/>
              <a:t> </a:t>
            </a:r>
            <a:r>
              <a:rPr lang="nb-NO" sz="1800" dirty="0"/>
              <a:t>modulus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2942" y="2069983"/>
            <a:ext cx="244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Young's modulus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2719" y="3275692"/>
            <a:ext cx="194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Poisson's ratio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0" y="3268991"/>
            <a:ext cx="177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Shear modulus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64684257"/>
              </p:ext>
            </p:extLst>
          </p:nvPr>
        </p:nvGraphicFramePr>
        <p:xfrm>
          <a:off x="2465301" y="4671563"/>
          <a:ext cx="4272136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59832" y="5469337"/>
            <a:ext cx="177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err="1"/>
              <a:t>Strains</a:t>
            </a:r>
            <a:endParaRPr lang="nb-NO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59832" y="4365203"/>
            <a:ext cx="177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Stress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8830" y="4302231"/>
            <a:ext cx="244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Young's modulus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8607" y="5507940"/>
            <a:ext cx="194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Poisson's ratio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85764" y="2040427"/>
            <a:ext cx="177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Velocities</a:t>
            </a:r>
          </a:p>
        </p:txBody>
      </p:sp>
    </p:spTree>
    <p:extLst>
      <p:ext uri="{BB962C8B-B14F-4D97-AF65-F5344CB8AC3E}">
        <p14:creationId xmlns:p14="http://schemas.microsoft.com/office/powerpoint/2010/main" val="31542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86408"/>
            <a:ext cx="8440738" cy="914400"/>
          </a:xfrm>
        </p:spPr>
        <p:txBody>
          <a:bodyPr/>
          <a:lstStyle/>
          <a:p>
            <a:r>
              <a:rPr lang="en-US" sz="2400" noProof="0" dirty="0"/>
              <a:t>Why does the </a:t>
            </a:r>
            <a:r>
              <a:rPr lang="en-US" sz="2400" dirty="0" smtClean="0"/>
              <a:t>static </a:t>
            </a:r>
            <a:r>
              <a:rPr lang="en-US" sz="2400" u="sng" dirty="0" smtClean="0"/>
              <a:t>undrained</a:t>
            </a:r>
            <a:r>
              <a:rPr lang="en-US" sz="2400" dirty="0" smtClean="0"/>
              <a:t> stiffness </a:t>
            </a:r>
            <a:r>
              <a:rPr lang="en-US" sz="2400" dirty="0"/>
              <a:t>differ from the </a:t>
            </a:r>
            <a:r>
              <a:rPr lang="en-US" sz="2400" dirty="0" smtClean="0"/>
              <a:t>dynamic stiffness?</a:t>
            </a:r>
            <a:endParaRPr lang="en-US" sz="2400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844824"/>
            <a:ext cx="8440738" cy="3960440"/>
          </a:xfrm>
        </p:spPr>
        <p:txBody>
          <a:bodyPr/>
          <a:lstStyle/>
          <a:p>
            <a:r>
              <a:rPr lang="en-US" b="1" noProof="0" dirty="0" smtClean="0"/>
              <a:t>Stress amplitude</a:t>
            </a: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	</a:t>
            </a:r>
            <a:r>
              <a:rPr lang="en-US" noProof="0" dirty="0" smtClean="0">
                <a:sym typeface="Symbol" panose="05050102010706020507" pitchFamily="18" charset="2"/>
              </a:rPr>
              <a:t> </a:t>
            </a:r>
            <a:r>
              <a:rPr lang="en-US" noProof="0" dirty="0" smtClean="0"/>
              <a:t>Activation of </a:t>
            </a:r>
            <a:r>
              <a:rPr lang="en-US" b="1" noProof="0" dirty="0"/>
              <a:t>non-elastic </a:t>
            </a:r>
            <a:r>
              <a:rPr lang="en-US" b="1" noProof="0" dirty="0" smtClean="0"/>
              <a:t>processes </a:t>
            </a:r>
            <a:r>
              <a:rPr lang="en-US" noProof="0" dirty="0"/>
              <a:t>(focus of this work);</a:t>
            </a:r>
          </a:p>
          <a:p>
            <a:endParaRPr lang="en-US" b="1" noProof="0" dirty="0"/>
          </a:p>
          <a:p>
            <a:r>
              <a:rPr lang="en-US" b="1" dirty="0"/>
              <a:t>Strain rate </a:t>
            </a:r>
            <a:r>
              <a:rPr lang="en-US" b="1" dirty="0" smtClean="0"/>
              <a:t>/ frequency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b="1" dirty="0" smtClean="0"/>
              <a:t>dispersion effects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4691" y="2996952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average strain rate of </a:t>
            </a:r>
            <a:r>
              <a:rPr lang="en-US" sz="1400" i="1" dirty="0" smtClean="0"/>
              <a:t>a </a:t>
            </a:r>
            <a:r>
              <a:rPr lang="en-US" sz="1400" i="1" dirty="0"/>
              <a:t>wave: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588224" y="3299856"/>
            <a:ext cx="1728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b-NO" sz="1200" i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f</a:t>
            </a:r>
            <a:r>
              <a:rPr kumimoji="0" lang="en-US" altLang="nb-NO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– frequency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b-NO" sz="1200" i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ε</a:t>
            </a:r>
            <a:r>
              <a:rPr lang="en-US" altLang="nb-NO" sz="1200" i="1" baseline="-25000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0</a:t>
            </a:r>
            <a:r>
              <a:rPr kumimoji="0" lang="en-US" altLang="nb-NO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– strain amplitude  </a:t>
            </a:r>
            <a:r>
              <a:rPr kumimoji="0" lang="nb-NO" altLang="nb-NO" sz="3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kumimoji="0" lang="nb-NO" altLang="nb-NO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691" y="3304729"/>
            <a:ext cx="1307447" cy="49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4664"/>
            <a:ext cx="8440738" cy="914400"/>
          </a:xfrm>
        </p:spPr>
        <p:txBody>
          <a:bodyPr/>
          <a:lstStyle/>
          <a:p>
            <a:r>
              <a:rPr lang="en-US" noProof="0" dirty="0"/>
              <a:t>Non-elastic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780" y="4826496"/>
            <a:ext cx="7935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dirty="0" smtClean="0"/>
              <a:t>– friction is suppressing intergranular movement </a:t>
            </a:r>
          </a:p>
          <a:p>
            <a:pPr marL="457200" indent="-457200">
              <a:buAutoNum type="alphaLcParenR"/>
            </a:pPr>
            <a:r>
              <a:rPr lang="en-US" dirty="0" smtClean="0"/>
              <a:t>– sliding is activated </a:t>
            </a:r>
          </a:p>
          <a:p>
            <a:pPr marL="457200" indent="-457200">
              <a:buAutoNum type="alphaLcParenR"/>
            </a:pPr>
            <a:r>
              <a:rPr lang="en-US" dirty="0" smtClean="0"/>
              <a:t>– friction is reactivated after the change in loading direction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105" y="1319064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971" y="1974004"/>
            <a:ext cx="5676026" cy="3702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Real </a:t>
            </a:r>
            <a:r>
              <a:rPr lang="en-US" noProof="0" dirty="0" smtClean="0"/>
              <a:t>experiment</a:t>
            </a:r>
            <a:br>
              <a:rPr lang="en-US" noProof="0" dirty="0" smtClean="0"/>
            </a:br>
            <a:r>
              <a:rPr lang="en-US" sz="2400" dirty="0" smtClean="0"/>
              <a:t>Undrained unloading/loading cycles</a:t>
            </a:r>
            <a:endParaRPr lang="en-US" sz="2400" noProof="0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3419872" y="2708920"/>
            <a:ext cx="3312368" cy="2376264"/>
          </a:xfrm>
          <a:prstGeom prst="line">
            <a:avLst/>
          </a:prstGeom>
          <a:ln w="25400">
            <a:solidFill>
              <a:schemeClr val="accent1"/>
            </a:solidFill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125924" y="3376653"/>
                <a:ext cx="95013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b-NO" sz="1800" b="0" i="1" baseline="-25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𝑎𝑣</m:t>
                      </m:r>
                      <m:r>
                        <a:rPr lang="nb-NO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b-NO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nb-NO" sz="1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b-NO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nb-NO" sz="1800" b="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924" y="3376653"/>
                <a:ext cx="950132" cy="5203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 bwMode="auto">
          <a:xfrm flipV="1">
            <a:off x="5782108" y="2674834"/>
            <a:ext cx="969070" cy="1102982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5782108" y="3777816"/>
            <a:ext cx="3395" cy="79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782108" y="3777816"/>
            <a:ext cx="9501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751178" y="2674834"/>
            <a:ext cx="0" cy="11109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6230800" y="3159442"/>
                <a:ext cx="510909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b-NO" sz="1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nb-NO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b-NO" sz="1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nb-NO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nb-NO" sz="1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800" y="3159442"/>
                <a:ext cx="510909" cy="6183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9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719725" y="1056893"/>
            <a:ext cx="3392760" cy="2767986"/>
            <a:chOff x="4719725" y="1056893"/>
            <a:chExt cx="3392760" cy="27679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9725" y="1056893"/>
              <a:ext cx="3392760" cy="2767986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 bwMode="auto">
            <a:xfrm>
              <a:off x="7819510" y="2800941"/>
              <a:ext cx="206181" cy="28171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440738" cy="914400"/>
          </a:xfrm>
        </p:spPr>
        <p:txBody>
          <a:bodyPr/>
          <a:lstStyle/>
          <a:p>
            <a:r>
              <a:rPr lang="en-US" sz="2800" dirty="0"/>
              <a:t>Model by </a:t>
            </a:r>
            <a:r>
              <a:rPr lang="en-US" sz="2800" dirty="0" smtClean="0"/>
              <a:t>Fjær </a:t>
            </a:r>
            <a:r>
              <a:rPr lang="en-US" sz="2800" dirty="0"/>
              <a:t>et al</a:t>
            </a:r>
            <a:r>
              <a:rPr lang="en-US" sz="2800" dirty="0" smtClean="0"/>
              <a:t>. (2013)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32132"/>
            <a:ext cx="8440738" cy="3925060"/>
          </a:xfrm>
        </p:spPr>
        <p:txBody>
          <a:bodyPr/>
          <a:lstStyle/>
          <a:p>
            <a:r>
              <a:rPr lang="en-US" noProof="0" dirty="0"/>
              <a:t>Non-elastic compliance</a:t>
            </a:r>
          </a:p>
          <a:p>
            <a:endParaRPr lang="en-US" noProof="0" dirty="0"/>
          </a:p>
          <a:p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56942" y="1998575"/>
                <a:ext cx="2896819" cy="598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b-NO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𝑑𝑦𝑛</m:t>
                              </m:r>
                            </m:sub>
                          </m:sSub>
                        </m:den>
                      </m:f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nb-NO" sz="1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b-NO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nb-NO" sz="1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2" y="1998575"/>
                <a:ext cx="2896819" cy="598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23706" y="183320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dispersion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062168" y="2502176"/>
            <a:ext cx="232715" cy="2011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852443" y="2603951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constants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2390317" y="2522162"/>
            <a:ext cx="635214" cy="18112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400646" y="3799455"/>
            <a:ext cx="8347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Non-elastic compliance </a:t>
            </a:r>
            <a:r>
              <a:rPr lang="en-US" sz="2000" dirty="0" smtClean="0">
                <a:latin typeface="+mn-lt"/>
              </a:rPr>
              <a:t>tends </a:t>
            </a:r>
            <a:r>
              <a:rPr lang="en-US" sz="2000" dirty="0">
                <a:latin typeface="+mn-lt"/>
              </a:rPr>
              <a:t>to increase linearly from the start of the unloading;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Empirical model was confirmed in experiments with sandstones and shales;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+mn-lt"/>
              </a:rPr>
              <a:t>No data available </a:t>
            </a:r>
            <a:r>
              <a:rPr lang="en-US" sz="2000" u="sng" dirty="0">
                <a:latin typeface="+mn-lt"/>
              </a:rPr>
              <a:t>in the vicinity of turning point</a:t>
            </a:r>
            <a:r>
              <a:rPr lang="en-US" sz="2000" dirty="0">
                <a:latin typeface="+mn-lt"/>
              </a:rPr>
              <a:t> (</a:t>
            </a:r>
            <a:r>
              <a:rPr lang="en-US" sz="2000" dirty="0" smtClean="0">
                <a:latin typeface="+mn-lt"/>
              </a:rPr>
              <a:t>small </a:t>
            </a:r>
            <a:r>
              <a:rPr lang="en-US" sz="2000" dirty="0" smtClean="0">
                <a:latin typeface="+mn-lt"/>
                <a:sym typeface="Symbol" panose="05050102010706020507" pitchFamily="18" charset="2"/>
              </a:rPr>
              <a:t></a:t>
            </a:r>
            <a:r>
              <a:rPr lang="en-US" sz="2000" baseline="-25000" dirty="0" smtClean="0">
                <a:latin typeface="+mn-lt"/>
                <a:sym typeface="Symbol" panose="05050102010706020507" pitchFamily="18" charset="2"/>
              </a:rPr>
              <a:t>z</a:t>
            </a:r>
            <a:r>
              <a:rPr lang="en-US" sz="2000" dirty="0" smtClean="0">
                <a:latin typeface="+mn-lt"/>
              </a:rPr>
              <a:t>) </a:t>
            </a:r>
            <a:r>
              <a:rPr lang="en-US" sz="2000" dirty="0">
                <a:latin typeface="+mn-lt"/>
              </a:rPr>
              <a:t>due to experimental </a:t>
            </a:r>
            <a:r>
              <a:rPr lang="en-US" sz="2000" dirty="0" smtClean="0">
                <a:latin typeface="+mn-lt"/>
              </a:rPr>
              <a:t>constrains.</a:t>
            </a:r>
            <a:endParaRPr lang="en-US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5893" y="180688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slope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2"/>
              <p:cNvSpPr>
                <a:spLocks noChangeArrowheads="1"/>
              </p:cNvSpPr>
              <p:nvPr/>
            </p:nvSpPr>
            <p:spPr bwMode="auto">
              <a:xfrm>
                <a:off x="539552" y="2956434"/>
                <a:ext cx="295268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nb-NO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E</a:t>
                </a:r>
                <a:r>
                  <a:rPr kumimoji="0" lang="en-US" altLang="nb-NO" sz="12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 – local Young's modulus during unloading</a:t>
                </a:r>
              </a:p>
              <a:p>
                <a:r>
                  <a:rPr lang="en-US" altLang="nb-NO" sz="1200" i="1" dirty="0" err="1" smtClean="0"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E</a:t>
                </a:r>
                <a:r>
                  <a:rPr lang="en-US" altLang="nb-NO" sz="1200" i="1" baseline="-25000" dirty="0" err="1" smtClean="0"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dyn</a:t>
                </a:r>
                <a:r>
                  <a:rPr lang="en-US" altLang="nb-NO" sz="1200" dirty="0" smtClean="0"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US" altLang="nb-NO" sz="1200" dirty="0"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– </a:t>
                </a:r>
                <a:r>
                  <a:rPr lang="en-US" altLang="nb-NO" sz="1200" dirty="0" smtClean="0"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dynamic (elastic) Young's </a:t>
                </a:r>
                <a:r>
                  <a:rPr lang="en-US" altLang="nb-NO" sz="1200" dirty="0"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modulus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0" lang="en-US" altLang="nb-NO" sz="12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 – axial stress change </a:t>
                </a:r>
                <a:r>
                  <a:rPr kumimoji="0" lang="nb-NO" altLang="nb-NO" sz="3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endParaRPr kumimoji="0" lang="nb-NO" altLang="nb-NO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2956434"/>
                <a:ext cx="2952682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07" b="-66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974415" y="3373282"/>
                <a:ext cx="5543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415" y="3373282"/>
                <a:ext cx="55431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48064" y="718339"/>
                <a:ext cx="4464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718339"/>
                <a:ext cx="44646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 bwMode="auto">
          <a:xfrm flipH="1" flipV="1">
            <a:off x="6732240" y="1334675"/>
            <a:ext cx="934258" cy="5684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sm" len="sm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986359" y="116835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 err="1" smtClean="0">
                <a:solidFill>
                  <a:schemeClr val="accent5"/>
                </a:solidFill>
              </a:rPr>
              <a:t>unloading</a:t>
            </a:r>
            <a:endParaRPr lang="nb-NO" sz="1800" dirty="0">
              <a:solidFill>
                <a:schemeClr val="accent5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660232" y="1806885"/>
            <a:ext cx="0" cy="5419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6660232" y="2348880"/>
            <a:ext cx="9369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6634981" y="200861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 smtClean="0">
                <a:solidFill>
                  <a:srgbClr val="92D050"/>
                </a:solidFill>
              </a:rPr>
              <a:t>A</a:t>
            </a:r>
            <a:endParaRPr lang="nb-NO" sz="1800" dirty="0">
              <a:solidFill>
                <a:srgbClr val="92D05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6228184" y="2942505"/>
            <a:ext cx="154005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7735705" y="273887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 smtClean="0">
                <a:solidFill>
                  <a:schemeClr val="accent6"/>
                </a:solidFill>
              </a:rPr>
              <a:t>B</a:t>
            </a:r>
            <a:endParaRPr lang="nb-NO" sz="1800" dirty="0">
              <a:solidFill>
                <a:schemeClr val="accent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33589" y="260082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 smtClean="0">
                <a:solidFill>
                  <a:schemeClr val="accent1"/>
                </a:solidFill>
                <a:sym typeface="Symbol" panose="05050102010706020507" pitchFamily="18" charset="2"/>
              </a:rPr>
              <a:t></a:t>
            </a:r>
            <a:r>
              <a:rPr lang="nb-NO" sz="1800" baseline="-25000" dirty="0" smtClean="0">
                <a:solidFill>
                  <a:schemeClr val="accent1"/>
                </a:solidFill>
              </a:rPr>
              <a:t>z</a:t>
            </a:r>
            <a:endParaRPr lang="nb-NO" sz="1800" baseline="-25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72" y="90010"/>
            <a:ext cx="8440738" cy="914400"/>
          </a:xfrm>
        </p:spPr>
        <p:txBody>
          <a:bodyPr/>
          <a:lstStyle/>
          <a:p>
            <a:r>
              <a:rPr lang="en-US" sz="2400" noProof="0" dirty="0"/>
              <a:t>Low frequency apparatus</a:t>
            </a:r>
          </a:p>
        </p:txBody>
      </p:sp>
      <p:sp>
        <p:nvSpPr>
          <p:cNvPr id="4" name="Can 3"/>
          <p:cNvSpPr/>
          <p:nvPr/>
        </p:nvSpPr>
        <p:spPr>
          <a:xfrm>
            <a:off x="539552" y="1903609"/>
            <a:ext cx="2653578" cy="3888432"/>
          </a:xfrm>
          <a:prstGeom prst="can">
            <a:avLst>
              <a:gd name="adj" fmla="val 1289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an 4"/>
          <p:cNvSpPr/>
          <p:nvPr/>
        </p:nvSpPr>
        <p:spPr>
          <a:xfrm>
            <a:off x="1522586" y="5117989"/>
            <a:ext cx="685800" cy="558081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Can 5"/>
          <p:cNvSpPr/>
          <p:nvPr/>
        </p:nvSpPr>
        <p:spPr>
          <a:xfrm>
            <a:off x="1522586" y="4644616"/>
            <a:ext cx="685800" cy="55808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Can 6"/>
          <p:cNvSpPr/>
          <p:nvPr/>
        </p:nvSpPr>
        <p:spPr>
          <a:xfrm>
            <a:off x="1734968" y="4239351"/>
            <a:ext cx="262746" cy="473389"/>
          </a:xfrm>
          <a:prstGeom prst="can">
            <a:avLst>
              <a:gd name="adj" fmla="val 2585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Can 7"/>
          <p:cNvSpPr/>
          <p:nvPr/>
        </p:nvSpPr>
        <p:spPr>
          <a:xfrm>
            <a:off x="1604023" y="3795620"/>
            <a:ext cx="524637" cy="512279"/>
          </a:xfrm>
          <a:prstGeom prst="can">
            <a:avLst>
              <a:gd name="adj" fmla="val 2585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Can 8"/>
          <p:cNvSpPr/>
          <p:nvPr/>
        </p:nvSpPr>
        <p:spPr>
          <a:xfrm>
            <a:off x="1604023" y="3174412"/>
            <a:ext cx="524637" cy="700522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0" name="Rectangle 9"/>
          <p:cNvSpPr/>
          <p:nvPr/>
        </p:nvSpPr>
        <p:spPr>
          <a:xfrm>
            <a:off x="1785332" y="3514016"/>
            <a:ext cx="162018" cy="1351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69308" y="3412521"/>
            <a:ext cx="0" cy="20545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63374" y="3424948"/>
            <a:ext cx="0" cy="20545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0154" y="3073862"/>
            <a:ext cx="0" cy="88277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982" y="3073862"/>
            <a:ext cx="0" cy="88277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Can 14"/>
          <p:cNvSpPr/>
          <p:nvPr/>
        </p:nvSpPr>
        <p:spPr>
          <a:xfrm>
            <a:off x="1604023" y="2741726"/>
            <a:ext cx="524637" cy="512279"/>
          </a:xfrm>
          <a:prstGeom prst="can">
            <a:avLst>
              <a:gd name="adj" fmla="val 2585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Can 15"/>
          <p:cNvSpPr/>
          <p:nvPr/>
        </p:nvSpPr>
        <p:spPr>
          <a:xfrm>
            <a:off x="1734968" y="2335932"/>
            <a:ext cx="262746" cy="473389"/>
          </a:xfrm>
          <a:prstGeom prst="can">
            <a:avLst>
              <a:gd name="adj" fmla="val 2585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Down Arrow 16"/>
          <p:cNvSpPr/>
          <p:nvPr/>
        </p:nvSpPr>
        <p:spPr>
          <a:xfrm>
            <a:off x="1684604" y="1687860"/>
            <a:ext cx="363474" cy="65838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18954" y="2822549"/>
            <a:ext cx="54006" cy="1385967"/>
            <a:chOff x="6012160" y="2012701"/>
            <a:chExt cx="72008" cy="1741032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012160" y="2192721"/>
              <a:ext cx="72008" cy="1340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084168" y="2326786"/>
              <a:ext cx="0" cy="11142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012160" y="3439648"/>
              <a:ext cx="72008" cy="1340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12160" y="3573713"/>
              <a:ext cx="0" cy="180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012160" y="2012701"/>
              <a:ext cx="0" cy="180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flipH="1">
            <a:off x="1468580" y="2821986"/>
            <a:ext cx="54006" cy="1385967"/>
            <a:chOff x="6012160" y="2012701"/>
            <a:chExt cx="72008" cy="174103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012160" y="2192721"/>
              <a:ext cx="72008" cy="1340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084168" y="2326786"/>
              <a:ext cx="0" cy="11142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012160" y="3439648"/>
              <a:ext cx="72008" cy="1340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12160" y="3573713"/>
              <a:ext cx="0" cy="180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12160" y="2012701"/>
              <a:ext cx="0" cy="1800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n 29"/>
          <p:cNvSpPr/>
          <p:nvPr/>
        </p:nvSpPr>
        <p:spPr>
          <a:xfrm>
            <a:off x="2269993" y="4181107"/>
            <a:ext cx="54006" cy="1873764"/>
          </a:xfrm>
          <a:prstGeom prst="can">
            <a:avLst>
              <a:gd name="adj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Can 30"/>
          <p:cNvSpPr/>
          <p:nvPr/>
        </p:nvSpPr>
        <p:spPr>
          <a:xfrm>
            <a:off x="2394112" y="2914367"/>
            <a:ext cx="47423" cy="3140504"/>
          </a:xfrm>
          <a:prstGeom prst="can">
            <a:avLst>
              <a:gd name="adj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2" name="Flowchart: Connector 31"/>
          <p:cNvSpPr/>
          <p:nvPr/>
        </p:nvSpPr>
        <p:spPr>
          <a:xfrm>
            <a:off x="1630599" y="3934473"/>
            <a:ext cx="34289" cy="50274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3" name="Flowchart: Connector 32"/>
          <p:cNvSpPr/>
          <p:nvPr/>
        </p:nvSpPr>
        <p:spPr>
          <a:xfrm>
            <a:off x="1630599" y="3149274"/>
            <a:ext cx="34289" cy="50274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4" name="Flowchart: Connector 33"/>
          <p:cNvSpPr/>
          <p:nvPr/>
        </p:nvSpPr>
        <p:spPr>
          <a:xfrm>
            <a:off x="2058042" y="3934473"/>
            <a:ext cx="34289" cy="50274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5" name="Flowchart: Connector 34"/>
          <p:cNvSpPr/>
          <p:nvPr/>
        </p:nvSpPr>
        <p:spPr>
          <a:xfrm>
            <a:off x="2058042" y="3149274"/>
            <a:ext cx="34289" cy="50274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6" name="Can 35"/>
          <p:cNvSpPr/>
          <p:nvPr/>
        </p:nvSpPr>
        <p:spPr>
          <a:xfrm>
            <a:off x="1849139" y="2914367"/>
            <a:ext cx="36329" cy="304877"/>
          </a:xfrm>
          <a:prstGeom prst="can">
            <a:avLst>
              <a:gd name="adj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7" name="Flowchart: Connector 36"/>
          <p:cNvSpPr/>
          <p:nvPr/>
        </p:nvSpPr>
        <p:spPr>
          <a:xfrm>
            <a:off x="1840300" y="3174411"/>
            <a:ext cx="54006" cy="50274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8" name="Can 37"/>
          <p:cNvSpPr/>
          <p:nvPr/>
        </p:nvSpPr>
        <p:spPr>
          <a:xfrm rot="16200000">
            <a:off x="2257472" y="2766706"/>
            <a:ext cx="36397" cy="331730"/>
          </a:xfrm>
          <a:prstGeom prst="can">
            <a:avLst>
              <a:gd name="adj" fmla="val 50000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9" name="Can 38"/>
          <p:cNvSpPr/>
          <p:nvPr/>
        </p:nvSpPr>
        <p:spPr>
          <a:xfrm rot="16200000">
            <a:off x="1967165" y="2796420"/>
            <a:ext cx="36397" cy="272303"/>
          </a:xfrm>
          <a:prstGeom prst="can">
            <a:avLst>
              <a:gd name="adj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0" name="Can 39"/>
          <p:cNvSpPr/>
          <p:nvPr/>
        </p:nvSpPr>
        <p:spPr>
          <a:xfrm rot="16200000">
            <a:off x="1958367" y="4058561"/>
            <a:ext cx="36397" cy="272303"/>
          </a:xfrm>
          <a:prstGeom prst="can">
            <a:avLst>
              <a:gd name="adj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1" name="Can 40"/>
          <p:cNvSpPr/>
          <p:nvPr/>
        </p:nvSpPr>
        <p:spPr>
          <a:xfrm rot="16200000">
            <a:off x="2201214" y="4083060"/>
            <a:ext cx="34289" cy="211282"/>
          </a:xfrm>
          <a:prstGeom prst="can">
            <a:avLst>
              <a:gd name="adj" fmla="val 50000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2" name="Can 41"/>
          <p:cNvSpPr/>
          <p:nvPr/>
        </p:nvSpPr>
        <p:spPr>
          <a:xfrm>
            <a:off x="1847322" y="3959611"/>
            <a:ext cx="36329" cy="248906"/>
          </a:xfrm>
          <a:prstGeom prst="can">
            <a:avLst>
              <a:gd name="adj" fmla="val 50000"/>
            </a:avLst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3" name="Flowchart: Connector 42"/>
          <p:cNvSpPr/>
          <p:nvPr/>
        </p:nvSpPr>
        <p:spPr>
          <a:xfrm>
            <a:off x="1839338" y="3956249"/>
            <a:ext cx="54006" cy="55598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4" name="TextBox 43"/>
          <p:cNvSpPr txBox="1"/>
          <p:nvPr/>
        </p:nvSpPr>
        <p:spPr>
          <a:xfrm>
            <a:off x="3196772" y="2320516"/>
            <a:ext cx="14581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50" b="1" dirty="0"/>
          </a:p>
          <a:p>
            <a:endParaRPr lang="en-GB" sz="1050" b="1" dirty="0"/>
          </a:p>
          <a:p>
            <a:r>
              <a:rPr lang="en-GB" sz="1050" b="1" dirty="0"/>
              <a:t>Ultrasonic P- and</a:t>
            </a:r>
          </a:p>
          <a:p>
            <a:r>
              <a:rPr lang="en-GB" sz="1050" b="1" dirty="0"/>
              <a:t>S-wave transducers</a:t>
            </a:r>
          </a:p>
          <a:p>
            <a:endParaRPr lang="en-GB" sz="1050" b="1" dirty="0"/>
          </a:p>
          <a:p>
            <a:r>
              <a:rPr lang="en-GB" sz="1050" b="1" dirty="0"/>
              <a:t>Rubber sleeve </a:t>
            </a:r>
          </a:p>
          <a:p>
            <a:endParaRPr lang="en-GB" sz="1050" b="1" dirty="0"/>
          </a:p>
          <a:p>
            <a:r>
              <a:rPr lang="en-GB" sz="1050" b="1" dirty="0"/>
              <a:t>Strain gauges</a:t>
            </a:r>
          </a:p>
          <a:p>
            <a:endParaRPr lang="en-GB" sz="1050" b="1" dirty="0"/>
          </a:p>
          <a:p>
            <a:endParaRPr lang="en-GB" sz="1050" b="1" dirty="0"/>
          </a:p>
          <a:p>
            <a:endParaRPr lang="en-GB" sz="1050" b="1" dirty="0"/>
          </a:p>
          <a:p>
            <a:r>
              <a:rPr lang="en-GB" sz="1050" b="1" dirty="0"/>
              <a:t>Pore pressure channels</a:t>
            </a:r>
          </a:p>
          <a:p>
            <a:endParaRPr lang="en-GB" sz="1350" dirty="0"/>
          </a:p>
        </p:txBody>
      </p:sp>
      <p:sp>
        <p:nvSpPr>
          <p:cNvPr id="45" name="Rectangle 44"/>
          <p:cNvSpPr/>
          <p:nvPr/>
        </p:nvSpPr>
        <p:spPr>
          <a:xfrm>
            <a:off x="522897" y="2839576"/>
            <a:ext cx="1096775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1050" b="1" dirty="0"/>
          </a:p>
          <a:p>
            <a:endParaRPr lang="en-GB" sz="1050" b="1" dirty="0"/>
          </a:p>
          <a:p>
            <a:endParaRPr lang="en-GB" sz="1050" b="1" dirty="0"/>
          </a:p>
          <a:p>
            <a:r>
              <a:rPr lang="en-GB" sz="1050" b="1" dirty="0"/>
              <a:t>Sample</a:t>
            </a:r>
          </a:p>
          <a:p>
            <a:endParaRPr lang="en-GB" sz="1050" b="1" dirty="0"/>
          </a:p>
          <a:p>
            <a:endParaRPr lang="en-GB" sz="1050" b="1" dirty="0"/>
          </a:p>
          <a:p>
            <a:endParaRPr lang="en-GB" sz="1050" b="1" dirty="0"/>
          </a:p>
          <a:p>
            <a:endParaRPr lang="en-GB" sz="1050" b="1" dirty="0"/>
          </a:p>
          <a:p>
            <a:endParaRPr lang="en-GB" sz="1050" b="1" dirty="0"/>
          </a:p>
          <a:p>
            <a:r>
              <a:rPr lang="en-GB" sz="1050" b="1" dirty="0"/>
              <a:t>Force sensor</a:t>
            </a:r>
          </a:p>
          <a:p>
            <a:endParaRPr lang="en-GB" sz="1050" b="1" dirty="0"/>
          </a:p>
          <a:p>
            <a:r>
              <a:rPr lang="en-GB" sz="1050" b="1" dirty="0"/>
              <a:t>Piezoelectric  </a:t>
            </a:r>
          </a:p>
          <a:p>
            <a:r>
              <a:rPr lang="en-GB" sz="1050" b="1" dirty="0"/>
              <a:t>actuator</a:t>
            </a:r>
          </a:p>
          <a:p>
            <a:endParaRPr lang="en-GB" sz="1050" b="1" dirty="0"/>
          </a:p>
          <a:p>
            <a:r>
              <a:rPr lang="en-GB" sz="1050" b="1" dirty="0"/>
              <a:t>Internal load </a:t>
            </a:r>
          </a:p>
          <a:p>
            <a:r>
              <a:rPr lang="en-GB" sz="1050" b="1" dirty="0"/>
              <a:t>sensor for static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604484" y="5522286"/>
            <a:ext cx="1026114" cy="0"/>
          </a:xfrm>
          <a:prstGeom prst="line">
            <a:avLst/>
          </a:prstGeom>
          <a:ln w="12700" cap="rnd" cmpd="sng">
            <a:prstDash val="solid"/>
            <a:miter lim="800000"/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21628" y="5036232"/>
            <a:ext cx="1026114" cy="0"/>
          </a:xfrm>
          <a:prstGeom prst="line">
            <a:avLst/>
          </a:prstGeom>
          <a:ln w="12700" cap="rnd" cmpd="sng">
            <a:prstDash val="solid"/>
            <a:miter lim="800000"/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21629" y="4551089"/>
            <a:ext cx="1217710" cy="0"/>
          </a:xfrm>
          <a:prstGeom prst="line">
            <a:avLst/>
          </a:prstGeom>
          <a:ln w="12700" cap="rnd" cmpd="sng">
            <a:prstDash val="solid"/>
            <a:miter lim="800000"/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21629" y="3584417"/>
            <a:ext cx="1062976" cy="0"/>
          </a:xfrm>
          <a:prstGeom prst="line">
            <a:avLst/>
          </a:prstGeom>
          <a:ln w="12700" cap="rnd" cmpd="sng">
            <a:prstDash val="solid"/>
            <a:miter lim="800000"/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917192" y="3632076"/>
            <a:ext cx="2089670" cy="0"/>
          </a:xfrm>
          <a:prstGeom prst="line">
            <a:avLst/>
          </a:prstGeom>
          <a:ln w="12700" cap="rnd" cmpd="sng">
            <a:prstDash val="solid"/>
            <a:miter lim="800000"/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296995" y="3308040"/>
            <a:ext cx="1763873" cy="0"/>
          </a:xfrm>
          <a:prstGeom prst="line">
            <a:avLst/>
          </a:prstGeom>
          <a:ln w="12700" cap="rnd" cmpd="sng">
            <a:prstDash val="solid"/>
            <a:miter lim="800000"/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323998" y="4455416"/>
            <a:ext cx="1898888" cy="0"/>
          </a:xfrm>
          <a:prstGeom prst="line">
            <a:avLst/>
          </a:prstGeom>
          <a:ln w="12700" cap="rnd" cmpd="sng">
            <a:prstDash val="solid"/>
            <a:miter lim="800000"/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Flowchart: Connector 55"/>
          <p:cNvSpPr/>
          <p:nvPr/>
        </p:nvSpPr>
        <p:spPr>
          <a:xfrm>
            <a:off x="2420810" y="4434596"/>
            <a:ext cx="41449" cy="4144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Flowchart: Connector 56"/>
          <p:cNvSpPr/>
          <p:nvPr/>
        </p:nvSpPr>
        <p:spPr>
          <a:xfrm>
            <a:off x="2142650" y="3607911"/>
            <a:ext cx="41449" cy="4144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TextBox 57"/>
          <p:cNvSpPr txBox="1"/>
          <p:nvPr/>
        </p:nvSpPr>
        <p:spPr>
          <a:xfrm>
            <a:off x="1893344" y="1693268"/>
            <a:ext cx="13625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Static force from a </a:t>
            </a:r>
          </a:p>
          <a:p>
            <a:r>
              <a:rPr lang="en-GB" sz="1050" i="1" dirty="0"/>
              <a:t>loading frame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101021" y="3073863"/>
            <a:ext cx="288894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101021" y="3412521"/>
            <a:ext cx="288894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101021" y="3847825"/>
            <a:ext cx="288894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319626" y="3429000"/>
            <a:ext cx="28308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2323999" y="3840625"/>
            <a:ext cx="28308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323999" y="3084541"/>
            <a:ext cx="28308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24448" y="2699796"/>
            <a:ext cx="8078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i="1" dirty="0"/>
              <a:t>Confining </a:t>
            </a:r>
          </a:p>
          <a:p>
            <a:r>
              <a:rPr lang="en-GB" sz="1050" i="1" dirty="0"/>
              <a:t>pressure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1997714" y="2997864"/>
            <a:ext cx="2373237" cy="0"/>
          </a:xfrm>
          <a:prstGeom prst="line">
            <a:avLst/>
          </a:prstGeom>
          <a:ln w="12700" cap="rnd" cmpd="sng">
            <a:prstDash val="solid"/>
            <a:miter lim="800000"/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Content Placeholder 2"/>
          <p:cNvSpPr txBox="1">
            <a:spLocks/>
          </p:cNvSpPr>
          <p:nvPr/>
        </p:nvSpPr>
        <p:spPr bwMode="auto">
          <a:xfrm>
            <a:off x="3279447" y="4758833"/>
            <a:ext cx="3158797" cy="225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400" kern="0" dirty="0"/>
              <a:t>Measurements on the same core: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Static moduli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Low frequency Young’s modulus and Poisson’s ratio (0.1-150 Hz)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Ultrasonic velocity (</a:t>
            </a:r>
            <a:r>
              <a:rPr lang="en-GB" sz="1400" dirty="0" smtClean="0"/>
              <a:t>500 kHz</a:t>
            </a:r>
            <a:r>
              <a:rPr lang="en-GB" sz="1400" dirty="0"/>
              <a:t>)</a:t>
            </a:r>
            <a:endParaRPr lang="nb-NO" sz="1400" dirty="0"/>
          </a:p>
          <a:p>
            <a:endParaRPr lang="en-US" sz="1400" kern="0" dirty="0"/>
          </a:p>
        </p:txBody>
      </p:sp>
      <p:sp>
        <p:nvSpPr>
          <p:cNvPr id="73" name="TextBox 72"/>
          <p:cNvSpPr txBox="1"/>
          <p:nvPr/>
        </p:nvSpPr>
        <p:spPr>
          <a:xfrm>
            <a:off x="300152" y="839212"/>
            <a:ext cx="8167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Very sensitive to small (order of 10</a:t>
            </a:r>
            <a:r>
              <a:rPr lang="en-US" sz="2000" baseline="30000" dirty="0">
                <a:latin typeface="+mn-lt"/>
              </a:rPr>
              <a:t>-6</a:t>
            </a:r>
            <a:r>
              <a:rPr lang="en-US" sz="2000" dirty="0">
                <a:latin typeface="+mn-lt"/>
              </a:rPr>
              <a:t>) strains, </a:t>
            </a:r>
          </a:p>
          <a:p>
            <a:r>
              <a:rPr lang="en-US" sz="2000" dirty="0">
                <a:latin typeface="+mn-lt"/>
              </a:rPr>
              <a:t>stress amplitude is a variable in a relatively wide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70878" y="4176791"/>
                <a:ext cx="1420196" cy="1155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𝑑𝑦𝑛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𝑎𝑥</m:t>
                              </m:r>
                            </m:sub>
                          </m:sSub>
                        </m:den>
                      </m:f>
                      <m:r>
                        <a:rPr lang="nb-N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nb-NO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𝑑𝑦𝑛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𝑟𝑎𝑑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78" y="4176791"/>
                <a:ext cx="1420196" cy="11558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14"/>
          <p:cNvSpPr/>
          <p:nvPr/>
        </p:nvSpPr>
        <p:spPr bwMode="auto">
          <a:xfrm>
            <a:off x="5498876" y="1615881"/>
            <a:ext cx="1930612" cy="497991"/>
          </a:xfrm>
          <a:prstGeom prst="roundRect">
            <a:avLst/>
          </a:prstGeom>
          <a:ln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40266" y="1588220"/>
            <a:ext cx="193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Axial stress (</a:t>
            </a:r>
            <a:r>
              <a:rPr lang="el-GR" sz="1400" dirty="0"/>
              <a:t>σ</a:t>
            </a:r>
            <a:r>
              <a:rPr lang="nb-NO" sz="1400" baseline="-25000" dirty="0"/>
              <a:t>ax</a:t>
            </a:r>
            <a:r>
              <a:rPr lang="en-US" sz="1400" dirty="0"/>
              <a:t>) modulations are applied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5669283" y="2144934"/>
            <a:ext cx="1386428" cy="2875354"/>
            <a:chOff x="4484211" y="1709639"/>
            <a:chExt cx="2076581" cy="4306683"/>
          </a:xfrm>
        </p:grpSpPr>
        <p:grpSp>
          <p:nvGrpSpPr>
            <p:cNvPr id="78" name="Group 77"/>
            <p:cNvGrpSpPr/>
            <p:nvPr/>
          </p:nvGrpSpPr>
          <p:grpSpPr>
            <a:xfrm>
              <a:off x="4484211" y="1709639"/>
              <a:ext cx="2076581" cy="4306683"/>
              <a:chOff x="591696" y="1173585"/>
              <a:chExt cx="2076581" cy="4306683"/>
            </a:xfrm>
          </p:grpSpPr>
          <p:pic>
            <p:nvPicPr>
              <p:cNvPr id="81" name="Content Placeholder 5"/>
              <p:cNvPicPr>
                <a:picLocks noChangeAspect="1"/>
              </p:cNvPicPr>
              <p:nvPr/>
            </p:nvPicPr>
            <p:blipFill rotWithShape="1">
              <a:blip r:embed="rId3"/>
              <a:srcRect l="25539" r="27714"/>
              <a:stretch/>
            </p:blipFill>
            <p:spPr bwMode="auto">
              <a:xfrm>
                <a:off x="591696" y="1661102"/>
                <a:ext cx="2076581" cy="3331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</p:pic>
          <p:sp>
            <p:nvSpPr>
              <p:cNvPr id="82" name="Down Arrow 17"/>
              <p:cNvSpPr/>
              <p:nvPr/>
            </p:nvSpPr>
            <p:spPr bwMode="auto">
              <a:xfrm>
                <a:off x="1403648" y="1173585"/>
                <a:ext cx="565750" cy="464350"/>
              </a:xfrm>
              <a:prstGeom prst="down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Down Arrow 18"/>
              <p:cNvSpPr/>
              <p:nvPr/>
            </p:nvSpPr>
            <p:spPr bwMode="auto">
              <a:xfrm rot="10800000">
                <a:off x="1403648" y="5015918"/>
                <a:ext cx="565750" cy="464350"/>
              </a:xfrm>
              <a:prstGeom prst="down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79" name="Left-Right Arrow 20"/>
            <p:cNvSpPr/>
            <p:nvPr/>
          </p:nvSpPr>
          <p:spPr bwMode="auto">
            <a:xfrm>
              <a:off x="5419931" y="2991986"/>
              <a:ext cx="432048" cy="216024"/>
            </a:xfrm>
            <a:prstGeom prst="leftRightArrow">
              <a:avLst/>
            </a:prstGeom>
            <a:ln>
              <a:headEnd type="none" w="sm" len="sm"/>
              <a:tailEnd type="none" w="sm" len="sm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0" name="Left-Right Arrow 21"/>
            <p:cNvSpPr/>
            <p:nvPr/>
          </p:nvSpPr>
          <p:spPr bwMode="auto">
            <a:xfrm rot="5400000">
              <a:off x="5744419" y="3348030"/>
              <a:ext cx="432048" cy="216024"/>
            </a:xfrm>
            <a:prstGeom prst="leftRightArrow">
              <a:avLst/>
            </a:prstGeom>
            <a:ln>
              <a:headEnd type="none" w="sm" len="sm"/>
              <a:tailEnd type="none" w="sm" len="sm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84" name="Rounded Rectangle 22"/>
          <p:cNvSpPr/>
          <p:nvPr/>
        </p:nvSpPr>
        <p:spPr bwMode="auto">
          <a:xfrm>
            <a:off x="6877764" y="3034578"/>
            <a:ext cx="1784642" cy="682454"/>
          </a:xfrm>
          <a:prstGeom prst="roundRect">
            <a:avLst/>
          </a:prstGeom>
          <a:ln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922954" y="3034578"/>
                <a:ext cx="178515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Axial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𝑎𝑥</m:t>
                        </m:r>
                      </m:sub>
                    </m:sSub>
                  </m:oMath>
                </a14:m>
                <a:r>
                  <a:rPr lang="en-US" sz="1400" dirty="0"/>
                  <a:t>) and radial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lang="en-US" sz="1400" dirty="0"/>
                  <a:t>) strains are recorded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954" y="3034578"/>
                <a:ext cx="1785156" cy="738664"/>
              </a:xfrm>
              <a:prstGeom prst="rect">
                <a:avLst/>
              </a:prstGeom>
              <a:blipFill>
                <a:blip r:embed="rId4"/>
                <a:stretch>
                  <a:fillRect t="-1653" r="-3082" b="-743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Up-Down 2"/>
          <p:cNvSpPr/>
          <p:nvPr/>
        </p:nvSpPr>
        <p:spPr bwMode="auto">
          <a:xfrm>
            <a:off x="1762739" y="4836789"/>
            <a:ext cx="200132" cy="283458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578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6287"/>
            <a:ext cx="8440738" cy="914400"/>
          </a:xfrm>
        </p:spPr>
        <p:txBody>
          <a:bodyPr/>
          <a:lstStyle/>
          <a:p>
            <a:r>
              <a:rPr lang="en-US" sz="2400" noProof="0" dirty="0"/>
              <a:t>Static unloading and low frequency oscillations at various stress amplitudes (0÷0.5 </a:t>
            </a:r>
            <a:r>
              <a:rPr lang="en-US" sz="2400" noProof="0" dirty="0" err="1"/>
              <a:t>MPa</a:t>
            </a:r>
            <a:r>
              <a:rPr lang="en-US" sz="2400" noProof="0" dirty="0"/>
              <a:t>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4" y="2564904"/>
            <a:ext cx="4023880" cy="2628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224426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Stress path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0" y="165028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Compliance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96136" y="1988840"/>
                <a:ext cx="2356863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nb-NO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b-NO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988840"/>
                <a:ext cx="2356863" cy="567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3528" y="1731624"/>
            <a:ext cx="4175448" cy="5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Water-saturated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Castlegate sandstone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424" y="2564904"/>
            <a:ext cx="4432421" cy="2887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373216"/>
            <a:ext cx="564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err="1" smtClean="0"/>
              <a:t>Strain</a:t>
            </a:r>
            <a:r>
              <a:rPr lang="nb-NO" sz="1800" dirty="0" smtClean="0"/>
              <a:t> rate during </a:t>
            </a:r>
            <a:r>
              <a:rPr lang="nb-NO" sz="1800" dirty="0" err="1" smtClean="0"/>
              <a:t>unloading</a:t>
            </a:r>
            <a:r>
              <a:rPr lang="nb-NO" sz="1800" dirty="0" smtClean="0"/>
              <a:t> is </a:t>
            </a:r>
            <a:r>
              <a:rPr lang="nb-NO" sz="1800" dirty="0" err="1" smtClean="0"/>
              <a:t>similar</a:t>
            </a:r>
            <a:r>
              <a:rPr lang="nb-NO" sz="1800" dirty="0" smtClean="0"/>
              <a:t> to </a:t>
            </a:r>
            <a:r>
              <a:rPr lang="nb-NO" sz="1800" dirty="0" err="1" smtClean="0"/>
              <a:t>average</a:t>
            </a:r>
            <a:r>
              <a:rPr lang="nb-NO" sz="1800" dirty="0" smtClean="0"/>
              <a:t> </a:t>
            </a:r>
            <a:r>
              <a:rPr lang="nb-NO" sz="1800" dirty="0" err="1" smtClean="0"/>
              <a:t>strain</a:t>
            </a:r>
            <a:r>
              <a:rPr lang="nb-NO" sz="1800" dirty="0" smtClean="0"/>
              <a:t> rate </a:t>
            </a:r>
            <a:r>
              <a:rPr lang="nb-NO" sz="1800" dirty="0" err="1" smtClean="0"/>
              <a:t>of</a:t>
            </a:r>
            <a:r>
              <a:rPr lang="nb-NO" sz="1800" dirty="0" smtClean="0"/>
              <a:t> </a:t>
            </a:r>
            <a:r>
              <a:rPr lang="nb-NO" sz="1800" dirty="0" err="1" smtClean="0"/>
              <a:t>dynamic</a:t>
            </a:r>
            <a:r>
              <a:rPr lang="nb-NO" sz="1800" dirty="0" smtClean="0"/>
              <a:t> </a:t>
            </a:r>
            <a:r>
              <a:rPr lang="nb-NO" sz="1800" dirty="0" err="1" smtClean="0"/>
              <a:t>measurement</a:t>
            </a:r>
            <a:r>
              <a:rPr lang="nb-NO" sz="1800" dirty="0" smtClean="0"/>
              <a:t> </a:t>
            </a:r>
            <a:r>
              <a:rPr lang="nb-NO" sz="1800" dirty="0" smtClean="0">
                <a:sym typeface="Symbol" panose="05050102010706020507" pitchFamily="18" charset="2"/>
              </a:rPr>
              <a:t> </a:t>
            </a:r>
            <a:r>
              <a:rPr lang="nb-NO" sz="1800" dirty="0" err="1" smtClean="0">
                <a:sym typeface="Symbol" panose="05050102010706020507" pitchFamily="18" charset="2"/>
              </a:rPr>
              <a:t>dispersion</a:t>
            </a:r>
            <a:r>
              <a:rPr lang="nb-NO" sz="1800" dirty="0" smtClean="0">
                <a:sym typeface="Symbol" panose="05050102010706020507" pitchFamily="18" charset="2"/>
              </a:rPr>
              <a:t> </a:t>
            </a:r>
            <a:r>
              <a:rPr lang="nb-NO" sz="1800" dirty="0" err="1" smtClean="0">
                <a:sym typeface="Symbol" panose="05050102010706020507" pitchFamily="18" charset="2"/>
              </a:rPr>
              <a:t>can</a:t>
            </a:r>
            <a:r>
              <a:rPr lang="nb-NO" sz="1800" dirty="0" smtClean="0">
                <a:sym typeface="Symbol" panose="05050102010706020507" pitchFamily="18" charset="2"/>
              </a:rPr>
              <a:t> be </a:t>
            </a:r>
            <a:r>
              <a:rPr lang="nb-NO" sz="1800" dirty="0" err="1" smtClean="0">
                <a:sym typeface="Symbol" panose="05050102010706020507" pitchFamily="18" charset="2"/>
              </a:rPr>
              <a:t>neglected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5144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gende mal Time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Liggende mal Tim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Liggende mal Tim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gende mal Tim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ninf:info-folks mapper:Kirsten:LYSARK-2001:Mal:Liggende mal Times.ppt</Template>
  <TotalTime>5045</TotalTime>
  <Words>652</Words>
  <Application>Microsoft Office PowerPoint</Application>
  <PresentationFormat>On-screen Show (4:3)</PresentationFormat>
  <Paragraphs>165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Cambria Math</vt:lpstr>
      <vt:lpstr>Symbol</vt:lpstr>
      <vt:lpstr>Times</vt:lpstr>
      <vt:lpstr>Times New Roman</vt:lpstr>
      <vt:lpstr>Wingdings</vt:lpstr>
      <vt:lpstr>Liggende mal Times</vt:lpstr>
      <vt:lpstr>MathType 6.0 Equation</vt:lpstr>
      <vt:lpstr>ROSE meeting 24th-27th April 2017</vt:lpstr>
      <vt:lpstr>PowerPoint Presentation</vt:lpstr>
      <vt:lpstr>Basics</vt:lpstr>
      <vt:lpstr>Why does the static undrained stiffness differ from the dynamic stiffness?</vt:lpstr>
      <vt:lpstr>Non-elastic process</vt:lpstr>
      <vt:lpstr>Real experiment Undrained unloading/loading cycles</vt:lpstr>
      <vt:lpstr>Model by Fjær et al. (2013)</vt:lpstr>
      <vt:lpstr>Low frequency apparatus</vt:lpstr>
      <vt:lpstr>Static unloading and low frequency oscillations at various stress amplitudes (0÷0.5 MPa) </vt:lpstr>
      <vt:lpstr>Dispersion effects</vt:lpstr>
      <vt:lpstr>Shales are highly inelastic and dispersive: Example Opalinus clay</vt:lpstr>
      <vt:lpstr>Young's modulus dependance on stress amplitude and frequency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Norske lysark 2001</dc:title>
  <dc:creator>Infoavdelingen</dc:creator>
  <cp:lastModifiedBy>Andreas Kurt Marcel Bauer</cp:lastModifiedBy>
  <cp:revision>661</cp:revision>
  <cp:lastPrinted>2005-06-02T08:50:29Z</cp:lastPrinted>
  <dcterms:created xsi:type="dcterms:W3CDTF">1998-10-19T12:17:04Z</dcterms:created>
  <dcterms:modified xsi:type="dcterms:W3CDTF">2017-04-23T17:10:50Z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187879360</vt:i4>
  </property>
  <property fmtid="{D5CDD505-2E9C-101B-9397-08002B2CF9AE}" pid="3" name="_NewReviewCycle">
    <vt:lpwstr/>
  </property>
  <property fmtid="{D5CDD505-2E9C-101B-9397-08002B2CF9AE}" pid="4" name="_EmailSubject">
    <vt:lpwstr>ROSE presentation</vt:lpwstr>
  </property>
  <property fmtid="{D5CDD505-2E9C-101B-9397-08002B2CF9AE}" pid="5" name="_AuthorEmail">
    <vt:lpwstr>serhii.lozovyi@ntnu.no</vt:lpwstr>
  </property>
  <property fmtid="{D5CDD505-2E9C-101B-9397-08002B2CF9AE}" pid="6" name="_AuthorEmailDisplayName">
    <vt:lpwstr>Serhii Lozovyi</vt:lpwstr>
  </property>
</Properties>
</file>