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Default Extension="pict" ContentType="image/pict"/>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embeddings/Microsoft_Equation3.bin" ContentType="application/vnd.openxmlformats-officedocument.oleObject"/>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embeddings/Microsoft_Equation1.bin" ContentType="application/vnd.openxmlformats-officedocument.oleObject"/>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embeddings/Microsoft_Equation2.bin" ContentType="application/vnd.openxmlformats-officedocument.oleObject"/>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1" r:id="rId1"/>
  </p:sldMasterIdLst>
  <p:notesMasterIdLst>
    <p:notesMasterId r:id="rId32"/>
  </p:notesMasterIdLst>
  <p:sldIdLst>
    <p:sldId id="256" r:id="rId2"/>
    <p:sldId id="315" r:id="rId3"/>
    <p:sldId id="291" r:id="rId4"/>
    <p:sldId id="265" r:id="rId5"/>
    <p:sldId id="290" r:id="rId6"/>
    <p:sldId id="266" r:id="rId7"/>
    <p:sldId id="302" r:id="rId8"/>
    <p:sldId id="303" r:id="rId9"/>
    <p:sldId id="304" r:id="rId10"/>
    <p:sldId id="292" r:id="rId11"/>
    <p:sldId id="308" r:id="rId12"/>
    <p:sldId id="267" r:id="rId13"/>
    <p:sldId id="268" r:id="rId14"/>
    <p:sldId id="270" r:id="rId15"/>
    <p:sldId id="295" r:id="rId16"/>
    <p:sldId id="271" r:id="rId17"/>
    <p:sldId id="309" r:id="rId18"/>
    <p:sldId id="316" r:id="rId19"/>
    <p:sldId id="317" r:id="rId20"/>
    <p:sldId id="297" r:id="rId21"/>
    <p:sldId id="311" r:id="rId22"/>
    <p:sldId id="264" r:id="rId23"/>
    <p:sldId id="314" r:id="rId24"/>
    <p:sldId id="312" r:id="rId25"/>
    <p:sldId id="318" r:id="rId26"/>
    <p:sldId id="296" r:id="rId27"/>
    <p:sldId id="313" r:id="rId28"/>
    <p:sldId id="307" r:id="rId29"/>
    <p:sldId id="310" r:id="rId30"/>
    <p:sldId id="26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C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8573" autoAdjust="0"/>
    <p:restoredTop sz="88281" autoAdjust="0"/>
  </p:normalViewPr>
  <p:slideViewPr>
    <p:cSldViewPr snapToGrid="0" snapToObjects="1">
      <p:cViewPr varScale="1">
        <p:scale>
          <a:sx n="114" d="100"/>
          <a:sy n="114" d="100"/>
        </p:scale>
        <p:origin x="-448"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ict"/><Relationship Id="rId2" Type="http://schemas.openxmlformats.org/officeDocument/2006/relationships/image" Target="../media/image15.pict"/><Relationship Id="rId3" Type="http://schemas.openxmlformats.org/officeDocument/2006/relationships/image" Target="../media/image1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1B54-DA2C-BB48-97CB-3ADA0F4BD25E}" type="datetimeFigureOut">
              <a:rPr lang="en-US" smtClean="0"/>
              <a:pPr/>
              <a:t>4/22/12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9D238-B6C7-B549-9809-65CF6FB71B2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presentation I’ll </a:t>
            </a:r>
            <a:r>
              <a:rPr lang="en-US" baseline="0" dirty="0" smtClean="0"/>
              <a:t>give a snapshot of a very active part of our  experimental program which aims at understanding the effect on seismic and transport properties of chemo-mechanical processes which occur in rocks when in presence of fluids that are non in equilibrium with the rock matrix. </a:t>
            </a:r>
          </a:p>
          <a:p>
            <a:r>
              <a:rPr lang="en-US" baseline="0" dirty="0" smtClean="0"/>
              <a:t>The aim is quite broad as it spans from understanding how to enhance rock physics interpretation for 4D monitoring purposes to understanding the necessary building blocks to characterize the rock properties of carbonates and the evolution of their properties upon diagenesis.</a:t>
            </a:r>
          </a:p>
          <a:p>
            <a:r>
              <a:rPr lang="en-US" baseline="0" dirty="0" smtClean="0"/>
              <a:t>In particular I’ll focus the presentation </a:t>
            </a:r>
            <a:r>
              <a:rPr lang="en-US" baseline="0" smtClean="0"/>
              <a:t>on the first aspect and on CO2 </a:t>
            </a:r>
            <a:r>
              <a:rPr lang="en-US" baseline="0" dirty="0" smtClean="0"/>
              <a:t>injection. </a:t>
            </a:r>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Pore Network evolves upon injection of reactive fluids– Porosity-</a:t>
            </a:r>
            <a:r>
              <a:rPr lang="en-US" dirty="0" smtClean="0"/>
              <a:t>Permeability-velocity </a:t>
            </a:r>
            <a:r>
              <a:rPr lang="en-US" dirty="0" smtClean="0"/>
              <a:t>Trends</a:t>
            </a:r>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mentioned 4D seismic:</a:t>
            </a:r>
            <a:r>
              <a:rPr lang="en-US" baseline="0" dirty="0" smtClean="0"/>
              <a:t> what’s the weakest link in our current workflow when interpreting time-lapse seismic data</a:t>
            </a:r>
            <a:endParaRPr lang="en-US" dirty="0"/>
          </a:p>
        </p:txBody>
      </p:sp>
      <p:sp>
        <p:nvSpPr>
          <p:cNvPr id="4" name="Slide Number Placeholder 3"/>
          <p:cNvSpPr>
            <a:spLocks noGrp="1"/>
          </p:cNvSpPr>
          <p:nvPr>
            <p:ph type="sldNum" sz="quarter" idx="10"/>
          </p:nvPr>
        </p:nvSpPr>
        <p:spPr/>
        <p:txBody>
          <a:bodyPr/>
          <a:lstStyle/>
          <a:p>
            <a:fld id="{080C8118-0E10-426D-81F1-5857F21EDBC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concept</a:t>
            </a:r>
            <a:r>
              <a:rPr lang="en-US" baseline="0" dirty="0" smtClean="0"/>
              <a:t> is more implicit when using </a:t>
            </a:r>
            <a:r>
              <a:rPr lang="en-US" baseline="0" dirty="0" err="1" smtClean="0"/>
              <a:t>Gassmann</a:t>
            </a:r>
            <a:r>
              <a:rPr lang="en-US" baseline="0" dirty="0" smtClean="0"/>
              <a:t> Model, </a:t>
            </a:r>
            <a:r>
              <a:rPr lang="en-US" sz="1200" dirty="0" smtClean="0"/>
              <a:t>the general tool of choice when interpreting the effect of a fluid on both log and seismic velocity data. </a:t>
            </a:r>
            <a:endParaRPr lang="en-US" dirty="0" smtClean="0"/>
          </a:p>
          <a:p>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buFont typeface="Arial"/>
              <a:buNone/>
            </a:pPr>
            <a:r>
              <a:rPr lang="en-US" sz="1200" dirty="0" smtClean="0"/>
              <a:t>Time-lapse seismic monitoring is called upon to </a:t>
            </a:r>
            <a:r>
              <a:rPr lang="en-US" sz="1200" b="1" dirty="0" smtClean="0"/>
              <a:t>measure</a:t>
            </a:r>
            <a:r>
              <a:rPr lang="en-US" sz="1200" dirty="0" smtClean="0"/>
              <a:t> and </a:t>
            </a:r>
            <a:r>
              <a:rPr lang="en-US" sz="1200" b="1" dirty="0" smtClean="0"/>
              <a:t>quantify subsurface changes </a:t>
            </a:r>
            <a:r>
              <a:rPr lang="en-US" sz="1200" dirty="0" smtClean="0"/>
              <a:t>caused by </a:t>
            </a:r>
            <a:r>
              <a:rPr lang="en-US" sz="1200" b="1" dirty="0" smtClean="0">
                <a:solidFill>
                  <a:schemeClr val="accent2">
                    <a:lumMod val="75000"/>
                  </a:schemeClr>
                </a:solidFill>
              </a:rPr>
              <a:t>geochemical processes </a:t>
            </a:r>
            <a:r>
              <a:rPr lang="en-US" sz="1200" dirty="0" smtClean="0"/>
              <a:t>due to the injection of fluids unlikely to be in chemical equilibrium with the host rocks.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 induced chemical disequilibria are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fast</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time dependent</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highly site-specific</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Problem: how to include these changes into seismic and rock physics</a:t>
            </a:r>
            <a:r>
              <a:rPr lang="en-US" sz="1200" kern="1200" baseline="0" dirty="0" smtClean="0">
                <a:solidFill>
                  <a:schemeClr val="tx1"/>
                </a:solidFill>
                <a:latin typeface="+mn-lt"/>
                <a:ea typeface="+mn-ea"/>
                <a:cs typeface="+mn-cs"/>
              </a:rPr>
              <a:t> data?</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micrite</a:t>
            </a:r>
            <a:r>
              <a:rPr lang="en-US" dirty="0" smtClean="0"/>
              <a:t> is</a:t>
            </a:r>
            <a:r>
              <a:rPr lang="en-US" baseline="0" dirty="0" smtClean="0"/>
              <a:t> characterized by large surface area; so it’s the most reactive phase in carbonate together with cement</a:t>
            </a:r>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Similarly</a:t>
            </a:r>
            <a:r>
              <a:rPr lang="en-US" baseline="0" dirty="0" smtClean="0"/>
              <a:t> to clay in </a:t>
            </a:r>
            <a:r>
              <a:rPr lang="en-US" baseline="0" dirty="0" err="1" smtClean="0"/>
              <a:t>siliciclastics</a:t>
            </a:r>
            <a:r>
              <a:rPr lang="en-US" baseline="0" dirty="0" smtClean="0"/>
              <a:t>, </a:t>
            </a:r>
            <a:r>
              <a:rPr lang="en-US" dirty="0" smtClean="0"/>
              <a:t>the amount of </a:t>
            </a:r>
            <a:r>
              <a:rPr lang="en-US" dirty="0" err="1" smtClean="0"/>
              <a:t>micrite</a:t>
            </a:r>
            <a:r>
              <a:rPr lang="en-US" baseline="0" dirty="0" smtClean="0"/>
              <a:t> changes depending on depositional environment, it needs to be quantified</a:t>
            </a:r>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0C8118-0E10-426D-81F1-5857F21EDBC1}"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0C8118-0E10-426D-81F1-5857F21EDBC1}"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baseline="0" dirty="0" smtClean="0"/>
              <a:t>Over the years 4D seismic h</a:t>
            </a:r>
            <a:r>
              <a:rPr lang="en-US" sz="1200" kern="1200" dirty="0" smtClean="0">
                <a:solidFill>
                  <a:schemeClr val="tx1"/>
                </a:solidFill>
                <a:latin typeface="+mn-lt"/>
                <a:ea typeface="+mn-ea"/>
                <a:cs typeface="+mn-cs"/>
              </a:rPr>
              <a:t>as </a:t>
            </a:r>
            <a:r>
              <a:rPr lang="en-US" sz="1200" b="0" kern="1200" dirty="0" smtClean="0">
                <a:solidFill>
                  <a:schemeClr val="tx1"/>
                </a:solidFill>
                <a:latin typeface="+mn-lt"/>
                <a:ea typeface="+mn-ea"/>
                <a:cs typeface="+mn-cs"/>
              </a:rPr>
              <a:t>experienced tremendous developments:</a:t>
            </a:r>
            <a:r>
              <a:rPr lang="en-US" sz="1200" b="0" kern="1200" baseline="0" dirty="0" smtClean="0">
                <a:solidFill>
                  <a:schemeClr val="tx1"/>
                </a:solidFill>
                <a:latin typeface="+mn-lt"/>
                <a:ea typeface="+mn-ea"/>
                <a:cs typeface="+mn-cs"/>
              </a:rPr>
              <a:t> </a:t>
            </a:r>
            <a:r>
              <a:rPr lang="en-US" sz="2400" dirty="0" smtClean="0"/>
              <a:t>better data quality and resolution by installing permanent recording systems</a:t>
            </a:r>
            <a:endParaRPr lang="en-US" sz="2600"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600" baseline="0" dirty="0" smtClean="0"/>
              <a:t>These efforts will be vain if we do not enhance data interpretation. </a:t>
            </a:r>
            <a:r>
              <a:rPr lang="en-US" sz="1200" kern="1200" dirty="0" smtClean="0">
                <a:solidFill>
                  <a:schemeClr val="tx1"/>
                </a:solidFill>
                <a:latin typeface="+mn-lt"/>
                <a:ea typeface="+mn-ea"/>
                <a:cs typeface="+mn-cs"/>
              </a:rPr>
              <a:t>Neglecting the occurrence of chemo-mechanical processes, their interdependency, and coupling with the rock microstructure and reservoir conditions leads to poor interpretation. </a:t>
            </a:r>
            <a:endParaRPr lang="en-US" sz="2600" dirty="0" smtClean="0"/>
          </a:p>
          <a:p>
            <a:endParaRPr lang="en-US" dirty="0"/>
          </a:p>
        </p:txBody>
      </p:sp>
      <p:sp>
        <p:nvSpPr>
          <p:cNvPr id="4" name="Slide Number Placeholder 3"/>
          <p:cNvSpPr>
            <a:spLocks noGrp="1"/>
          </p:cNvSpPr>
          <p:nvPr>
            <p:ph type="sldNum" sz="quarter" idx="10"/>
          </p:nvPr>
        </p:nvSpPr>
        <p:spPr/>
        <p:txBody>
          <a:bodyPr/>
          <a:lstStyle/>
          <a:p>
            <a:fld id="{A5A9D238-B6C7-B549-9809-65CF6FB71B21}"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15E34C-4384-9145-A99B-4034A8261319}" type="datetimeFigureOut">
              <a:rPr lang="en-US" smtClean="0"/>
              <a:pPr/>
              <a:t>4/22/12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5E34C-4384-9145-A99B-4034A8261319}" type="datetimeFigureOut">
              <a:rPr lang="en-US" smtClean="0"/>
              <a:pPr/>
              <a:t>4/22/12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5E34C-4384-9145-A99B-4034A8261319}" type="datetimeFigureOut">
              <a:rPr lang="en-US" smtClean="0"/>
              <a:pPr/>
              <a:t>4/22/12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7" name="Picture 6" descr="stanford-campus-palo-alto-united-states+1152_13027141012-tpfil02aw-1355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22313" y="585505"/>
            <a:ext cx="7772400" cy="1362075"/>
          </a:xfrm>
        </p:spPr>
        <p:txBody>
          <a:bodyPr anchor="t"/>
          <a:lstStyle>
            <a:lvl1pPr algn="l">
              <a:defRPr sz="4000" b="1" cap="none">
                <a:latin typeface="+mj-lt"/>
                <a:cs typeface="Cambr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3129"/>
            <a:ext cx="7772400" cy="56237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B15E34C-4384-9145-A99B-4034A8261319}" type="datetimeFigureOut">
              <a:rPr lang="en-US" smtClean="0"/>
              <a:pPr/>
              <a:t>4/22/12</a:t>
            </a:fld>
            <a:endParaRPr lang="en-US" dirty="0"/>
          </a:p>
        </p:txBody>
      </p:sp>
      <p:sp>
        <p:nvSpPr>
          <p:cNvPr id="5" name="Footer Placeholder 4"/>
          <p:cNvSpPr>
            <a:spLocks noGrp="1"/>
          </p:cNvSpPr>
          <p:nvPr>
            <p:ph type="ftr" sz="quarter" idx="11"/>
          </p:nvPr>
        </p:nvSpPr>
        <p:spPr/>
        <p:txBody>
          <a:bodyPr/>
          <a:lstStyle>
            <a:lvl1pP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5E34C-4384-9145-A99B-4034A8261319}" type="datetimeFigureOut">
              <a:rPr lang="en-US" smtClean="0"/>
              <a:pPr/>
              <a:t>4/22/12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15E34C-4384-9145-A99B-4034A8261319}" type="datetimeFigureOut">
              <a:rPr lang="en-US" smtClean="0"/>
              <a:pPr/>
              <a:t>4/22/12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15E34C-4384-9145-A99B-4034A8261319}" type="datetimeFigureOut">
              <a:rPr lang="en-US" smtClean="0"/>
              <a:pPr/>
              <a:t>4/22/12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15E34C-4384-9145-A99B-4034A8261319}" type="datetimeFigureOut">
              <a:rPr lang="en-US" smtClean="0"/>
              <a:pPr/>
              <a:t>4/22/12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5E34C-4384-9145-A99B-4034A8261319}" type="datetimeFigureOut">
              <a:rPr lang="en-US" smtClean="0"/>
              <a:pPr/>
              <a:t>4/22/12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5E34C-4384-9145-A99B-4034A8261319}" type="datetimeFigureOut">
              <a:rPr lang="en-US" smtClean="0"/>
              <a:pPr/>
              <a:t>4/22/12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5E34C-4384-9145-A99B-4034A8261319}" type="datetimeFigureOut">
              <a:rPr lang="en-US" smtClean="0"/>
              <a:pPr/>
              <a:t>4/22/12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7654D-4717-364D-857A-4F0B2765A4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17638"/>
            <a:ext cx="9144000" cy="5440362"/>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1417638"/>
          </a:xfrm>
          <a:prstGeom prst="rect">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5E34C-4384-9145-A99B-4034A8261319}" type="datetimeFigureOut">
              <a:rPr lang="en-US" smtClean="0"/>
              <a:pPr/>
              <a:t>4/22/12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7654D-4717-364D-857A-4F0B2765A4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bg1">
              <a:lumMod val="8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tiff"/><Relationship Id="rId3" Type="http://schemas.openxmlformats.org/officeDocument/2006/relationships/image" Target="../media/image2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df"/><Relationship Id="rId5" Type="http://schemas.openxmlformats.org/officeDocument/2006/relationships/image" Target="../media/image32.png"/><Relationship Id="rId6" Type="http://schemas.openxmlformats.org/officeDocument/2006/relationships/image" Target="../media/image33.pdf"/><Relationship Id="rId7"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df"/><Relationship Id="rId4" Type="http://schemas.openxmlformats.org/officeDocument/2006/relationships/image" Target="../media/image36.png"/><Relationship Id="rId5" Type="http://schemas.openxmlformats.org/officeDocument/2006/relationships/image" Target="../media/image37.pdf"/><Relationship Id="rId6" Type="http://schemas.openxmlformats.org/officeDocument/2006/relationships/image" Target="../media/image38.png"/><Relationship Id="rId7" Type="http://schemas.openxmlformats.org/officeDocument/2006/relationships/image" Target="../media/image39.pdf"/><Relationship Id="rId8"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image" Target="../media/image4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df"/><Relationship Id="rId5" Type="http://schemas.openxmlformats.org/officeDocument/2006/relationships/image" Target="../media/image53.png"/><Relationship Id="rId6" Type="http://schemas.openxmlformats.org/officeDocument/2006/relationships/image" Target="../media/image54.pdf"/><Relationship Id="rId7"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image" Target="../media/image50.pd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df"/><Relationship Id="rId5"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image" Target="../media/image58.pd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5339" y="1689131"/>
            <a:ext cx="4399333" cy="1034427"/>
          </a:xfrm>
        </p:spPr>
        <p:txBody>
          <a:bodyPr>
            <a:normAutofit/>
          </a:bodyPr>
          <a:lstStyle/>
          <a:p>
            <a:pPr algn="ctr"/>
            <a:r>
              <a:rPr lang="en-US" sz="2400" i="1" dirty="0" smtClean="0">
                <a:solidFill>
                  <a:schemeClr val="tx1">
                    <a:lumMod val="85000"/>
                    <a:lumOff val="15000"/>
                  </a:schemeClr>
                </a:solidFill>
              </a:rPr>
              <a:t>Tiziana Vanorio</a:t>
            </a:r>
          </a:p>
          <a:p>
            <a:pPr algn="ctr"/>
            <a:r>
              <a:rPr lang="en-US" sz="2400" i="1" dirty="0" smtClean="0">
                <a:solidFill>
                  <a:schemeClr val="tx1">
                    <a:lumMod val="85000"/>
                    <a:lumOff val="15000"/>
                  </a:schemeClr>
                </a:solidFill>
              </a:rPr>
              <a:t>Stanford Rock Physics Laboratory</a:t>
            </a:r>
            <a:endParaRPr lang="en-US" sz="2400" i="1" dirty="0">
              <a:solidFill>
                <a:schemeClr val="tx1">
                  <a:lumMod val="85000"/>
                  <a:lumOff val="15000"/>
                </a:schemeClr>
              </a:solidFill>
            </a:endParaRPr>
          </a:p>
        </p:txBody>
      </p:sp>
      <p:sp>
        <p:nvSpPr>
          <p:cNvPr id="4" name="Rectangle 3"/>
          <p:cNvSpPr/>
          <p:nvPr/>
        </p:nvSpPr>
        <p:spPr>
          <a:xfrm>
            <a:off x="0" y="0"/>
            <a:ext cx="9144000" cy="1689131"/>
          </a:xfrm>
          <a:prstGeom prst="rect">
            <a:avLst/>
          </a:prstGeom>
          <a:solidFill>
            <a:schemeClr val="accent2">
              <a:lumMod val="50000"/>
            </a:schemeClr>
          </a:solidFill>
          <a:ln w="22225">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9282"/>
            <a:ext cx="9144000" cy="1797609"/>
          </a:xfrm>
        </p:spPr>
        <p:txBody>
          <a:bodyPr>
            <a:noAutofit/>
          </a:bodyPr>
          <a:lstStyle/>
          <a:p>
            <a:pPr algn="ctr"/>
            <a:r>
              <a:rPr lang="en-US" sz="3400" b="0" dirty="0" smtClean="0"/>
              <a:t>Rock Physics Analysis and Time-Lapse Imaging of the Induced Chemo-Mechanical Processes upon</a:t>
            </a:r>
            <a:br>
              <a:rPr lang="en-US" sz="3400" b="0" dirty="0" smtClean="0"/>
            </a:br>
            <a:r>
              <a:rPr lang="en-US" sz="3400" b="0" dirty="0" smtClean="0"/>
              <a:t>CO</a:t>
            </a:r>
            <a:r>
              <a:rPr lang="en-US" sz="3400" b="0" baseline="-25000" dirty="0" smtClean="0"/>
              <a:t>2</a:t>
            </a:r>
            <a:r>
              <a:rPr lang="en-US" sz="3400" b="0" dirty="0" smtClean="0"/>
              <a:t> injection into Reservoir Rocks</a:t>
            </a:r>
            <a:endParaRPr lang="en-US" sz="3400"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Rectangle 26"/>
          <p:cNvSpPr/>
          <p:nvPr/>
        </p:nvSpPr>
        <p:spPr>
          <a:xfrm>
            <a:off x="-15240" y="1600200"/>
            <a:ext cx="9159240" cy="45259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Experimental Protocol</a:t>
            </a:r>
            <a:endParaRPr lang="en-US" dirty="0"/>
          </a:p>
        </p:txBody>
      </p:sp>
      <p:sp>
        <p:nvSpPr>
          <p:cNvPr id="3" name="Content Placeholder 2"/>
          <p:cNvSpPr>
            <a:spLocks noGrp="1"/>
          </p:cNvSpPr>
          <p:nvPr>
            <p:ph idx="1"/>
          </p:nvPr>
        </p:nvSpPr>
        <p:spPr/>
        <p:txBody>
          <a:bodyPr/>
          <a:lstStyle/>
          <a:p>
            <a:endParaRPr lang="en-US"/>
          </a:p>
        </p:txBody>
      </p:sp>
      <p:pic>
        <p:nvPicPr>
          <p:cNvPr id="4" name="Picture 3" descr="Exp_matrix.jpg"/>
          <p:cNvPicPr>
            <a:picLocks noChangeAspect="1"/>
          </p:cNvPicPr>
          <p:nvPr/>
        </p:nvPicPr>
        <p:blipFill>
          <a:blip r:embed="rId2"/>
          <a:stretch>
            <a:fillRect/>
          </a:stretch>
        </p:blipFill>
        <p:spPr>
          <a:xfrm>
            <a:off x="-15240" y="2500526"/>
            <a:ext cx="7271136" cy="2980944"/>
          </a:xfrm>
          <a:prstGeom prst="rect">
            <a:avLst/>
          </a:prstGeom>
        </p:spPr>
      </p:pic>
      <p:sp>
        <p:nvSpPr>
          <p:cNvPr id="5" name="Rectangle 4"/>
          <p:cNvSpPr/>
          <p:nvPr/>
        </p:nvSpPr>
        <p:spPr>
          <a:xfrm>
            <a:off x="685800" y="2491382"/>
            <a:ext cx="17526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Ç√</a:t>
            </a:r>
            <a:endParaRPr lang="en-US" dirty="0"/>
          </a:p>
        </p:txBody>
      </p:sp>
      <p:sp>
        <p:nvSpPr>
          <p:cNvPr id="6" name="Rectangle 5"/>
          <p:cNvSpPr/>
          <p:nvPr/>
        </p:nvSpPr>
        <p:spPr>
          <a:xfrm rot="16200000">
            <a:off x="1371600" y="3597806"/>
            <a:ext cx="1371600" cy="3048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rot="16200000">
            <a:off x="1371600" y="3043070"/>
            <a:ext cx="2286000" cy="6096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8" name="Rectangle 7"/>
          <p:cNvSpPr/>
          <p:nvPr/>
        </p:nvSpPr>
        <p:spPr>
          <a:xfrm>
            <a:off x="643128" y="2537102"/>
            <a:ext cx="17526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Ç√</a:t>
            </a:r>
            <a:endParaRPr lang="en-US" dirty="0"/>
          </a:p>
        </p:txBody>
      </p:sp>
      <p:sp>
        <p:nvSpPr>
          <p:cNvPr id="9" name="Rectangle 8"/>
          <p:cNvSpPr/>
          <p:nvPr/>
        </p:nvSpPr>
        <p:spPr>
          <a:xfrm rot="16200000">
            <a:off x="495300" y="2928770"/>
            <a:ext cx="228600" cy="1524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rot="10800000">
            <a:off x="1371600" y="4109870"/>
            <a:ext cx="1447800" cy="3048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rot="16200000">
            <a:off x="1996440" y="2928770"/>
            <a:ext cx="228600" cy="1524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rot="16200000">
            <a:off x="2324100" y="2776370"/>
            <a:ext cx="2286000" cy="12954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3" name="Rectangle 12"/>
          <p:cNvSpPr/>
          <p:nvPr/>
        </p:nvSpPr>
        <p:spPr>
          <a:xfrm rot="16200000">
            <a:off x="4008120" y="2547770"/>
            <a:ext cx="2286000" cy="20574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4" name="Rectangle 13"/>
          <p:cNvSpPr/>
          <p:nvPr/>
        </p:nvSpPr>
        <p:spPr>
          <a:xfrm rot="10800000">
            <a:off x="3124201" y="4033670"/>
            <a:ext cx="1447800" cy="3048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rot="10800000">
            <a:off x="-15239" y="5069990"/>
            <a:ext cx="1752600" cy="4572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rot="10800000">
            <a:off x="5562600" y="5069990"/>
            <a:ext cx="1752600" cy="4572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rot="10800000">
            <a:off x="1752600" y="5176670"/>
            <a:ext cx="1280160" cy="304800"/>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569976" y="4414670"/>
            <a:ext cx="80010" cy="8001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569976" y="4186070"/>
            <a:ext cx="80010" cy="8001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569976" y="3805070"/>
            <a:ext cx="80010" cy="8001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569976" y="3552086"/>
            <a:ext cx="80010" cy="8001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569976" y="3271670"/>
            <a:ext cx="80010" cy="8001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8194" y="2128670"/>
            <a:ext cx="1385603" cy="369332"/>
          </a:xfrm>
          <a:prstGeom prst="rect">
            <a:avLst/>
          </a:prstGeom>
          <a:noFill/>
        </p:spPr>
        <p:txBody>
          <a:bodyPr wrap="none" rtlCol="0">
            <a:spAutoFit/>
          </a:bodyPr>
          <a:lstStyle/>
          <a:p>
            <a:r>
              <a:rPr lang="en-US" dirty="0" smtClean="0"/>
              <a:t>Pre-Injection</a:t>
            </a:r>
            <a:endParaRPr lang="en-US" dirty="0"/>
          </a:p>
        </p:txBody>
      </p:sp>
      <p:pic>
        <p:nvPicPr>
          <p:cNvPr id="24" name="Picture 23" descr="Exp_matrix.jpg"/>
          <p:cNvPicPr>
            <a:picLocks noChangeAspect="1"/>
          </p:cNvPicPr>
          <p:nvPr/>
        </p:nvPicPr>
        <p:blipFill>
          <a:blip r:embed="rId3"/>
          <a:stretch>
            <a:fillRect/>
          </a:stretch>
        </p:blipFill>
        <p:spPr>
          <a:xfrm>
            <a:off x="6065945" y="1900070"/>
            <a:ext cx="2975586" cy="1804145"/>
          </a:xfrm>
          <a:prstGeom prst="rect">
            <a:avLst/>
          </a:prstGeom>
        </p:spPr>
      </p:pic>
      <p:sp>
        <p:nvSpPr>
          <p:cNvPr id="25" name="Rectangle 24"/>
          <p:cNvSpPr/>
          <p:nvPr/>
        </p:nvSpPr>
        <p:spPr>
          <a:xfrm rot="21180000">
            <a:off x="6957745" y="2643904"/>
            <a:ext cx="2236911" cy="5560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086600" y="2052470"/>
            <a:ext cx="492443" cy="369332"/>
          </a:xfrm>
          <a:prstGeom prst="rect">
            <a:avLst/>
          </a:prstGeom>
          <a:noFill/>
        </p:spPr>
        <p:txBody>
          <a:bodyPr wrap="none" rtlCol="0">
            <a:spAutoFit/>
          </a:bodyPr>
          <a:lstStyle/>
          <a:p>
            <a:r>
              <a:rPr lang="en-US" dirty="0" smtClean="0"/>
              <a:t>dry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p:bldP spid="25" grpId="0" animBg="1"/>
      <p:bldP spid="26"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Monitored Properties</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a:spcAft>
                <a:spcPts val="2400"/>
              </a:spcAft>
            </a:pPr>
            <a:r>
              <a:rPr lang="en-US" sz="3529" dirty="0" smtClean="0"/>
              <a:t>Chemical composition (pH, </a:t>
            </a:r>
            <a:r>
              <a:rPr lang="en-US" sz="3529" dirty="0" err="1" smtClean="0"/>
              <a:t>Cation</a:t>
            </a:r>
            <a:r>
              <a:rPr lang="en-US" sz="3529" dirty="0" smtClean="0"/>
              <a:t> Concentration) of the outlet brine (dissolution)</a:t>
            </a:r>
          </a:p>
          <a:p>
            <a:pPr>
              <a:spcAft>
                <a:spcPts val="2400"/>
              </a:spcAft>
            </a:pPr>
            <a:endParaRPr lang="en-US" sz="3529" dirty="0" smtClean="0"/>
          </a:p>
          <a:p>
            <a:pPr>
              <a:spcAft>
                <a:spcPts val="2400"/>
              </a:spcAft>
            </a:pPr>
            <a:r>
              <a:rPr lang="en-US" sz="3529" dirty="0" smtClean="0"/>
              <a:t>Porosity and permeability change upon injection (mechanical compaction)</a:t>
            </a:r>
          </a:p>
          <a:p>
            <a:pPr>
              <a:spcAft>
                <a:spcPts val="2400"/>
              </a:spcAft>
            </a:pPr>
            <a:endParaRPr lang="en-US" sz="3529" dirty="0" smtClean="0"/>
          </a:p>
          <a:p>
            <a:pPr>
              <a:spcAft>
                <a:spcPts val="2400"/>
              </a:spcAft>
            </a:pPr>
            <a:r>
              <a:rPr lang="en-US" sz="3529" dirty="0" smtClean="0"/>
              <a:t>P- and S- wave velocity upon injection and dry frame</a:t>
            </a:r>
          </a:p>
          <a:p>
            <a:endParaRPr lang="en-US" dirty="0"/>
          </a:p>
        </p:txBody>
      </p:sp>
      <p:graphicFrame>
        <p:nvGraphicFramePr>
          <p:cNvPr id="63490" name="Object 2"/>
          <p:cNvGraphicFramePr>
            <a:graphicFrameLocks noChangeAspect="1"/>
          </p:cNvGraphicFramePr>
          <p:nvPr/>
        </p:nvGraphicFramePr>
        <p:xfrm>
          <a:off x="4152085" y="2513623"/>
          <a:ext cx="4216400" cy="917575"/>
        </p:xfrm>
        <a:graphic>
          <a:graphicData uri="http://schemas.openxmlformats.org/presentationml/2006/ole">
            <p:oleObj spid="_x0000_s67586" name="Equation" r:id="rId3" imgW="2997200" imgH="546100" progId="Equation.3">
              <p:embed/>
            </p:oleObj>
          </a:graphicData>
        </a:graphic>
      </p:graphicFrame>
      <p:graphicFrame>
        <p:nvGraphicFramePr>
          <p:cNvPr id="63491" name="Object 3"/>
          <p:cNvGraphicFramePr>
            <a:graphicFrameLocks noChangeAspect="1"/>
          </p:cNvGraphicFramePr>
          <p:nvPr/>
        </p:nvGraphicFramePr>
        <p:xfrm>
          <a:off x="1371600" y="2898980"/>
          <a:ext cx="784225" cy="381000"/>
        </p:xfrm>
        <a:graphic>
          <a:graphicData uri="http://schemas.openxmlformats.org/presentationml/2006/ole">
            <p:oleObj spid="_x0000_s67587" name="Equation" r:id="rId4" imgW="444500" imgH="215900" progId="Equation.3">
              <p:embed/>
            </p:oleObj>
          </a:graphicData>
        </a:graphic>
      </p:graphicFrame>
      <p:graphicFrame>
        <p:nvGraphicFramePr>
          <p:cNvPr id="63492" name="Object 4"/>
          <p:cNvGraphicFramePr>
            <a:graphicFrameLocks noChangeAspect="1"/>
          </p:cNvGraphicFramePr>
          <p:nvPr/>
        </p:nvGraphicFramePr>
        <p:xfrm>
          <a:off x="4891569" y="4536281"/>
          <a:ext cx="2590800" cy="690563"/>
        </p:xfrm>
        <a:graphic>
          <a:graphicData uri="http://schemas.openxmlformats.org/presentationml/2006/ole">
            <p:oleObj spid="_x0000_s67588" name="Equation" r:id="rId5" imgW="1790700" imgH="444500" progId="Equation.3">
              <p:embed/>
            </p:oleObj>
          </a:graphicData>
        </a:graphic>
      </p:graphicFrame>
      <p:sp>
        <p:nvSpPr>
          <p:cNvPr id="7" name="Rectangle 6"/>
          <p:cNvSpPr/>
          <p:nvPr/>
        </p:nvSpPr>
        <p:spPr>
          <a:xfrm>
            <a:off x="13232" y="3436535"/>
            <a:ext cx="9144000" cy="194686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232" y="5383398"/>
            <a:ext cx="9144000" cy="145702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Velocity-Injected </a:t>
            </a:r>
            <a:r>
              <a:rPr lang="en-US" dirty="0" err="1" smtClean="0"/>
              <a:t>Pv</a:t>
            </a:r>
            <a:r>
              <a:rPr lang="en-US" dirty="0" smtClean="0"/>
              <a:t>-Pressure</a:t>
            </a:r>
            <a:endParaRPr lang="en-US" dirty="0"/>
          </a:p>
        </p:txBody>
      </p:sp>
      <p:sp>
        <p:nvSpPr>
          <p:cNvPr id="3" name="Content Placeholder 2"/>
          <p:cNvSpPr>
            <a:spLocks noGrp="1"/>
          </p:cNvSpPr>
          <p:nvPr>
            <p:ph idx="1"/>
          </p:nvPr>
        </p:nvSpPr>
        <p:spPr/>
        <p:txBody>
          <a:bodyPr/>
          <a:lstStyle/>
          <a:p>
            <a:endParaRPr lang="en-US" dirty="0"/>
          </a:p>
        </p:txBody>
      </p:sp>
      <p:pic>
        <p:nvPicPr>
          <p:cNvPr id="26" name="Picture 3" descr="Untitled.pdf"/>
          <p:cNvPicPr>
            <a:picLocks noChangeAspect="1"/>
          </p:cNvPicPr>
          <p:nvPr/>
        </p:nvPicPr>
        <p:blipFill>
          <a:blip r:embed="rId2"/>
          <a:srcRect/>
          <a:stretch>
            <a:fillRect/>
          </a:stretch>
        </p:blipFill>
        <p:spPr bwMode="auto">
          <a:xfrm>
            <a:off x="-25400" y="1454050"/>
            <a:ext cx="4597400" cy="2768600"/>
          </a:xfrm>
          <a:prstGeom prst="rect">
            <a:avLst/>
          </a:prstGeom>
          <a:noFill/>
          <a:ln w="9525">
            <a:noFill/>
            <a:miter lim="800000"/>
            <a:headEnd/>
            <a:tailEnd/>
          </a:ln>
        </p:spPr>
      </p:pic>
      <p:pic>
        <p:nvPicPr>
          <p:cNvPr id="27" name="Picture 4" descr="Untitled.pdf"/>
          <p:cNvPicPr>
            <a:picLocks noChangeAspect="1"/>
          </p:cNvPicPr>
          <p:nvPr/>
        </p:nvPicPr>
        <p:blipFill>
          <a:blip r:embed="rId3"/>
          <a:srcRect/>
          <a:stretch>
            <a:fillRect/>
          </a:stretch>
        </p:blipFill>
        <p:spPr bwMode="auto">
          <a:xfrm>
            <a:off x="-25400" y="4121630"/>
            <a:ext cx="4597400" cy="2768600"/>
          </a:xfrm>
          <a:prstGeom prst="rect">
            <a:avLst/>
          </a:prstGeom>
          <a:noFill/>
          <a:ln w="9525">
            <a:noFill/>
            <a:miter lim="800000"/>
            <a:headEnd/>
            <a:tailEnd/>
          </a:ln>
        </p:spPr>
      </p:pic>
      <p:pic>
        <p:nvPicPr>
          <p:cNvPr id="28" name="Picture 5" descr="Untitled.pdf"/>
          <p:cNvPicPr>
            <a:picLocks noChangeAspect="1"/>
          </p:cNvPicPr>
          <p:nvPr/>
        </p:nvPicPr>
        <p:blipFill>
          <a:blip r:embed="rId4"/>
          <a:srcRect/>
          <a:stretch>
            <a:fillRect/>
          </a:stretch>
        </p:blipFill>
        <p:spPr bwMode="auto">
          <a:xfrm>
            <a:off x="4546600" y="2546830"/>
            <a:ext cx="4597400" cy="2768600"/>
          </a:xfrm>
          <a:prstGeom prst="rect">
            <a:avLst/>
          </a:prstGeom>
          <a:noFill/>
          <a:ln w="9525">
            <a:noFill/>
            <a:miter lim="800000"/>
            <a:headEnd/>
            <a:tailEnd/>
          </a:ln>
        </p:spPr>
      </p:pic>
      <p:sp>
        <p:nvSpPr>
          <p:cNvPr id="29" name="TextBox 6"/>
          <p:cNvSpPr txBox="1">
            <a:spLocks noChangeArrowheads="1"/>
          </p:cNvSpPr>
          <p:nvPr/>
        </p:nvSpPr>
        <p:spPr bwMode="auto">
          <a:xfrm>
            <a:off x="4516438" y="1556230"/>
            <a:ext cx="4475162" cy="369888"/>
          </a:xfrm>
          <a:prstGeom prst="rect">
            <a:avLst/>
          </a:prstGeom>
          <a:noFill/>
          <a:ln w="9525">
            <a:noFill/>
            <a:miter lim="800000"/>
            <a:headEnd/>
            <a:tailEnd/>
          </a:ln>
        </p:spPr>
        <p:txBody>
          <a:bodyPr wrap="none">
            <a:prstTxWarp prst="textNoShape">
              <a:avLst/>
            </a:prstTxWarp>
            <a:spAutoFit/>
          </a:bodyPr>
          <a:lstStyle/>
          <a:p>
            <a:r>
              <a:rPr lang="en-US" dirty="0"/>
              <a:t>Velocities of the dry rock frame after injection</a:t>
            </a:r>
          </a:p>
        </p:txBody>
      </p:sp>
      <p:grpSp>
        <p:nvGrpSpPr>
          <p:cNvPr id="30" name="Group 7"/>
          <p:cNvGrpSpPr>
            <a:grpSpLocks/>
          </p:cNvGrpSpPr>
          <p:nvPr/>
        </p:nvGrpSpPr>
        <p:grpSpPr bwMode="auto">
          <a:xfrm>
            <a:off x="6096000" y="2927830"/>
            <a:ext cx="1900238" cy="504825"/>
            <a:chOff x="6096000" y="2819400"/>
            <a:chExt cx="1901026" cy="505599"/>
          </a:xfrm>
        </p:grpSpPr>
        <p:cxnSp>
          <p:nvCxnSpPr>
            <p:cNvPr id="31" name="Straight Connector 30"/>
            <p:cNvCxnSpPr/>
            <p:nvPr/>
          </p:nvCxnSpPr>
          <p:spPr>
            <a:xfrm rot="5400000">
              <a:off x="7390973" y="2971239"/>
              <a:ext cx="305267" cy="15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32" name="Group 36"/>
            <p:cNvGrpSpPr>
              <a:grpSpLocks/>
            </p:cNvGrpSpPr>
            <p:nvPr/>
          </p:nvGrpSpPr>
          <p:grpSpPr bwMode="auto">
            <a:xfrm>
              <a:off x="6096000" y="2819400"/>
              <a:ext cx="1901026" cy="505599"/>
              <a:chOff x="6096000" y="2819400"/>
              <a:chExt cx="1901026" cy="505599"/>
            </a:xfrm>
          </p:grpSpPr>
          <p:cxnSp>
            <p:nvCxnSpPr>
              <p:cNvPr id="33" name="Straight Connector 32"/>
              <p:cNvCxnSpPr/>
              <p:nvPr/>
            </p:nvCxnSpPr>
            <p:spPr>
              <a:xfrm flipV="1">
                <a:off x="6096000" y="2819400"/>
                <a:ext cx="1448400" cy="305267"/>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096000" y="3124667"/>
                <a:ext cx="1448400" cy="159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5" name="TextBox 12"/>
              <p:cNvSpPr txBox="1">
                <a:spLocks noChangeArrowheads="1"/>
              </p:cNvSpPr>
              <p:nvPr/>
            </p:nvSpPr>
            <p:spPr bwMode="auto">
              <a:xfrm>
                <a:off x="7620000" y="2819400"/>
                <a:ext cx="377026" cy="276999"/>
              </a:xfrm>
              <a:prstGeom prst="rect">
                <a:avLst/>
              </a:prstGeom>
              <a:noFill/>
              <a:ln w="9525">
                <a:noFill/>
                <a:miter lim="800000"/>
                <a:headEnd/>
                <a:tailEnd/>
              </a:ln>
            </p:spPr>
            <p:txBody>
              <a:bodyPr wrap="none">
                <a:prstTxWarp prst="textNoShape">
                  <a:avLst/>
                </a:prstTxWarp>
                <a:spAutoFit/>
              </a:bodyPr>
              <a:lstStyle/>
              <a:p>
                <a:r>
                  <a:rPr lang="en-US" sz="1200">
                    <a:latin typeface="Symbol" charset="2"/>
                    <a:ea typeface="Symbol" charset="2"/>
                    <a:cs typeface="Symbol" charset="2"/>
                  </a:rPr>
                  <a:t>D</a:t>
                </a:r>
                <a:r>
                  <a:rPr lang="en-US" sz="1200"/>
                  <a:t>V</a:t>
                </a:r>
              </a:p>
            </p:txBody>
          </p:sp>
          <p:sp>
            <p:nvSpPr>
              <p:cNvPr id="36" name="TextBox 13"/>
              <p:cNvSpPr txBox="1">
                <a:spLocks noChangeArrowheads="1"/>
              </p:cNvSpPr>
              <p:nvPr/>
            </p:nvSpPr>
            <p:spPr bwMode="auto">
              <a:xfrm>
                <a:off x="6324600" y="3048000"/>
                <a:ext cx="358316" cy="276999"/>
              </a:xfrm>
              <a:prstGeom prst="rect">
                <a:avLst/>
              </a:prstGeom>
              <a:noFill/>
              <a:ln w="9525">
                <a:noFill/>
                <a:miter lim="800000"/>
                <a:headEnd/>
                <a:tailEnd/>
              </a:ln>
            </p:spPr>
            <p:txBody>
              <a:bodyPr wrap="none">
                <a:prstTxWarp prst="textNoShape">
                  <a:avLst/>
                </a:prstTxWarp>
                <a:spAutoFit/>
              </a:bodyPr>
              <a:lstStyle/>
              <a:p>
                <a:r>
                  <a:rPr lang="en-US" sz="1200">
                    <a:latin typeface="Symbol" charset="2"/>
                    <a:ea typeface="Symbol" charset="2"/>
                    <a:cs typeface="Symbol" charset="2"/>
                  </a:rPr>
                  <a:t>D</a:t>
                </a:r>
                <a:r>
                  <a:rPr lang="en-US" sz="1200"/>
                  <a:t>P</a:t>
                </a:r>
              </a:p>
            </p:txBody>
          </p:sp>
        </p:grpSp>
      </p:grpSp>
      <p:grpSp>
        <p:nvGrpSpPr>
          <p:cNvPr id="37" name="Group 14"/>
          <p:cNvGrpSpPr>
            <a:grpSpLocks/>
          </p:cNvGrpSpPr>
          <p:nvPr/>
        </p:nvGrpSpPr>
        <p:grpSpPr bwMode="auto">
          <a:xfrm>
            <a:off x="6096000" y="3537430"/>
            <a:ext cx="1671638" cy="1038225"/>
            <a:chOff x="6096000" y="3429000"/>
            <a:chExt cx="1672426" cy="1038999"/>
          </a:xfrm>
        </p:grpSpPr>
        <p:cxnSp>
          <p:nvCxnSpPr>
            <p:cNvPr id="38" name="Straight Connector 37"/>
            <p:cNvCxnSpPr/>
            <p:nvPr/>
          </p:nvCxnSpPr>
          <p:spPr>
            <a:xfrm flipV="1">
              <a:off x="6096000" y="3429000"/>
              <a:ext cx="1219775" cy="762568"/>
            </a:xfrm>
            <a:prstGeom prst="line">
              <a:avLst/>
            </a:prstGeom>
            <a:ln>
              <a:solidFill>
                <a:srgbClr val="EC732C"/>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172236" y="4191568"/>
              <a:ext cx="1296011" cy="1589"/>
            </a:xfrm>
            <a:prstGeom prst="line">
              <a:avLst/>
            </a:prstGeom>
            <a:ln>
              <a:solidFill>
                <a:srgbClr val="EC732C"/>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flipH="1" flipV="1">
              <a:off x="7048062" y="3847618"/>
              <a:ext cx="686311" cy="1588"/>
            </a:xfrm>
            <a:prstGeom prst="line">
              <a:avLst/>
            </a:prstGeom>
            <a:ln>
              <a:solidFill>
                <a:srgbClr val="EC732C"/>
              </a:solidFill>
            </a:ln>
            <a:effectLst/>
          </p:spPr>
          <p:style>
            <a:lnRef idx="2">
              <a:schemeClr val="accent1"/>
            </a:lnRef>
            <a:fillRef idx="0">
              <a:schemeClr val="accent1"/>
            </a:fillRef>
            <a:effectRef idx="1">
              <a:schemeClr val="accent1"/>
            </a:effectRef>
            <a:fontRef idx="minor">
              <a:schemeClr val="tx1"/>
            </a:fontRef>
          </p:style>
        </p:cxnSp>
        <p:sp>
          <p:nvSpPr>
            <p:cNvPr id="41" name="TextBox 18"/>
            <p:cNvSpPr txBox="1">
              <a:spLocks noChangeArrowheads="1"/>
            </p:cNvSpPr>
            <p:nvPr/>
          </p:nvSpPr>
          <p:spPr bwMode="auto">
            <a:xfrm>
              <a:off x="7391400" y="3733800"/>
              <a:ext cx="377026" cy="276999"/>
            </a:xfrm>
            <a:prstGeom prst="rect">
              <a:avLst/>
            </a:prstGeom>
            <a:noFill/>
            <a:ln w="9525">
              <a:noFill/>
              <a:miter lim="800000"/>
              <a:headEnd/>
              <a:tailEnd/>
            </a:ln>
          </p:spPr>
          <p:txBody>
            <a:bodyPr wrap="none">
              <a:prstTxWarp prst="textNoShape">
                <a:avLst/>
              </a:prstTxWarp>
              <a:spAutoFit/>
            </a:bodyPr>
            <a:lstStyle/>
            <a:p>
              <a:r>
                <a:rPr lang="en-US" sz="1200">
                  <a:latin typeface="Symbol" charset="2"/>
                  <a:ea typeface="Symbol" charset="2"/>
                  <a:cs typeface="Symbol" charset="2"/>
                </a:rPr>
                <a:t>D</a:t>
              </a:r>
              <a:r>
                <a:rPr lang="en-US" sz="1200"/>
                <a:t>V</a:t>
              </a:r>
            </a:p>
          </p:txBody>
        </p:sp>
        <p:sp>
          <p:nvSpPr>
            <p:cNvPr id="42" name="TextBox 19"/>
            <p:cNvSpPr txBox="1">
              <a:spLocks noChangeArrowheads="1"/>
            </p:cNvSpPr>
            <p:nvPr/>
          </p:nvSpPr>
          <p:spPr bwMode="auto">
            <a:xfrm>
              <a:off x="6781800" y="4191000"/>
              <a:ext cx="358316" cy="276999"/>
            </a:xfrm>
            <a:prstGeom prst="rect">
              <a:avLst/>
            </a:prstGeom>
            <a:noFill/>
            <a:ln w="9525">
              <a:noFill/>
              <a:miter lim="800000"/>
              <a:headEnd/>
              <a:tailEnd/>
            </a:ln>
          </p:spPr>
          <p:txBody>
            <a:bodyPr wrap="none">
              <a:prstTxWarp prst="textNoShape">
                <a:avLst/>
              </a:prstTxWarp>
              <a:spAutoFit/>
            </a:bodyPr>
            <a:lstStyle/>
            <a:p>
              <a:r>
                <a:rPr lang="en-US" sz="1200">
                  <a:latin typeface="Symbol" charset="2"/>
                  <a:ea typeface="Symbol" charset="2"/>
                  <a:cs typeface="Symbol" charset="2"/>
                </a:rPr>
                <a:t>D</a:t>
              </a:r>
              <a:r>
                <a:rPr lang="en-US" sz="1200"/>
                <a:t>P</a:t>
              </a:r>
            </a:p>
          </p:txBody>
        </p:sp>
      </p:grpSp>
      <p:cxnSp>
        <p:nvCxnSpPr>
          <p:cNvPr id="43" name="Straight Connector 42"/>
          <p:cNvCxnSpPr/>
          <p:nvPr/>
        </p:nvCxnSpPr>
        <p:spPr>
          <a:xfrm rot="5400000">
            <a:off x="952501" y="2228750"/>
            <a:ext cx="152400" cy="3175"/>
          </a:xfrm>
          <a:prstGeom prst="line">
            <a:avLst/>
          </a:prstGeom>
          <a:ln>
            <a:solidFill>
              <a:srgbClr val="6194C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1334294" y="2326381"/>
            <a:ext cx="152400" cy="1588"/>
          </a:xfrm>
          <a:prstGeom prst="line">
            <a:avLst/>
          </a:prstGeom>
          <a:ln>
            <a:solidFill>
              <a:srgbClr val="6194C2"/>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2066132" y="2416869"/>
            <a:ext cx="152400" cy="1587"/>
          </a:xfrm>
          <a:prstGeom prst="line">
            <a:avLst/>
          </a:prstGeom>
          <a:ln>
            <a:solidFill>
              <a:srgbClr val="6194C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3172619" y="2453381"/>
            <a:ext cx="152400" cy="1588"/>
          </a:xfrm>
          <a:prstGeom prst="line">
            <a:avLst/>
          </a:prstGeom>
          <a:ln>
            <a:solidFill>
              <a:srgbClr val="6194C2"/>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685800" y="1758850"/>
            <a:ext cx="228600" cy="457200"/>
          </a:xfrm>
          <a:prstGeom prst="ellipse">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85800" y="4528030"/>
            <a:ext cx="228600" cy="457200"/>
          </a:xfrm>
          <a:prstGeom prst="ellipse">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6"/>
          <p:cNvSpPr txBox="1">
            <a:spLocks noChangeArrowheads="1"/>
          </p:cNvSpPr>
          <p:nvPr/>
        </p:nvSpPr>
        <p:spPr bwMode="auto">
          <a:xfrm>
            <a:off x="914400" y="1708630"/>
            <a:ext cx="1382447" cy="369332"/>
          </a:xfrm>
          <a:prstGeom prst="rect">
            <a:avLst/>
          </a:prstGeom>
          <a:noFill/>
          <a:ln w="9525">
            <a:noFill/>
            <a:miter lim="800000"/>
            <a:headEnd/>
            <a:tailEnd/>
          </a:ln>
        </p:spPr>
        <p:txBody>
          <a:bodyPr wrap="none">
            <a:prstTxWarp prst="textNoShape">
              <a:avLst/>
            </a:prstTxWarp>
            <a:spAutoFit/>
          </a:bodyPr>
          <a:lstStyle/>
          <a:p>
            <a:r>
              <a:rPr lang="en-US" dirty="0" smtClean="0"/>
              <a:t>Pre-injection</a:t>
            </a:r>
            <a:endParaRPr lang="en-US" dirty="0"/>
          </a:p>
        </p:txBody>
      </p:sp>
      <p:sp>
        <p:nvSpPr>
          <p:cNvPr id="50" name="TextBox 6"/>
          <p:cNvSpPr txBox="1">
            <a:spLocks noChangeArrowheads="1"/>
          </p:cNvSpPr>
          <p:nvPr/>
        </p:nvSpPr>
        <p:spPr bwMode="auto">
          <a:xfrm>
            <a:off x="914400" y="4390989"/>
            <a:ext cx="1382447" cy="369332"/>
          </a:xfrm>
          <a:prstGeom prst="rect">
            <a:avLst/>
          </a:prstGeom>
          <a:noFill/>
          <a:ln w="9525">
            <a:noFill/>
            <a:miter lim="800000"/>
            <a:headEnd/>
            <a:tailEnd/>
          </a:ln>
        </p:spPr>
        <p:txBody>
          <a:bodyPr wrap="none">
            <a:prstTxWarp prst="textNoShape">
              <a:avLst/>
            </a:prstTxWarp>
            <a:spAutoFit/>
          </a:bodyPr>
          <a:lstStyle/>
          <a:p>
            <a:r>
              <a:rPr lang="en-US" dirty="0" smtClean="0"/>
              <a:t>Pre-injection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Porosity-Injected </a:t>
            </a:r>
            <a:r>
              <a:rPr lang="en-US" dirty="0" err="1" smtClean="0"/>
              <a:t>Pv</a:t>
            </a:r>
            <a:r>
              <a:rPr lang="en-US" dirty="0" smtClean="0"/>
              <a:t>-Pressure</a:t>
            </a:r>
            <a:endParaRPr lang="en-US" dirty="0"/>
          </a:p>
        </p:txBody>
      </p:sp>
      <p:sp>
        <p:nvSpPr>
          <p:cNvPr id="3" name="Content Placeholder 2"/>
          <p:cNvSpPr>
            <a:spLocks noGrp="1"/>
          </p:cNvSpPr>
          <p:nvPr>
            <p:ph idx="1"/>
          </p:nvPr>
        </p:nvSpPr>
        <p:spPr/>
        <p:txBody>
          <a:bodyPr/>
          <a:lstStyle/>
          <a:p>
            <a:endParaRPr lang="en-US"/>
          </a:p>
        </p:txBody>
      </p:sp>
      <p:pic>
        <p:nvPicPr>
          <p:cNvPr id="4" name="Picture 3" descr="Untitled.pdf"/>
          <p:cNvPicPr>
            <a:picLocks noChangeAspect="1"/>
          </p:cNvPicPr>
          <p:nvPr/>
        </p:nvPicPr>
        <p:blipFill>
          <a:blip r:embed="rId2"/>
          <a:srcRect/>
          <a:stretch>
            <a:fillRect/>
          </a:stretch>
        </p:blipFill>
        <p:spPr bwMode="auto">
          <a:xfrm>
            <a:off x="76200" y="1452800"/>
            <a:ext cx="4413250" cy="5462588"/>
          </a:xfrm>
          <a:prstGeom prst="rect">
            <a:avLst/>
          </a:prstGeom>
          <a:noFill/>
          <a:ln w="9525">
            <a:noFill/>
            <a:miter lim="800000"/>
            <a:headEnd/>
            <a:tailEnd/>
          </a:ln>
        </p:spPr>
      </p:pic>
      <p:pic>
        <p:nvPicPr>
          <p:cNvPr id="5" name="Picture 4" descr="Untitled.pdf"/>
          <p:cNvPicPr>
            <a:picLocks noChangeAspect="1"/>
          </p:cNvPicPr>
          <p:nvPr/>
        </p:nvPicPr>
        <p:blipFill>
          <a:blip r:embed="rId3"/>
          <a:srcRect/>
          <a:stretch>
            <a:fillRect/>
          </a:stretch>
        </p:blipFill>
        <p:spPr bwMode="auto">
          <a:xfrm>
            <a:off x="4648200" y="1452800"/>
            <a:ext cx="4413250" cy="5462588"/>
          </a:xfrm>
          <a:prstGeom prst="rect">
            <a:avLst/>
          </a:prstGeom>
          <a:noFill/>
          <a:ln w="9525">
            <a:noFill/>
            <a:miter lim="800000"/>
            <a:headEnd/>
            <a:tailEnd/>
          </a:ln>
        </p:spPr>
      </p:pic>
      <p:pic>
        <p:nvPicPr>
          <p:cNvPr id="6" name="Picture 5" descr="Untitled.pdf"/>
          <p:cNvPicPr>
            <a:picLocks noChangeAspect="1"/>
          </p:cNvPicPr>
          <p:nvPr/>
        </p:nvPicPr>
        <p:blipFill>
          <a:blip r:embed="rId4"/>
          <a:srcRect/>
          <a:stretch>
            <a:fillRect/>
          </a:stretch>
        </p:blipFill>
        <p:spPr bwMode="auto">
          <a:xfrm>
            <a:off x="4654550" y="1452800"/>
            <a:ext cx="4413250" cy="5462588"/>
          </a:xfrm>
          <a:prstGeom prst="rect">
            <a:avLst/>
          </a:prstGeom>
          <a:noFill/>
          <a:ln w="9525">
            <a:noFill/>
            <a:miter lim="800000"/>
            <a:headEnd/>
            <a:tailEnd/>
          </a:ln>
        </p:spPr>
      </p:pic>
      <p:sp>
        <p:nvSpPr>
          <p:cNvPr id="7" name="Rectangle 6"/>
          <p:cNvSpPr/>
          <p:nvPr/>
        </p:nvSpPr>
        <p:spPr>
          <a:xfrm>
            <a:off x="381000" y="4958000"/>
            <a:ext cx="3429000" cy="1600200"/>
          </a:xfrm>
          <a:prstGeom prst="rect">
            <a:avLst/>
          </a:prstGeom>
          <a:noFill/>
          <a:ln w="349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7" descr="Untitled.pdf"/>
          <p:cNvPicPr>
            <a:picLocks noChangeAspect="1"/>
          </p:cNvPicPr>
          <p:nvPr/>
        </p:nvPicPr>
        <p:blipFill>
          <a:blip r:embed="rId5"/>
          <a:srcRect/>
          <a:stretch>
            <a:fillRect/>
          </a:stretch>
        </p:blipFill>
        <p:spPr bwMode="auto">
          <a:xfrm>
            <a:off x="76200" y="1452800"/>
            <a:ext cx="4413250" cy="5462588"/>
          </a:xfrm>
          <a:prstGeom prst="rect">
            <a:avLst/>
          </a:prstGeom>
          <a:noFill/>
          <a:ln w="9525">
            <a:noFill/>
            <a:miter lim="800000"/>
            <a:headEnd/>
            <a:tailEnd/>
          </a:ln>
        </p:spPr>
      </p:pic>
      <p:sp>
        <p:nvSpPr>
          <p:cNvPr id="9" name="Freeform 8"/>
          <p:cNvSpPr/>
          <p:nvPr/>
        </p:nvSpPr>
        <p:spPr>
          <a:xfrm>
            <a:off x="5372100" y="3484800"/>
            <a:ext cx="2387600" cy="1778000"/>
          </a:xfrm>
          <a:custGeom>
            <a:avLst/>
            <a:gdLst>
              <a:gd name="connsiteX0" fmla="*/ 0 w 2387600"/>
              <a:gd name="connsiteY0" fmla="*/ 0 h 1778000"/>
              <a:gd name="connsiteX1" fmla="*/ 38100 w 2387600"/>
              <a:gd name="connsiteY1" fmla="*/ 190500 h 1778000"/>
              <a:gd name="connsiteX2" fmla="*/ 63500 w 2387600"/>
              <a:gd name="connsiteY2" fmla="*/ 317500 h 1778000"/>
              <a:gd name="connsiteX3" fmla="*/ 101600 w 2387600"/>
              <a:gd name="connsiteY3" fmla="*/ 482600 h 1778000"/>
              <a:gd name="connsiteX4" fmla="*/ 127000 w 2387600"/>
              <a:gd name="connsiteY4" fmla="*/ 584200 h 1778000"/>
              <a:gd name="connsiteX5" fmla="*/ 177800 w 2387600"/>
              <a:gd name="connsiteY5" fmla="*/ 812800 h 1778000"/>
              <a:gd name="connsiteX6" fmla="*/ 228600 w 2387600"/>
              <a:gd name="connsiteY6" fmla="*/ 850900 h 1778000"/>
              <a:gd name="connsiteX7" fmla="*/ 304800 w 2387600"/>
              <a:gd name="connsiteY7" fmla="*/ 927100 h 1778000"/>
              <a:gd name="connsiteX8" fmla="*/ 495300 w 2387600"/>
              <a:gd name="connsiteY8" fmla="*/ 1066800 h 1778000"/>
              <a:gd name="connsiteX9" fmla="*/ 711200 w 2387600"/>
              <a:gd name="connsiteY9" fmla="*/ 1193800 h 1778000"/>
              <a:gd name="connsiteX10" fmla="*/ 1320800 w 2387600"/>
              <a:gd name="connsiteY10" fmla="*/ 1460500 h 1778000"/>
              <a:gd name="connsiteX11" fmla="*/ 2387600 w 2387600"/>
              <a:gd name="connsiteY11"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7600" h="1778000">
                <a:moveTo>
                  <a:pt x="0" y="0"/>
                </a:moveTo>
                <a:lnTo>
                  <a:pt x="38100" y="190500"/>
                </a:lnTo>
                <a:cubicBezTo>
                  <a:pt x="48683" y="243417"/>
                  <a:pt x="52917" y="268817"/>
                  <a:pt x="63500" y="317500"/>
                </a:cubicBezTo>
                <a:cubicBezTo>
                  <a:pt x="74083" y="366183"/>
                  <a:pt x="91017" y="438150"/>
                  <a:pt x="101600" y="482600"/>
                </a:cubicBezTo>
                <a:cubicBezTo>
                  <a:pt x="112183" y="527050"/>
                  <a:pt x="114300" y="529167"/>
                  <a:pt x="127000" y="584200"/>
                </a:cubicBezTo>
                <a:cubicBezTo>
                  <a:pt x="139700" y="639233"/>
                  <a:pt x="160867" y="768350"/>
                  <a:pt x="177800" y="812800"/>
                </a:cubicBezTo>
                <a:cubicBezTo>
                  <a:pt x="194733" y="857250"/>
                  <a:pt x="207434" y="831850"/>
                  <a:pt x="228600" y="850900"/>
                </a:cubicBezTo>
                <a:cubicBezTo>
                  <a:pt x="249766" y="869950"/>
                  <a:pt x="260350" y="891117"/>
                  <a:pt x="304800" y="927100"/>
                </a:cubicBezTo>
                <a:cubicBezTo>
                  <a:pt x="349250" y="963083"/>
                  <a:pt x="427567" y="1022350"/>
                  <a:pt x="495300" y="1066800"/>
                </a:cubicBezTo>
                <a:cubicBezTo>
                  <a:pt x="563033" y="1111250"/>
                  <a:pt x="573617" y="1128183"/>
                  <a:pt x="711200" y="1193800"/>
                </a:cubicBezTo>
                <a:cubicBezTo>
                  <a:pt x="848783" y="1259417"/>
                  <a:pt x="1041400" y="1363133"/>
                  <a:pt x="1320800" y="1460500"/>
                </a:cubicBezTo>
                <a:cubicBezTo>
                  <a:pt x="1600200" y="1557867"/>
                  <a:pt x="2387600" y="1778000"/>
                  <a:pt x="2387600" y="1778000"/>
                </a:cubicBezTo>
              </a:path>
            </a:pathLst>
          </a:custGeom>
          <a:noFill/>
          <a:ln w="34925">
            <a:solidFill>
              <a:srgbClr val="6194C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Time-Lapse SEM</a:t>
            </a:r>
            <a:endParaRPr lang="en-US" dirty="0"/>
          </a:p>
        </p:txBody>
      </p:sp>
      <p:sp>
        <p:nvSpPr>
          <p:cNvPr id="3" name="Content Placeholder 2"/>
          <p:cNvSpPr>
            <a:spLocks noGrp="1"/>
          </p:cNvSpPr>
          <p:nvPr>
            <p:ph idx="1"/>
          </p:nvPr>
        </p:nvSpPr>
        <p:spPr/>
        <p:txBody>
          <a:bodyPr/>
          <a:lstStyle/>
          <a:p>
            <a:endParaRPr lang="en-US"/>
          </a:p>
        </p:txBody>
      </p:sp>
      <p:pic>
        <p:nvPicPr>
          <p:cNvPr id="4" name="Picture 3" descr="ma6d_before_m06.tif"/>
          <p:cNvPicPr>
            <a:picLocks noChangeAspect="1"/>
          </p:cNvPicPr>
          <p:nvPr/>
        </p:nvPicPr>
        <p:blipFill>
          <a:blip r:embed="rId2"/>
          <a:srcRect l="4401" t="5600" b="6667"/>
          <a:stretch>
            <a:fillRect/>
          </a:stretch>
        </p:blipFill>
        <p:spPr bwMode="auto">
          <a:xfrm>
            <a:off x="990600" y="1606450"/>
            <a:ext cx="7173913" cy="4938713"/>
          </a:xfrm>
          <a:prstGeom prst="rect">
            <a:avLst/>
          </a:prstGeom>
          <a:noFill/>
          <a:ln w="9525">
            <a:noFill/>
            <a:miter lim="800000"/>
            <a:headEnd/>
            <a:tailEnd/>
          </a:ln>
        </p:spPr>
      </p:pic>
      <p:pic>
        <p:nvPicPr>
          <p:cNvPr id="5" name="Picture 4" descr="ma6d_after_m10.tif"/>
          <p:cNvPicPr>
            <a:picLocks noChangeAspect="1"/>
          </p:cNvPicPr>
          <p:nvPr/>
        </p:nvPicPr>
        <p:blipFill>
          <a:blip r:embed="rId3"/>
          <a:srcRect r="3999" b="12000"/>
          <a:stretch>
            <a:fillRect/>
          </a:stretch>
        </p:blipFill>
        <p:spPr bwMode="auto">
          <a:xfrm>
            <a:off x="990600" y="1609625"/>
            <a:ext cx="7204075"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Time-Lapse SEM</a:t>
            </a:r>
            <a:endParaRPr lang="en-US" dirty="0"/>
          </a:p>
        </p:txBody>
      </p:sp>
      <p:pic>
        <p:nvPicPr>
          <p:cNvPr id="4" name="Content Placeholder 3" descr="f-before_m13.tif"/>
          <p:cNvPicPr>
            <a:picLocks noGrp="1" noChangeAspect="1"/>
          </p:cNvPicPr>
          <p:nvPr>
            <p:ph idx="1"/>
          </p:nvPr>
        </p:nvPicPr>
        <p:blipFill>
          <a:blip r:embed="rId2">
            <a:lum bright="10000"/>
          </a:blip>
          <a:srcRect l="-200" r="-200"/>
          <a:stretch>
            <a:fillRect/>
          </a:stretch>
        </p:blipFill>
        <p:spPr>
          <a:xfrm>
            <a:off x="-34628" y="2243796"/>
            <a:ext cx="4590288" cy="3429000"/>
          </a:xfrm>
        </p:spPr>
      </p:pic>
      <p:pic>
        <p:nvPicPr>
          <p:cNvPr id="5" name="Picture 4" descr="F-after13.tif"/>
          <p:cNvPicPr>
            <a:picLocks noChangeAspect="1"/>
          </p:cNvPicPr>
          <p:nvPr/>
        </p:nvPicPr>
        <p:blipFill>
          <a:blip r:embed="rId3"/>
          <a:stretch>
            <a:fillRect/>
          </a:stretch>
        </p:blipFill>
        <p:spPr>
          <a:xfrm>
            <a:off x="4570426" y="2243796"/>
            <a:ext cx="4572000" cy="3429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Selective Dissolution</a:t>
            </a:r>
            <a:endParaRPr lang="en-US" dirty="0"/>
          </a:p>
        </p:txBody>
      </p:sp>
      <p:sp>
        <p:nvSpPr>
          <p:cNvPr id="3" name="Content Placeholder 2"/>
          <p:cNvSpPr>
            <a:spLocks noGrp="1"/>
          </p:cNvSpPr>
          <p:nvPr>
            <p:ph idx="1"/>
          </p:nvPr>
        </p:nvSpPr>
        <p:spPr/>
        <p:txBody>
          <a:bodyPr/>
          <a:lstStyle/>
          <a:p>
            <a:endParaRPr lang="en-US"/>
          </a:p>
        </p:txBody>
      </p:sp>
      <p:pic>
        <p:nvPicPr>
          <p:cNvPr id="4" name="Picture 3" descr="0p5x-PreCO2_260.jpg"/>
          <p:cNvPicPr>
            <a:picLocks noChangeAspect="1"/>
          </p:cNvPicPr>
          <p:nvPr/>
        </p:nvPicPr>
        <p:blipFill>
          <a:blip r:embed="rId2"/>
          <a:srcRect l="8653" r="8653"/>
          <a:stretch>
            <a:fillRect/>
          </a:stretch>
        </p:blipFill>
        <p:spPr bwMode="auto">
          <a:xfrm>
            <a:off x="457200" y="2108243"/>
            <a:ext cx="4114800" cy="4025900"/>
          </a:xfrm>
          <a:prstGeom prst="rect">
            <a:avLst/>
          </a:prstGeom>
          <a:noFill/>
          <a:ln w="9525">
            <a:noFill/>
            <a:miter lim="800000"/>
            <a:headEnd/>
            <a:tailEnd/>
          </a:ln>
        </p:spPr>
      </p:pic>
      <p:pic>
        <p:nvPicPr>
          <p:cNvPr id="5" name="Picture 4" descr="0p5x-PostCO2_253.jpg"/>
          <p:cNvPicPr>
            <a:picLocks noChangeAspect="1"/>
          </p:cNvPicPr>
          <p:nvPr/>
        </p:nvPicPr>
        <p:blipFill>
          <a:blip r:embed="rId3">
            <a:lum contrast="4000"/>
          </a:blip>
          <a:srcRect l="8653" r="8653"/>
          <a:stretch>
            <a:fillRect/>
          </a:stretch>
        </p:blipFill>
        <p:spPr bwMode="auto">
          <a:xfrm>
            <a:off x="4718050" y="2111418"/>
            <a:ext cx="4129088" cy="4040187"/>
          </a:xfrm>
          <a:prstGeom prst="rect">
            <a:avLst/>
          </a:prstGeom>
          <a:noFill/>
          <a:ln w="9525">
            <a:noFill/>
            <a:miter lim="800000"/>
            <a:headEnd/>
            <a:tailEnd/>
          </a:ln>
        </p:spPr>
      </p:pic>
      <p:sp>
        <p:nvSpPr>
          <p:cNvPr id="6" name="TextBox 75"/>
          <p:cNvSpPr txBox="1">
            <a:spLocks noChangeAspect="1"/>
          </p:cNvSpPr>
          <p:nvPr/>
        </p:nvSpPr>
        <p:spPr bwMode="auto">
          <a:xfrm>
            <a:off x="587375" y="5753143"/>
            <a:ext cx="609600" cy="246062"/>
          </a:xfrm>
          <a:prstGeom prst="rect">
            <a:avLst/>
          </a:prstGeom>
          <a:noFill/>
          <a:ln w="9525">
            <a:solidFill>
              <a:schemeClr val="bg1"/>
            </a:solidFill>
            <a:miter lim="800000"/>
            <a:headEnd/>
            <a:tailEnd/>
          </a:ln>
        </p:spPr>
        <p:txBody>
          <a:bodyPr lIns="0" rIns="0">
            <a:prstTxWarp prst="textNoShape">
              <a:avLst/>
            </a:prstTxWarp>
            <a:spAutoFit/>
          </a:bodyPr>
          <a:lstStyle/>
          <a:p>
            <a:pPr algn="ctr"/>
            <a:r>
              <a:rPr lang="en-US" sz="1000">
                <a:solidFill>
                  <a:schemeClr val="bg1"/>
                </a:solidFill>
              </a:rPr>
              <a:t>25 mm</a:t>
            </a:r>
          </a:p>
        </p:txBody>
      </p:sp>
      <p:sp>
        <p:nvSpPr>
          <p:cNvPr id="7" name="Rectangle 2"/>
          <p:cNvSpPr txBox="1">
            <a:spLocks/>
          </p:cNvSpPr>
          <p:nvPr/>
        </p:nvSpPr>
        <p:spPr bwMode="auto">
          <a:xfrm>
            <a:off x="838200" y="1716130"/>
            <a:ext cx="3543300" cy="396875"/>
          </a:xfrm>
          <a:prstGeom prst="rect">
            <a:avLst/>
          </a:prstGeom>
          <a:noFill/>
          <a:ln w="9525">
            <a:noFill/>
            <a:miter lim="800000"/>
            <a:headEnd/>
            <a:tailEnd/>
          </a:ln>
        </p:spPr>
        <p:txBody>
          <a:bodyPr anchor="ctr">
            <a:prstTxWarp prst="textNoShape">
              <a:avLst/>
            </a:prstTxWarp>
          </a:bodyPr>
          <a:lstStyle/>
          <a:p>
            <a:pPr algn="ctr" defTabSz="457200"/>
            <a:r>
              <a:rPr lang="en-US" sz="2000">
                <a:latin typeface="Avenir LT Std 55 Roman" charset="0"/>
                <a:ea typeface="ＭＳ Ｐゴシック" charset="-128"/>
                <a:cs typeface="ＭＳ Ｐゴシック" charset="-128"/>
              </a:rPr>
              <a:t>Before CO</a:t>
            </a:r>
            <a:r>
              <a:rPr lang="en-US" sz="2000" baseline="-25000">
                <a:latin typeface="Avenir LT Std 55 Roman" charset="0"/>
                <a:ea typeface="ＭＳ Ｐゴシック" charset="-128"/>
                <a:cs typeface="ＭＳ Ｐゴシック" charset="-128"/>
              </a:rPr>
              <a:t>2</a:t>
            </a:r>
            <a:r>
              <a:rPr lang="en-US" sz="2000">
                <a:latin typeface="Avenir LT Std 55 Roman" charset="0"/>
                <a:ea typeface="ＭＳ Ｐゴシック" charset="-128"/>
                <a:cs typeface="ＭＳ Ｐゴシック" charset="-128"/>
              </a:rPr>
              <a:t> injection</a:t>
            </a:r>
          </a:p>
        </p:txBody>
      </p:sp>
      <p:sp>
        <p:nvSpPr>
          <p:cNvPr id="8" name="Rectangle 2"/>
          <p:cNvSpPr txBox="1">
            <a:spLocks/>
          </p:cNvSpPr>
          <p:nvPr/>
        </p:nvSpPr>
        <p:spPr bwMode="auto">
          <a:xfrm>
            <a:off x="4914900" y="1720893"/>
            <a:ext cx="3543300" cy="396875"/>
          </a:xfrm>
          <a:prstGeom prst="rect">
            <a:avLst/>
          </a:prstGeom>
          <a:noFill/>
          <a:ln w="9525">
            <a:noFill/>
            <a:miter lim="800000"/>
            <a:headEnd/>
            <a:tailEnd/>
          </a:ln>
        </p:spPr>
        <p:txBody>
          <a:bodyPr anchor="ctr">
            <a:prstTxWarp prst="textNoShape">
              <a:avLst/>
            </a:prstTxWarp>
          </a:bodyPr>
          <a:lstStyle/>
          <a:p>
            <a:pPr algn="ctr" defTabSz="457200"/>
            <a:r>
              <a:rPr lang="en-US" sz="2000">
                <a:latin typeface="Avenir LT Std 55 Roman" charset="0"/>
                <a:ea typeface="ＭＳ Ｐゴシック" charset="-128"/>
                <a:cs typeface="ＭＳ Ｐゴシック" charset="-128"/>
              </a:rPr>
              <a:t>After CO</a:t>
            </a:r>
            <a:r>
              <a:rPr lang="en-US" sz="2000" baseline="-25000">
                <a:latin typeface="Avenir LT Std 55 Roman" charset="0"/>
                <a:ea typeface="ＭＳ Ｐゴシック" charset="-128"/>
                <a:cs typeface="ＭＳ Ｐゴシック" charset="-128"/>
              </a:rPr>
              <a:t>2</a:t>
            </a:r>
            <a:r>
              <a:rPr lang="en-US" sz="2000">
                <a:latin typeface="Avenir LT Std 55 Roman" charset="0"/>
                <a:ea typeface="ＭＳ Ｐゴシック" charset="-128"/>
                <a:cs typeface="ＭＳ Ｐゴシック" charset="-128"/>
              </a:rPr>
              <a:t> injection</a:t>
            </a:r>
          </a:p>
        </p:txBody>
      </p:sp>
      <p:sp>
        <p:nvSpPr>
          <p:cNvPr id="9" name="TextBox 75"/>
          <p:cNvSpPr txBox="1">
            <a:spLocks noChangeAspect="1"/>
          </p:cNvSpPr>
          <p:nvPr/>
        </p:nvSpPr>
        <p:spPr bwMode="auto">
          <a:xfrm>
            <a:off x="4848225" y="5783305"/>
            <a:ext cx="609600" cy="246063"/>
          </a:xfrm>
          <a:prstGeom prst="rect">
            <a:avLst/>
          </a:prstGeom>
          <a:noFill/>
          <a:ln w="9525">
            <a:solidFill>
              <a:schemeClr val="bg1"/>
            </a:solidFill>
            <a:miter lim="800000"/>
            <a:headEnd/>
            <a:tailEnd/>
          </a:ln>
        </p:spPr>
        <p:txBody>
          <a:bodyPr lIns="0" rIns="0">
            <a:prstTxWarp prst="textNoShape">
              <a:avLst/>
            </a:prstTxWarp>
            <a:spAutoFit/>
          </a:bodyPr>
          <a:lstStyle/>
          <a:p>
            <a:pPr algn="ctr"/>
            <a:r>
              <a:rPr lang="en-US" sz="1000">
                <a:solidFill>
                  <a:schemeClr val="bg1"/>
                </a:solidFill>
              </a:rPr>
              <a:t>25 mm</a:t>
            </a:r>
          </a:p>
        </p:txBody>
      </p:sp>
      <p:sp>
        <p:nvSpPr>
          <p:cNvPr id="10" name="Freeform 9"/>
          <p:cNvSpPr/>
          <p:nvPr/>
        </p:nvSpPr>
        <p:spPr>
          <a:xfrm>
            <a:off x="5153025" y="2787693"/>
            <a:ext cx="1538288" cy="2430462"/>
          </a:xfrm>
          <a:custGeom>
            <a:avLst/>
            <a:gdLst>
              <a:gd name="connsiteX0" fmla="*/ 299011 w 1537294"/>
              <a:gd name="connsiteY0" fmla="*/ 0 h 2429933"/>
              <a:gd name="connsiteX1" fmla="*/ 341345 w 1537294"/>
              <a:gd name="connsiteY1" fmla="*/ 42333 h 2429933"/>
              <a:gd name="connsiteX2" fmla="*/ 366745 w 1537294"/>
              <a:gd name="connsiteY2" fmla="*/ 84666 h 2429933"/>
              <a:gd name="connsiteX3" fmla="*/ 383678 w 1537294"/>
              <a:gd name="connsiteY3" fmla="*/ 110066 h 2429933"/>
              <a:gd name="connsiteX4" fmla="*/ 417545 w 1537294"/>
              <a:gd name="connsiteY4" fmla="*/ 118533 h 2429933"/>
              <a:gd name="connsiteX5" fmla="*/ 459878 w 1537294"/>
              <a:gd name="connsiteY5" fmla="*/ 160866 h 2429933"/>
              <a:gd name="connsiteX6" fmla="*/ 510678 w 1537294"/>
              <a:gd name="connsiteY6" fmla="*/ 186266 h 2429933"/>
              <a:gd name="connsiteX7" fmla="*/ 553011 w 1537294"/>
              <a:gd name="connsiteY7" fmla="*/ 228600 h 2429933"/>
              <a:gd name="connsiteX8" fmla="*/ 569945 w 1537294"/>
              <a:gd name="connsiteY8" fmla="*/ 245533 h 2429933"/>
              <a:gd name="connsiteX9" fmla="*/ 586878 w 1537294"/>
              <a:gd name="connsiteY9" fmla="*/ 270933 h 2429933"/>
              <a:gd name="connsiteX10" fmla="*/ 637678 w 1537294"/>
              <a:gd name="connsiteY10" fmla="*/ 313266 h 2429933"/>
              <a:gd name="connsiteX11" fmla="*/ 688478 w 1537294"/>
              <a:gd name="connsiteY11" fmla="*/ 381000 h 2429933"/>
              <a:gd name="connsiteX12" fmla="*/ 713878 w 1537294"/>
              <a:gd name="connsiteY12" fmla="*/ 389466 h 2429933"/>
              <a:gd name="connsiteX13" fmla="*/ 722345 w 1537294"/>
              <a:gd name="connsiteY13" fmla="*/ 423333 h 2429933"/>
              <a:gd name="connsiteX14" fmla="*/ 747745 w 1537294"/>
              <a:gd name="connsiteY14" fmla="*/ 431800 h 2429933"/>
              <a:gd name="connsiteX15" fmla="*/ 773145 w 1537294"/>
              <a:gd name="connsiteY15" fmla="*/ 448733 h 2429933"/>
              <a:gd name="connsiteX16" fmla="*/ 823945 w 1537294"/>
              <a:gd name="connsiteY16" fmla="*/ 465666 h 2429933"/>
              <a:gd name="connsiteX17" fmla="*/ 874745 w 1537294"/>
              <a:gd name="connsiteY17" fmla="*/ 499533 h 2429933"/>
              <a:gd name="connsiteX18" fmla="*/ 900145 w 1537294"/>
              <a:gd name="connsiteY18" fmla="*/ 516466 h 2429933"/>
              <a:gd name="connsiteX19" fmla="*/ 925545 w 1537294"/>
              <a:gd name="connsiteY19" fmla="*/ 524933 h 2429933"/>
              <a:gd name="connsiteX20" fmla="*/ 950945 w 1537294"/>
              <a:gd name="connsiteY20" fmla="*/ 541866 h 2429933"/>
              <a:gd name="connsiteX21" fmla="*/ 967878 w 1537294"/>
              <a:gd name="connsiteY21" fmla="*/ 558800 h 2429933"/>
              <a:gd name="connsiteX22" fmla="*/ 993278 w 1537294"/>
              <a:gd name="connsiteY22" fmla="*/ 567266 h 2429933"/>
              <a:gd name="connsiteX23" fmla="*/ 1010211 w 1537294"/>
              <a:gd name="connsiteY23" fmla="*/ 584200 h 2429933"/>
              <a:gd name="connsiteX24" fmla="*/ 1044078 w 1537294"/>
              <a:gd name="connsiteY24" fmla="*/ 635000 h 2429933"/>
              <a:gd name="connsiteX25" fmla="*/ 1069478 w 1537294"/>
              <a:gd name="connsiteY25" fmla="*/ 643466 h 2429933"/>
              <a:gd name="connsiteX26" fmla="*/ 1120278 w 1537294"/>
              <a:gd name="connsiteY26" fmla="*/ 711200 h 2429933"/>
              <a:gd name="connsiteX27" fmla="*/ 1137211 w 1537294"/>
              <a:gd name="connsiteY27" fmla="*/ 736600 h 2429933"/>
              <a:gd name="connsiteX28" fmla="*/ 1171078 w 1537294"/>
              <a:gd name="connsiteY28" fmla="*/ 838200 h 2429933"/>
              <a:gd name="connsiteX29" fmla="*/ 1179545 w 1537294"/>
              <a:gd name="connsiteY29" fmla="*/ 863600 h 2429933"/>
              <a:gd name="connsiteX30" fmla="*/ 1213411 w 1537294"/>
              <a:gd name="connsiteY30" fmla="*/ 914400 h 2429933"/>
              <a:gd name="connsiteX31" fmla="*/ 1221878 w 1537294"/>
              <a:gd name="connsiteY31" fmla="*/ 948266 h 2429933"/>
              <a:gd name="connsiteX32" fmla="*/ 1247278 w 1537294"/>
              <a:gd name="connsiteY32" fmla="*/ 956733 h 2429933"/>
              <a:gd name="connsiteX33" fmla="*/ 1264211 w 1537294"/>
              <a:gd name="connsiteY33" fmla="*/ 1007533 h 2429933"/>
              <a:gd name="connsiteX34" fmla="*/ 1281145 w 1537294"/>
              <a:gd name="connsiteY34" fmla="*/ 1075266 h 2429933"/>
              <a:gd name="connsiteX35" fmla="*/ 1289611 w 1537294"/>
              <a:gd name="connsiteY35" fmla="*/ 1109133 h 2429933"/>
              <a:gd name="connsiteX36" fmla="*/ 1306545 w 1537294"/>
              <a:gd name="connsiteY36" fmla="*/ 1134533 h 2429933"/>
              <a:gd name="connsiteX37" fmla="*/ 1315011 w 1537294"/>
              <a:gd name="connsiteY37" fmla="*/ 1202266 h 2429933"/>
              <a:gd name="connsiteX38" fmla="*/ 1323478 w 1537294"/>
              <a:gd name="connsiteY38" fmla="*/ 1236133 h 2429933"/>
              <a:gd name="connsiteX39" fmla="*/ 1331945 w 1537294"/>
              <a:gd name="connsiteY39" fmla="*/ 1286933 h 2429933"/>
              <a:gd name="connsiteX40" fmla="*/ 1340411 w 1537294"/>
              <a:gd name="connsiteY40" fmla="*/ 1456266 h 2429933"/>
              <a:gd name="connsiteX41" fmla="*/ 1357345 w 1537294"/>
              <a:gd name="connsiteY41" fmla="*/ 1507066 h 2429933"/>
              <a:gd name="connsiteX42" fmla="*/ 1365811 w 1537294"/>
              <a:gd name="connsiteY42" fmla="*/ 1540933 h 2429933"/>
              <a:gd name="connsiteX43" fmla="*/ 1382745 w 1537294"/>
              <a:gd name="connsiteY43" fmla="*/ 1591733 h 2429933"/>
              <a:gd name="connsiteX44" fmla="*/ 1391211 w 1537294"/>
              <a:gd name="connsiteY44" fmla="*/ 1617133 h 2429933"/>
              <a:gd name="connsiteX45" fmla="*/ 1408145 w 1537294"/>
              <a:gd name="connsiteY45" fmla="*/ 1634066 h 2429933"/>
              <a:gd name="connsiteX46" fmla="*/ 1425078 w 1537294"/>
              <a:gd name="connsiteY46" fmla="*/ 1684866 h 2429933"/>
              <a:gd name="connsiteX47" fmla="*/ 1442011 w 1537294"/>
              <a:gd name="connsiteY47" fmla="*/ 1710266 h 2429933"/>
              <a:gd name="connsiteX48" fmla="*/ 1458945 w 1537294"/>
              <a:gd name="connsiteY48" fmla="*/ 1761066 h 2429933"/>
              <a:gd name="connsiteX49" fmla="*/ 1467411 w 1537294"/>
              <a:gd name="connsiteY49" fmla="*/ 1786466 h 2429933"/>
              <a:gd name="connsiteX50" fmla="*/ 1484345 w 1537294"/>
              <a:gd name="connsiteY50" fmla="*/ 1803400 h 2429933"/>
              <a:gd name="connsiteX51" fmla="*/ 1492811 w 1537294"/>
              <a:gd name="connsiteY51" fmla="*/ 1845733 h 2429933"/>
              <a:gd name="connsiteX52" fmla="*/ 1501278 w 1537294"/>
              <a:gd name="connsiteY52" fmla="*/ 1879600 h 2429933"/>
              <a:gd name="connsiteX53" fmla="*/ 1518211 w 1537294"/>
              <a:gd name="connsiteY53" fmla="*/ 1964266 h 2429933"/>
              <a:gd name="connsiteX54" fmla="*/ 1492811 w 1537294"/>
              <a:gd name="connsiteY54" fmla="*/ 2142066 h 2429933"/>
              <a:gd name="connsiteX55" fmla="*/ 1475878 w 1537294"/>
              <a:gd name="connsiteY55" fmla="*/ 2159000 h 2429933"/>
              <a:gd name="connsiteX56" fmla="*/ 1467411 w 1537294"/>
              <a:gd name="connsiteY56" fmla="*/ 2184400 h 2429933"/>
              <a:gd name="connsiteX57" fmla="*/ 1442011 w 1537294"/>
              <a:gd name="connsiteY57" fmla="*/ 2201333 h 2429933"/>
              <a:gd name="connsiteX58" fmla="*/ 1323478 w 1537294"/>
              <a:gd name="connsiteY58" fmla="*/ 2235200 h 2429933"/>
              <a:gd name="connsiteX59" fmla="*/ 1272678 w 1537294"/>
              <a:gd name="connsiteY59" fmla="*/ 2252133 h 2429933"/>
              <a:gd name="connsiteX60" fmla="*/ 1264211 w 1537294"/>
              <a:gd name="connsiteY60" fmla="*/ 2277533 h 2429933"/>
              <a:gd name="connsiteX61" fmla="*/ 1213411 w 1537294"/>
              <a:gd name="connsiteY61" fmla="*/ 2302933 h 2429933"/>
              <a:gd name="connsiteX62" fmla="*/ 1196478 w 1537294"/>
              <a:gd name="connsiteY62" fmla="*/ 2328333 h 2429933"/>
              <a:gd name="connsiteX63" fmla="*/ 1145678 w 1537294"/>
              <a:gd name="connsiteY63" fmla="*/ 2345266 h 2429933"/>
              <a:gd name="connsiteX64" fmla="*/ 1086411 w 1537294"/>
              <a:gd name="connsiteY64" fmla="*/ 2362200 h 2429933"/>
              <a:gd name="connsiteX65" fmla="*/ 1018678 w 1537294"/>
              <a:gd name="connsiteY65" fmla="*/ 2379133 h 2429933"/>
              <a:gd name="connsiteX66" fmla="*/ 934011 w 1537294"/>
              <a:gd name="connsiteY66" fmla="*/ 2387600 h 2429933"/>
              <a:gd name="connsiteX67" fmla="*/ 442945 w 1537294"/>
              <a:gd name="connsiteY67" fmla="*/ 2387600 h 2429933"/>
              <a:gd name="connsiteX68" fmla="*/ 409078 w 1537294"/>
              <a:gd name="connsiteY68" fmla="*/ 2396066 h 2429933"/>
              <a:gd name="connsiteX69" fmla="*/ 366745 w 1537294"/>
              <a:gd name="connsiteY69" fmla="*/ 2404533 h 2429933"/>
              <a:gd name="connsiteX70" fmla="*/ 146611 w 1537294"/>
              <a:gd name="connsiteY70" fmla="*/ 2396066 h 2429933"/>
              <a:gd name="connsiteX71" fmla="*/ 53478 w 1537294"/>
              <a:gd name="connsiteY71" fmla="*/ 2404533 h 2429933"/>
              <a:gd name="connsiteX72" fmla="*/ 2678 w 1537294"/>
              <a:gd name="connsiteY72" fmla="*/ 2429933 h 242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7294" h="2429933">
                <a:moveTo>
                  <a:pt x="299011" y="0"/>
                </a:moveTo>
                <a:cubicBezTo>
                  <a:pt x="313122" y="14111"/>
                  <a:pt x="335035" y="23401"/>
                  <a:pt x="341345" y="42333"/>
                </a:cubicBezTo>
                <a:cubicBezTo>
                  <a:pt x="356048" y="86445"/>
                  <a:pt x="340179" y="51460"/>
                  <a:pt x="366745" y="84666"/>
                </a:cubicBezTo>
                <a:cubicBezTo>
                  <a:pt x="373102" y="92612"/>
                  <a:pt x="375211" y="104422"/>
                  <a:pt x="383678" y="110066"/>
                </a:cubicBezTo>
                <a:cubicBezTo>
                  <a:pt x="393360" y="116521"/>
                  <a:pt x="406256" y="115711"/>
                  <a:pt x="417545" y="118533"/>
                </a:cubicBezTo>
                <a:cubicBezTo>
                  <a:pt x="485274" y="163685"/>
                  <a:pt x="403438" y="104425"/>
                  <a:pt x="459878" y="160866"/>
                </a:cubicBezTo>
                <a:cubicBezTo>
                  <a:pt x="476292" y="177281"/>
                  <a:pt x="490018" y="179380"/>
                  <a:pt x="510678" y="186266"/>
                </a:cubicBezTo>
                <a:lnTo>
                  <a:pt x="553011" y="228600"/>
                </a:lnTo>
                <a:cubicBezTo>
                  <a:pt x="558656" y="234245"/>
                  <a:pt x="565517" y="238891"/>
                  <a:pt x="569945" y="245533"/>
                </a:cubicBezTo>
                <a:cubicBezTo>
                  <a:pt x="575589" y="254000"/>
                  <a:pt x="579683" y="263738"/>
                  <a:pt x="586878" y="270933"/>
                </a:cubicBezTo>
                <a:cubicBezTo>
                  <a:pt x="635800" y="319855"/>
                  <a:pt x="589128" y="250845"/>
                  <a:pt x="637678" y="313266"/>
                </a:cubicBezTo>
                <a:cubicBezTo>
                  <a:pt x="641349" y="317986"/>
                  <a:pt x="670736" y="370354"/>
                  <a:pt x="688478" y="381000"/>
                </a:cubicBezTo>
                <a:cubicBezTo>
                  <a:pt x="696131" y="385592"/>
                  <a:pt x="705411" y="386644"/>
                  <a:pt x="713878" y="389466"/>
                </a:cubicBezTo>
                <a:cubicBezTo>
                  <a:pt x="716700" y="400755"/>
                  <a:pt x="715076" y="414246"/>
                  <a:pt x="722345" y="423333"/>
                </a:cubicBezTo>
                <a:cubicBezTo>
                  <a:pt x="727920" y="430302"/>
                  <a:pt x="739763" y="427809"/>
                  <a:pt x="747745" y="431800"/>
                </a:cubicBezTo>
                <a:cubicBezTo>
                  <a:pt x="756846" y="436351"/>
                  <a:pt x="763846" y="444600"/>
                  <a:pt x="773145" y="448733"/>
                </a:cubicBezTo>
                <a:cubicBezTo>
                  <a:pt x="789456" y="455982"/>
                  <a:pt x="823945" y="465666"/>
                  <a:pt x="823945" y="465666"/>
                </a:cubicBezTo>
                <a:cubicBezTo>
                  <a:pt x="854124" y="495847"/>
                  <a:pt x="826905" y="472196"/>
                  <a:pt x="874745" y="499533"/>
                </a:cubicBezTo>
                <a:cubicBezTo>
                  <a:pt x="883580" y="504581"/>
                  <a:pt x="891044" y="511915"/>
                  <a:pt x="900145" y="516466"/>
                </a:cubicBezTo>
                <a:cubicBezTo>
                  <a:pt x="908127" y="520457"/>
                  <a:pt x="917563" y="520942"/>
                  <a:pt x="925545" y="524933"/>
                </a:cubicBezTo>
                <a:cubicBezTo>
                  <a:pt x="934646" y="529484"/>
                  <a:pt x="942999" y="535509"/>
                  <a:pt x="950945" y="541866"/>
                </a:cubicBezTo>
                <a:cubicBezTo>
                  <a:pt x="957178" y="546853"/>
                  <a:pt x="961033" y="554693"/>
                  <a:pt x="967878" y="558800"/>
                </a:cubicBezTo>
                <a:cubicBezTo>
                  <a:pt x="975531" y="563392"/>
                  <a:pt x="984811" y="564444"/>
                  <a:pt x="993278" y="567266"/>
                </a:cubicBezTo>
                <a:cubicBezTo>
                  <a:pt x="998922" y="572911"/>
                  <a:pt x="1005422" y="577814"/>
                  <a:pt x="1010211" y="584200"/>
                </a:cubicBezTo>
                <a:cubicBezTo>
                  <a:pt x="1022422" y="600481"/>
                  <a:pt x="1024771" y="628565"/>
                  <a:pt x="1044078" y="635000"/>
                </a:cubicBezTo>
                <a:lnTo>
                  <a:pt x="1069478" y="643466"/>
                </a:lnTo>
                <a:cubicBezTo>
                  <a:pt x="1100801" y="674791"/>
                  <a:pt x="1081984" y="653759"/>
                  <a:pt x="1120278" y="711200"/>
                </a:cubicBezTo>
                <a:cubicBezTo>
                  <a:pt x="1125922" y="719667"/>
                  <a:pt x="1133993" y="726947"/>
                  <a:pt x="1137211" y="736600"/>
                </a:cubicBezTo>
                <a:lnTo>
                  <a:pt x="1171078" y="838200"/>
                </a:lnTo>
                <a:cubicBezTo>
                  <a:pt x="1173900" y="846667"/>
                  <a:pt x="1174595" y="856174"/>
                  <a:pt x="1179545" y="863600"/>
                </a:cubicBezTo>
                <a:lnTo>
                  <a:pt x="1213411" y="914400"/>
                </a:lnTo>
                <a:cubicBezTo>
                  <a:pt x="1216233" y="925689"/>
                  <a:pt x="1214609" y="939180"/>
                  <a:pt x="1221878" y="948266"/>
                </a:cubicBezTo>
                <a:cubicBezTo>
                  <a:pt x="1227453" y="955235"/>
                  <a:pt x="1242091" y="949471"/>
                  <a:pt x="1247278" y="956733"/>
                </a:cubicBezTo>
                <a:cubicBezTo>
                  <a:pt x="1257653" y="971258"/>
                  <a:pt x="1259882" y="990217"/>
                  <a:pt x="1264211" y="1007533"/>
                </a:cubicBezTo>
                <a:lnTo>
                  <a:pt x="1281145" y="1075266"/>
                </a:lnTo>
                <a:cubicBezTo>
                  <a:pt x="1283967" y="1086555"/>
                  <a:pt x="1283156" y="1099451"/>
                  <a:pt x="1289611" y="1109133"/>
                </a:cubicBezTo>
                <a:lnTo>
                  <a:pt x="1306545" y="1134533"/>
                </a:lnTo>
                <a:cubicBezTo>
                  <a:pt x="1309367" y="1157111"/>
                  <a:pt x="1311270" y="1179822"/>
                  <a:pt x="1315011" y="1202266"/>
                </a:cubicBezTo>
                <a:cubicBezTo>
                  <a:pt x="1316924" y="1213744"/>
                  <a:pt x="1321196" y="1224723"/>
                  <a:pt x="1323478" y="1236133"/>
                </a:cubicBezTo>
                <a:cubicBezTo>
                  <a:pt x="1326845" y="1252967"/>
                  <a:pt x="1329123" y="1270000"/>
                  <a:pt x="1331945" y="1286933"/>
                </a:cubicBezTo>
                <a:cubicBezTo>
                  <a:pt x="1334767" y="1343377"/>
                  <a:pt x="1333933" y="1400124"/>
                  <a:pt x="1340411" y="1456266"/>
                </a:cubicBezTo>
                <a:cubicBezTo>
                  <a:pt x="1342457" y="1473998"/>
                  <a:pt x="1353016" y="1489749"/>
                  <a:pt x="1357345" y="1507066"/>
                </a:cubicBezTo>
                <a:cubicBezTo>
                  <a:pt x="1360167" y="1518355"/>
                  <a:pt x="1362467" y="1529787"/>
                  <a:pt x="1365811" y="1540933"/>
                </a:cubicBezTo>
                <a:cubicBezTo>
                  <a:pt x="1370940" y="1558030"/>
                  <a:pt x="1377101" y="1574800"/>
                  <a:pt x="1382745" y="1591733"/>
                </a:cubicBezTo>
                <a:cubicBezTo>
                  <a:pt x="1385567" y="1600200"/>
                  <a:pt x="1384900" y="1610823"/>
                  <a:pt x="1391211" y="1617133"/>
                </a:cubicBezTo>
                <a:lnTo>
                  <a:pt x="1408145" y="1634066"/>
                </a:lnTo>
                <a:cubicBezTo>
                  <a:pt x="1413789" y="1650999"/>
                  <a:pt x="1415177" y="1670014"/>
                  <a:pt x="1425078" y="1684866"/>
                </a:cubicBezTo>
                <a:cubicBezTo>
                  <a:pt x="1430722" y="1693333"/>
                  <a:pt x="1437878" y="1700967"/>
                  <a:pt x="1442011" y="1710266"/>
                </a:cubicBezTo>
                <a:cubicBezTo>
                  <a:pt x="1449260" y="1726577"/>
                  <a:pt x="1453301" y="1744133"/>
                  <a:pt x="1458945" y="1761066"/>
                </a:cubicBezTo>
                <a:cubicBezTo>
                  <a:pt x="1461767" y="1769533"/>
                  <a:pt x="1461100" y="1780155"/>
                  <a:pt x="1467411" y="1786466"/>
                </a:cubicBezTo>
                <a:lnTo>
                  <a:pt x="1484345" y="1803400"/>
                </a:lnTo>
                <a:cubicBezTo>
                  <a:pt x="1487167" y="1817511"/>
                  <a:pt x="1489689" y="1831685"/>
                  <a:pt x="1492811" y="1845733"/>
                </a:cubicBezTo>
                <a:cubicBezTo>
                  <a:pt x="1495335" y="1857092"/>
                  <a:pt x="1498840" y="1868222"/>
                  <a:pt x="1501278" y="1879600"/>
                </a:cubicBezTo>
                <a:cubicBezTo>
                  <a:pt x="1507308" y="1907742"/>
                  <a:pt x="1518211" y="1964266"/>
                  <a:pt x="1518211" y="1964266"/>
                </a:cubicBezTo>
                <a:cubicBezTo>
                  <a:pt x="1512549" y="2066185"/>
                  <a:pt x="1537294" y="2086462"/>
                  <a:pt x="1492811" y="2142066"/>
                </a:cubicBezTo>
                <a:cubicBezTo>
                  <a:pt x="1487824" y="2148299"/>
                  <a:pt x="1481522" y="2153355"/>
                  <a:pt x="1475878" y="2159000"/>
                </a:cubicBezTo>
                <a:cubicBezTo>
                  <a:pt x="1473056" y="2167467"/>
                  <a:pt x="1472986" y="2177431"/>
                  <a:pt x="1467411" y="2184400"/>
                </a:cubicBezTo>
                <a:cubicBezTo>
                  <a:pt x="1461054" y="2192346"/>
                  <a:pt x="1451310" y="2197200"/>
                  <a:pt x="1442011" y="2201333"/>
                </a:cubicBezTo>
                <a:cubicBezTo>
                  <a:pt x="1405476" y="2217571"/>
                  <a:pt x="1361142" y="2224439"/>
                  <a:pt x="1323478" y="2235200"/>
                </a:cubicBezTo>
                <a:cubicBezTo>
                  <a:pt x="1306316" y="2240104"/>
                  <a:pt x="1272678" y="2252133"/>
                  <a:pt x="1272678" y="2252133"/>
                </a:cubicBezTo>
                <a:cubicBezTo>
                  <a:pt x="1269856" y="2260600"/>
                  <a:pt x="1269786" y="2270564"/>
                  <a:pt x="1264211" y="2277533"/>
                </a:cubicBezTo>
                <a:cubicBezTo>
                  <a:pt x="1252275" y="2292453"/>
                  <a:pt x="1230143" y="2297356"/>
                  <a:pt x="1213411" y="2302933"/>
                </a:cubicBezTo>
                <a:cubicBezTo>
                  <a:pt x="1207767" y="2311400"/>
                  <a:pt x="1205107" y="2322940"/>
                  <a:pt x="1196478" y="2328333"/>
                </a:cubicBezTo>
                <a:cubicBezTo>
                  <a:pt x="1181342" y="2337793"/>
                  <a:pt x="1162611" y="2339622"/>
                  <a:pt x="1145678" y="2345266"/>
                </a:cubicBezTo>
                <a:cubicBezTo>
                  <a:pt x="1084781" y="2365565"/>
                  <a:pt x="1160825" y="2340939"/>
                  <a:pt x="1086411" y="2362200"/>
                </a:cubicBezTo>
                <a:cubicBezTo>
                  <a:pt x="1049021" y="2372882"/>
                  <a:pt x="1067081" y="2372679"/>
                  <a:pt x="1018678" y="2379133"/>
                </a:cubicBezTo>
                <a:cubicBezTo>
                  <a:pt x="990564" y="2382882"/>
                  <a:pt x="962233" y="2384778"/>
                  <a:pt x="934011" y="2387600"/>
                </a:cubicBezTo>
                <a:cubicBezTo>
                  <a:pt x="747238" y="2383355"/>
                  <a:pt x="613502" y="2368650"/>
                  <a:pt x="442945" y="2387600"/>
                </a:cubicBezTo>
                <a:cubicBezTo>
                  <a:pt x="431380" y="2388885"/>
                  <a:pt x="420437" y="2393542"/>
                  <a:pt x="409078" y="2396066"/>
                </a:cubicBezTo>
                <a:cubicBezTo>
                  <a:pt x="395030" y="2399188"/>
                  <a:pt x="380856" y="2401711"/>
                  <a:pt x="366745" y="2404533"/>
                </a:cubicBezTo>
                <a:cubicBezTo>
                  <a:pt x="293367" y="2401711"/>
                  <a:pt x="220043" y="2396066"/>
                  <a:pt x="146611" y="2396066"/>
                </a:cubicBezTo>
                <a:cubicBezTo>
                  <a:pt x="115439" y="2396066"/>
                  <a:pt x="84176" y="2399116"/>
                  <a:pt x="53478" y="2404533"/>
                </a:cubicBezTo>
                <a:cubicBezTo>
                  <a:pt x="0" y="2413970"/>
                  <a:pt x="2678" y="2404943"/>
                  <a:pt x="2678" y="2429933"/>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Freeform 10"/>
          <p:cNvSpPr/>
          <p:nvPr/>
        </p:nvSpPr>
        <p:spPr>
          <a:xfrm>
            <a:off x="6611938" y="2721018"/>
            <a:ext cx="1524000" cy="3368675"/>
          </a:xfrm>
          <a:custGeom>
            <a:avLst/>
            <a:gdLst>
              <a:gd name="connsiteX0" fmla="*/ 0 w 1524000"/>
              <a:gd name="connsiteY0" fmla="*/ 3369734 h 3369734"/>
              <a:gd name="connsiteX1" fmla="*/ 16933 w 1524000"/>
              <a:gd name="connsiteY1" fmla="*/ 3344334 h 3369734"/>
              <a:gd name="connsiteX2" fmla="*/ 50800 w 1524000"/>
              <a:gd name="connsiteY2" fmla="*/ 3310467 h 3369734"/>
              <a:gd name="connsiteX3" fmla="*/ 84666 w 1524000"/>
              <a:gd name="connsiteY3" fmla="*/ 3268134 h 3369734"/>
              <a:gd name="connsiteX4" fmla="*/ 118533 w 1524000"/>
              <a:gd name="connsiteY4" fmla="*/ 3217334 h 3369734"/>
              <a:gd name="connsiteX5" fmla="*/ 135466 w 1524000"/>
              <a:gd name="connsiteY5" fmla="*/ 3200400 h 3369734"/>
              <a:gd name="connsiteX6" fmla="*/ 169333 w 1524000"/>
              <a:gd name="connsiteY6" fmla="*/ 3158067 h 3369734"/>
              <a:gd name="connsiteX7" fmla="*/ 203200 w 1524000"/>
              <a:gd name="connsiteY7" fmla="*/ 3115734 h 3369734"/>
              <a:gd name="connsiteX8" fmla="*/ 211666 w 1524000"/>
              <a:gd name="connsiteY8" fmla="*/ 3090334 h 3369734"/>
              <a:gd name="connsiteX9" fmla="*/ 228600 w 1524000"/>
              <a:gd name="connsiteY9" fmla="*/ 3073400 h 3369734"/>
              <a:gd name="connsiteX10" fmla="*/ 245533 w 1524000"/>
              <a:gd name="connsiteY10" fmla="*/ 3048000 h 3369734"/>
              <a:gd name="connsiteX11" fmla="*/ 279400 w 1524000"/>
              <a:gd name="connsiteY11" fmla="*/ 2997200 h 3369734"/>
              <a:gd name="connsiteX12" fmla="*/ 287866 w 1524000"/>
              <a:gd name="connsiteY12" fmla="*/ 2963334 h 3369734"/>
              <a:gd name="connsiteX13" fmla="*/ 321733 w 1524000"/>
              <a:gd name="connsiteY13" fmla="*/ 2921000 h 3369734"/>
              <a:gd name="connsiteX14" fmla="*/ 347133 w 1524000"/>
              <a:gd name="connsiteY14" fmla="*/ 2870200 h 3369734"/>
              <a:gd name="connsiteX15" fmla="*/ 364066 w 1524000"/>
              <a:gd name="connsiteY15" fmla="*/ 2819400 h 3369734"/>
              <a:gd name="connsiteX16" fmla="*/ 372533 w 1524000"/>
              <a:gd name="connsiteY16" fmla="*/ 2794000 h 3369734"/>
              <a:gd name="connsiteX17" fmla="*/ 381000 w 1524000"/>
              <a:gd name="connsiteY17" fmla="*/ 2760134 h 3369734"/>
              <a:gd name="connsiteX18" fmla="*/ 397933 w 1524000"/>
              <a:gd name="connsiteY18" fmla="*/ 2743200 h 3369734"/>
              <a:gd name="connsiteX19" fmla="*/ 423333 w 1524000"/>
              <a:gd name="connsiteY19" fmla="*/ 2709334 h 3369734"/>
              <a:gd name="connsiteX20" fmla="*/ 431800 w 1524000"/>
              <a:gd name="connsiteY20" fmla="*/ 2675467 h 3369734"/>
              <a:gd name="connsiteX21" fmla="*/ 482600 w 1524000"/>
              <a:gd name="connsiteY21" fmla="*/ 2607734 h 3369734"/>
              <a:gd name="connsiteX22" fmla="*/ 508000 w 1524000"/>
              <a:gd name="connsiteY22" fmla="*/ 2556934 h 3369734"/>
              <a:gd name="connsiteX23" fmla="*/ 524933 w 1524000"/>
              <a:gd name="connsiteY23" fmla="*/ 2540000 h 3369734"/>
              <a:gd name="connsiteX24" fmla="*/ 541866 w 1524000"/>
              <a:gd name="connsiteY24" fmla="*/ 2506134 h 3369734"/>
              <a:gd name="connsiteX25" fmla="*/ 558800 w 1524000"/>
              <a:gd name="connsiteY25" fmla="*/ 2489200 h 3369734"/>
              <a:gd name="connsiteX26" fmla="*/ 575733 w 1524000"/>
              <a:gd name="connsiteY26" fmla="*/ 2463800 h 3369734"/>
              <a:gd name="connsiteX27" fmla="*/ 592666 w 1524000"/>
              <a:gd name="connsiteY27" fmla="*/ 2429934 h 3369734"/>
              <a:gd name="connsiteX28" fmla="*/ 601133 w 1524000"/>
              <a:gd name="connsiteY28" fmla="*/ 2404534 h 3369734"/>
              <a:gd name="connsiteX29" fmla="*/ 618066 w 1524000"/>
              <a:gd name="connsiteY29" fmla="*/ 2379134 h 3369734"/>
              <a:gd name="connsiteX30" fmla="*/ 626533 w 1524000"/>
              <a:gd name="connsiteY30" fmla="*/ 2353734 h 3369734"/>
              <a:gd name="connsiteX31" fmla="*/ 668866 w 1524000"/>
              <a:gd name="connsiteY31" fmla="*/ 2319867 h 3369734"/>
              <a:gd name="connsiteX32" fmla="*/ 702733 w 1524000"/>
              <a:gd name="connsiteY32" fmla="*/ 2286000 h 3369734"/>
              <a:gd name="connsiteX33" fmla="*/ 728133 w 1524000"/>
              <a:gd name="connsiteY33" fmla="*/ 2235200 h 3369734"/>
              <a:gd name="connsiteX34" fmla="*/ 745066 w 1524000"/>
              <a:gd name="connsiteY34" fmla="*/ 2209800 h 3369734"/>
              <a:gd name="connsiteX35" fmla="*/ 736600 w 1524000"/>
              <a:gd name="connsiteY35" fmla="*/ 2091267 h 3369734"/>
              <a:gd name="connsiteX36" fmla="*/ 728133 w 1524000"/>
              <a:gd name="connsiteY36" fmla="*/ 2065867 h 3369734"/>
              <a:gd name="connsiteX37" fmla="*/ 702733 w 1524000"/>
              <a:gd name="connsiteY37" fmla="*/ 2057400 h 3369734"/>
              <a:gd name="connsiteX38" fmla="*/ 660400 w 1524000"/>
              <a:gd name="connsiteY38" fmla="*/ 2015067 h 3369734"/>
              <a:gd name="connsiteX39" fmla="*/ 609600 w 1524000"/>
              <a:gd name="connsiteY39" fmla="*/ 1998134 h 3369734"/>
              <a:gd name="connsiteX40" fmla="*/ 567266 w 1524000"/>
              <a:gd name="connsiteY40" fmla="*/ 1972734 h 3369734"/>
              <a:gd name="connsiteX41" fmla="*/ 516466 w 1524000"/>
              <a:gd name="connsiteY41" fmla="*/ 1938867 h 3369734"/>
              <a:gd name="connsiteX42" fmla="*/ 508000 w 1524000"/>
              <a:gd name="connsiteY42" fmla="*/ 1896534 h 3369734"/>
              <a:gd name="connsiteX43" fmla="*/ 524933 w 1524000"/>
              <a:gd name="connsiteY43" fmla="*/ 1744134 h 3369734"/>
              <a:gd name="connsiteX44" fmla="*/ 533400 w 1524000"/>
              <a:gd name="connsiteY44" fmla="*/ 1701800 h 3369734"/>
              <a:gd name="connsiteX45" fmla="*/ 550333 w 1524000"/>
              <a:gd name="connsiteY45" fmla="*/ 1676400 h 3369734"/>
              <a:gd name="connsiteX46" fmla="*/ 558800 w 1524000"/>
              <a:gd name="connsiteY46" fmla="*/ 1651000 h 3369734"/>
              <a:gd name="connsiteX47" fmla="*/ 584200 w 1524000"/>
              <a:gd name="connsiteY47" fmla="*/ 1591734 h 3369734"/>
              <a:gd name="connsiteX48" fmla="*/ 567266 w 1524000"/>
              <a:gd name="connsiteY48" fmla="*/ 1566334 h 3369734"/>
              <a:gd name="connsiteX49" fmla="*/ 533400 w 1524000"/>
              <a:gd name="connsiteY49" fmla="*/ 1498600 h 3369734"/>
              <a:gd name="connsiteX50" fmla="*/ 508000 w 1524000"/>
              <a:gd name="connsiteY50" fmla="*/ 1422400 h 3369734"/>
              <a:gd name="connsiteX51" fmla="*/ 482600 w 1524000"/>
              <a:gd name="connsiteY51" fmla="*/ 1371600 h 3369734"/>
              <a:gd name="connsiteX52" fmla="*/ 457200 w 1524000"/>
              <a:gd name="connsiteY52" fmla="*/ 1363134 h 3369734"/>
              <a:gd name="connsiteX53" fmla="*/ 440266 w 1524000"/>
              <a:gd name="connsiteY53" fmla="*/ 1346200 h 3369734"/>
              <a:gd name="connsiteX54" fmla="*/ 423333 w 1524000"/>
              <a:gd name="connsiteY54" fmla="*/ 1320800 h 3369734"/>
              <a:gd name="connsiteX55" fmla="*/ 397933 w 1524000"/>
              <a:gd name="connsiteY55" fmla="*/ 1303867 h 3369734"/>
              <a:gd name="connsiteX56" fmla="*/ 364066 w 1524000"/>
              <a:gd name="connsiteY56" fmla="*/ 1261534 h 3369734"/>
              <a:gd name="connsiteX57" fmla="*/ 355600 w 1524000"/>
              <a:gd name="connsiteY57" fmla="*/ 1236134 h 3369734"/>
              <a:gd name="connsiteX58" fmla="*/ 338666 w 1524000"/>
              <a:gd name="connsiteY58" fmla="*/ 1219200 h 3369734"/>
              <a:gd name="connsiteX59" fmla="*/ 313266 w 1524000"/>
              <a:gd name="connsiteY59" fmla="*/ 1134534 h 3369734"/>
              <a:gd name="connsiteX60" fmla="*/ 304800 w 1524000"/>
              <a:gd name="connsiteY60" fmla="*/ 1109134 h 3369734"/>
              <a:gd name="connsiteX61" fmla="*/ 287866 w 1524000"/>
              <a:gd name="connsiteY61" fmla="*/ 1049867 h 3369734"/>
              <a:gd name="connsiteX62" fmla="*/ 304800 w 1524000"/>
              <a:gd name="connsiteY62" fmla="*/ 931334 h 3369734"/>
              <a:gd name="connsiteX63" fmla="*/ 338666 w 1524000"/>
              <a:gd name="connsiteY63" fmla="*/ 889000 h 3369734"/>
              <a:gd name="connsiteX64" fmla="*/ 364066 w 1524000"/>
              <a:gd name="connsiteY64" fmla="*/ 838200 h 3369734"/>
              <a:gd name="connsiteX65" fmla="*/ 381000 w 1524000"/>
              <a:gd name="connsiteY65" fmla="*/ 804334 h 3369734"/>
              <a:gd name="connsiteX66" fmla="*/ 397933 w 1524000"/>
              <a:gd name="connsiteY66" fmla="*/ 778934 h 3369734"/>
              <a:gd name="connsiteX67" fmla="*/ 440266 w 1524000"/>
              <a:gd name="connsiteY67" fmla="*/ 711200 h 3369734"/>
              <a:gd name="connsiteX68" fmla="*/ 474133 w 1524000"/>
              <a:gd name="connsiteY68" fmla="*/ 643467 h 3369734"/>
              <a:gd name="connsiteX69" fmla="*/ 524933 w 1524000"/>
              <a:gd name="connsiteY69" fmla="*/ 592667 h 3369734"/>
              <a:gd name="connsiteX70" fmla="*/ 550333 w 1524000"/>
              <a:gd name="connsiteY70" fmla="*/ 558800 h 3369734"/>
              <a:gd name="connsiteX71" fmla="*/ 567266 w 1524000"/>
              <a:gd name="connsiteY71" fmla="*/ 533400 h 3369734"/>
              <a:gd name="connsiteX72" fmla="*/ 584200 w 1524000"/>
              <a:gd name="connsiteY72" fmla="*/ 516467 h 3369734"/>
              <a:gd name="connsiteX73" fmla="*/ 618066 w 1524000"/>
              <a:gd name="connsiteY73" fmla="*/ 465667 h 3369734"/>
              <a:gd name="connsiteX74" fmla="*/ 651933 w 1524000"/>
              <a:gd name="connsiteY74" fmla="*/ 423334 h 3369734"/>
              <a:gd name="connsiteX75" fmla="*/ 660400 w 1524000"/>
              <a:gd name="connsiteY75" fmla="*/ 397934 h 3369734"/>
              <a:gd name="connsiteX76" fmla="*/ 719666 w 1524000"/>
              <a:gd name="connsiteY76" fmla="*/ 381000 h 3369734"/>
              <a:gd name="connsiteX77" fmla="*/ 905933 w 1524000"/>
              <a:gd name="connsiteY77" fmla="*/ 372534 h 3369734"/>
              <a:gd name="connsiteX78" fmla="*/ 939800 w 1524000"/>
              <a:gd name="connsiteY78" fmla="*/ 364067 h 3369734"/>
              <a:gd name="connsiteX79" fmla="*/ 1016000 w 1524000"/>
              <a:gd name="connsiteY79" fmla="*/ 330200 h 3369734"/>
              <a:gd name="connsiteX80" fmla="*/ 1066800 w 1524000"/>
              <a:gd name="connsiteY80" fmla="*/ 304800 h 3369734"/>
              <a:gd name="connsiteX81" fmla="*/ 1117600 w 1524000"/>
              <a:gd name="connsiteY81" fmla="*/ 270934 h 3369734"/>
              <a:gd name="connsiteX82" fmla="*/ 1159933 w 1524000"/>
              <a:gd name="connsiteY82" fmla="*/ 237067 h 3369734"/>
              <a:gd name="connsiteX83" fmla="*/ 1185333 w 1524000"/>
              <a:gd name="connsiteY83" fmla="*/ 228600 h 3369734"/>
              <a:gd name="connsiteX84" fmla="*/ 1236133 w 1524000"/>
              <a:gd name="connsiteY84" fmla="*/ 203200 h 3369734"/>
              <a:gd name="connsiteX85" fmla="*/ 1337733 w 1524000"/>
              <a:gd name="connsiteY85" fmla="*/ 194734 h 3369734"/>
              <a:gd name="connsiteX86" fmla="*/ 1354666 w 1524000"/>
              <a:gd name="connsiteY86" fmla="*/ 169334 h 3369734"/>
              <a:gd name="connsiteX87" fmla="*/ 1397000 w 1524000"/>
              <a:gd name="connsiteY87" fmla="*/ 135467 h 3369734"/>
              <a:gd name="connsiteX88" fmla="*/ 1430866 w 1524000"/>
              <a:gd name="connsiteY88" fmla="*/ 101600 h 3369734"/>
              <a:gd name="connsiteX89" fmla="*/ 1439333 w 1524000"/>
              <a:gd name="connsiteY89" fmla="*/ 76200 h 3369734"/>
              <a:gd name="connsiteX90" fmla="*/ 1464733 w 1524000"/>
              <a:gd name="connsiteY90" fmla="*/ 59267 h 3369734"/>
              <a:gd name="connsiteX91" fmla="*/ 1481666 w 1524000"/>
              <a:gd name="connsiteY91" fmla="*/ 33867 h 3369734"/>
              <a:gd name="connsiteX92" fmla="*/ 1507066 w 1524000"/>
              <a:gd name="connsiteY92" fmla="*/ 25400 h 3369734"/>
              <a:gd name="connsiteX93" fmla="*/ 1524000 w 1524000"/>
              <a:gd name="connsiteY93" fmla="*/ 0 h 336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0" h="3369734">
                <a:moveTo>
                  <a:pt x="0" y="3369734"/>
                </a:moveTo>
                <a:cubicBezTo>
                  <a:pt x="5644" y="3361267"/>
                  <a:pt x="10311" y="3352060"/>
                  <a:pt x="16933" y="3344334"/>
                </a:cubicBezTo>
                <a:cubicBezTo>
                  <a:pt x="27323" y="3332212"/>
                  <a:pt x="50800" y="3310467"/>
                  <a:pt x="50800" y="3310467"/>
                </a:cubicBezTo>
                <a:cubicBezTo>
                  <a:pt x="69865" y="3253268"/>
                  <a:pt x="43425" y="3315267"/>
                  <a:pt x="84666" y="3268134"/>
                </a:cubicBezTo>
                <a:cubicBezTo>
                  <a:pt x="98068" y="3252818"/>
                  <a:pt x="104143" y="3231725"/>
                  <a:pt x="118533" y="3217334"/>
                </a:cubicBezTo>
                <a:lnTo>
                  <a:pt x="135466" y="3200400"/>
                </a:lnTo>
                <a:cubicBezTo>
                  <a:pt x="156748" y="3136556"/>
                  <a:pt x="125565" y="3212776"/>
                  <a:pt x="169333" y="3158067"/>
                </a:cubicBezTo>
                <a:cubicBezTo>
                  <a:pt x="216071" y="3099645"/>
                  <a:pt x="130408" y="3164261"/>
                  <a:pt x="203200" y="3115734"/>
                </a:cubicBezTo>
                <a:cubicBezTo>
                  <a:pt x="206022" y="3107267"/>
                  <a:pt x="207074" y="3097987"/>
                  <a:pt x="211666" y="3090334"/>
                </a:cubicBezTo>
                <a:cubicBezTo>
                  <a:pt x="215773" y="3083489"/>
                  <a:pt x="223613" y="3079634"/>
                  <a:pt x="228600" y="3073400"/>
                </a:cubicBezTo>
                <a:cubicBezTo>
                  <a:pt x="234957" y="3065454"/>
                  <a:pt x="240485" y="3056835"/>
                  <a:pt x="245533" y="3048000"/>
                </a:cubicBezTo>
                <a:cubicBezTo>
                  <a:pt x="272870" y="3000160"/>
                  <a:pt x="249219" y="3027381"/>
                  <a:pt x="279400" y="2997200"/>
                </a:cubicBezTo>
                <a:cubicBezTo>
                  <a:pt x="282222" y="2985911"/>
                  <a:pt x="283282" y="2974029"/>
                  <a:pt x="287866" y="2963334"/>
                </a:cubicBezTo>
                <a:cubicBezTo>
                  <a:pt x="295875" y="2944646"/>
                  <a:pt x="308079" y="2934654"/>
                  <a:pt x="321733" y="2921000"/>
                </a:cubicBezTo>
                <a:cubicBezTo>
                  <a:pt x="352616" y="2828356"/>
                  <a:pt x="303361" y="2968689"/>
                  <a:pt x="347133" y="2870200"/>
                </a:cubicBezTo>
                <a:cubicBezTo>
                  <a:pt x="354382" y="2853889"/>
                  <a:pt x="358422" y="2836333"/>
                  <a:pt x="364066" y="2819400"/>
                </a:cubicBezTo>
                <a:cubicBezTo>
                  <a:pt x="366888" y="2810933"/>
                  <a:pt x="370368" y="2802658"/>
                  <a:pt x="372533" y="2794000"/>
                </a:cubicBezTo>
                <a:cubicBezTo>
                  <a:pt x="375355" y="2782711"/>
                  <a:pt x="375796" y="2770542"/>
                  <a:pt x="381000" y="2760134"/>
                </a:cubicBezTo>
                <a:cubicBezTo>
                  <a:pt x="384570" y="2752994"/>
                  <a:pt x="392823" y="2749332"/>
                  <a:pt x="397933" y="2743200"/>
                </a:cubicBezTo>
                <a:cubicBezTo>
                  <a:pt x="406967" y="2732360"/>
                  <a:pt x="414866" y="2720623"/>
                  <a:pt x="423333" y="2709334"/>
                </a:cubicBezTo>
                <a:cubicBezTo>
                  <a:pt x="426155" y="2698045"/>
                  <a:pt x="426596" y="2685875"/>
                  <a:pt x="431800" y="2675467"/>
                </a:cubicBezTo>
                <a:cubicBezTo>
                  <a:pt x="450949" y="2637169"/>
                  <a:pt x="458785" y="2631548"/>
                  <a:pt x="482600" y="2607734"/>
                </a:cubicBezTo>
                <a:cubicBezTo>
                  <a:pt x="491543" y="2580904"/>
                  <a:pt x="489241" y="2580383"/>
                  <a:pt x="508000" y="2556934"/>
                </a:cubicBezTo>
                <a:cubicBezTo>
                  <a:pt x="512987" y="2550701"/>
                  <a:pt x="520505" y="2546642"/>
                  <a:pt x="524933" y="2540000"/>
                </a:cubicBezTo>
                <a:cubicBezTo>
                  <a:pt x="531934" y="2529499"/>
                  <a:pt x="534865" y="2516635"/>
                  <a:pt x="541866" y="2506134"/>
                </a:cubicBezTo>
                <a:cubicBezTo>
                  <a:pt x="546294" y="2499492"/>
                  <a:pt x="553813" y="2495434"/>
                  <a:pt x="558800" y="2489200"/>
                </a:cubicBezTo>
                <a:cubicBezTo>
                  <a:pt x="565157" y="2481254"/>
                  <a:pt x="570685" y="2472635"/>
                  <a:pt x="575733" y="2463800"/>
                </a:cubicBezTo>
                <a:cubicBezTo>
                  <a:pt x="581995" y="2452842"/>
                  <a:pt x="587694" y="2441535"/>
                  <a:pt x="592666" y="2429934"/>
                </a:cubicBezTo>
                <a:cubicBezTo>
                  <a:pt x="596182" y="2421731"/>
                  <a:pt x="597142" y="2412516"/>
                  <a:pt x="601133" y="2404534"/>
                </a:cubicBezTo>
                <a:cubicBezTo>
                  <a:pt x="605684" y="2395433"/>
                  <a:pt x="613515" y="2388235"/>
                  <a:pt x="618066" y="2379134"/>
                </a:cubicBezTo>
                <a:cubicBezTo>
                  <a:pt x="622057" y="2371152"/>
                  <a:pt x="621941" y="2361387"/>
                  <a:pt x="626533" y="2353734"/>
                </a:cubicBezTo>
                <a:cubicBezTo>
                  <a:pt x="634577" y="2340327"/>
                  <a:pt x="657327" y="2327560"/>
                  <a:pt x="668866" y="2319867"/>
                </a:cubicBezTo>
                <a:cubicBezTo>
                  <a:pt x="687340" y="2264448"/>
                  <a:pt x="661682" y="2318841"/>
                  <a:pt x="702733" y="2286000"/>
                </a:cubicBezTo>
                <a:cubicBezTo>
                  <a:pt x="722952" y="2269825"/>
                  <a:pt x="717908" y="2255650"/>
                  <a:pt x="728133" y="2235200"/>
                </a:cubicBezTo>
                <a:cubicBezTo>
                  <a:pt x="732684" y="2226099"/>
                  <a:pt x="739422" y="2218267"/>
                  <a:pt x="745066" y="2209800"/>
                </a:cubicBezTo>
                <a:cubicBezTo>
                  <a:pt x="742244" y="2170289"/>
                  <a:pt x="741228" y="2130607"/>
                  <a:pt x="736600" y="2091267"/>
                </a:cubicBezTo>
                <a:cubicBezTo>
                  <a:pt x="735557" y="2082403"/>
                  <a:pt x="734444" y="2072178"/>
                  <a:pt x="728133" y="2065867"/>
                </a:cubicBezTo>
                <a:cubicBezTo>
                  <a:pt x="721822" y="2059556"/>
                  <a:pt x="711200" y="2060222"/>
                  <a:pt x="702733" y="2057400"/>
                </a:cubicBezTo>
                <a:cubicBezTo>
                  <a:pt x="687285" y="2034228"/>
                  <a:pt x="687137" y="2026950"/>
                  <a:pt x="660400" y="2015067"/>
                </a:cubicBezTo>
                <a:cubicBezTo>
                  <a:pt x="644089" y="2007818"/>
                  <a:pt x="609600" y="1998134"/>
                  <a:pt x="609600" y="1998134"/>
                </a:cubicBezTo>
                <a:cubicBezTo>
                  <a:pt x="571607" y="1960141"/>
                  <a:pt x="616727" y="2000212"/>
                  <a:pt x="567266" y="1972734"/>
                </a:cubicBezTo>
                <a:cubicBezTo>
                  <a:pt x="549476" y="1962851"/>
                  <a:pt x="516466" y="1938867"/>
                  <a:pt x="516466" y="1938867"/>
                </a:cubicBezTo>
                <a:cubicBezTo>
                  <a:pt x="513644" y="1924756"/>
                  <a:pt x="508000" y="1910924"/>
                  <a:pt x="508000" y="1896534"/>
                </a:cubicBezTo>
                <a:cubicBezTo>
                  <a:pt x="508000" y="1777450"/>
                  <a:pt x="509589" y="1813181"/>
                  <a:pt x="524933" y="1744134"/>
                </a:cubicBezTo>
                <a:cubicBezTo>
                  <a:pt x="528055" y="1730086"/>
                  <a:pt x="528347" y="1715275"/>
                  <a:pt x="533400" y="1701800"/>
                </a:cubicBezTo>
                <a:cubicBezTo>
                  <a:pt x="536973" y="1692272"/>
                  <a:pt x="545782" y="1685501"/>
                  <a:pt x="550333" y="1676400"/>
                </a:cubicBezTo>
                <a:cubicBezTo>
                  <a:pt x="554324" y="1668418"/>
                  <a:pt x="555284" y="1659203"/>
                  <a:pt x="558800" y="1651000"/>
                </a:cubicBezTo>
                <a:cubicBezTo>
                  <a:pt x="590187" y="1577765"/>
                  <a:pt x="564343" y="1651302"/>
                  <a:pt x="584200" y="1591734"/>
                </a:cubicBezTo>
                <a:cubicBezTo>
                  <a:pt x="578555" y="1583267"/>
                  <a:pt x="571399" y="1575633"/>
                  <a:pt x="567266" y="1566334"/>
                </a:cubicBezTo>
                <a:cubicBezTo>
                  <a:pt x="536132" y="1496284"/>
                  <a:pt x="568176" y="1533378"/>
                  <a:pt x="533400" y="1498600"/>
                </a:cubicBezTo>
                <a:cubicBezTo>
                  <a:pt x="519213" y="1441855"/>
                  <a:pt x="531911" y="1486163"/>
                  <a:pt x="508000" y="1422400"/>
                </a:cubicBezTo>
                <a:cubicBezTo>
                  <a:pt x="501427" y="1404872"/>
                  <a:pt x="498655" y="1384444"/>
                  <a:pt x="482600" y="1371600"/>
                </a:cubicBezTo>
                <a:cubicBezTo>
                  <a:pt x="475631" y="1366025"/>
                  <a:pt x="465667" y="1365956"/>
                  <a:pt x="457200" y="1363134"/>
                </a:cubicBezTo>
                <a:cubicBezTo>
                  <a:pt x="451555" y="1357489"/>
                  <a:pt x="445253" y="1352434"/>
                  <a:pt x="440266" y="1346200"/>
                </a:cubicBezTo>
                <a:cubicBezTo>
                  <a:pt x="433909" y="1338254"/>
                  <a:pt x="430528" y="1327995"/>
                  <a:pt x="423333" y="1320800"/>
                </a:cubicBezTo>
                <a:cubicBezTo>
                  <a:pt x="416138" y="1313605"/>
                  <a:pt x="406400" y="1309511"/>
                  <a:pt x="397933" y="1303867"/>
                </a:cubicBezTo>
                <a:cubicBezTo>
                  <a:pt x="376650" y="1240021"/>
                  <a:pt x="407835" y="1316246"/>
                  <a:pt x="364066" y="1261534"/>
                </a:cubicBezTo>
                <a:cubicBezTo>
                  <a:pt x="358491" y="1254565"/>
                  <a:pt x="360192" y="1243787"/>
                  <a:pt x="355600" y="1236134"/>
                </a:cubicBezTo>
                <a:cubicBezTo>
                  <a:pt x="351493" y="1229289"/>
                  <a:pt x="344311" y="1224845"/>
                  <a:pt x="338666" y="1219200"/>
                </a:cubicBezTo>
                <a:cubicBezTo>
                  <a:pt x="298434" y="1098501"/>
                  <a:pt x="338853" y="1224088"/>
                  <a:pt x="313266" y="1134534"/>
                </a:cubicBezTo>
                <a:cubicBezTo>
                  <a:pt x="310814" y="1125953"/>
                  <a:pt x="307364" y="1117682"/>
                  <a:pt x="304800" y="1109134"/>
                </a:cubicBezTo>
                <a:cubicBezTo>
                  <a:pt x="298896" y="1089454"/>
                  <a:pt x="293511" y="1069623"/>
                  <a:pt x="287866" y="1049867"/>
                </a:cubicBezTo>
                <a:cubicBezTo>
                  <a:pt x="289360" y="1034932"/>
                  <a:pt x="292789" y="959358"/>
                  <a:pt x="304800" y="931334"/>
                </a:cubicBezTo>
                <a:cubicBezTo>
                  <a:pt x="312810" y="912643"/>
                  <a:pt x="325011" y="902656"/>
                  <a:pt x="338666" y="889000"/>
                </a:cubicBezTo>
                <a:cubicBezTo>
                  <a:pt x="354189" y="842433"/>
                  <a:pt x="337807" y="884153"/>
                  <a:pt x="364066" y="838200"/>
                </a:cubicBezTo>
                <a:cubicBezTo>
                  <a:pt x="370328" y="827242"/>
                  <a:pt x="374738" y="815292"/>
                  <a:pt x="381000" y="804334"/>
                </a:cubicBezTo>
                <a:cubicBezTo>
                  <a:pt x="386049" y="795499"/>
                  <a:pt x="393800" y="788233"/>
                  <a:pt x="397933" y="778934"/>
                </a:cubicBezTo>
                <a:cubicBezTo>
                  <a:pt x="427629" y="712117"/>
                  <a:pt x="394573" y="741663"/>
                  <a:pt x="440266" y="711200"/>
                </a:cubicBezTo>
                <a:cubicBezTo>
                  <a:pt x="451555" y="688622"/>
                  <a:pt x="456284" y="661316"/>
                  <a:pt x="474133" y="643467"/>
                </a:cubicBezTo>
                <a:cubicBezTo>
                  <a:pt x="491066" y="626534"/>
                  <a:pt x="510565" y="611825"/>
                  <a:pt x="524933" y="592667"/>
                </a:cubicBezTo>
                <a:cubicBezTo>
                  <a:pt x="533400" y="581378"/>
                  <a:pt x="542131" y="570283"/>
                  <a:pt x="550333" y="558800"/>
                </a:cubicBezTo>
                <a:cubicBezTo>
                  <a:pt x="556247" y="550520"/>
                  <a:pt x="560909" y="541346"/>
                  <a:pt x="567266" y="533400"/>
                </a:cubicBezTo>
                <a:cubicBezTo>
                  <a:pt x="572253" y="527167"/>
                  <a:pt x="579410" y="522853"/>
                  <a:pt x="584200" y="516467"/>
                </a:cubicBezTo>
                <a:cubicBezTo>
                  <a:pt x="596411" y="500186"/>
                  <a:pt x="603675" y="480057"/>
                  <a:pt x="618066" y="465667"/>
                </a:cubicBezTo>
                <a:cubicBezTo>
                  <a:pt x="633818" y="449916"/>
                  <a:pt x="641251" y="444697"/>
                  <a:pt x="651933" y="423334"/>
                </a:cubicBezTo>
                <a:cubicBezTo>
                  <a:pt x="655924" y="415352"/>
                  <a:pt x="654089" y="404245"/>
                  <a:pt x="660400" y="397934"/>
                </a:cubicBezTo>
                <a:cubicBezTo>
                  <a:pt x="664407" y="393927"/>
                  <a:pt x="719428" y="381018"/>
                  <a:pt x="719666" y="381000"/>
                </a:cubicBezTo>
                <a:cubicBezTo>
                  <a:pt x="781636" y="376233"/>
                  <a:pt x="843844" y="375356"/>
                  <a:pt x="905933" y="372534"/>
                </a:cubicBezTo>
                <a:cubicBezTo>
                  <a:pt x="917222" y="369712"/>
                  <a:pt x="929166" y="368793"/>
                  <a:pt x="939800" y="364067"/>
                </a:cubicBezTo>
                <a:cubicBezTo>
                  <a:pt x="1033961" y="322217"/>
                  <a:pt x="936576" y="350057"/>
                  <a:pt x="1016000" y="330200"/>
                </a:cubicBezTo>
                <a:cubicBezTo>
                  <a:pt x="1128759" y="255029"/>
                  <a:pt x="961640" y="363222"/>
                  <a:pt x="1066800" y="304800"/>
                </a:cubicBezTo>
                <a:cubicBezTo>
                  <a:pt x="1084590" y="294917"/>
                  <a:pt x="1103210" y="285325"/>
                  <a:pt x="1117600" y="270934"/>
                </a:cubicBezTo>
                <a:cubicBezTo>
                  <a:pt x="1133351" y="255182"/>
                  <a:pt x="1138570" y="247749"/>
                  <a:pt x="1159933" y="237067"/>
                </a:cubicBezTo>
                <a:cubicBezTo>
                  <a:pt x="1167915" y="233076"/>
                  <a:pt x="1177351" y="232591"/>
                  <a:pt x="1185333" y="228600"/>
                </a:cubicBezTo>
                <a:cubicBezTo>
                  <a:pt x="1211277" y="215628"/>
                  <a:pt x="1207116" y="207069"/>
                  <a:pt x="1236133" y="203200"/>
                </a:cubicBezTo>
                <a:cubicBezTo>
                  <a:pt x="1269819" y="198709"/>
                  <a:pt x="1303866" y="197556"/>
                  <a:pt x="1337733" y="194734"/>
                </a:cubicBezTo>
                <a:cubicBezTo>
                  <a:pt x="1343377" y="186267"/>
                  <a:pt x="1346720" y="175691"/>
                  <a:pt x="1354666" y="169334"/>
                </a:cubicBezTo>
                <a:cubicBezTo>
                  <a:pt x="1413091" y="122593"/>
                  <a:pt x="1348467" y="208263"/>
                  <a:pt x="1397000" y="135467"/>
                </a:cubicBezTo>
                <a:cubicBezTo>
                  <a:pt x="1419575" y="67736"/>
                  <a:pt x="1385712" y="146754"/>
                  <a:pt x="1430866" y="101600"/>
                </a:cubicBezTo>
                <a:cubicBezTo>
                  <a:pt x="1437177" y="95289"/>
                  <a:pt x="1433758" y="83169"/>
                  <a:pt x="1439333" y="76200"/>
                </a:cubicBezTo>
                <a:cubicBezTo>
                  <a:pt x="1445690" y="68254"/>
                  <a:pt x="1456266" y="64911"/>
                  <a:pt x="1464733" y="59267"/>
                </a:cubicBezTo>
                <a:cubicBezTo>
                  <a:pt x="1470377" y="50800"/>
                  <a:pt x="1473720" y="40224"/>
                  <a:pt x="1481666" y="33867"/>
                </a:cubicBezTo>
                <a:cubicBezTo>
                  <a:pt x="1488635" y="28292"/>
                  <a:pt x="1500097" y="30975"/>
                  <a:pt x="1507066" y="25400"/>
                </a:cubicBezTo>
                <a:cubicBezTo>
                  <a:pt x="1515012" y="19043"/>
                  <a:pt x="1524000" y="0"/>
                  <a:pt x="1524000" y="0"/>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Freeform 11"/>
          <p:cNvSpPr/>
          <p:nvPr/>
        </p:nvSpPr>
        <p:spPr>
          <a:xfrm>
            <a:off x="863600" y="2787693"/>
            <a:ext cx="1536700" cy="2430462"/>
          </a:xfrm>
          <a:custGeom>
            <a:avLst/>
            <a:gdLst>
              <a:gd name="connsiteX0" fmla="*/ 299011 w 1537294"/>
              <a:gd name="connsiteY0" fmla="*/ 0 h 2429933"/>
              <a:gd name="connsiteX1" fmla="*/ 341345 w 1537294"/>
              <a:gd name="connsiteY1" fmla="*/ 42333 h 2429933"/>
              <a:gd name="connsiteX2" fmla="*/ 366745 w 1537294"/>
              <a:gd name="connsiteY2" fmla="*/ 84666 h 2429933"/>
              <a:gd name="connsiteX3" fmla="*/ 383678 w 1537294"/>
              <a:gd name="connsiteY3" fmla="*/ 110066 h 2429933"/>
              <a:gd name="connsiteX4" fmla="*/ 417545 w 1537294"/>
              <a:gd name="connsiteY4" fmla="*/ 118533 h 2429933"/>
              <a:gd name="connsiteX5" fmla="*/ 459878 w 1537294"/>
              <a:gd name="connsiteY5" fmla="*/ 160866 h 2429933"/>
              <a:gd name="connsiteX6" fmla="*/ 510678 w 1537294"/>
              <a:gd name="connsiteY6" fmla="*/ 186266 h 2429933"/>
              <a:gd name="connsiteX7" fmla="*/ 553011 w 1537294"/>
              <a:gd name="connsiteY7" fmla="*/ 228600 h 2429933"/>
              <a:gd name="connsiteX8" fmla="*/ 569945 w 1537294"/>
              <a:gd name="connsiteY8" fmla="*/ 245533 h 2429933"/>
              <a:gd name="connsiteX9" fmla="*/ 586878 w 1537294"/>
              <a:gd name="connsiteY9" fmla="*/ 270933 h 2429933"/>
              <a:gd name="connsiteX10" fmla="*/ 637678 w 1537294"/>
              <a:gd name="connsiteY10" fmla="*/ 313266 h 2429933"/>
              <a:gd name="connsiteX11" fmla="*/ 688478 w 1537294"/>
              <a:gd name="connsiteY11" fmla="*/ 381000 h 2429933"/>
              <a:gd name="connsiteX12" fmla="*/ 713878 w 1537294"/>
              <a:gd name="connsiteY12" fmla="*/ 389466 h 2429933"/>
              <a:gd name="connsiteX13" fmla="*/ 722345 w 1537294"/>
              <a:gd name="connsiteY13" fmla="*/ 423333 h 2429933"/>
              <a:gd name="connsiteX14" fmla="*/ 747745 w 1537294"/>
              <a:gd name="connsiteY14" fmla="*/ 431800 h 2429933"/>
              <a:gd name="connsiteX15" fmla="*/ 773145 w 1537294"/>
              <a:gd name="connsiteY15" fmla="*/ 448733 h 2429933"/>
              <a:gd name="connsiteX16" fmla="*/ 823945 w 1537294"/>
              <a:gd name="connsiteY16" fmla="*/ 465666 h 2429933"/>
              <a:gd name="connsiteX17" fmla="*/ 874745 w 1537294"/>
              <a:gd name="connsiteY17" fmla="*/ 499533 h 2429933"/>
              <a:gd name="connsiteX18" fmla="*/ 900145 w 1537294"/>
              <a:gd name="connsiteY18" fmla="*/ 516466 h 2429933"/>
              <a:gd name="connsiteX19" fmla="*/ 925545 w 1537294"/>
              <a:gd name="connsiteY19" fmla="*/ 524933 h 2429933"/>
              <a:gd name="connsiteX20" fmla="*/ 950945 w 1537294"/>
              <a:gd name="connsiteY20" fmla="*/ 541866 h 2429933"/>
              <a:gd name="connsiteX21" fmla="*/ 967878 w 1537294"/>
              <a:gd name="connsiteY21" fmla="*/ 558800 h 2429933"/>
              <a:gd name="connsiteX22" fmla="*/ 993278 w 1537294"/>
              <a:gd name="connsiteY22" fmla="*/ 567266 h 2429933"/>
              <a:gd name="connsiteX23" fmla="*/ 1010211 w 1537294"/>
              <a:gd name="connsiteY23" fmla="*/ 584200 h 2429933"/>
              <a:gd name="connsiteX24" fmla="*/ 1044078 w 1537294"/>
              <a:gd name="connsiteY24" fmla="*/ 635000 h 2429933"/>
              <a:gd name="connsiteX25" fmla="*/ 1069478 w 1537294"/>
              <a:gd name="connsiteY25" fmla="*/ 643466 h 2429933"/>
              <a:gd name="connsiteX26" fmla="*/ 1120278 w 1537294"/>
              <a:gd name="connsiteY26" fmla="*/ 711200 h 2429933"/>
              <a:gd name="connsiteX27" fmla="*/ 1137211 w 1537294"/>
              <a:gd name="connsiteY27" fmla="*/ 736600 h 2429933"/>
              <a:gd name="connsiteX28" fmla="*/ 1171078 w 1537294"/>
              <a:gd name="connsiteY28" fmla="*/ 838200 h 2429933"/>
              <a:gd name="connsiteX29" fmla="*/ 1179545 w 1537294"/>
              <a:gd name="connsiteY29" fmla="*/ 863600 h 2429933"/>
              <a:gd name="connsiteX30" fmla="*/ 1213411 w 1537294"/>
              <a:gd name="connsiteY30" fmla="*/ 914400 h 2429933"/>
              <a:gd name="connsiteX31" fmla="*/ 1221878 w 1537294"/>
              <a:gd name="connsiteY31" fmla="*/ 948266 h 2429933"/>
              <a:gd name="connsiteX32" fmla="*/ 1247278 w 1537294"/>
              <a:gd name="connsiteY32" fmla="*/ 956733 h 2429933"/>
              <a:gd name="connsiteX33" fmla="*/ 1264211 w 1537294"/>
              <a:gd name="connsiteY33" fmla="*/ 1007533 h 2429933"/>
              <a:gd name="connsiteX34" fmla="*/ 1281145 w 1537294"/>
              <a:gd name="connsiteY34" fmla="*/ 1075266 h 2429933"/>
              <a:gd name="connsiteX35" fmla="*/ 1289611 w 1537294"/>
              <a:gd name="connsiteY35" fmla="*/ 1109133 h 2429933"/>
              <a:gd name="connsiteX36" fmla="*/ 1306545 w 1537294"/>
              <a:gd name="connsiteY36" fmla="*/ 1134533 h 2429933"/>
              <a:gd name="connsiteX37" fmla="*/ 1315011 w 1537294"/>
              <a:gd name="connsiteY37" fmla="*/ 1202266 h 2429933"/>
              <a:gd name="connsiteX38" fmla="*/ 1323478 w 1537294"/>
              <a:gd name="connsiteY38" fmla="*/ 1236133 h 2429933"/>
              <a:gd name="connsiteX39" fmla="*/ 1331945 w 1537294"/>
              <a:gd name="connsiteY39" fmla="*/ 1286933 h 2429933"/>
              <a:gd name="connsiteX40" fmla="*/ 1340411 w 1537294"/>
              <a:gd name="connsiteY40" fmla="*/ 1456266 h 2429933"/>
              <a:gd name="connsiteX41" fmla="*/ 1357345 w 1537294"/>
              <a:gd name="connsiteY41" fmla="*/ 1507066 h 2429933"/>
              <a:gd name="connsiteX42" fmla="*/ 1365811 w 1537294"/>
              <a:gd name="connsiteY42" fmla="*/ 1540933 h 2429933"/>
              <a:gd name="connsiteX43" fmla="*/ 1382745 w 1537294"/>
              <a:gd name="connsiteY43" fmla="*/ 1591733 h 2429933"/>
              <a:gd name="connsiteX44" fmla="*/ 1391211 w 1537294"/>
              <a:gd name="connsiteY44" fmla="*/ 1617133 h 2429933"/>
              <a:gd name="connsiteX45" fmla="*/ 1408145 w 1537294"/>
              <a:gd name="connsiteY45" fmla="*/ 1634066 h 2429933"/>
              <a:gd name="connsiteX46" fmla="*/ 1425078 w 1537294"/>
              <a:gd name="connsiteY46" fmla="*/ 1684866 h 2429933"/>
              <a:gd name="connsiteX47" fmla="*/ 1442011 w 1537294"/>
              <a:gd name="connsiteY47" fmla="*/ 1710266 h 2429933"/>
              <a:gd name="connsiteX48" fmla="*/ 1458945 w 1537294"/>
              <a:gd name="connsiteY48" fmla="*/ 1761066 h 2429933"/>
              <a:gd name="connsiteX49" fmla="*/ 1467411 w 1537294"/>
              <a:gd name="connsiteY49" fmla="*/ 1786466 h 2429933"/>
              <a:gd name="connsiteX50" fmla="*/ 1484345 w 1537294"/>
              <a:gd name="connsiteY50" fmla="*/ 1803400 h 2429933"/>
              <a:gd name="connsiteX51" fmla="*/ 1492811 w 1537294"/>
              <a:gd name="connsiteY51" fmla="*/ 1845733 h 2429933"/>
              <a:gd name="connsiteX52" fmla="*/ 1501278 w 1537294"/>
              <a:gd name="connsiteY52" fmla="*/ 1879600 h 2429933"/>
              <a:gd name="connsiteX53" fmla="*/ 1518211 w 1537294"/>
              <a:gd name="connsiteY53" fmla="*/ 1964266 h 2429933"/>
              <a:gd name="connsiteX54" fmla="*/ 1492811 w 1537294"/>
              <a:gd name="connsiteY54" fmla="*/ 2142066 h 2429933"/>
              <a:gd name="connsiteX55" fmla="*/ 1475878 w 1537294"/>
              <a:gd name="connsiteY55" fmla="*/ 2159000 h 2429933"/>
              <a:gd name="connsiteX56" fmla="*/ 1467411 w 1537294"/>
              <a:gd name="connsiteY56" fmla="*/ 2184400 h 2429933"/>
              <a:gd name="connsiteX57" fmla="*/ 1442011 w 1537294"/>
              <a:gd name="connsiteY57" fmla="*/ 2201333 h 2429933"/>
              <a:gd name="connsiteX58" fmla="*/ 1323478 w 1537294"/>
              <a:gd name="connsiteY58" fmla="*/ 2235200 h 2429933"/>
              <a:gd name="connsiteX59" fmla="*/ 1272678 w 1537294"/>
              <a:gd name="connsiteY59" fmla="*/ 2252133 h 2429933"/>
              <a:gd name="connsiteX60" fmla="*/ 1264211 w 1537294"/>
              <a:gd name="connsiteY60" fmla="*/ 2277533 h 2429933"/>
              <a:gd name="connsiteX61" fmla="*/ 1213411 w 1537294"/>
              <a:gd name="connsiteY61" fmla="*/ 2302933 h 2429933"/>
              <a:gd name="connsiteX62" fmla="*/ 1196478 w 1537294"/>
              <a:gd name="connsiteY62" fmla="*/ 2328333 h 2429933"/>
              <a:gd name="connsiteX63" fmla="*/ 1145678 w 1537294"/>
              <a:gd name="connsiteY63" fmla="*/ 2345266 h 2429933"/>
              <a:gd name="connsiteX64" fmla="*/ 1086411 w 1537294"/>
              <a:gd name="connsiteY64" fmla="*/ 2362200 h 2429933"/>
              <a:gd name="connsiteX65" fmla="*/ 1018678 w 1537294"/>
              <a:gd name="connsiteY65" fmla="*/ 2379133 h 2429933"/>
              <a:gd name="connsiteX66" fmla="*/ 934011 w 1537294"/>
              <a:gd name="connsiteY66" fmla="*/ 2387600 h 2429933"/>
              <a:gd name="connsiteX67" fmla="*/ 442945 w 1537294"/>
              <a:gd name="connsiteY67" fmla="*/ 2387600 h 2429933"/>
              <a:gd name="connsiteX68" fmla="*/ 409078 w 1537294"/>
              <a:gd name="connsiteY68" fmla="*/ 2396066 h 2429933"/>
              <a:gd name="connsiteX69" fmla="*/ 366745 w 1537294"/>
              <a:gd name="connsiteY69" fmla="*/ 2404533 h 2429933"/>
              <a:gd name="connsiteX70" fmla="*/ 146611 w 1537294"/>
              <a:gd name="connsiteY70" fmla="*/ 2396066 h 2429933"/>
              <a:gd name="connsiteX71" fmla="*/ 53478 w 1537294"/>
              <a:gd name="connsiteY71" fmla="*/ 2404533 h 2429933"/>
              <a:gd name="connsiteX72" fmla="*/ 2678 w 1537294"/>
              <a:gd name="connsiteY72" fmla="*/ 2429933 h 242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7294" h="2429933">
                <a:moveTo>
                  <a:pt x="299011" y="0"/>
                </a:moveTo>
                <a:cubicBezTo>
                  <a:pt x="313122" y="14111"/>
                  <a:pt x="335035" y="23401"/>
                  <a:pt x="341345" y="42333"/>
                </a:cubicBezTo>
                <a:cubicBezTo>
                  <a:pt x="356048" y="86445"/>
                  <a:pt x="340179" y="51460"/>
                  <a:pt x="366745" y="84666"/>
                </a:cubicBezTo>
                <a:cubicBezTo>
                  <a:pt x="373102" y="92612"/>
                  <a:pt x="375211" y="104422"/>
                  <a:pt x="383678" y="110066"/>
                </a:cubicBezTo>
                <a:cubicBezTo>
                  <a:pt x="393360" y="116521"/>
                  <a:pt x="406256" y="115711"/>
                  <a:pt x="417545" y="118533"/>
                </a:cubicBezTo>
                <a:cubicBezTo>
                  <a:pt x="485274" y="163685"/>
                  <a:pt x="403438" y="104425"/>
                  <a:pt x="459878" y="160866"/>
                </a:cubicBezTo>
                <a:cubicBezTo>
                  <a:pt x="476292" y="177281"/>
                  <a:pt x="490018" y="179380"/>
                  <a:pt x="510678" y="186266"/>
                </a:cubicBezTo>
                <a:lnTo>
                  <a:pt x="553011" y="228600"/>
                </a:lnTo>
                <a:cubicBezTo>
                  <a:pt x="558656" y="234245"/>
                  <a:pt x="565517" y="238891"/>
                  <a:pt x="569945" y="245533"/>
                </a:cubicBezTo>
                <a:cubicBezTo>
                  <a:pt x="575589" y="254000"/>
                  <a:pt x="579683" y="263738"/>
                  <a:pt x="586878" y="270933"/>
                </a:cubicBezTo>
                <a:cubicBezTo>
                  <a:pt x="635800" y="319855"/>
                  <a:pt x="589128" y="250845"/>
                  <a:pt x="637678" y="313266"/>
                </a:cubicBezTo>
                <a:cubicBezTo>
                  <a:pt x="641349" y="317986"/>
                  <a:pt x="670736" y="370354"/>
                  <a:pt x="688478" y="381000"/>
                </a:cubicBezTo>
                <a:cubicBezTo>
                  <a:pt x="696131" y="385592"/>
                  <a:pt x="705411" y="386644"/>
                  <a:pt x="713878" y="389466"/>
                </a:cubicBezTo>
                <a:cubicBezTo>
                  <a:pt x="716700" y="400755"/>
                  <a:pt x="715076" y="414246"/>
                  <a:pt x="722345" y="423333"/>
                </a:cubicBezTo>
                <a:cubicBezTo>
                  <a:pt x="727920" y="430302"/>
                  <a:pt x="739763" y="427809"/>
                  <a:pt x="747745" y="431800"/>
                </a:cubicBezTo>
                <a:cubicBezTo>
                  <a:pt x="756846" y="436351"/>
                  <a:pt x="763846" y="444600"/>
                  <a:pt x="773145" y="448733"/>
                </a:cubicBezTo>
                <a:cubicBezTo>
                  <a:pt x="789456" y="455982"/>
                  <a:pt x="823945" y="465666"/>
                  <a:pt x="823945" y="465666"/>
                </a:cubicBezTo>
                <a:cubicBezTo>
                  <a:pt x="854124" y="495847"/>
                  <a:pt x="826905" y="472196"/>
                  <a:pt x="874745" y="499533"/>
                </a:cubicBezTo>
                <a:cubicBezTo>
                  <a:pt x="883580" y="504581"/>
                  <a:pt x="891044" y="511915"/>
                  <a:pt x="900145" y="516466"/>
                </a:cubicBezTo>
                <a:cubicBezTo>
                  <a:pt x="908127" y="520457"/>
                  <a:pt x="917563" y="520942"/>
                  <a:pt x="925545" y="524933"/>
                </a:cubicBezTo>
                <a:cubicBezTo>
                  <a:pt x="934646" y="529484"/>
                  <a:pt x="942999" y="535509"/>
                  <a:pt x="950945" y="541866"/>
                </a:cubicBezTo>
                <a:cubicBezTo>
                  <a:pt x="957178" y="546853"/>
                  <a:pt x="961033" y="554693"/>
                  <a:pt x="967878" y="558800"/>
                </a:cubicBezTo>
                <a:cubicBezTo>
                  <a:pt x="975531" y="563392"/>
                  <a:pt x="984811" y="564444"/>
                  <a:pt x="993278" y="567266"/>
                </a:cubicBezTo>
                <a:cubicBezTo>
                  <a:pt x="998922" y="572911"/>
                  <a:pt x="1005422" y="577814"/>
                  <a:pt x="1010211" y="584200"/>
                </a:cubicBezTo>
                <a:cubicBezTo>
                  <a:pt x="1022422" y="600481"/>
                  <a:pt x="1024771" y="628565"/>
                  <a:pt x="1044078" y="635000"/>
                </a:cubicBezTo>
                <a:lnTo>
                  <a:pt x="1069478" y="643466"/>
                </a:lnTo>
                <a:cubicBezTo>
                  <a:pt x="1100801" y="674791"/>
                  <a:pt x="1081984" y="653759"/>
                  <a:pt x="1120278" y="711200"/>
                </a:cubicBezTo>
                <a:cubicBezTo>
                  <a:pt x="1125922" y="719667"/>
                  <a:pt x="1133993" y="726947"/>
                  <a:pt x="1137211" y="736600"/>
                </a:cubicBezTo>
                <a:lnTo>
                  <a:pt x="1171078" y="838200"/>
                </a:lnTo>
                <a:cubicBezTo>
                  <a:pt x="1173900" y="846667"/>
                  <a:pt x="1174595" y="856174"/>
                  <a:pt x="1179545" y="863600"/>
                </a:cubicBezTo>
                <a:lnTo>
                  <a:pt x="1213411" y="914400"/>
                </a:lnTo>
                <a:cubicBezTo>
                  <a:pt x="1216233" y="925689"/>
                  <a:pt x="1214609" y="939180"/>
                  <a:pt x="1221878" y="948266"/>
                </a:cubicBezTo>
                <a:cubicBezTo>
                  <a:pt x="1227453" y="955235"/>
                  <a:pt x="1242091" y="949471"/>
                  <a:pt x="1247278" y="956733"/>
                </a:cubicBezTo>
                <a:cubicBezTo>
                  <a:pt x="1257653" y="971258"/>
                  <a:pt x="1259882" y="990217"/>
                  <a:pt x="1264211" y="1007533"/>
                </a:cubicBezTo>
                <a:lnTo>
                  <a:pt x="1281145" y="1075266"/>
                </a:lnTo>
                <a:cubicBezTo>
                  <a:pt x="1283967" y="1086555"/>
                  <a:pt x="1283156" y="1099451"/>
                  <a:pt x="1289611" y="1109133"/>
                </a:cubicBezTo>
                <a:lnTo>
                  <a:pt x="1306545" y="1134533"/>
                </a:lnTo>
                <a:cubicBezTo>
                  <a:pt x="1309367" y="1157111"/>
                  <a:pt x="1311270" y="1179822"/>
                  <a:pt x="1315011" y="1202266"/>
                </a:cubicBezTo>
                <a:cubicBezTo>
                  <a:pt x="1316924" y="1213744"/>
                  <a:pt x="1321196" y="1224723"/>
                  <a:pt x="1323478" y="1236133"/>
                </a:cubicBezTo>
                <a:cubicBezTo>
                  <a:pt x="1326845" y="1252967"/>
                  <a:pt x="1329123" y="1270000"/>
                  <a:pt x="1331945" y="1286933"/>
                </a:cubicBezTo>
                <a:cubicBezTo>
                  <a:pt x="1334767" y="1343377"/>
                  <a:pt x="1333933" y="1400124"/>
                  <a:pt x="1340411" y="1456266"/>
                </a:cubicBezTo>
                <a:cubicBezTo>
                  <a:pt x="1342457" y="1473998"/>
                  <a:pt x="1353016" y="1489749"/>
                  <a:pt x="1357345" y="1507066"/>
                </a:cubicBezTo>
                <a:cubicBezTo>
                  <a:pt x="1360167" y="1518355"/>
                  <a:pt x="1362467" y="1529787"/>
                  <a:pt x="1365811" y="1540933"/>
                </a:cubicBezTo>
                <a:cubicBezTo>
                  <a:pt x="1370940" y="1558030"/>
                  <a:pt x="1377101" y="1574800"/>
                  <a:pt x="1382745" y="1591733"/>
                </a:cubicBezTo>
                <a:cubicBezTo>
                  <a:pt x="1385567" y="1600200"/>
                  <a:pt x="1384900" y="1610823"/>
                  <a:pt x="1391211" y="1617133"/>
                </a:cubicBezTo>
                <a:lnTo>
                  <a:pt x="1408145" y="1634066"/>
                </a:lnTo>
                <a:cubicBezTo>
                  <a:pt x="1413789" y="1650999"/>
                  <a:pt x="1415177" y="1670014"/>
                  <a:pt x="1425078" y="1684866"/>
                </a:cubicBezTo>
                <a:cubicBezTo>
                  <a:pt x="1430722" y="1693333"/>
                  <a:pt x="1437878" y="1700967"/>
                  <a:pt x="1442011" y="1710266"/>
                </a:cubicBezTo>
                <a:cubicBezTo>
                  <a:pt x="1449260" y="1726577"/>
                  <a:pt x="1453301" y="1744133"/>
                  <a:pt x="1458945" y="1761066"/>
                </a:cubicBezTo>
                <a:cubicBezTo>
                  <a:pt x="1461767" y="1769533"/>
                  <a:pt x="1461100" y="1780155"/>
                  <a:pt x="1467411" y="1786466"/>
                </a:cubicBezTo>
                <a:lnTo>
                  <a:pt x="1484345" y="1803400"/>
                </a:lnTo>
                <a:cubicBezTo>
                  <a:pt x="1487167" y="1817511"/>
                  <a:pt x="1489689" y="1831685"/>
                  <a:pt x="1492811" y="1845733"/>
                </a:cubicBezTo>
                <a:cubicBezTo>
                  <a:pt x="1495335" y="1857092"/>
                  <a:pt x="1498840" y="1868222"/>
                  <a:pt x="1501278" y="1879600"/>
                </a:cubicBezTo>
                <a:cubicBezTo>
                  <a:pt x="1507308" y="1907742"/>
                  <a:pt x="1518211" y="1964266"/>
                  <a:pt x="1518211" y="1964266"/>
                </a:cubicBezTo>
                <a:cubicBezTo>
                  <a:pt x="1512549" y="2066185"/>
                  <a:pt x="1537294" y="2086462"/>
                  <a:pt x="1492811" y="2142066"/>
                </a:cubicBezTo>
                <a:cubicBezTo>
                  <a:pt x="1487824" y="2148299"/>
                  <a:pt x="1481522" y="2153355"/>
                  <a:pt x="1475878" y="2159000"/>
                </a:cubicBezTo>
                <a:cubicBezTo>
                  <a:pt x="1473056" y="2167467"/>
                  <a:pt x="1472986" y="2177431"/>
                  <a:pt x="1467411" y="2184400"/>
                </a:cubicBezTo>
                <a:cubicBezTo>
                  <a:pt x="1461054" y="2192346"/>
                  <a:pt x="1451310" y="2197200"/>
                  <a:pt x="1442011" y="2201333"/>
                </a:cubicBezTo>
                <a:cubicBezTo>
                  <a:pt x="1405476" y="2217571"/>
                  <a:pt x="1361142" y="2224439"/>
                  <a:pt x="1323478" y="2235200"/>
                </a:cubicBezTo>
                <a:cubicBezTo>
                  <a:pt x="1306316" y="2240104"/>
                  <a:pt x="1272678" y="2252133"/>
                  <a:pt x="1272678" y="2252133"/>
                </a:cubicBezTo>
                <a:cubicBezTo>
                  <a:pt x="1269856" y="2260600"/>
                  <a:pt x="1269786" y="2270564"/>
                  <a:pt x="1264211" y="2277533"/>
                </a:cubicBezTo>
                <a:cubicBezTo>
                  <a:pt x="1252275" y="2292453"/>
                  <a:pt x="1230143" y="2297356"/>
                  <a:pt x="1213411" y="2302933"/>
                </a:cubicBezTo>
                <a:cubicBezTo>
                  <a:pt x="1207767" y="2311400"/>
                  <a:pt x="1205107" y="2322940"/>
                  <a:pt x="1196478" y="2328333"/>
                </a:cubicBezTo>
                <a:cubicBezTo>
                  <a:pt x="1181342" y="2337793"/>
                  <a:pt x="1162611" y="2339622"/>
                  <a:pt x="1145678" y="2345266"/>
                </a:cubicBezTo>
                <a:cubicBezTo>
                  <a:pt x="1084781" y="2365565"/>
                  <a:pt x="1160825" y="2340939"/>
                  <a:pt x="1086411" y="2362200"/>
                </a:cubicBezTo>
                <a:cubicBezTo>
                  <a:pt x="1049021" y="2372882"/>
                  <a:pt x="1067081" y="2372679"/>
                  <a:pt x="1018678" y="2379133"/>
                </a:cubicBezTo>
                <a:cubicBezTo>
                  <a:pt x="990564" y="2382882"/>
                  <a:pt x="962233" y="2384778"/>
                  <a:pt x="934011" y="2387600"/>
                </a:cubicBezTo>
                <a:cubicBezTo>
                  <a:pt x="747238" y="2383355"/>
                  <a:pt x="613502" y="2368650"/>
                  <a:pt x="442945" y="2387600"/>
                </a:cubicBezTo>
                <a:cubicBezTo>
                  <a:pt x="431380" y="2388885"/>
                  <a:pt x="420437" y="2393542"/>
                  <a:pt x="409078" y="2396066"/>
                </a:cubicBezTo>
                <a:cubicBezTo>
                  <a:pt x="395030" y="2399188"/>
                  <a:pt x="380856" y="2401711"/>
                  <a:pt x="366745" y="2404533"/>
                </a:cubicBezTo>
                <a:cubicBezTo>
                  <a:pt x="293367" y="2401711"/>
                  <a:pt x="220043" y="2396066"/>
                  <a:pt x="146611" y="2396066"/>
                </a:cubicBezTo>
                <a:cubicBezTo>
                  <a:pt x="115439" y="2396066"/>
                  <a:pt x="84176" y="2399116"/>
                  <a:pt x="53478" y="2404533"/>
                </a:cubicBezTo>
                <a:cubicBezTo>
                  <a:pt x="0" y="2413970"/>
                  <a:pt x="2678" y="2404943"/>
                  <a:pt x="2678" y="2429933"/>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Freeform 12"/>
          <p:cNvSpPr/>
          <p:nvPr/>
        </p:nvSpPr>
        <p:spPr>
          <a:xfrm>
            <a:off x="2322513" y="2721018"/>
            <a:ext cx="1524000" cy="3368675"/>
          </a:xfrm>
          <a:custGeom>
            <a:avLst/>
            <a:gdLst>
              <a:gd name="connsiteX0" fmla="*/ 0 w 1524000"/>
              <a:gd name="connsiteY0" fmla="*/ 3369734 h 3369734"/>
              <a:gd name="connsiteX1" fmla="*/ 16933 w 1524000"/>
              <a:gd name="connsiteY1" fmla="*/ 3344334 h 3369734"/>
              <a:gd name="connsiteX2" fmla="*/ 50800 w 1524000"/>
              <a:gd name="connsiteY2" fmla="*/ 3310467 h 3369734"/>
              <a:gd name="connsiteX3" fmla="*/ 84666 w 1524000"/>
              <a:gd name="connsiteY3" fmla="*/ 3268134 h 3369734"/>
              <a:gd name="connsiteX4" fmla="*/ 118533 w 1524000"/>
              <a:gd name="connsiteY4" fmla="*/ 3217334 h 3369734"/>
              <a:gd name="connsiteX5" fmla="*/ 135466 w 1524000"/>
              <a:gd name="connsiteY5" fmla="*/ 3200400 h 3369734"/>
              <a:gd name="connsiteX6" fmla="*/ 169333 w 1524000"/>
              <a:gd name="connsiteY6" fmla="*/ 3158067 h 3369734"/>
              <a:gd name="connsiteX7" fmla="*/ 203200 w 1524000"/>
              <a:gd name="connsiteY7" fmla="*/ 3115734 h 3369734"/>
              <a:gd name="connsiteX8" fmla="*/ 211666 w 1524000"/>
              <a:gd name="connsiteY8" fmla="*/ 3090334 h 3369734"/>
              <a:gd name="connsiteX9" fmla="*/ 228600 w 1524000"/>
              <a:gd name="connsiteY9" fmla="*/ 3073400 h 3369734"/>
              <a:gd name="connsiteX10" fmla="*/ 245533 w 1524000"/>
              <a:gd name="connsiteY10" fmla="*/ 3048000 h 3369734"/>
              <a:gd name="connsiteX11" fmla="*/ 279400 w 1524000"/>
              <a:gd name="connsiteY11" fmla="*/ 2997200 h 3369734"/>
              <a:gd name="connsiteX12" fmla="*/ 287866 w 1524000"/>
              <a:gd name="connsiteY12" fmla="*/ 2963334 h 3369734"/>
              <a:gd name="connsiteX13" fmla="*/ 321733 w 1524000"/>
              <a:gd name="connsiteY13" fmla="*/ 2921000 h 3369734"/>
              <a:gd name="connsiteX14" fmla="*/ 347133 w 1524000"/>
              <a:gd name="connsiteY14" fmla="*/ 2870200 h 3369734"/>
              <a:gd name="connsiteX15" fmla="*/ 364066 w 1524000"/>
              <a:gd name="connsiteY15" fmla="*/ 2819400 h 3369734"/>
              <a:gd name="connsiteX16" fmla="*/ 372533 w 1524000"/>
              <a:gd name="connsiteY16" fmla="*/ 2794000 h 3369734"/>
              <a:gd name="connsiteX17" fmla="*/ 381000 w 1524000"/>
              <a:gd name="connsiteY17" fmla="*/ 2760134 h 3369734"/>
              <a:gd name="connsiteX18" fmla="*/ 397933 w 1524000"/>
              <a:gd name="connsiteY18" fmla="*/ 2743200 h 3369734"/>
              <a:gd name="connsiteX19" fmla="*/ 423333 w 1524000"/>
              <a:gd name="connsiteY19" fmla="*/ 2709334 h 3369734"/>
              <a:gd name="connsiteX20" fmla="*/ 431800 w 1524000"/>
              <a:gd name="connsiteY20" fmla="*/ 2675467 h 3369734"/>
              <a:gd name="connsiteX21" fmla="*/ 482600 w 1524000"/>
              <a:gd name="connsiteY21" fmla="*/ 2607734 h 3369734"/>
              <a:gd name="connsiteX22" fmla="*/ 508000 w 1524000"/>
              <a:gd name="connsiteY22" fmla="*/ 2556934 h 3369734"/>
              <a:gd name="connsiteX23" fmla="*/ 524933 w 1524000"/>
              <a:gd name="connsiteY23" fmla="*/ 2540000 h 3369734"/>
              <a:gd name="connsiteX24" fmla="*/ 541866 w 1524000"/>
              <a:gd name="connsiteY24" fmla="*/ 2506134 h 3369734"/>
              <a:gd name="connsiteX25" fmla="*/ 558800 w 1524000"/>
              <a:gd name="connsiteY25" fmla="*/ 2489200 h 3369734"/>
              <a:gd name="connsiteX26" fmla="*/ 575733 w 1524000"/>
              <a:gd name="connsiteY26" fmla="*/ 2463800 h 3369734"/>
              <a:gd name="connsiteX27" fmla="*/ 592666 w 1524000"/>
              <a:gd name="connsiteY27" fmla="*/ 2429934 h 3369734"/>
              <a:gd name="connsiteX28" fmla="*/ 601133 w 1524000"/>
              <a:gd name="connsiteY28" fmla="*/ 2404534 h 3369734"/>
              <a:gd name="connsiteX29" fmla="*/ 618066 w 1524000"/>
              <a:gd name="connsiteY29" fmla="*/ 2379134 h 3369734"/>
              <a:gd name="connsiteX30" fmla="*/ 626533 w 1524000"/>
              <a:gd name="connsiteY30" fmla="*/ 2353734 h 3369734"/>
              <a:gd name="connsiteX31" fmla="*/ 668866 w 1524000"/>
              <a:gd name="connsiteY31" fmla="*/ 2319867 h 3369734"/>
              <a:gd name="connsiteX32" fmla="*/ 702733 w 1524000"/>
              <a:gd name="connsiteY32" fmla="*/ 2286000 h 3369734"/>
              <a:gd name="connsiteX33" fmla="*/ 728133 w 1524000"/>
              <a:gd name="connsiteY33" fmla="*/ 2235200 h 3369734"/>
              <a:gd name="connsiteX34" fmla="*/ 745066 w 1524000"/>
              <a:gd name="connsiteY34" fmla="*/ 2209800 h 3369734"/>
              <a:gd name="connsiteX35" fmla="*/ 736600 w 1524000"/>
              <a:gd name="connsiteY35" fmla="*/ 2091267 h 3369734"/>
              <a:gd name="connsiteX36" fmla="*/ 728133 w 1524000"/>
              <a:gd name="connsiteY36" fmla="*/ 2065867 h 3369734"/>
              <a:gd name="connsiteX37" fmla="*/ 702733 w 1524000"/>
              <a:gd name="connsiteY37" fmla="*/ 2057400 h 3369734"/>
              <a:gd name="connsiteX38" fmla="*/ 660400 w 1524000"/>
              <a:gd name="connsiteY38" fmla="*/ 2015067 h 3369734"/>
              <a:gd name="connsiteX39" fmla="*/ 609600 w 1524000"/>
              <a:gd name="connsiteY39" fmla="*/ 1998134 h 3369734"/>
              <a:gd name="connsiteX40" fmla="*/ 567266 w 1524000"/>
              <a:gd name="connsiteY40" fmla="*/ 1972734 h 3369734"/>
              <a:gd name="connsiteX41" fmla="*/ 516466 w 1524000"/>
              <a:gd name="connsiteY41" fmla="*/ 1938867 h 3369734"/>
              <a:gd name="connsiteX42" fmla="*/ 508000 w 1524000"/>
              <a:gd name="connsiteY42" fmla="*/ 1896534 h 3369734"/>
              <a:gd name="connsiteX43" fmla="*/ 524933 w 1524000"/>
              <a:gd name="connsiteY43" fmla="*/ 1744134 h 3369734"/>
              <a:gd name="connsiteX44" fmla="*/ 533400 w 1524000"/>
              <a:gd name="connsiteY44" fmla="*/ 1701800 h 3369734"/>
              <a:gd name="connsiteX45" fmla="*/ 550333 w 1524000"/>
              <a:gd name="connsiteY45" fmla="*/ 1676400 h 3369734"/>
              <a:gd name="connsiteX46" fmla="*/ 558800 w 1524000"/>
              <a:gd name="connsiteY46" fmla="*/ 1651000 h 3369734"/>
              <a:gd name="connsiteX47" fmla="*/ 584200 w 1524000"/>
              <a:gd name="connsiteY47" fmla="*/ 1591734 h 3369734"/>
              <a:gd name="connsiteX48" fmla="*/ 567266 w 1524000"/>
              <a:gd name="connsiteY48" fmla="*/ 1566334 h 3369734"/>
              <a:gd name="connsiteX49" fmla="*/ 533400 w 1524000"/>
              <a:gd name="connsiteY49" fmla="*/ 1498600 h 3369734"/>
              <a:gd name="connsiteX50" fmla="*/ 508000 w 1524000"/>
              <a:gd name="connsiteY50" fmla="*/ 1422400 h 3369734"/>
              <a:gd name="connsiteX51" fmla="*/ 482600 w 1524000"/>
              <a:gd name="connsiteY51" fmla="*/ 1371600 h 3369734"/>
              <a:gd name="connsiteX52" fmla="*/ 457200 w 1524000"/>
              <a:gd name="connsiteY52" fmla="*/ 1363134 h 3369734"/>
              <a:gd name="connsiteX53" fmla="*/ 440266 w 1524000"/>
              <a:gd name="connsiteY53" fmla="*/ 1346200 h 3369734"/>
              <a:gd name="connsiteX54" fmla="*/ 423333 w 1524000"/>
              <a:gd name="connsiteY54" fmla="*/ 1320800 h 3369734"/>
              <a:gd name="connsiteX55" fmla="*/ 397933 w 1524000"/>
              <a:gd name="connsiteY55" fmla="*/ 1303867 h 3369734"/>
              <a:gd name="connsiteX56" fmla="*/ 364066 w 1524000"/>
              <a:gd name="connsiteY56" fmla="*/ 1261534 h 3369734"/>
              <a:gd name="connsiteX57" fmla="*/ 355600 w 1524000"/>
              <a:gd name="connsiteY57" fmla="*/ 1236134 h 3369734"/>
              <a:gd name="connsiteX58" fmla="*/ 338666 w 1524000"/>
              <a:gd name="connsiteY58" fmla="*/ 1219200 h 3369734"/>
              <a:gd name="connsiteX59" fmla="*/ 313266 w 1524000"/>
              <a:gd name="connsiteY59" fmla="*/ 1134534 h 3369734"/>
              <a:gd name="connsiteX60" fmla="*/ 304800 w 1524000"/>
              <a:gd name="connsiteY60" fmla="*/ 1109134 h 3369734"/>
              <a:gd name="connsiteX61" fmla="*/ 287866 w 1524000"/>
              <a:gd name="connsiteY61" fmla="*/ 1049867 h 3369734"/>
              <a:gd name="connsiteX62" fmla="*/ 304800 w 1524000"/>
              <a:gd name="connsiteY62" fmla="*/ 931334 h 3369734"/>
              <a:gd name="connsiteX63" fmla="*/ 338666 w 1524000"/>
              <a:gd name="connsiteY63" fmla="*/ 889000 h 3369734"/>
              <a:gd name="connsiteX64" fmla="*/ 364066 w 1524000"/>
              <a:gd name="connsiteY64" fmla="*/ 838200 h 3369734"/>
              <a:gd name="connsiteX65" fmla="*/ 381000 w 1524000"/>
              <a:gd name="connsiteY65" fmla="*/ 804334 h 3369734"/>
              <a:gd name="connsiteX66" fmla="*/ 397933 w 1524000"/>
              <a:gd name="connsiteY66" fmla="*/ 778934 h 3369734"/>
              <a:gd name="connsiteX67" fmla="*/ 440266 w 1524000"/>
              <a:gd name="connsiteY67" fmla="*/ 711200 h 3369734"/>
              <a:gd name="connsiteX68" fmla="*/ 474133 w 1524000"/>
              <a:gd name="connsiteY68" fmla="*/ 643467 h 3369734"/>
              <a:gd name="connsiteX69" fmla="*/ 524933 w 1524000"/>
              <a:gd name="connsiteY69" fmla="*/ 592667 h 3369734"/>
              <a:gd name="connsiteX70" fmla="*/ 550333 w 1524000"/>
              <a:gd name="connsiteY70" fmla="*/ 558800 h 3369734"/>
              <a:gd name="connsiteX71" fmla="*/ 567266 w 1524000"/>
              <a:gd name="connsiteY71" fmla="*/ 533400 h 3369734"/>
              <a:gd name="connsiteX72" fmla="*/ 584200 w 1524000"/>
              <a:gd name="connsiteY72" fmla="*/ 516467 h 3369734"/>
              <a:gd name="connsiteX73" fmla="*/ 618066 w 1524000"/>
              <a:gd name="connsiteY73" fmla="*/ 465667 h 3369734"/>
              <a:gd name="connsiteX74" fmla="*/ 651933 w 1524000"/>
              <a:gd name="connsiteY74" fmla="*/ 423334 h 3369734"/>
              <a:gd name="connsiteX75" fmla="*/ 660400 w 1524000"/>
              <a:gd name="connsiteY75" fmla="*/ 397934 h 3369734"/>
              <a:gd name="connsiteX76" fmla="*/ 719666 w 1524000"/>
              <a:gd name="connsiteY76" fmla="*/ 381000 h 3369734"/>
              <a:gd name="connsiteX77" fmla="*/ 905933 w 1524000"/>
              <a:gd name="connsiteY77" fmla="*/ 372534 h 3369734"/>
              <a:gd name="connsiteX78" fmla="*/ 939800 w 1524000"/>
              <a:gd name="connsiteY78" fmla="*/ 364067 h 3369734"/>
              <a:gd name="connsiteX79" fmla="*/ 1016000 w 1524000"/>
              <a:gd name="connsiteY79" fmla="*/ 330200 h 3369734"/>
              <a:gd name="connsiteX80" fmla="*/ 1066800 w 1524000"/>
              <a:gd name="connsiteY80" fmla="*/ 304800 h 3369734"/>
              <a:gd name="connsiteX81" fmla="*/ 1117600 w 1524000"/>
              <a:gd name="connsiteY81" fmla="*/ 270934 h 3369734"/>
              <a:gd name="connsiteX82" fmla="*/ 1159933 w 1524000"/>
              <a:gd name="connsiteY82" fmla="*/ 237067 h 3369734"/>
              <a:gd name="connsiteX83" fmla="*/ 1185333 w 1524000"/>
              <a:gd name="connsiteY83" fmla="*/ 228600 h 3369734"/>
              <a:gd name="connsiteX84" fmla="*/ 1236133 w 1524000"/>
              <a:gd name="connsiteY84" fmla="*/ 203200 h 3369734"/>
              <a:gd name="connsiteX85" fmla="*/ 1337733 w 1524000"/>
              <a:gd name="connsiteY85" fmla="*/ 194734 h 3369734"/>
              <a:gd name="connsiteX86" fmla="*/ 1354666 w 1524000"/>
              <a:gd name="connsiteY86" fmla="*/ 169334 h 3369734"/>
              <a:gd name="connsiteX87" fmla="*/ 1397000 w 1524000"/>
              <a:gd name="connsiteY87" fmla="*/ 135467 h 3369734"/>
              <a:gd name="connsiteX88" fmla="*/ 1430866 w 1524000"/>
              <a:gd name="connsiteY88" fmla="*/ 101600 h 3369734"/>
              <a:gd name="connsiteX89" fmla="*/ 1439333 w 1524000"/>
              <a:gd name="connsiteY89" fmla="*/ 76200 h 3369734"/>
              <a:gd name="connsiteX90" fmla="*/ 1464733 w 1524000"/>
              <a:gd name="connsiteY90" fmla="*/ 59267 h 3369734"/>
              <a:gd name="connsiteX91" fmla="*/ 1481666 w 1524000"/>
              <a:gd name="connsiteY91" fmla="*/ 33867 h 3369734"/>
              <a:gd name="connsiteX92" fmla="*/ 1507066 w 1524000"/>
              <a:gd name="connsiteY92" fmla="*/ 25400 h 3369734"/>
              <a:gd name="connsiteX93" fmla="*/ 1524000 w 1524000"/>
              <a:gd name="connsiteY93" fmla="*/ 0 h 336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24000" h="3369734">
                <a:moveTo>
                  <a:pt x="0" y="3369734"/>
                </a:moveTo>
                <a:cubicBezTo>
                  <a:pt x="5644" y="3361267"/>
                  <a:pt x="10311" y="3352060"/>
                  <a:pt x="16933" y="3344334"/>
                </a:cubicBezTo>
                <a:cubicBezTo>
                  <a:pt x="27323" y="3332212"/>
                  <a:pt x="50800" y="3310467"/>
                  <a:pt x="50800" y="3310467"/>
                </a:cubicBezTo>
                <a:cubicBezTo>
                  <a:pt x="69865" y="3253268"/>
                  <a:pt x="43425" y="3315267"/>
                  <a:pt x="84666" y="3268134"/>
                </a:cubicBezTo>
                <a:cubicBezTo>
                  <a:pt x="98068" y="3252818"/>
                  <a:pt x="104143" y="3231725"/>
                  <a:pt x="118533" y="3217334"/>
                </a:cubicBezTo>
                <a:lnTo>
                  <a:pt x="135466" y="3200400"/>
                </a:lnTo>
                <a:cubicBezTo>
                  <a:pt x="156748" y="3136556"/>
                  <a:pt x="125565" y="3212776"/>
                  <a:pt x="169333" y="3158067"/>
                </a:cubicBezTo>
                <a:cubicBezTo>
                  <a:pt x="216071" y="3099645"/>
                  <a:pt x="130408" y="3164261"/>
                  <a:pt x="203200" y="3115734"/>
                </a:cubicBezTo>
                <a:cubicBezTo>
                  <a:pt x="206022" y="3107267"/>
                  <a:pt x="207074" y="3097987"/>
                  <a:pt x="211666" y="3090334"/>
                </a:cubicBezTo>
                <a:cubicBezTo>
                  <a:pt x="215773" y="3083489"/>
                  <a:pt x="223613" y="3079634"/>
                  <a:pt x="228600" y="3073400"/>
                </a:cubicBezTo>
                <a:cubicBezTo>
                  <a:pt x="234957" y="3065454"/>
                  <a:pt x="240485" y="3056835"/>
                  <a:pt x="245533" y="3048000"/>
                </a:cubicBezTo>
                <a:cubicBezTo>
                  <a:pt x="272870" y="3000160"/>
                  <a:pt x="249219" y="3027381"/>
                  <a:pt x="279400" y="2997200"/>
                </a:cubicBezTo>
                <a:cubicBezTo>
                  <a:pt x="282222" y="2985911"/>
                  <a:pt x="283282" y="2974029"/>
                  <a:pt x="287866" y="2963334"/>
                </a:cubicBezTo>
                <a:cubicBezTo>
                  <a:pt x="295875" y="2944646"/>
                  <a:pt x="308079" y="2934654"/>
                  <a:pt x="321733" y="2921000"/>
                </a:cubicBezTo>
                <a:cubicBezTo>
                  <a:pt x="352616" y="2828356"/>
                  <a:pt x="303361" y="2968689"/>
                  <a:pt x="347133" y="2870200"/>
                </a:cubicBezTo>
                <a:cubicBezTo>
                  <a:pt x="354382" y="2853889"/>
                  <a:pt x="358422" y="2836333"/>
                  <a:pt x="364066" y="2819400"/>
                </a:cubicBezTo>
                <a:cubicBezTo>
                  <a:pt x="366888" y="2810933"/>
                  <a:pt x="370368" y="2802658"/>
                  <a:pt x="372533" y="2794000"/>
                </a:cubicBezTo>
                <a:cubicBezTo>
                  <a:pt x="375355" y="2782711"/>
                  <a:pt x="375796" y="2770542"/>
                  <a:pt x="381000" y="2760134"/>
                </a:cubicBezTo>
                <a:cubicBezTo>
                  <a:pt x="384570" y="2752994"/>
                  <a:pt x="392823" y="2749332"/>
                  <a:pt x="397933" y="2743200"/>
                </a:cubicBezTo>
                <a:cubicBezTo>
                  <a:pt x="406967" y="2732360"/>
                  <a:pt x="414866" y="2720623"/>
                  <a:pt x="423333" y="2709334"/>
                </a:cubicBezTo>
                <a:cubicBezTo>
                  <a:pt x="426155" y="2698045"/>
                  <a:pt x="426596" y="2685875"/>
                  <a:pt x="431800" y="2675467"/>
                </a:cubicBezTo>
                <a:cubicBezTo>
                  <a:pt x="450949" y="2637169"/>
                  <a:pt x="458785" y="2631548"/>
                  <a:pt x="482600" y="2607734"/>
                </a:cubicBezTo>
                <a:cubicBezTo>
                  <a:pt x="491543" y="2580904"/>
                  <a:pt x="489241" y="2580383"/>
                  <a:pt x="508000" y="2556934"/>
                </a:cubicBezTo>
                <a:cubicBezTo>
                  <a:pt x="512987" y="2550701"/>
                  <a:pt x="520505" y="2546642"/>
                  <a:pt x="524933" y="2540000"/>
                </a:cubicBezTo>
                <a:cubicBezTo>
                  <a:pt x="531934" y="2529499"/>
                  <a:pt x="534865" y="2516635"/>
                  <a:pt x="541866" y="2506134"/>
                </a:cubicBezTo>
                <a:cubicBezTo>
                  <a:pt x="546294" y="2499492"/>
                  <a:pt x="553813" y="2495434"/>
                  <a:pt x="558800" y="2489200"/>
                </a:cubicBezTo>
                <a:cubicBezTo>
                  <a:pt x="565157" y="2481254"/>
                  <a:pt x="570685" y="2472635"/>
                  <a:pt x="575733" y="2463800"/>
                </a:cubicBezTo>
                <a:cubicBezTo>
                  <a:pt x="581995" y="2452842"/>
                  <a:pt x="587694" y="2441535"/>
                  <a:pt x="592666" y="2429934"/>
                </a:cubicBezTo>
                <a:cubicBezTo>
                  <a:pt x="596182" y="2421731"/>
                  <a:pt x="597142" y="2412516"/>
                  <a:pt x="601133" y="2404534"/>
                </a:cubicBezTo>
                <a:cubicBezTo>
                  <a:pt x="605684" y="2395433"/>
                  <a:pt x="613515" y="2388235"/>
                  <a:pt x="618066" y="2379134"/>
                </a:cubicBezTo>
                <a:cubicBezTo>
                  <a:pt x="622057" y="2371152"/>
                  <a:pt x="621941" y="2361387"/>
                  <a:pt x="626533" y="2353734"/>
                </a:cubicBezTo>
                <a:cubicBezTo>
                  <a:pt x="634577" y="2340327"/>
                  <a:pt x="657327" y="2327560"/>
                  <a:pt x="668866" y="2319867"/>
                </a:cubicBezTo>
                <a:cubicBezTo>
                  <a:pt x="687340" y="2264448"/>
                  <a:pt x="661682" y="2318841"/>
                  <a:pt x="702733" y="2286000"/>
                </a:cubicBezTo>
                <a:cubicBezTo>
                  <a:pt x="722952" y="2269825"/>
                  <a:pt x="717908" y="2255650"/>
                  <a:pt x="728133" y="2235200"/>
                </a:cubicBezTo>
                <a:cubicBezTo>
                  <a:pt x="732684" y="2226099"/>
                  <a:pt x="739422" y="2218267"/>
                  <a:pt x="745066" y="2209800"/>
                </a:cubicBezTo>
                <a:cubicBezTo>
                  <a:pt x="742244" y="2170289"/>
                  <a:pt x="741228" y="2130607"/>
                  <a:pt x="736600" y="2091267"/>
                </a:cubicBezTo>
                <a:cubicBezTo>
                  <a:pt x="735557" y="2082403"/>
                  <a:pt x="734444" y="2072178"/>
                  <a:pt x="728133" y="2065867"/>
                </a:cubicBezTo>
                <a:cubicBezTo>
                  <a:pt x="721822" y="2059556"/>
                  <a:pt x="711200" y="2060222"/>
                  <a:pt x="702733" y="2057400"/>
                </a:cubicBezTo>
                <a:cubicBezTo>
                  <a:pt x="687285" y="2034228"/>
                  <a:pt x="687137" y="2026950"/>
                  <a:pt x="660400" y="2015067"/>
                </a:cubicBezTo>
                <a:cubicBezTo>
                  <a:pt x="644089" y="2007818"/>
                  <a:pt x="609600" y="1998134"/>
                  <a:pt x="609600" y="1998134"/>
                </a:cubicBezTo>
                <a:cubicBezTo>
                  <a:pt x="571607" y="1960141"/>
                  <a:pt x="616727" y="2000212"/>
                  <a:pt x="567266" y="1972734"/>
                </a:cubicBezTo>
                <a:cubicBezTo>
                  <a:pt x="549476" y="1962851"/>
                  <a:pt x="516466" y="1938867"/>
                  <a:pt x="516466" y="1938867"/>
                </a:cubicBezTo>
                <a:cubicBezTo>
                  <a:pt x="513644" y="1924756"/>
                  <a:pt x="508000" y="1910924"/>
                  <a:pt x="508000" y="1896534"/>
                </a:cubicBezTo>
                <a:cubicBezTo>
                  <a:pt x="508000" y="1777450"/>
                  <a:pt x="509589" y="1813181"/>
                  <a:pt x="524933" y="1744134"/>
                </a:cubicBezTo>
                <a:cubicBezTo>
                  <a:pt x="528055" y="1730086"/>
                  <a:pt x="528347" y="1715275"/>
                  <a:pt x="533400" y="1701800"/>
                </a:cubicBezTo>
                <a:cubicBezTo>
                  <a:pt x="536973" y="1692272"/>
                  <a:pt x="545782" y="1685501"/>
                  <a:pt x="550333" y="1676400"/>
                </a:cubicBezTo>
                <a:cubicBezTo>
                  <a:pt x="554324" y="1668418"/>
                  <a:pt x="555284" y="1659203"/>
                  <a:pt x="558800" y="1651000"/>
                </a:cubicBezTo>
                <a:cubicBezTo>
                  <a:pt x="590187" y="1577765"/>
                  <a:pt x="564343" y="1651302"/>
                  <a:pt x="584200" y="1591734"/>
                </a:cubicBezTo>
                <a:cubicBezTo>
                  <a:pt x="578555" y="1583267"/>
                  <a:pt x="571399" y="1575633"/>
                  <a:pt x="567266" y="1566334"/>
                </a:cubicBezTo>
                <a:cubicBezTo>
                  <a:pt x="536132" y="1496284"/>
                  <a:pt x="568176" y="1533378"/>
                  <a:pt x="533400" y="1498600"/>
                </a:cubicBezTo>
                <a:cubicBezTo>
                  <a:pt x="519213" y="1441855"/>
                  <a:pt x="531911" y="1486163"/>
                  <a:pt x="508000" y="1422400"/>
                </a:cubicBezTo>
                <a:cubicBezTo>
                  <a:pt x="501427" y="1404872"/>
                  <a:pt x="498655" y="1384444"/>
                  <a:pt x="482600" y="1371600"/>
                </a:cubicBezTo>
                <a:cubicBezTo>
                  <a:pt x="475631" y="1366025"/>
                  <a:pt x="465667" y="1365956"/>
                  <a:pt x="457200" y="1363134"/>
                </a:cubicBezTo>
                <a:cubicBezTo>
                  <a:pt x="451555" y="1357489"/>
                  <a:pt x="445253" y="1352434"/>
                  <a:pt x="440266" y="1346200"/>
                </a:cubicBezTo>
                <a:cubicBezTo>
                  <a:pt x="433909" y="1338254"/>
                  <a:pt x="430528" y="1327995"/>
                  <a:pt x="423333" y="1320800"/>
                </a:cubicBezTo>
                <a:cubicBezTo>
                  <a:pt x="416138" y="1313605"/>
                  <a:pt x="406400" y="1309511"/>
                  <a:pt x="397933" y="1303867"/>
                </a:cubicBezTo>
                <a:cubicBezTo>
                  <a:pt x="376650" y="1240021"/>
                  <a:pt x="407835" y="1316246"/>
                  <a:pt x="364066" y="1261534"/>
                </a:cubicBezTo>
                <a:cubicBezTo>
                  <a:pt x="358491" y="1254565"/>
                  <a:pt x="360192" y="1243787"/>
                  <a:pt x="355600" y="1236134"/>
                </a:cubicBezTo>
                <a:cubicBezTo>
                  <a:pt x="351493" y="1229289"/>
                  <a:pt x="344311" y="1224845"/>
                  <a:pt x="338666" y="1219200"/>
                </a:cubicBezTo>
                <a:cubicBezTo>
                  <a:pt x="298434" y="1098501"/>
                  <a:pt x="338853" y="1224088"/>
                  <a:pt x="313266" y="1134534"/>
                </a:cubicBezTo>
                <a:cubicBezTo>
                  <a:pt x="310814" y="1125953"/>
                  <a:pt x="307364" y="1117682"/>
                  <a:pt x="304800" y="1109134"/>
                </a:cubicBezTo>
                <a:cubicBezTo>
                  <a:pt x="298896" y="1089454"/>
                  <a:pt x="293511" y="1069623"/>
                  <a:pt x="287866" y="1049867"/>
                </a:cubicBezTo>
                <a:cubicBezTo>
                  <a:pt x="289360" y="1034932"/>
                  <a:pt x="292789" y="959358"/>
                  <a:pt x="304800" y="931334"/>
                </a:cubicBezTo>
                <a:cubicBezTo>
                  <a:pt x="312810" y="912643"/>
                  <a:pt x="325011" y="902656"/>
                  <a:pt x="338666" y="889000"/>
                </a:cubicBezTo>
                <a:cubicBezTo>
                  <a:pt x="354189" y="842433"/>
                  <a:pt x="337807" y="884153"/>
                  <a:pt x="364066" y="838200"/>
                </a:cubicBezTo>
                <a:cubicBezTo>
                  <a:pt x="370328" y="827242"/>
                  <a:pt x="374738" y="815292"/>
                  <a:pt x="381000" y="804334"/>
                </a:cubicBezTo>
                <a:cubicBezTo>
                  <a:pt x="386049" y="795499"/>
                  <a:pt x="393800" y="788233"/>
                  <a:pt x="397933" y="778934"/>
                </a:cubicBezTo>
                <a:cubicBezTo>
                  <a:pt x="427629" y="712117"/>
                  <a:pt x="394573" y="741663"/>
                  <a:pt x="440266" y="711200"/>
                </a:cubicBezTo>
                <a:cubicBezTo>
                  <a:pt x="451555" y="688622"/>
                  <a:pt x="456284" y="661316"/>
                  <a:pt x="474133" y="643467"/>
                </a:cubicBezTo>
                <a:cubicBezTo>
                  <a:pt x="491066" y="626534"/>
                  <a:pt x="510565" y="611825"/>
                  <a:pt x="524933" y="592667"/>
                </a:cubicBezTo>
                <a:cubicBezTo>
                  <a:pt x="533400" y="581378"/>
                  <a:pt x="542131" y="570283"/>
                  <a:pt x="550333" y="558800"/>
                </a:cubicBezTo>
                <a:cubicBezTo>
                  <a:pt x="556247" y="550520"/>
                  <a:pt x="560909" y="541346"/>
                  <a:pt x="567266" y="533400"/>
                </a:cubicBezTo>
                <a:cubicBezTo>
                  <a:pt x="572253" y="527167"/>
                  <a:pt x="579410" y="522853"/>
                  <a:pt x="584200" y="516467"/>
                </a:cubicBezTo>
                <a:cubicBezTo>
                  <a:pt x="596411" y="500186"/>
                  <a:pt x="603675" y="480057"/>
                  <a:pt x="618066" y="465667"/>
                </a:cubicBezTo>
                <a:cubicBezTo>
                  <a:pt x="633818" y="449916"/>
                  <a:pt x="641251" y="444697"/>
                  <a:pt x="651933" y="423334"/>
                </a:cubicBezTo>
                <a:cubicBezTo>
                  <a:pt x="655924" y="415352"/>
                  <a:pt x="654089" y="404245"/>
                  <a:pt x="660400" y="397934"/>
                </a:cubicBezTo>
                <a:cubicBezTo>
                  <a:pt x="664407" y="393927"/>
                  <a:pt x="719428" y="381018"/>
                  <a:pt x="719666" y="381000"/>
                </a:cubicBezTo>
                <a:cubicBezTo>
                  <a:pt x="781636" y="376233"/>
                  <a:pt x="843844" y="375356"/>
                  <a:pt x="905933" y="372534"/>
                </a:cubicBezTo>
                <a:cubicBezTo>
                  <a:pt x="917222" y="369712"/>
                  <a:pt x="929166" y="368793"/>
                  <a:pt x="939800" y="364067"/>
                </a:cubicBezTo>
                <a:cubicBezTo>
                  <a:pt x="1033961" y="322217"/>
                  <a:pt x="936576" y="350057"/>
                  <a:pt x="1016000" y="330200"/>
                </a:cubicBezTo>
                <a:cubicBezTo>
                  <a:pt x="1128759" y="255029"/>
                  <a:pt x="961640" y="363222"/>
                  <a:pt x="1066800" y="304800"/>
                </a:cubicBezTo>
                <a:cubicBezTo>
                  <a:pt x="1084590" y="294917"/>
                  <a:pt x="1103210" y="285325"/>
                  <a:pt x="1117600" y="270934"/>
                </a:cubicBezTo>
                <a:cubicBezTo>
                  <a:pt x="1133351" y="255182"/>
                  <a:pt x="1138570" y="247749"/>
                  <a:pt x="1159933" y="237067"/>
                </a:cubicBezTo>
                <a:cubicBezTo>
                  <a:pt x="1167915" y="233076"/>
                  <a:pt x="1177351" y="232591"/>
                  <a:pt x="1185333" y="228600"/>
                </a:cubicBezTo>
                <a:cubicBezTo>
                  <a:pt x="1211277" y="215628"/>
                  <a:pt x="1207116" y="207069"/>
                  <a:pt x="1236133" y="203200"/>
                </a:cubicBezTo>
                <a:cubicBezTo>
                  <a:pt x="1269819" y="198709"/>
                  <a:pt x="1303866" y="197556"/>
                  <a:pt x="1337733" y="194734"/>
                </a:cubicBezTo>
                <a:cubicBezTo>
                  <a:pt x="1343377" y="186267"/>
                  <a:pt x="1346720" y="175691"/>
                  <a:pt x="1354666" y="169334"/>
                </a:cubicBezTo>
                <a:cubicBezTo>
                  <a:pt x="1413091" y="122593"/>
                  <a:pt x="1348467" y="208263"/>
                  <a:pt x="1397000" y="135467"/>
                </a:cubicBezTo>
                <a:cubicBezTo>
                  <a:pt x="1419575" y="67736"/>
                  <a:pt x="1385712" y="146754"/>
                  <a:pt x="1430866" y="101600"/>
                </a:cubicBezTo>
                <a:cubicBezTo>
                  <a:pt x="1437177" y="95289"/>
                  <a:pt x="1433758" y="83169"/>
                  <a:pt x="1439333" y="76200"/>
                </a:cubicBezTo>
                <a:cubicBezTo>
                  <a:pt x="1445690" y="68254"/>
                  <a:pt x="1456266" y="64911"/>
                  <a:pt x="1464733" y="59267"/>
                </a:cubicBezTo>
                <a:cubicBezTo>
                  <a:pt x="1470377" y="50800"/>
                  <a:pt x="1473720" y="40224"/>
                  <a:pt x="1481666" y="33867"/>
                </a:cubicBezTo>
                <a:cubicBezTo>
                  <a:pt x="1488635" y="28292"/>
                  <a:pt x="1500097" y="30975"/>
                  <a:pt x="1507066" y="25400"/>
                </a:cubicBezTo>
                <a:cubicBezTo>
                  <a:pt x="1515012" y="19043"/>
                  <a:pt x="1524000" y="0"/>
                  <a:pt x="1524000" y="0"/>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Freeform 13"/>
          <p:cNvSpPr/>
          <p:nvPr/>
        </p:nvSpPr>
        <p:spPr>
          <a:xfrm>
            <a:off x="5784850" y="5294355"/>
            <a:ext cx="581025" cy="735013"/>
          </a:xfrm>
          <a:custGeom>
            <a:avLst/>
            <a:gdLst>
              <a:gd name="connsiteX0" fmla="*/ 0 w 654050"/>
              <a:gd name="connsiteY0" fmla="*/ 306917 h 579967"/>
              <a:gd name="connsiteX1" fmla="*/ 19050 w 654050"/>
              <a:gd name="connsiteY1" fmla="*/ 186267 h 579967"/>
              <a:gd name="connsiteX2" fmla="*/ 50800 w 654050"/>
              <a:gd name="connsiteY2" fmla="*/ 116417 h 579967"/>
              <a:gd name="connsiteX3" fmla="*/ 158750 w 654050"/>
              <a:gd name="connsiteY3" fmla="*/ 33867 h 579967"/>
              <a:gd name="connsiteX4" fmla="*/ 279400 w 654050"/>
              <a:gd name="connsiteY4" fmla="*/ 14817 h 579967"/>
              <a:gd name="connsiteX5" fmla="*/ 368300 w 654050"/>
              <a:gd name="connsiteY5" fmla="*/ 8467 h 579967"/>
              <a:gd name="connsiteX6" fmla="*/ 457200 w 654050"/>
              <a:gd name="connsiteY6" fmla="*/ 14817 h 579967"/>
              <a:gd name="connsiteX7" fmla="*/ 546100 w 654050"/>
              <a:gd name="connsiteY7" fmla="*/ 97367 h 579967"/>
              <a:gd name="connsiteX8" fmla="*/ 628650 w 654050"/>
              <a:gd name="connsiteY8" fmla="*/ 211667 h 579967"/>
              <a:gd name="connsiteX9" fmla="*/ 647700 w 654050"/>
              <a:gd name="connsiteY9" fmla="*/ 338667 h 579967"/>
              <a:gd name="connsiteX10" fmla="*/ 647700 w 654050"/>
              <a:gd name="connsiteY10" fmla="*/ 478367 h 579967"/>
              <a:gd name="connsiteX11" fmla="*/ 609600 w 654050"/>
              <a:gd name="connsiteY11" fmla="*/ 579967 h 579967"/>
              <a:gd name="connsiteX0" fmla="*/ 0 w 654050"/>
              <a:gd name="connsiteY0" fmla="*/ 459317 h 579967"/>
              <a:gd name="connsiteX1" fmla="*/ 19050 w 654050"/>
              <a:gd name="connsiteY1" fmla="*/ 186267 h 579967"/>
              <a:gd name="connsiteX2" fmla="*/ 50800 w 654050"/>
              <a:gd name="connsiteY2" fmla="*/ 116417 h 579967"/>
              <a:gd name="connsiteX3" fmla="*/ 158750 w 654050"/>
              <a:gd name="connsiteY3" fmla="*/ 33867 h 579967"/>
              <a:gd name="connsiteX4" fmla="*/ 279400 w 654050"/>
              <a:gd name="connsiteY4" fmla="*/ 14817 h 579967"/>
              <a:gd name="connsiteX5" fmla="*/ 368300 w 654050"/>
              <a:gd name="connsiteY5" fmla="*/ 8467 h 579967"/>
              <a:gd name="connsiteX6" fmla="*/ 457200 w 654050"/>
              <a:gd name="connsiteY6" fmla="*/ 14817 h 579967"/>
              <a:gd name="connsiteX7" fmla="*/ 546100 w 654050"/>
              <a:gd name="connsiteY7" fmla="*/ 97367 h 579967"/>
              <a:gd name="connsiteX8" fmla="*/ 628650 w 654050"/>
              <a:gd name="connsiteY8" fmla="*/ 211667 h 579967"/>
              <a:gd name="connsiteX9" fmla="*/ 647700 w 654050"/>
              <a:gd name="connsiteY9" fmla="*/ 338667 h 579967"/>
              <a:gd name="connsiteX10" fmla="*/ 647700 w 654050"/>
              <a:gd name="connsiteY10" fmla="*/ 478367 h 579967"/>
              <a:gd name="connsiteX11" fmla="*/ 609600 w 654050"/>
              <a:gd name="connsiteY11" fmla="*/ 579967 h 579967"/>
              <a:gd name="connsiteX0" fmla="*/ 0 w 654050"/>
              <a:gd name="connsiteY0" fmla="*/ 459317 h 579967"/>
              <a:gd name="connsiteX1" fmla="*/ 19050 w 654050"/>
              <a:gd name="connsiteY1" fmla="*/ 215900 h 579967"/>
              <a:gd name="connsiteX2" fmla="*/ 19050 w 654050"/>
              <a:gd name="connsiteY2" fmla="*/ 186267 h 579967"/>
              <a:gd name="connsiteX3" fmla="*/ 50800 w 654050"/>
              <a:gd name="connsiteY3" fmla="*/ 116417 h 579967"/>
              <a:gd name="connsiteX4" fmla="*/ 158750 w 654050"/>
              <a:gd name="connsiteY4" fmla="*/ 33867 h 579967"/>
              <a:gd name="connsiteX5" fmla="*/ 279400 w 654050"/>
              <a:gd name="connsiteY5" fmla="*/ 14817 h 579967"/>
              <a:gd name="connsiteX6" fmla="*/ 368300 w 654050"/>
              <a:gd name="connsiteY6" fmla="*/ 8467 h 579967"/>
              <a:gd name="connsiteX7" fmla="*/ 457200 w 654050"/>
              <a:gd name="connsiteY7" fmla="*/ 14817 h 579967"/>
              <a:gd name="connsiteX8" fmla="*/ 546100 w 654050"/>
              <a:gd name="connsiteY8" fmla="*/ 97367 h 579967"/>
              <a:gd name="connsiteX9" fmla="*/ 628650 w 654050"/>
              <a:gd name="connsiteY9" fmla="*/ 211667 h 579967"/>
              <a:gd name="connsiteX10" fmla="*/ 647700 w 654050"/>
              <a:gd name="connsiteY10" fmla="*/ 338667 h 579967"/>
              <a:gd name="connsiteX11" fmla="*/ 647700 w 654050"/>
              <a:gd name="connsiteY11" fmla="*/ 478367 h 579967"/>
              <a:gd name="connsiteX12" fmla="*/ 609600 w 654050"/>
              <a:gd name="connsiteY12" fmla="*/ 579967 h 579967"/>
              <a:gd name="connsiteX0" fmla="*/ 0 w 654050"/>
              <a:gd name="connsiteY0" fmla="*/ 459317 h 579967"/>
              <a:gd name="connsiteX1" fmla="*/ 19050 w 654050"/>
              <a:gd name="connsiteY1" fmla="*/ 215900 h 579967"/>
              <a:gd name="connsiteX2" fmla="*/ 19050 w 654050"/>
              <a:gd name="connsiteY2" fmla="*/ 186267 h 579967"/>
              <a:gd name="connsiteX3" fmla="*/ 50800 w 654050"/>
              <a:gd name="connsiteY3" fmla="*/ 116417 h 579967"/>
              <a:gd name="connsiteX4" fmla="*/ 50800 w 654050"/>
              <a:gd name="connsiteY4" fmla="*/ 114300 h 579967"/>
              <a:gd name="connsiteX5" fmla="*/ 158750 w 654050"/>
              <a:gd name="connsiteY5" fmla="*/ 33867 h 579967"/>
              <a:gd name="connsiteX6" fmla="*/ 279400 w 654050"/>
              <a:gd name="connsiteY6" fmla="*/ 14817 h 579967"/>
              <a:gd name="connsiteX7" fmla="*/ 368300 w 654050"/>
              <a:gd name="connsiteY7" fmla="*/ 8467 h 579967"/>
              <a:gd name="connsiteX8" fmla="*/ 457200 w 654050"/>
              <a:gd name="connsiteY8" fmla="*/ 14817 h 579967"/>
              <a:gd name="connsiteX9" fmla="*/ 546100 w 654050"/>
              <a:gd name="connsiteY9" fmla="*/ 97367 h 579967"/>
              <a:gd name="connsiteX10" fmla="*/ 628650 w 654050"/>
              <a:gd name="connsiteY10" fmla="*/ 211667 h 579967"/>
              <a:gd name="connsiteX11" fmla="*/ 647700 w 654050"/>
              <a:gd name="connsiteY11" fmla="*/ 338667 h 579967"/>
              <a:gd name="connsiteX12" fmla="*/ 647700 w 654050"/>
              <a:gd name="connsiteY12" fmla="*/ 478367 h 579967"/>
              <a:gd name="connsiteX13" fmla="*/ 609600 w 654050"/>
              <a:gd name="connsiteY13" fmla="*/ 579967 h 579967"/>
              <a:gd name="connsiteX0" fmla="*/ 0 w 654050"/>
              <a:gd name="connsiteY0" fmla="*/ 459317 h 732367"/>
              <a:gd name="connsiteX1" fmla="*/ 19050 w 654050"/>
              <a:gd name="connsiteY1" fmla="*/ 215900 h 732367"/>
              <a:gd name="connsiteX2" fmla="*/ 19050 w 654050"/>
              <a:gd name="connsiteY2" fmla="*/ 186267 h 732367"/>
              <a:gd name="connsiteX3" fmla="*/ 50800 w 654050"/>
              <a:gd name="connsiteY3" fmla="*/ 116417 h 732367"/>
              <a:gd name="connsiteX4" fmla="*/ 50800 w 654050"/>
              <a:gd name="connsiteY4" fmla="*/ 114300 h 732367"/>
              <a:gd name="connsiteX5" fmla="*/ 158750 w 654050"/>
              <a:gd name="connsiteY5" fmla="*/ 33867 h 732367"/>
              <a:gd name="connsiteX6" fmla="*/ 279400 w 654050"/>
              <a:gd name="connsiteY6" fmla="*/ 14817 h 732367"/>
              <a:gd name="connsiteX7" fmla="*/ 368300 w 654050"/>
              <a:gd name="connsiteY7" fmla="*/ 8467 h 732367"/>
              <a:gd name="connsiteX8" fmla="*/ 457200 w 654050"/>
              <a:gd name="connsiteY8" fmla="*/ 14817 h 732367"/>
              <a:gd name="connsiteX9" fmla="*/ 546100 w 654050"/>
              <a:gd name="connsiteY9" fmla="*/ 97367 h 732367"/>
              <a:gd name="connsiteX10" fmla="*/ 628650 w 654050"/>
              <a:gd name="connsiteY10" fmla="*/ 211667 h 732367"/>
              <a:gd name="connsiteX11" fmla="*/ 647700 w 654050"/>
              <a:gd name="connsiteY11" fmla="*/ 338667 h 732367"/>
              <a:gd name="connsiteX12" fmla="*/ 647700 w 654050"/>
              <a:gd name="connsiteY12" fmla="*/ 478367 h 732367"/>
              <a:gd name="connsiteX13" fmla="*/ 609600 w 654050"/>
              <a:gd name="connsiteY13" fmla="*/ 732367 h 732367"/>
              <a:gd name="connsiteX0" fmla="*/ 0 w 650875"/>
              <a:gd name="connsiteY0" fmla="*/ 459317 h 732367"/>
              <a:gd name="connsiteX1" fmla="*/ 19050 w 650875"/>
              <a:gd name="connsiteY1" fmla="*/ 215900 h 732367"/>
              <a:gd name="connsiteX2" fmla="*/ 19050 w 650875"/>
              <a:gd name="connsiteY2" fmla="*/ 186267 h 732367"/>
              <a:gd name="connsiteX3" fmla="*/ 50800 w 650875"/>
              <a:gd name="connsiteY3" fmla="*/ 116417 h 732367"/>
              <a:gd name="connsiteX4" fmla="*/ 50800 w 650875"/>
              <a:gd name="connsiteY4" fmla="*/ 114300 h 732367"/>
              <a:gd name="connsiteX5" fmla="*/ 158750 w 650875"/>
              <a:gd name="connsiteY5" fmla="*/ 33867 h 732367"/>
              <a:gd name="connsiteX6" fmla="*/ 279400 w 650875"/>
              <a:gd name="connsiteY6" fmla="*/ 14817 h 732367"/>
              <a:gd name="connsiteX7" fmla="*/ 368300 w 650875"/>
              <a:gd name="connsiteY7" fmla="*/ 8467 h 732367"/>
              <a:gd name="connsiteX8" fmla="*/ 457200 w 650875"/>
              <a:gd name="connsiteY8" fmla="*/ 14817 h 732367"/>
              <a:gd name="connsiteX9" fmla="*/ 546100 w 650875"/>
              <a:gd name="connsiteY9" fmla="*/ 97367 h 732367"/>
              <a:gd name="connsiteX10" fmla="*/ 628650 w 650875"/>
              <a:gd name="connsiteY10" fmla="*/ 211667 h 732367"/>
              <a:gd name="connsiteX11" fmla="*/ 647700 w 650875"/>
              <a:gd name="connsiteY11" fmla="*/ 338667 h 732367"/>
              <a:gd name="connsiteX12" fmla="*/ 647700 w 650875"/>
              <a:gd name="connsiteY12" fmla="*/ 478367 h 732367"/>
              <a:gd name="connsiteX13" fmla="*/ 641350 w 650875"/>
              <a:gd name="connsiteY13" fmla="*/ 495300 h 732367"/>
              <a:gd name="connsiteX14" fmla="*/ 609600 w 650875"/>
              <a:gd name="connsiteY14" fmla="*/ 732367 h 732367"/>
              <a:gd name="connsiteX0" fmla="*/ 0 w 650875"/>
              <a:gd name="connsiteY0" fmla="*/ 459317 h 732367"/>
              <a:gd name="connsiteX1" fmla="*/ 82550 w 650875"/>
              <a:gd name="connsiteY1" fmla="*/ 450850 h 732367"/>
              <a:gd name="connsiteX2" fmla="*/ 19050 w 650875"/>
              <a:gd name="connsiteY2" fmla="*/ 215900 h 732367"/>
              <a:gd name="connsiteX3" fmla="*/ 19050 w 650875"/>
              <a:gd name="connsiteY3" fmla="*/ 186267 h 732367"/>
              <a:gd name="connsiteX4" fmla="*/ 50800 w 650875"/>
              <a:gd name="connsiteY4" fmla="*/ 116417 h 732367"/>
              <a:gd name="connsiteX5" fmla="*/ 50800 w 650875"/>
              <a:gd name="connsiteY5" fmla="*/ 114300 h 732367"/>
              <a:gd name="connsiteX6" fmla="*/ 158750 w 650875"/>
              <a:gd name="connsiteY6" fmla="*/ 33867 h 732367"/>
              <a:gd name="connsiteX7" fmla="*/ 279400 w 650875"/>
              <a:gd name="connsiteY7" fmla="*/ 14817 h 732367"/>
              <a:gd name="connsiteX8" fmla="*/ 368300 w 650875"/>
              <a:gd name="connsiteY8" fmla="*/ 8467 h 732367"/>
              <a:gd name="connsiteX9" fmla="*/ 457200 w 650875"/>
              <a:gd name="connsiteY9" fmla="*/ 14817 h 732367"/>
              <a:gd name="connsiteX10" fmla="*/ 546100 w 650875"/>
              <a:gd name="connsiteY10" fmla="*/ 97367 h 732367"/>
              <a:gd name="connsiteX11" fmla="*/ 628650 w 650875"/>
              <a:gd name="connsiteY11" fmla="*/ 211667 h 732367"/>
              <a:gd name="connsiteX12" fmla="*/ 647700 w 650875"/>
              <a:gd name="connsiteY12" fmla="*/ 338667 h 732367"/>
              <a:gd name="connsiteX13" fmla="*/ 647700 w 650875"/>
              <a:gd name="connsiteY13" fmla="*/ 478367 h 732367"/>
              <a:gd name="connsiteX14" fmla="*/ 641350 w 650875"/>
              <a:gd name="connsiteY14" fmla="*/ 495300 h 732367"/>
              <a:gd name="connsiteX15" fmla="*/ 609600 w 650875"/>
              <a:gd name="connsiteY15" fmla="*/ 732367 h 732367"/>
              <a:gd name="connsiteX0" fmla="*/ 6350 w 657225"/>
              <a:gd name="connsiteY0" fmla="*/ 459317 h 732367"/>
              <a:gd name="connsiteX1" fmla="*/ 88900 w 657225"/>
              <a:gd name="connsiteY1" fmla="*/ 450850 h 732367"/>
              <a:gd name="connsiteX2" fmla="*/ 177800 w 657225"/>
              <a:gd name="connsiteY2" fmla="*/ 234950 h 732367"/>
              <a:gd name="connsiteX3" fmla="*/ 25400 w 657225"/>
              <a:gd name="connsiteY3" fmla="*/ 215900 h 732367"/>
              <a:gd name="connsiteX4" fmla="*/ 25400 w 657225"/>
              <a:gd name="connsiteY4" fmla="*/ 186267 h 732367"/>
              <a:gd name="connsiteX5" fmla="*/ 57150 w 657225"/>
              <a:gd name="connsiteY5" fmla="*/ 116417 h 732367"/>
              <a:gd name="connsiteX6" fmla="*/ 57150 w 657225"/>
              <a:gd name="connsiteY6" fmla="*/ 114300 h 732367"/>
              <a:gd name="connsiteX7" fmla="*/ 165100 w 657225"/>
              <a:gd name="connsiteY7" fmla="*/ 33867 h 732367"/>
              <a:gd name="connsiteX8" fmla="*/ 285750 w 657225"/>
              <a:gd name="connsiteY8" fmla="*/ 14817 h 732367"/>
              <a:gd name="connsiteX9" fmla="*/ 374650 w 657225"/>
              <a:gd name="connsiteY9" fmla="*/ 8467 h 732367"/>
              <a:gd name="connsiteX10" fmla="*/ 463550 w 657225"/>
              <a:gd name="connsiteY10" fmla="*/ 14817 h 732367"/>
              <a:gd name="connsiteX11" fmla="*/ 552450 w 657225"/>
              <a:gd name="connsiteY11" fmla="*/ 97367 h 732367"/>
              <a:gd name="connsiteX12" fmla="*/ 635000 w 657225"/>
              <a:gd name="connsiteY12" fmla="*/ 211667 h 732367"/>
              <a:gd name="connsiteX13" fmla="*/ 654050 w 657225"/>
              <a:gd name="connsiteY13" fmla="*/ 338667 h 732367"/>
              <a:gd name="connsiteX14" fmla="*/ 654050 w 657225"/>
              <a:gd name="connsiteY14" fmla="*/ 478367 h 732367"/>
              <a:gd name="connsiteX15" fmla="*/ 647700 w 657225"/>
              <a:gd name="connsiteY15" fmla="*/ 495300 h 732367"/>
              <a:gd name="connsiteX16" fmla="*/ 615950 w 657225"/>
              <a:gd name="connsiteY16" fmla="*/ 732367 h 732367"/>
              <a:gd name="connsiteX0" fmla="*/ 88900 w 657225"/>
              <a:gd name="connsiteY0" fmla="*/ 450850 h 732367"/>
              <a:gd name="connsiteX1" fmla="*/ 177800 w 657225"/>
              <a:gd name="connsiteY1" fmla="*/ 234950 h 732367"/>
              <a:gd name="connsiteX2" fmla="*/ 25400 w 657225"/>
              <a:gd name="connsiteY2" fmla="*/ 215900 h 732367"/>
              <a:gd name="connsiteX3" fmla="*/ 25400 w 657225"/>
              <a:gd name="connsiteY3" fmla="*/ 186267 h 732367"/>
              <a:gd name="connsiteX4" fmla="*/ 57150 w 657225"/>
              <a:gd name="connsiteY4" fmla="*/ 116417 h 732367"/>
              <a:gd name="connsiteX5" fmla="*/ 57150 w 657225"/>
              <a:gd name="connsiteY5" fmla="*/ 114300 h 732367"/>
              <a:gd name="connsiteX6" fmla="*/ 165100 w 657225"/>
              <a:gd name="connsiteY6" fmla="*/ 33867 h 732367"/>
              <a:gd name="connsiteX7" fmla="*/ 285750 w 657225"/>
              <a:gd name="connsiteY7" fmla="*/ 14817 h 732367"/>
              <a:gd name="connsiteX8" fmla="*/ 374650 w 657225"/>
              <a:gd name="connsiteY8" fmla="*/ 8467 h 732367"/>
              <a:gd name="connsiteX9" fmla="*/ 463550 w 657225"/>
              <a:gd name="connsiteY9" fmla="*/ 14817 h 732367"/>
              <a:gd name="connsiteX10" fmla="*/ 552450 w 657225"/>
              <a:gd name="connsiteY10" fmla="*/ 97367 h 732367"/>
              <a:gd name="connsiteX11" fmla="*/ 635000 w 657225"/>
              <a:gd name="connsiteY11" fmla="*/ 211667 h 732367"/>
              <a:gd name="connsiteX12" fmla="*/ 654050 w 657225"/>
              <a:gd name="connsiteY12" fmla="*/ 338667 h 732367"/>
              <a:gd name="connsiteX13" fmla="*/ 654050 w 657225"/>
              <a:gd name="connsiteY13" fmla="*/ 478367 h 732367"/>
              <a:gd name="connsiteX14" fmla="*/ 647700 w 657225"/>
              <a:gd name="connsiteY14" fmla="*/ 495300 h 732367"/>
              <a:gd name="connsiteX15" fmla="*/ 615950 w 657225"/>
              <a:gd name="connsiteY15"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68792 w 637117"/>
              <a:gd name="connsiteY0" fmla="*/ 450850 h 732367"/>
              <a:gd name="connsiteX1" fmla="*/ 5292 w 637117"/>
              <a:gd name="connsiteY1" fmla="*/ 215900 h 732367"/>
              <a:gd name="connsiteX2" fmla="*/ 37042 w 637117"/>
              <a:gd name="connsiteY2" fmla="*/ 116417 h 732367"/>
              <a:gd name="connsiteX3" fmla="*/ 37042 w 637117"/>
              <a:gd name="connsiteY3" fmla="*/ 114300 h 732367"/>
              <a:gd name="connsiteX4" fmla="*/ 144992 w 637117"/>
              <a:gd name="connsiteY4" fmla="*/ 33867 h 732367"/>
              <a:gd name="connsiteX5" fmla="*/ 265642 w 637117"/>
              <a:gd name="connsiteY5" fmla="*/ 14817 h 732367"/>
              <a:gd name="connsiteX6" fmla="*/ 354542 w 637117"/>
              <a:gd name="connsiteY6" fmla="*/ 8467 h 732367"/>
              <a:gd name="connsiteX7" fmla="*/ 443442 w 637117"/>
              <a:gd name="connsiteY7" fmla="*/ 14817 h 732367"/>
              <a:gd name="connsiteX8" fmla="*/ 532342 w 637117"/>
              <a:gd name="connsiteY8" fmla="*/ 97367 h 732367"/>
              <a:gd name="connsiteX9" fmla="*/ 614892 w 637117"/>
              <a:gd name="connsiteY9" fmla="*/ 211667 h 732367"/>
              <a:gd name="connsiteX10" fmla="*/ 633942 w 637117"/>
              <a:gd name="connsiteY10" fmla="*/ 338667 h 732367"/>
              <a:gd name="connsiteX11" fmla="*/ 633942 w 637117"/>
              <a:gd name="connsiteY11" fmla="*/ 478367 h 732367"/>
              <a:gd name="connsiteX12" fmla="*/ 627592 w 637117"/>
              <a:gd name="connsiteY12" fmla="*/ 495300 h 732367"/>
              <a:gd name="connsiteX13" fmla="*/ 595842 w 637117"/>
              <a:gd name="connsiteY13" fmla="*/ 732367 h 732367"/>
              <a:gd name="connsiteX0" fmla="*/ 68792 w 637117"/>
              <a:gd name="connsiteY0" fmla="*/ 450850 h 732367"/>
              <a:gd name="connsiteX1" fmla="*/ 5292 w 637117"/>
              <a:gd name="connsiteY1" fmla="*/ 215900 h 732367"/>
              <a:gd name="connsiteX2" fmla="*/ 37042 w 637117"/>
              <a:gd name="connsiteY2" fmla="*/ 116417 h 732367"/>
              <a:gd name="connsiteX3" fmla="*/ 144992 w 637117"/>
              <a:gd name="connsiteY3" fmla="*/ 33867 h 732367"/>
              <a:gd name="connsiteX4" fmla="*/ 265642 w 637117"/>
              <a:gd name="connsiteY4" fmla="*/ 14817 h 732367"/>
              <a:gd name="connsiteX5" fmla="*/ 354542 w 637117"/>
              <a:gd name="connsiteY5" fmla="*/ 8467 h 732367"/>
              <a:gd name="connsiteX6" fmla="*/ 443442 w 637117"/>
              <a:gd name="connsiteY6" fmla="*/ 14817 h 732367"/>
              <a:gd name="connsiteX7" fmla="*/ 532342 w 637117"/>
              <a:gd name="connsiteY7" fmla="*/ 97367 h 732367"/>
              <a:gd name="connsiteX8" fmla="*/ 614892 w 637117"/>
              <a:gd name="connsiteY8" fmla="*/ 211667 h 732367"/>
              <a:gd name="connsiteX9" fmla="*/ 633942 w 637117"/>
              <a:gd name="connsiteY9" fmla="*/ 338667 h 732367"/>
              <a:gd name="connsiteX10" fmla="*/ 633942 w 637117"/>
              <a:gd name="connsiteY10" fmla="*/ 478367 h 732367"/>
              <a:gd name="connsiteX11" fmla="*/ 627592 w 637117"/>
              <a:gd name="connsiteY11" fmla="*/ 495300 h 732367"/>
              <a:gd name="connsiteX12" fmla="*/ 595842 w 637117"/>
              <a:gd name="connsiteY12" fmla="*/ 732367 h 732367"/>
              <a:gd name="connsiteX0" fmla="*/ 33867 w 602192"/>
              <a:gd name="connsiteY0" fmla="*/ 450850 h 732367"/>
              <a:gd name="connsiteX1" fmla="*/ 122767 w 602192"/>
              <a:gd name="connsiteY1" fmla="*/ 215900 h 732367"/>
              <a:gd name="connsiteX2" fmla="*/ 2117 w 602192"/>
              <a:gd name="connsiteY2" fmla="*/ 116417 h 732367"/>
              <a:gd name="connsiteX3" fmla="*/ 110067 w 602192"/>
              <a:gd name="connsiteY3" fmla="*/ 33867 h 732367"/>
              <a:gd name="connsiteX4" fmla="*/ 230717 w 602192"/>
              <a:gd name="connsiteY4" fmla="*/ 14817 h 732367"/>
              <a:gd name="connsiteX5" fmla="*/ 319617 w 602192"/>
              <a:gd name="connsiteY5" fmla="*/ 8467 h 732367"/>
              <a:gd name="connsiteX6" fmla="*/ 408517 w 602192"/>
              <a:gd name="connsiteY6" fmla="*/ 14817 h 732367"/>
              <a:gd name="connsiteX7" fmla="*/ 497417 w 602192"/>
              <a:gd name="connsiteY7" fmla="*/ 97367 h 732367"/>
              <a:gd name="connsiteX8" fmla="*/ 579967 w 602192"/>
              <a:gd name="connsiteY8" fmla="*/ 211667 h 732367"/>
              <a:gd name="connsiteX9" fmla="*/ 599017 w 602192"/>
              <a:gd name="connsiteY9" fmla="*/ 338667 h 732367"/>
              <a:gd name="connsiteX10" fmla="*/ 599017 w 602192"/>
              <a:gd name="connsiteY10" fmla="*/ 478367 h 732367"/>
              <a:gd name="connsiteX11" fmla="*/ 592667 w 602192"/>
              <a:gd name="connsiteY11" fmla="*/ 495300 h 732367"/>
              <a:gd name="connsiteX12" fmla="*/ 560917 w 602192"/>
              <a:gd name="connsiteY12" fmla="*/ 732367 h 732367"/>
              <a:gd name="connsiteX0" fmla="*/ 13229 w 581554"/>
              <a:gd name="connsiteY0" fmla="*/ 450850 h 732367"/>
              <a:gd name="connsiteX1" fmla="*/ 102129 w 581554"/>
              <a:gd name="connsiteY1" fmla="*/ 215900 h 732367"/>
              <a:gd name="connsiteX2" fmla="*/ 89429 w 581554"/>
              <a:gd name="connsiteY2" fmla="*/ 33867 h 732367"/>
              <a:gd name="connsiteX3" fmla="*/ 210079 w 581554"/>
              <a:gd name="connsiteY3" fmla="*/ 14817 h 732367"/>
              <a:gd name="connsiteX4" fmla="*/ 298979 w 581554"/>
              <a:gd name="connsiteY4" fmla="*/ 8467 h 732367"/>
              <a:gd name="connsiteX5" fmla="*/ 387879 w 581554"/>
              <a:gd name="connsiteY5" fmla="*/ 14817 h 732367"/>
              <a:gd name="connsiteX6" fmla="*/ 476779 w 581554"/>
              <a:gd name="connsiteY6" fmla="*/ 97367 h 732367"/>
              <a:gd name="connsiteX7" fmla="*/ 559329 w 581554"/>
              <a:gd name="connsiteY7" fmla="*/ 211667 h 732367"/>
              <a:gd name="connsiteX8" fmla="*/ 578379 w 581554"/>
              <a:gd name="connsiteY8" fmla="*/ 338667 h 732367"/>
              <a:gd name="connsiteX9" fmla="*/ 578379 w 581554"/>
              <a:gd name="connsiteY9" fmla="*/ 478367 h 732367"/>
              <a:gd name="connsiteX10" fmla="*/ 572029 w 581554"/>
              <a:gd name="connsiteY10" fmla="*/ 495300 h 732367"/>
              <a:gd name="connsiteX11" fmla="*/ 540279 w 581554"/>
              <a:gd name="connsiteY11" fmla="*/ 732367 h 732367"/>
              <a:gd name="connsiteX0" fmla="*/ 13229 w 581554"/>
              <a:gd name="connsiteY0" fmla="*/ 470605 h 752122"/>
              <a:gd name="connsiteX1" fmla="*/ 102129 w 581554"/>
              <a:gd name="connsiteY1" fmla="*/ 235655 h 752122"/>
              <a:gd name="connsiteX2" fmla="*/ 210079 w 581554"/>
              <a:gd name="connsiteY2" fmla="*/ 34572 h 752122"/>
              <a:gd name="connsiteX3" fmla="*/ 298979 w 581554"/>
              <a:gd name="connsiteY3" fmla="*/ 28222 h 752122"/>
              <a:gd name="connsiteX4" fmla="*/ 387879 w 581554"/>
              <a:gd name="connsiteY4" fmla="*/ 34572 h 752122"/>
              <a:gd name="connsiteX5" fmla="*/ 476779 w 581554"/>
              <a:gd name="connsiteY5" fmla="*/ 117122 h 752122"/>
              <a:gd name="connsiteX6" fmla="*/ 559329 w 581554"/>
              <a:gd name="connsiteY6" fmla="*/ 231422 h 752122"/>
              <a:gd name="connsiteX7" fmla="*/ 578379 w 581554"/>
              <a:gd name="connsiteY7" fmla="*/ 358422 h 752122"/>
              <a:gd name="connsiteX8" fmla="*/ 578379 w 581554"/>
              <a:gd name="connsiteY8" fmla="*/ 498122 h 752122"/>
              <a:gd name="connsiteX9" fmla="*/ 572029 w 581554"/>
              <a:gd name="connsiteY9" fmla="*/ 515055 h 752122"/>
              <a:gd name="connsiteX10" fmla="*/ 540279 w 581554"/>
              <a:gd name="connsiteY10" fmla="*/ 752122 h 752122"/>
              <a:gd name="connsiteX0" fmla="*/ 13229 w 581554"/>
              <a:gd name="connsiteY0" fmla="*/ 457200 h 738717"/>
              <a:gd name="connsiteX1" fmla="*/ 102129 w 581554"/>
              <a:gd name="connsiteY1" fmla="*/ 222250 h 738717"/>
              <a:gd name="connsiteX2" fmla="*/ 210079 w 581554"/>
              <a:gd name="connsiteY2" fmla="*/ 21167 h 738717"/>
              <a:gd name="connsiteX3" fmla="*/ 210077 w 581554"/>
              <a:gd name="connsiteY3" fmla="*/ 95250 h 738717"/>
              <a:gd name="connsiteX4" fmla="*/ 298979 w 581554"/>
              <a:gd name="connsiteY4" fmla="*/ 14817 h 738717"/>
              <a:gd name="connsiteX5" fmla="*/ 387879 w 581554"/>
              <a:gd name="connsiteY5" fmla="*/ 21167 h 738717"/>
              <a:gd name="connsiteX6" fmla="*/ 476779 w 581554"/>
              <a:gd name="connsiteY6" fmla="*/ 103717 h 738717"/>
              <a:gd name="connsiteX7" fmla="*/ 559329 w 581554"/>
              <a:gd name="connsiteY7" fmla="*/ 218017 h 738717"/>
              <a:gd name="connsiteX8" fmla="*/ 578379 w 581554"/>
              <a:gd name="connsiteY8" fmla="*/ 345017 h 738717"/>
              <a:gd name="connsiteX9" fmla="*/ 578379 w 581554"/>
              <a:gd name="connsiteY9" fmla="*/ 484717 h 738717"/>
              <a:gd name="connsiteX10" fmla="*/ 572029 w 581554"/>
              <a:gd name="connsiteY10" fmla="*/ 501650 h 738717"/>
              <a:gd name="connsiteX11" fmla="*/ 540279 w 581554"/>
              <a:gd name="connsiteY11" fmla="*/ 738717 h 738717"/>
              <a:gd name="connsiteX0" fmla="*/ 13229 w 581554"/>
              <a:gd name="connsiteY0" fmla="*/ 454730 h 736247"/>
              <a:gd name="connsiteX1" fmla="*/ 102129 w 581554"/>
              <a:gd name="connsiteY1" fmla="*/ 219780 h 736247"/>
              <a:gd name="connsiteX2" fmla="*/ 210077 w 581554"/>
              <a:gd name="connsiteY2" fmla="*/ 92780 h 736247"/>
              <a:gd name="connsiteX3" fmla="*/ 298979 w 581554"/>
              <a:gd name="connsiteY3" fmla="*/ 12347 h 736247"/>
              <a:gd name="connsiteX4" fmla="*/ 387879 w 581554"/>
              <a:gd name="connsiteY4" fmla="*/ 18697 h 736247"/>
              <a:gd name="connsiteX5" fmla="*/ 476779 w 581554"/>
              <a:gd name="connsiteY5" fmla="*/ 101247 h 736247"/>
              <a:gd name="connsiteX6" fmla="*/ 559329 w 581554"/>
              <a:gd name="connsiteY6" fmla="*/ 215547 h 736247"/>
              <a:gd name="connsiteX7" fmla="*/ 578379 w 581554"/>
              <a:gd name="connsiteY7" fmla="*/ 342547 h 736247"/>
              <a:gd name="connsiteX8" fmla="*/ 578379 w 581554"/>
              <a:gd name="connsiteY8" fmla="*/ 482247 h 736247"/>
              <a:gd name="connsiteX9" fmla="*/ 572029 w 581554"/>
              <a:gd name="connsiteY9" fmla="*/ 499180 h 736247"/>
              <a:gd name="connsiteX10" fmla="*/ 540279 w 581554"/>
              <a:gd name="connsiteY10" fmla="*/ 736247 h 7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554" h="736247">
                <a:moveTo>
                  <a:pt x="13229" y="454730"/>
                </a:moveTo>
                <a:cubicBezTo>
                  <a:pt x="0" y="405782"/>
                  <a:pt x="69321" y="280105"/>
                  <a:pt x="102129" y="219780"/>
                </a:cubicBezTo>
                <a:cubicBezTo>
                  <a:pt x="134937" y="159455"/>
                  <a:pt x="177269" y="127352"/>
                  <a:pt x="210077" y="92780"/>
                </a:cubicBezTo>
                <a:cubicBezTo>
                  <a:pt x="242885" y="58208"/>
                  <a:pt x="269345" y="24694"/>
                  <a:pt x="298979" y="12347"/>
                </a:cubicBezTo>
                <a:cubicBezTo>
                  <a:pt x="328613" y="0"/>
                  <a:pt x="358246" y="3880"/>
                  <a:pt x="387879" y="18697"/>
                </a:cubicBezTo>
                <a:cubicBezTo>
                  <a:pt x="417512" y="33514"/>
                  <a:pt x="448204" y="68439"/>
                  <a:pt x="476779" y="101247"/>
                </a:cubicBezTo>
                <a:cubicBezTo>
                  <a:pt x="505354" y="134055"/>
                  <a:pt x="542396" y="175330"/>
                  <a:pt x="559329" y="215547"/>
                </a:cubicBezTo>
                <a:cubicBezTo>
                  <a:pt x="576262" y="255764"/>
                  <a:pt x="575204" y="298097"/>
                  <a:pt x="578379" y="342547"/>
                </a:cubicBezTo>
                <a:cubicBezTo>
                  <a:pt x="581554" y="386997"/>
                  <a:pt x="579437" y="456142"/>
                  <a:pt x="578379" y="482247"/>
                </a:cubicBezTo>
                <a:cubicBezTo>
                  <a:pt x="577321" y="508352"/>
                  <a:pt x="578379" y="456847"/>
                  <a:pt x="572029" y="499180"/>
                </a:cubicBezTo>
                <a:cubicBezTo>
                  <a:pt x="565679" y="541513"/>
                  <a:pt x="545571" y="696736"/>
                  <a:pt x="540279" y="736247"/>
                </a:cubicBezTo>
              </a:path>
            </a:pathLst>
          </a:cu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Freeform 14"/>
          <p:cNvSpPr/>
          <p:nvPr/>
        </p:nvSpPr>
        <p:spPr>
          <a:xfrm>
            <a:off x="1524000" y="5297530"/>
            <a:ext cx="581025" cy="736600"/>
          </a:xfrm>
          <a:custGeom>
            <a:avLst/>
            <a:gdLst>
              <a:gd name="connsiteX0" fmla="*/ 0 w 654050"/>
              <a:gd name="connsiteY0" fmla="*/ 306917 h 579967"/>
              <a:gd name="connsiteX1" fmla="*/ 19050 w 654050"/>
              <a:gd name="connsiteY1" fmla="*/ 186267 h 579967"/>
              <a:gd name="connsiteX2" fmla="*/ 50800 w 654050"/>
              <a:gd name="connsiteY2" fmla="*/ 116417 h 579967"/>
              <a:gd name="connsiteX3" fmla="*/ 158750 w 654050"/>
              <a:gd name="connsiteY3" fmla="*/ 33867 h 579967"/>
              <a:gd name="connsiteX4" fmla="*/ 279400 w 654050"/>
              <a:gd name="connsiteY4" fmla="*/ 14817 h 579967"/>
              <a:gd name="connsiteX5" fmla="*/ 368300 w 654050"/>
              <a:gd name="connsiteY5" fmla="*/ 8467 h 579967"/>
              <a:gd name="connsiteX6" fmla="*/ 457200 w 654050"/>
              <a:gd name="connsiteY6" fmla="*/ 14817 h 579967"/>
              <a:gd name="connsiteX7" fmla="*/ 546100 w 654050"/>
              <a:gd name="connsiteY7" fmla="*/ 97367 h 579967"/>
              <a:gd name="connsiteX8" fmla="*/ 628650 w 654050"/>
              <a:gd name="connsiteY8" fmla="*/ 211667 h 579967"/>
              <a:gd name="connsiteX9" fmla="*/ 647700 w 654050"/>
              <a:gd name="connsiteY9" fmla="*/ 338667 h 579967"/>
              <a:gd name="connsiteX10" fmla="*/ 647700 w 654050"/>
              <a:gd name="connsiteY10" fmla="*/ 478367 h 579967"/>
              <a:gd name="connsiteX11" fmla="*/ 609600 w 654050"/>
              <a:gd name="connsiteY11" fmla="*/ 579967 h 579967"/>
              <a:gd name="connsiteX0" fmla="*/ 0 w 654050"/>
              <a:gd name="connsiteY0" fmla="*/ 459317 h 579967"/>
              <a:gd name="connsiteX1" fmla="*/ 19050 w 654050"/>
              <a:gd name="connsiteY1" fmla="*/ 186267 h 579967"/>
              <a:gd name="connsiteX2" fmla="*/ 50800 w 654050"/>
              <a:gd name="connsiteY2" fmla="*/ 116417 h 579967"/>
              <a:gd name="connsiteX3" fmla="*/ 158750 w 654050"/>
              <a:gd name="connsiteY3" fmla="*/ 33867 h 579967"/>
              <a:gd name="connsiteX4" fmla="*/ 279400 w 654050"/>
              <a:gd name="connsiteY4" fmla="*/ 14817 h 579967"/>
              <a:gd name="connsiteX5" fmla="*/ 368300 w 654050"/>
              <a:gd name="connsiteY5" fmla="*/ 8467 h 579967"/>
              <a:gd name="connsiteX6" fmla="*/ 457200 w 654050"/>
              <a:gd name="connsiteY6" fmla="*/ 14817 h 579967"/>
              <a:gd name="connsiteX7" fmla="*/ 546100 w 654050"/>
              <a:gd name="connsiteY7" fmla="*/ 97367 h 579967"/>
              <a:gd name="connsiteX8" fmla="*/ 628650 w 654050"/>
              <a:gd name="connsiteY8" fmla="*/ 211667 h 579967"/>
              <a:gd name="connsiteX9" fmla="*/ 647700 w 654050"/>
              <a:gd name="connsiteY9" fmla="*/ 338667 h 579967"/>
              <a:gd name="connsiteX10" fmla="*/ 647700 w 654050"/>
              <a:gd name="connsiteY10" fmla="*/ 478367 h 579967"/>
              <a:gd name="connsiteX11" fmla="*/ 609600 w 654050"/>
              <a:gd name="connsiteY11" fmla="*/ 579967 h 579967"/>
              <a:gd name="connsiteX0" fmla="*/ 0 w 654050"/>
              <a:gd name="connsiteY0" fmla="*/ 459317 h 579967"/>
              <a:gd name="connsiteX1" fmla="*/ 19050 w 654050"/>
              <a:gd name="connsiteY1" fmla="*/ 215900 h 579967"/>
              <a:gd name="connsiteX2" fmla="*/ 19050 w 654050"/>
              <a:gd name="connsiteY2" fmla="*/ 186267 h 579967"/>
              <a:gd name="connsiteX3" fmla="*/ 50800 w 654050"/>
              <a:gd name="connsiteY3" fmla="*/ 116417 h 579967"/>
              <a:gd name="connsiteX4" fmla="*/ 158750 w 654050"/>
              <a:gd name="connsiteY4" fmla="*/ 33867 h 579967"/>
              <a:gd name="connsiteX5" fmla="*/ 279400 w 654050"/>
              <a:gd name="connsiteY5" fmla="*/ 14817 h 579967"/>
              <a:gd name="connsiteX6" fmla="*/ 368300 w 654050"/>
              <a:gd name="connsiteY6" fmla="*/ 8467 h 579967"/>
              <a:gd name="connsiteX7" fmla="*/ 457200 w 654050"/>
              <a:gd name="connsiteY7" fmla="*/ 14817 h 579967"/>
              <a:gd name="connsiteX8" fmla="*/ 546100 w 654050"/>
              <a:gd name="connsiteY8" fmla="*/ 97367 h 579967"/>
              <a:gd name="connsiteX9" fmla="*/ 628650 w 654050"/>
              <a:gd name="connsiteY9" fmla="*/ 211667 h 579967"/>
              <a:gd name="connsiteX10" fmla="*/ 647700 w 654050"/>
              <a:gd name="connsiteY10" fmla="*/ 338667 h 579967"/>
              <a:gd name="connsiteX11" fmla="*/ 647700 w 654050"/>
              <a:gd name="connsiteY11" fmla="*/ 478367 h 579967"/>
              <a:gd name="connsiteX12" fmla="*/ 609600 w 654050"/>
              <a:gd name="connsiteY12" fmla="*/ 579967 h 579967"/>
              <a:gd name="connsiteX0" fmla="*/ 0 w 654050"/>
              <a:gd name="connsiteY0" fmla="*/ 459317 h 579967"/>
              <a:gd name="connsiteX1" fmla="*/ 19050 w 654050"/>
              <a:gd name="connsiteY1" fmla="*/ 215900 h 579967"/>
              <a:gd name="connsiteX2" fmla="*/ 19050 w 654050"/>
              <a:gd name="connsiteY2" fmla="*/ 186267 h 579967"/>
              <a:gd name="connsiteX3" fmla="*/ 50800 w 654050"/>
              <a:gd name="connsiteY3" fmla="*/ 116417 h 579967"/>
              <a:gd name="connsiteX4" fmla="*/ 50800 w 654050"/>
              <a:gd name="connsiteY4" fmla="*/ 114300 h 579967"/>
              <a:gd name="connsiteX5" fmla="*/ 158750 w 654050"/>
              <a:gd name="connsiteY5" fmla="*/ 33867 h 579967"/>
              <a:gd name="connsiteX6" fmla="*/ 279400 w 654050"/>
              <a:gd name="connsiteY6" fmla="*/ 14817 h 579967"/>
              <a:gd name="connsiteX7" fmla="*/ 368300 w 654050"/>
              <a:gd name="connsiteY7" fmla="*/ 8467 h 579967"/>
              <a:gd name="connsiteX8" fmla="*/ 457200 w 654050"/>
              <a:gd name="connsiteY8" fmla="*/ 14817 h 579967"/>
              <a:gd name="connsiteX9" fmla="*/ 546100 w 654050"/>
              <a:gd name="connsiteY9" fmla="*/ 97367 h 579967"/>
              <a:gd name="connsiteX10" fmla="*/ 628650 w 654050"/>
              <a:gd name="connsiteY10" fmla="*/ 211667 h 579967"/>
              <a:gd name="connsiteX11" fmla="*/ 647700 w 654050"/>
              <a:gd name="connsiteY11" fmla="*/ 338667 h 579967"/>
              <a:gd name="connsiteX12" fmla="*/ 647700 w 654050"/>
              <a:gd name="connsiteY12" fmla="*/ 478367 h 579967"/>
              <a:gd name="connsiteX13" fmla="*/ 609600 w 654050"/>
              <a:gd name="connsiteY13" fmla="*/ 579967 h 579967"/>
              <a:gd name="connsiteX0" fmla="*/ 0 w 654050"/>
              <a:gd name="connsiteY0" fmla="*/ 459317 h 732367"/>
              <a:gd name="connsiteX1" fmla="*/ 19050 w 654050"/>
              <a:gd name="connsiteY1" fmla="*/ 215900 h 732367"/>
              <a:gd name="connsiteX2" fmla="*/ 19050 w 654050"/>
              <a:gd name="connsiteY2" fmla="*/ 186267 h 732367"/>
              <a:gd name="connsiteX3" fmla="*/ 50800 w 654050"/>
              <a:gd name="connsiteY3" fmla="*/ 116417 h 732367"/>
              <a:gd name="connsiteX4" fmla="*/ 50800 w 654050"/>
              <a:gd name="connsiteY4" fmla="*/ 114300 h 732367"/>
              <a:gd name="connsiteX5" fmla="*/ 158750 w 654050"/>
              <a:gd name="connsiteY5" fmla="*/ 33867 h 732367"/>
              <a:gd name="connsiteX6" fmla="*/ 279400 w 654050"/>
              <a:gd name="connsiteY6" fmla="*/ 14817 h 732367"/>
              <a:gd name="connsiteX7" fmla="*/ 368300 w 654050"/>
              <a:gd name="connsiteY7" fmla="*/ 8467 h 732367"/>
              <a:gd name="connsiteX8" fmla="*/ 457200 w 654050"/>
              <a:gd name="connsiteY8" fmla="*/ 14817 h 732367"/>
              <a:gd name="connsiteX9" fmla="*/ 546100 w 654050"/>
              <a:gd name="connsiteY9" fmla="*/ 97367 h 732367"/>
              <a:gd name="connsiteX10" fmla="*/ 628650 w 654050"/>
              <a:gd name="connsiteY10" fmla="*/ 211667 h 732367"/>
              <a:gd name="connsiteX11" fmla="*/ 647700 w 654050"/>
              <a:gd name="connsiteY11" fmla="*/ 338667 h 732367"/>
              <a:gd name="connsiteX12" fmla="*/ 647700 w 654050"/>
              <a:gd name="connsiteY12" fmla="*/ 478367 h 732367"/>
              <a:gd name="connsiteX13" fmla="*/ 609600 w 654050"/>
              <a:gd name="connsiteY13" fmla="*/ 732367 h 732367"/>
              <a:gd name="connsiteX0" fmla="*/ 0 w 650875"/>
              <a:gd name="connsiteY0" fmla="*/ 459317 h 732367"/>
              <a:gd name="connsiteX1" fmla="*/ 19050 w 650875"/>
              <a:gd name="connsiteY1" fmla="*/ 215900 h 732367"/>
              <a:gd name="connsiteX2" fmla="*/ 19050 w 650875"/>
              <a:gd name="connsiteY2" fmla="*/ 186267 h 732367"/>
              <a:gd name="connsiteX3" fmla="*/ 50800 w 650875"/>
              <a:gd name="connsiteY3" fmla="*/ 116417 h 732367"/>
              <a:gd name="connsiteX4" fmla="*/ 50800 w 650875"/>
              <a:gd name="connsiteY4" fmla="*/ 114300 h 732367"/>
              <a:gd name="connsiteX5" fmla="*/ 158750 w 650875"/>
              <a:gd name="connsiteY5" fmla="*/ 33867 h 732367"/>
              <a:gd name="connsiteX6" fmla="*/ 279400 w 650875"/>
              <a:gd name="connsiteY6" fmla="*/ 14817 h 732367"/>
              <a:gd name="connsiteX7" fmla="*/ 368300 w 650875"/>
              <a:gd name="connsiteY7" fmla="*/ 8467 h 732367"/>
              <a:gd name="connsiteX8" fmla="*/ 457200 w 650875"/>
              <a:gd name="connsiteY8" fmla="*/ 14817 h 732367"/>
              <a:gd name="connsiteX9" fmla="*/ 546100 w 650875"/>
              <a:gd name="connsiteY9" fmla="*/ 97367 h 732367"/>
              <a:gd name="connsiteX10" fmla="*/ 628650 w 650875"/>
              <a:gd name="connsiteY10" fmla="*/ 211667 h 732367"/>
              <a:gd name="connsiteX11" fmla="*/ 647700 w 650875"/>
              <a:gd name="connsiteY11" fmla="*/ 338667 h 732367"/>
              <a:gd name="connsiteX12" fmla="*/ 647700 w 650875"/>
              <a:gd name="connsiteY12" fmla="*/ 478367 h 732367"/>
              <a:gd name="connsiteX13" fmla="*/ 641350 w 650875"/>
              <a:gd name="connsiteY13" fmla="*/ 495300 h 732367"/>
              <a:gd name="connsiteX14" fmla="*/ 609600 w 650875"/>
              <a:gd name="connsiteY14" fmla="*/ 732367 h 732367"/>
              <a:gd name="connsiteX0" fmla="*/ 0 w 650875"/>
              <a:gd name="connsiteY0" fmla="*/ 459317 h 732367"/>
              <a:gd name="connsiteX1" fmla="*/ 82550 w 650875"/>
              <a:gd name="connsiteY1" fmla="*/ 450850 h 732367"/>
              <a:gd name="connsiteX2" fmla="*/ 19050 w 650875"/>
              <a:gd name="connsiteY2" fmla="*/ 215900 h 732367"/>
              <a:gd name="connsiteX3" fmla="*/ 19050 w 650875"/>
              <a:gd name="connsiteY3" fmla="*/ 186267 h 732367"/>
              <a:gd name="connsiteX4" fmla="*/ 50800 w 650875"/>
              <a:gd name="connsiteY4" fmla="*/ 116417 h 732367"/>
              <a:gd name="connsiteX5" fmla="*/ 50800 w 650875"/>
              <a:gd name="connsiteY5" fmla="*/ 114300 h 732367"/>
              <a:gd name="connsiteX6" fmla="*/ 158750 w 650875"/>
              <a:gd name="connsiteY6" fmla="*/ 33867 h 732367"/>
              <a:gd name="connsiteX7" fmla="*/ 279400 w 650875"/>
              <a:gd name="connsiteY7" fmla="*/ 14817 h 732367"/>
              <a:gd name="connsiteX8" fmla="*/ 368300 w 650875"/>
              <a:gd name="connsiteY8" fmla="*/ 8467 h 732367"/>
              <a:gd name="connsiteX9" fmla="*/ 457200 w 650875"/>
              <a:gd name="connsiteY9" fmla="*/ 14817 h 732367"/>
              <a:gd name="connsiteX10" fmla="*/ 546100 w 650875"/>
              <a:gd name="connsiteY10" fmla="*/ 97367 h 732367"/>
              <a:gd name="connsiteX11" fmla="*/ 628650 w 650875"/>
              <a:gd name="connsiteY11" fmla="*/ 211667 h 732367"/>
              <a:gd name="connsiteX12" fmla="*/ 647700 w 650875"/>
              <a:gd name="connsiteY12" fmla="*/ 338667 h 732367"/>
              <a:gd name="connsiteX13" fmla="*/ 647700 w 650875"/>
              <a:gd name="connsiteY13" fmla="*/ 478367 h 732367"/>
              <a:gd name="connsiteX14" fmla="*/ 641350 w 650875"/>
              <a:gd name="connsiteY14" fmla="*/ 495300 h 732367"/>
              <a:gd name="connsiteX15" fmla="*/ 609600 w 650875"/>
              <a:gd name="connsiteY15" fmla="*/ 732367 h 732367"/>
              <a:gd name="connsiteX0" fmla="*/ 6350 w 657225"/>
              <a:gd name="connsiteY0" fmla="*/ 459317 h 732367"/>
              <a:gd name="connsiteX1" fmla="*/ 88900 w 657225"/>
              <a:gd name="connsiteY1" fmla="*/ 450850 h 732367"/>
              <a:gd name="connsiteX2" fmla="*/ 177800 w 657225"/>
              <a:gd name="connsiteY2" fmla="*/ 234950 h 732367"/>
              <a:gd name="connsiteX3" fmla="*/ 25400 w 657225"/>
              <a:gd name="connsiteY3" fmla="*/ 215900 h 732367"/>
              <a:gd name="connsiteX4" fmla="*/ 25400 w 657225"/>
              <a:gd name="connsiteY4" fmla="*/ 186267 h 732367"/>
              <a:gd name="connsiteX5" fmla="*/ 57150 w 657225"/>
              <a:gd name="connsiteY5" fmla="*/ 116417 h 732367"/>
              <a:gd name="connsiteX6" fmla="*/ 57150 w 657225"/>
              <a:gd name="connsiteY6" fmla="*/ 114300 h 732367"/>
              <a:gd name="connsiteX7" fmla="*/ 165100 w 657225"/>
              <a:gd name="connsiteY7" fmla="*/ 33867 h 732367"/>
              <a:gd name="connsiteX8" fmla="*/ 285750 w 657225"/>
              <a:gd name="connsiteY8" fmla="*/ 14817 h 732367"/>
              <a:gd name="connsiteX9" fmla="*/ 374650 w 657225"/>
              <a:gd name="connsiteY9" fmla="*/ 8467 h 732367"/>
              <a:gd name="connsiteX10" fmla="*/ 463550 w 657225"/>
              <a:gd name="connsiteY10" fmla="*/ 14817 h 732367"/>
              <a:gd name="connsiteX11" fmla="*/ 552450 w 657225"/>
              <a:gd name="connsiteY11" fmla="*/ 97367 h 732367"/>
              <a:gd name="connsiteX12" fmla="*/ 635000 w 657225"/>
              <a:gd name="connsiteY12" fmla="*/ 211667 h 732367"/>
              <a:gd name="connsiteX13" fmla="*/ 654050 w 657225"/>
              <a:gd name="connsiteY13" fmla="*/ 338667 h 732367"/>
              <a:gd name="connsiteX14" fmla="*/ 654050 w 657225"/>
              <a:gd name="connsiteY14" fmla="*/ 478367 h 732367"/>
              <a:gd name="connsiteX15" fmla="*/ 647700 w 657225"/>
              <a:gd name="connsiteY15" fmla="*/ 495300 h 732367"/>
              <a:gd name="connsiteX16" fmla="*/ 615950 w 657225"/>
              <a:gd name="connsiteY16" fmla="*/ 732367 h 732367"/>
              <a:gd name="connsiteX0" fmla="*/ 88900 w 657225"/>
              <a:gd name="connsiteY0" fmla="*/ 450850 h 732367"/>
              <a:gd name="connsiteX1" fmla="*/ 177800 w 657225"/>
              <a:gd name="connsiteY1" fmla="*/ 234950 h 732367"/>
              <a:gd name="connsiteX2" fmla="*/ 25400 w 657225"/>
              <a:gd name="connsiteY2" fmla="*/ 215900 h 732367"/>
              <a:gd name="connsiteX3" fmla="*/ 25400 w 657225"/>
              <a:gd name="connsiteY3" fmla="*/ 186267 h 732367"/>
              <a:gd name="connsiteX4" fmla="*/ 57150 w 657225"/>
              <a:gd name="connsiteY4" fmla="*/ 116417 h 732367"/>
              <a:gd name="connsiteX5" fmla="*/ 57150 w 657225"/>
              <a:gd name="connsiteY5" fmla="*/ 114300 h 732367"/>
              <a:gd name="connsiteX6" fmla="*/ 165100 w 657225"/>
              <a:gd name="connsiteY6" fmla="*/ 33867 h 732367"/>
              <a:gd name="connsiteX7" fmla="*/ 285750 w 657225"/>
              <a:gd name="connsiteY7" fmla="*/ 14817 h 732367"/>
              <a:gd name="connsiteX8" fmla="*/ 374650 w 657225"/>
              <a:gd name="connsiteY8" fmla="*/ 8467 h 732367"/>
              <a:gd name="connsiteX9" fmla="*/ 463550 w 657225"/>
              <a:gd name="connsiteY9" fmla="*/ 14817 h 732367"/>
              <a:gd name="connsiteX10" fmla="*/ 552450 w 657225"/>
              <a:gd name="connsiteY10" fmla="*/ 97367 h 732367"/>
              <a:gd name="connsiteX11" fmla="*/ 635000 w 657225"/>
              <a:gd name="connsiteY11" fmla="*/ 211667 h 732367"/>
              <a:gd name="connsiteX12" fmla="*/ 654050 w 657225"/>
              <a:gd name="connsiteY12" fmla="*/ 338667 h 732367"/>
              <a:gd name="connsiteX13" fmla="*/ 654050 w 657225"/>
              <a:gd name="connsiteY13" fmla="*/ 478367 h 732367"/>
              <a:gd name="connsiteX14" fmla="*/ 647700 w 657225"/>
              <a:gd name="connsiteY14" fmla="*/ 495300 h 732367"/>
              <a:gd name="connsiteX15" fmla="*/ 615950 w 657225"/>
              <a:gd name="connsiteY15"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74083 w 642408"/>
              <a:gd name="connsiteY0" fmla="*/ 450850 h 732367"/>
              <a:gd name="connsiteX1" fmla="*/ 10583 w 642408"/>
              <a:gd name="connsiteY1" fmla="*/ 215900 h 732367"/>
              <a:gd name="connsiteX2" fmla="*/ 10583 w 642408"/>
              <a:gd name="connsiteY2" fmla="*/ 186267 h 732367"/>
              <a:gd name="connsiteX3" fmla="*/ 42333 w 642408"/>
              <a:gd name="connsiteY3" fmla="*/ 116417 h 732367"/>
              <a:gd name="connsiteX4" fmla="*/ 42333 w 642408"/>
              <a:gd name="connsiteY4" fmla="*/ 114300 h 732367"/>
              <a:gd name="connsiteX5" fmla="*/ 150283 w 642408"/>
              <a:gd name="connsiteY5" fmla="*/ 33867 h 732367"/>
              <a:gd name="connsiteX6" fmla="*/ 270933 w 642408"/>
              <a:gd name="connsiteY6" fmla="*/ 14817 h 732367"/>
              <a:gd name="connsiteX7" fmla="*/ 359833 w 642408"/>
              <a:gd name="connsiteY7" fmla="*/ 8467 h 732367"/>
              <a:gd name="connsiteX8" fmla="*/ 448733 w 642408"/>
              <a:gd name="connsiteY8" fmla="*/ 14817 h 732367"/>
              <a:gd name="connsiteX9" fmla="*/ 537633 w 642408"/>
              <a:gd name="connsiteY9" fmla="*/ 97367 h 732367"/>
              <a:gd name="connsiteX10" fmla="*/ 620183 w 642408"/>
              <a:gd name="connsiteY10" fmla="*/ 211667 h 732367"/>
              <a:gd name="connsiteX11" fmla="*/ 639233 w 642408"/>
              <a:gd name="connsiteY11" fmla="*/ 338667 h 732367"/>
              <a:gd name="connsiteX12" fmla="*/ 639233 w 642408"/>
              <a:gd name="connsiteY12" fmla="*/ 478367 h 732367"/>
              <a:gd name="connsiteX13" fmla="*/ 632883 w 642408"/>
              <a:gd name="connsiteY13" fmla="*/ 495300 h 732367"/>
              <a:gd name="connsiteX14" fmla="*/ 601133 w 642408"/>
              <a:gd name="connsiteY14" fmla="*/ 732367 h 732367"/>
              <a:gd name="connsiteX0" fmla="*/ 68792 w 637117"/>
              <a:gd name="connsiteY0" fmla="*/ 450850 h 732367"/>
              <a:gd name="connsiteX1" fmla="*/ 5292 w 637117"/>
              <a:gd name="connsiteY1" fmla="*/ 215900 h 732367"/>
              <a:gd name="connsiteX2" fmla="*/ 37042 w 637117"/>
              <a:gd name="connsiteY2" fmla="*/ 116417 h 732367"/>
              <a:gd name="connsiteX3" fmla="*/ 37042 w 637117"/>
              <a:gd name="connsiteY3" fmla="*/ 114300 h 732367"/>
              <a:gd name="connsiteX4" fmla="*/ 144992 w 637117"/>
              <a:gd name="connsiteY4" fmla="*/ 33867 h 732367"/>
              <a:gd name="connsiteX5" fmla="*/ 265642 w 637117"/>
              <a:gd name="connsiteY5" fmla="*/ 14817 h 732367"/>
              <a:gd name="connsiteX6" fmla="*/ 354542 w 637117"/>
              <a:gd name="connsiteY6" fmla="*/ 8467 h 732367"/>
              <a:gd name="connsiteX7" fmla="*/ 443442 w 637117"/>
              <a:gd name="connsiteY7" fmla="*/ 14817 h 732367"/>
              <a:gd name="connsiteX8" fmla="*/ 532342 w 637117"/>
              <a:gd name="connsiteY8" fmla="*/ 97367 h 732367"/>
              <a:gd name="connsiteX9" fmla="*/ 614892 w 637117"/>
              <a:gd name="connsiteY9" fmla="*/ 211667 h 732367"/>
              <a:gd name="connsiteX10" fmla="*/ 633942 w 637117"/>
              <a:gd name="connsiteY10" fmla="*/ 338667 h 732367"/>
              <a:gd name="connsiteX11" fmla="*/ 633942 w 637117"/>
              <a:gd name="connsiteY11" fmla="*/ 478367 h 732367"/>
              <a:gd name="connsiteX12" fmla="*/ 627592 w 637117"/>
              <a:gd name="connsiteY12" fmla="*/ 495300 h 732367"/>
              <a:gd name="connsiteX13" fmla="*/ 595842 w 637117"/>
              <a:gd name="connsiteY13" fmla="*/ 732367 h 732367"/>
              <a:gd name="connsiteX0" fmla="*/ 68792 w 637117"/>
              <a:gd name="connsiteY0" fmla="*/ 450850 h 732367"/>
              <a:gd name="connsiteX1" fmla="*/ 5292 w 637117"/>
              <a:gd name="connsiteY1" fmla="*/ 215900 h 732367"/>
              <a:gd name="connsiteX2" fmla="*/ 37042 w 637117"/>
              <a:gd name="connsiteY2" fmla="*/ 116417 h 732367"/>
              <a:gd name="connsiteX3" fmla="*/ 144992 w 637117"/>
              <a:gd name="connsiteY3" fmla="*/ 33867 h 732367"/>
              <a:gd name="connsiteX4" fmla="*/ 265642 w 637117"/>
              <a:gd name="connsiteY4" fmla="*/ 14817 h 732367"/>
              <a:gd name="connsiteX5" fmla="*/ 354542 w 637117"/>
              <a:gd name="connsiteY5" fmla="*/ 8467 h 732367"/>
              <a:gd name="connsiteX6" fmla="*/ 443442 w 637117"/>
              <a:gd name="connsiteY6" fmla="*/ 14817 h 732367"/>
              <a:gd name="connsiteX7" fmla="*/ 532342 w 637117"/>
              <a:gd name="connsiteY7" fmla="*/ 97367 h 732367"/>
              <a:gd name="connsiteX8" fmla="*/ 614892 w 637117"/>
              <a:gd name="connsiteY8" fmla="*/ 211667 h 732367"/>
              <a:gd name="connsiteX9" fmla="*/ 633942 w 637117"/>
              <a:gd name="connsiteY9" fmla="*/ 338667 h 732367"/>
              <a:gd name="connsiteX10" fmla="*/ 633942 w 637117"/>
              <a:gd name="connsiteY10" fmla="*/ 478367 h 732367"/>
              <a:gd name="connsiteX11" fmla="*/ 627592 w 637117"/>
              <a:gd name="connsiteY11" fmla="*/ 495300 h 732367"/>
              <a:gd name="connsiteX12" fmla="*/ 595842 w 637117"/>
              <a:gd name="connsiteY12" fmla="*/ 732367 h 732367"/>
              <a:gd name="connsiteX0" fmla="*/ 33867 w 602192"/>
              <a:gd name="connsiteY0" fmla="*/ 450850 h 732367"/>
              <a:gd name="connsiteX1" fmla="*/ 122767 w 602192"/>
              <a:gd name="connsiteY1" fmla="*/ 215900 h 732367"/>
              <a:gd name="connsiteX2" fmla="*/ 2117 w 602192"/>
              <a:gd name="connsiteY2" fmla="*/ 116417 h 732367"/>
              <a:gd name="connsiteX3" fmla="*/ 110067 w 602192"/>
              <a:gd name="connsiteY3" fmla="*/ 33867 h 732367"/>
              <a:gd name="connsiteX4" fmla="*/ 230717 w 602192"/>
              <a:gd name="connsiteY4" fmla="*/ 14817 h 732367"/>
              <a:gd name="connsiteX5" fmla="*/ 319617 w 602192"/>
              <a:gd name="connsiteY5" fmla="*/ 8467 h 732367"/>
              <a:gd name="connsiteX6" fmla="*/ 408517 w 602192"/>
              <a:gd name="connsiteY6" fmla="*/ 14817 h 732367"/>
              <a:gd name="connsiteX7" fmla="*/ 497417 w 602192"/>
              <a:gd name="connsiteY7" fmla="*/ 97367 h 732367"/>
              <a:gd name="connsiteX8" fmla="*/ 579967 w 602192"/>
              <a:gd name="connsiteY8" fmla="*/ 211667 h 732367"/>
              <a:gd name="connsiteX9" fmla="*/ 599017 w 602192"/>
              <a:gd name="connsiteY9" fmla="*/ 338667 h 732367"/>
              <a:gd name="connsiteX10" fmla="*/ 599017 w 602192"/>
              <a:gd name="connsiteY10" fmla="*/ 478367 h 732367"/>
              <a:gd name="connsiteX11" fmla="*/ 592667 w 602192"/>
              <a:gd name="connsiteY11" fmla="*/ 495300 h 732367"/>
              <a:gd name="connsiteX12" fmla="*/ 560917 w 602192"/>
              <a:gd name="connsiteY12" fmla="*/ 732367 h 732367"/>
              <a:gd name="connsiteX0" fmla="*/ 13229 w 581554"/>
              <a:gd name="connsiteY0" fmla="*/ 450850 h 732367"/>
              <a:gd name="connsiteX1" fmla="*/ 102129 w 581554"/>
              <a:gd name="connsiteY1" fmla="*/ 215900 h 732367"/>
              <a:gd name="connsiteX2" fmla="*/ 89429 w 581554"/>
              <a:gd name="connsiteY2" fmla="*/ 33867 h 732367"/>
              <a:gd name="connsiteX3" fmla="*/ 210079 w 581554"/>
              <a:gd name="connsiteY3" fmla="*/ 14817 h 732367"/>
              <a:gd name="connsiteX4" fmla="*/ 298979 w 581554"/>
              <a:gd name="connsiteY4" fmla="*/ 8467 h 732367"/>
              <a:gd name="connsiteX5" fmla="*/ 387879 w 581554"/>
              <a:gd name="connsiteY5" fmla="*/ 14817 h 732367"/>
              <a:gd name="connsiteX6" fmla="*/ 476779 w 581554"/>
              <a:gd name="connsiteY6" fmla="*/ 97367 h 732367"/>
              <a:gd name="connsiteX7" fmla="*/ 559329 w 581554"/>
              <a:gd name="connsiteY7" fmla="*/ 211667 h 732367"/>
              <a:gd name="connsiteX8" fmla="*/ 578379 w 581554"/>
              <a:gd name="connsiteY8" fmla="*/ 338667 h 732367"/>
              <a:gd name="connsiteX9" fmla="*/ 578379 w 581554"/>
              <a:gd name="connsiteY9" fmla="*/ 478367 h 732367"/>
              <a:gd name="connsiteX10" fmla="*/ 572029 w 581554"/>
              <a:gd name="connsiteY10" fmla="*/ 495300 h 732367"/>
              <a:gd name="connsiteX11" fmla="*/ 540279 w 581554"/>
              <a:gd name="connsiteY11" fmla="*/ 732367 h 732367"/>
              <a:gd name="connsiteX0" fmla="*/ 13229 w 581554"/>
              <a:gd name="connsiteY0" fmla="*/ 470605 h 752122"/>
              <a:gd name="connsiteX1" fmla="*/ 102129 w 581554"/>
              <a:gd name="connsiteY1" fmla="*/ 235655 h 752122"/>
              <a:gd name="connsiteX2" fmla="*/ 210079 w 581554"/>
              <a:gd name="connsiteY2" fmla="*/ 34572 h 752122"/>
              <a:gd name="connsiteX3" fmla="*/ 298979 w 581554"/>
              <a:gd name="connsiteY3" fmla="*/ 28222 h 752122"/>
              <a:gd name="connsiteX4" fmla="*/ 387879 w 581554"/>
              <a:gd name="connsiteY4" fmla="*/ 34572 h 752122"/>
              <a:gd name="connsiteX5" fmla="*/ 476779 w 581554"/>
              <a:gd name="connsiteY5" fmla="*/ 117122 h 752122"/>
              <a:gd name="connsiteX6" fmla="*/ 559329 w 581554"/>
              <a:gd name="connsiteY6" fmla="*/ 231422 h 752122"/>
              <a:gd name="connsiteX7" fmla="*/ 578379 w 581554"/>
              <a:gd name="connsiteY7" fmla="*/ 358422 h 752122"/>
              <a:gd name="connsiteX8" fmla="*/ 578379 w 581554"/>
              <a:gd name="connsiteY8" fmla="*/ 498122 h 752122"/>
              <a:gd name="connsiteX9" fmla="*/ 572029 w 581554"/>
              <a:gd name="connsiteY9" fmla="*/ 515055 h 752122"/>
              <a:gd name="connsiteX10" fmla="*/ 540279 w 581554"/>
              <a:gd name="connsiteY10" fmla="*/ 752122 h 752122"/>
              <a:gd name="connsiteX0" fmla="*/ 13229 w 581554"/>
              <a:gd name="connsiteY0" fmla="*/ 457200 h 738717"/>
              <a:gd name="connsiteX1" fmla="*/ 102129 w 581554"/>
              <a:gd name="connsiteY1" fmla="*/ 222250 h 738717"/>
              <a:gd name="connsiteX2" fmla="*/ 210079 w 581554"/>
              <a:gd name="connsiteY2" fmla="*/ 21167 h 738717"/>
              <a:gd name="connsiteX3" fmla="*/ 210077 w 581554"/>
              <a:gd name="connsiteY3" fmla="*/ 95250 h 738717"/>
              <a:gd name="connsiteX4" fmla="*/ 298979 w 581554"/>
              <a:gd name="connsiteY4" fmla="*/ 14817 h 738717"/>
              <a:gd name="connsiteX5" fmla="*/ 387879 w 581554"/>
              <a:gd name="connsiteY5" fmla="*/ 21167 h 738717"/>
              <a:gd name="connsiteX6" fmla="*/ 476779 w 581554"/>
              <a:gd name="connsiteY6" fmla="*/ 103717 h 738717"/>
              <a:gd name="connsiteX7" fmla="*/ 559329 w 581554"/>
              <a:gd name="connsiteY7" fmla="*/ 218017 h 738717"/>
              <a:gd name="connsiteX8" fmla="*/ 578379 w 581554"/>
              <a:gd name="connsiteY8" fmla="*/ 345017 h 738717"/>
              <a:gd name="connsiteX9" fmla="*/ 578379 w 581554"/>
              <a:gd name="connsiteY9" fmla="*/ 484717 h 738717"/>
              <a:gd name="connsiteX10" fmla="*/ 572029 w 581554"/>
              <a:gd name="connsiteY10" fmla="*/ 501650 h 738717"/>
              <a:gd name="connsiteX11" fmla="*/ 540279 w 581554"/>
              <a:gd name="connsiteY11" fmla="*/ 738717 h 738717"/>
              <a:gd name="connsiteX0" fmla="*/ 13229 w 581554"/>
              <a:gd name="connsiteY0" fmla="*/ 454730 h 736247"/>
              <a:gd name="connsiteX1" fmla="*/ 102129 w 581554"/>
              <a:gd name="connsiteY1" fmla="*/ 219780 h 736247"/>
              <a:gd name="connsiteX2" fmla="*/ 210077 w 581554"/>
              <a:gd name="connsiteY2" fmla="*/ 92780 h 736247"/>
              <a:gd name="connsiteX3" fmla="*/ 298979 w 581554"/>
              <a:gd name="connsiteY3" fmla="*/ 12347 h 736247"/>
              <a:gd name="connsiteX4" fmla="*/ 387879 w 581554"/>
              <a:gd name="connsiteY4" fmla="*/ 18697 h 736247"/>
              <a:gd name="connsiteX5" fmla="*/ 476779 w 581554"/>
              <a:gd name="connsiteY5" fmla="*/ 101247 h 736247"/>
              <a:gd name="connsiteX6" fmla="*/ 559329 w 581554"/>
              <a:gd name="connsiteY6" fmla="*/ 215547 h 736247"/>
              <a:gd name="connsiteX7" fmla="*/ 578379 w 581554"/>
              <a:gd name="connsiteY7" fmla="*/ 342547 h 736247"/>
              <a:gd name="connsiteX8" fmla="*/ 578379 w 581554"/>
              <a:gd name="connsiteY8" fmla="*/ 482247 h 736247"/>
              <a:gd name="connsiteX9" fmla="*/ 572029 w 581554"/>
              <a:gd name="connsiteY9" fmla="*/ 499180 h 736247"/>
              <a:gd name="connsiteX10" fmla="*/ 540279 w 581554"/>
              <a:gd name="connsiteY10" fmla="*/ 736247 h 7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554" h="736247">
                <a:moveTo>
                  <a:pt x="13229" y="454730"/>
                </a:moveTo>
                <a:cubicBezTo>
                  <a:pt x="0" y="405782"/>
                  <a:pt x="69321" y="280105"/>
                  <a:pt x="102129" y="219780"/>
                </a:cubicBezTo>
                <a:cubicBezTo>
                  <a:pt x="134937" y="159455"/>
                  <a:pt x="177269" y="127352"/>
                  <a:pt x="210077" y="92780"/>
                </a:cubicBezTo>
                <a:cubicBezTo>
                  <a:pt x="242885" y="58208"/>
                  <a:pt x="269345" y="24694"/>
                  <a:pt x="298979" y="12347"/>
                </a:cubicBezTo>
                <a:cubicBezTo>
                  <a:pt x="328613" y="0"/>
                  <a:pt x="358246" y="3880"/>
                  <a:pt x="387879" y="18697"/>
                </a:cubicBezTo>
                <a:cubicBezTo>
                  <a:pt x="417512" y="33514"/>
                  <a:pt x="448204" y="68439"/>
                  <a:pt x="476779" y="101247"/>
                </a:cubicBezTo>
                <a:cubicBezTo>
                  <a:pt x="505354" y="134055"/>
                  <a:pt x="542396" y="175330"/>
                  <a:pt x="559329" y="215547"/>
                </a:cubicBezTo>
                <a:cubicBezTo>
                  <a:pt x="576262" y="255764"/>
                  <a:pt x="575204" y="298097"/>
                  <a:pt x="578379" y="342547"/>
                </a:cubicBezTo>
                <a:cubicBezTo>
                  <a:pt x="581554" y="386997"/>
                  <a:pt x="579437" y="456142"/>
                  <a:pt x="578379" y="482247"/>
                </a:cubicBezTo>
                <a:cubicBezTo>
                  <a:pt x="577321" y="508352"/>
                  <a:pt x="578379" y="456847"/>
                  <a:pt x="572029" y="499180"/>
                </a:cubicBezTo>
                <a:cubicBezTo>
                  <a:pt x="565679" y="541513"/>
                  <a:pt x="545571" y="696736"/>
                  <a:pt x="540279" y="736247"/>
                </a:cubicBezTo>
              </a:path>
            </a:pathLst>
          </a:cu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Freeform 15"/>
          <p:cNvSpPr/>
          <p:nvPr/>
        </p:nvSpPr>
        <p:spPr>
          <a:xfrm>
            <a:off x="6965950" y="4808580"/>
            <a:ext cx="1352550" cy="1250950"/>
          </a:xfrm>
          <a:custGeom>
            <a:avLst/>
            <a:gdLst>
              <a:gd name="connsiteX0" fmla="*/ 0 w 1352550"/>
              <a:gd name="connsiteY0" fmla="*/ 1250950 h 1250950"/>
              <a:gd name="connsiteX1" fmla="*/ 107950 w 1352550"/>
              <a:gd name="connsiteY1" fmla="*/ 1066800 h 1250950"/>
              <a:gd name="connsiteX2" fmla="*/ 209550 w 1352550"/>
              <a:gd name="connsiteY2" fmla="*/ 895350 h 1250950"/>
              <a:gd name="connsiteX3" fmla="*/ 304800 w 1352550"/>
              <a:gd name="connsiteY3" fmla="*/ 800100 h 1250950"/>
              <a:gd name="connsiteX4" fmla="*/ 381000 w 1352550"/>
              <a:gd name="connsiteY4" fmla="*/ 768350 h 1250950"/>
              <a:gd name="connsiteX5" fmla="*/ 488950 w 1352550"/>
              <a:gd name="connsiteY5" fmla="*/ 742950 h 1250950"/>
              <a:gd name="connsiteX6" fmla="*/ 609600 w 1352550"/>
              <a:gd name="connsiteY6" fmla="*/ 730250 h 1250950"/>
              <a:gd name="connsiteX7" fmla="*/ 711200 w 1352550"/>
              <a:gd name="connsiteY7" fmla="*/ 717550 h 1250950"/>
              <a:gd name="connsiteX8" fmla="*/ 768350 w 1352550"/>
              <a:gd name="connsiteY8" fmla="*/ 673100 h 1250950"/>
              <a:gd name="connsiteX9" fmla="*/ 825500 w 1352550"/>
              <a:gd name="connsiteY9" fmla="*/ 565150 h 1250950"/>
              <a:gd name="connsiteX10" fmla="*/ 812800 w 1352550"/>
              <a:gd name="connsiteY10" fmla="*/ 463550 h 1250950"/>
              <a:gd name="connsiteX11" fmla="*/ 762000 w 1352550"/>
              <a:gd name="connsiteY11" fmla="*/ 374650 h 1250950"/>
              <a:gd name="connsiteX12" fmla="*/ 692150 w 1352550"/>
              <a:gd name="connsiteY12" fmla="*/ 279400 h 1250950"/>
              <a:gd name="connsiteX13" fmla="*/ 673100 w 1352550"/>
              <a:gd name="connsiteY13" fmla="*/ 190500 h 1250950"/>
              <a:gd name="connsiteX14" fmla="*/ 793750 w 1352550"/>
              <a:gd name="connsiteY14" fmla="*/ 95250 h 1250950"/>
              <a:gd name="connsiteX15" fmla="*/ 901700 w 1352550"/>
              <a:gd name="connsiteY15" fmla="*/ 50800 h 1250950"/>
              <a:gd name="connsiteX16" fmla="*/ 1009650 w 1352550"/>
              <a:gd name="connsiteY16" fmla="*/ 12700 h 1250950"/>
              <a:gd name="connsiteX17" fmla="*/ 1187450 w 1352550"/>
              <a:gd name="connsiteY17" fmla="*/ 127000 h 1250950"/>
              <a:gd name="connsiteX18" fmla="*/ 1200150 w 1352550"/>
              <a:gd name="connsiteY18" fmla="*/ 266700 h 1250950"/>
              <a:gd name="connsiteX19" fmla="*/ 1270000 w 1352550"/>
              <a:gd name="connsiteY19" fmla="*/ 361950 h 1250950"/>
              <a:gd name="connsiteX20" fmla="*/ 1352550 w 1352550"/>
              <a:gd name="connsiteY20" fmla="*/ 463550 h 1250950"/>
              <a:gd name="connsiteX21" fmla="*/ 1352550 w 1352550"/>
              <a:gd name="connsiteY21" fmla="*/ 463550 h 1250950"/>
              <a:gd name="connsiteX22" fmla="*/ 1352550 w 1352550"/>
              <a:gd name="connsiteY22" fmla="*/ 46355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2550" h="1250950">
                <a:moveTo>
                  <a:pt x="0" y="1250950"/>
                </a:moveTo>
                <a:lnTo>
                  <a:pt x="107950" y="1066800"/>
                </a:lnTo>
                <a:cubicBezTo>
                  <a:pt x="142875" y="1007533"/>
                  <a:pt x="176742" y="939800"/>
                  <a:pt x="209550" y="895350"/>
                </a:cubicBezTo>
                <a:cubicBezTo>
                  <a:pt x="242358" y="850900"/>
                  <a:pt x="276225" y="821267"/>
                  <a:pt x="304800" y="800100"/>
                </a:cubicBezTo>
                <a:cubicBezTo>
                  <a:pt x="333375" y="778933"/>
                  <a:pt x="350308" y="777875"/>
                  <a:pt x="381000" y="768350"/>
                </a:cubicBezTo>
                <a:cubicBezTo>
                  <a:pt x="411692" y="758825"/>
                  <a:pt x="450850" y="749300"/>
                  <a:pt x="488950" y="742950"/>
                </a:cubicBezTo>
                <a:cubicBezTo>
                  <a:pt x="527050" y="736600"/>
                  <a:pt x="572558" y="734483"/>
                  <a:pt x="609600" y="730250"/>
                </a:cubicBezTo>
                <a:cubicBezTo>
                  <a:pt x="646642" y="726017"/>
                  <a:pt x="684742" y="727075"/>
                  <a:pt x="711200" y="717550"/>
                </a:cubicBezTo>
                <a:cubicBezTo>
                  <a:pt x="737658" y="708025"/>
                  <a:pt x="749300" y="698500"/>
                  <a:pt x="768350" y="673100"/>
                </a:cubicBezTo>
                <a:cubicBezTo>
                  <a:pt x="787400" y="647700"/>
                  <a:pt x="818092" y="600075"/>
                  <a:pt x="825500" y="565150"/>
                </a:cubicBezTo>
                <a:cubicBezTo>
                  <a:pt x="832908" y="530225"/>
                  <a:pt x="823383" y="495300"/>
                  <a:pt x="812800" y="463550"/>
                </a:cubicBezTo>
                <a:cubicBezTo>
                  <a:pt x="802217" y="431800"/>
                  <a:pt x="782108" y="405342"/>
                  <a:pt x="762000" y="374650"/>
                </a:cubicBezTo>
                <a:cubicBezTo>
                  <a:pt x="741892" y="343958"/>
                  <a:pt x="706967" y="310092"/>
                  <a:pt x="692150" y="279400"/>
                </a:cubicBezTo>
                <a:cubicBezTo>
                  <a:pt x="677333" y="248708"/>
                  <a:pt x="656167" y="221192"/>
                  <a:pt x="673100" y="190500"/>
                </a:cubicBezTo>
                <a:cubicBezTo>
                  <a:pt x="690033" y="159808"/>
                  <a:pt x="755650" y="118533"/>
                  <a:pt x="793750" y="95250"/>
                </a:cubicBezTo>
                <a:cubicBezTo>
                  <a:pt x="831850" y="71967"/>
                  <a:pt x="865717" y="64558"/>
                  <a:pt x="901700" y="50800"/>
                </a:cubicBezTo>
                <a:cubicBezTo>
                  <a:pt x="937683" y="37042"/>
                  <a:pt x="962025" y="0"/>
                  <a:pt x="1009650" y="12700"/>
                </a:cubicBezTo>
                <a:cubicBezTo>
                  <a:pt x="1057275" y="25400"/>
                  <a:pt x="1155700" y="84667"/>
                  <a:pt x="1187450" y="127000"/>
                </a:cubicBezTo>
                <a:cubicBezTo>
                  <a:pt x="1219200" y="169333"/>
                  <a:pt x="1186392" y="227542"/>
                  <a:pt x="1200150" y="266700"/>
                </a:cubicBezTo>
                <a:cubicBezTo>
                  <a:pt x="1213908" y="305858"/>
                  <a:pt x="1244600" y="329142"/>
                  <a:pt x="1270000" y="361950"/>
                </a:cubicBezTo>
                <a:cubicBezTo>
                  <a:pt x="1295400" y="394758"/>
                  <a:pt x="1352550" y="463550"/>
                  <a:pt x="1352550" y="463550"/>
                </a:cubicBezTo>
                <a:lnTo>
                  <a:pt x="1352550" y="463550"/>
                </a:lnTo>
                <a:lnTo>
                  <a:pt x="1352550" y="463550"/>
                </a:lnTo>
              </a:path>
            </a:pathLst>
          </a:cu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7" name="Freeform 16"/>
          <p:cNvSpPr/>
          <p:nvPr/>
        </p:nvSpPr>
        <p:spPr>
          <a:xfrm>
            <a:off x="2667000" y="4840330"/>
            <a:ext cx="1352550" cy="1250950"/>
          </a:xfrm>
          <a:custGeom>
            <a:avLst/>
            <a:gdLst>
              <a:gd name="connsiteX0" fmla="*/ 0 w 1352550"/>
              <a:gd name="connsiteY0" fmla="*/ 1250950 h 1250950"/>
              <a:gd name="connsiteX1" fmla="*/ 107950 w 1352550"/>
              <a:gd name="connsiteY1" fmla="*/ 1066800 h 1250950"/>
              <a:gd name="connsiteX2" fmla="*/ 209550 w 1352550"/>
              <a:gd name="connsiteY2" fmla="*/ 895350 h 1250950"/>
              <a:gd name="connsiteX3" fmla="*/ 304800 w 1352550"/>
              <a:gd name="connsiteY3" fmla="*/ 800100 h 1250950"/>
              <a:gd name="connsiteX4" fmla="*/ 381000 w 1352550"/>
              <a:gd name="connsiteY4" fmla="*/ 768350 h 1250950"/>
              <a:gd name="connsiteX5" fmla="*/ 488950 w 1352550"/>
              <a:gd name="connsiteY5" fmla="*/ 742950 h 1250950"/>
              <a:gd name="connsiteX6" fmla="*/ 609600 w 1352550"/>
              <a:gd name="connsiteY6" fmla="*/ 730250 h 1250950"/>
              <a:gd name="connsiteX7" fmla="*/ 711200 w 1352550"/>
              <a:gd name="connsiteY7" fmla="*/ 717550 h 1250950"/>
              <a:gd name="connsiteX8" fmla="*/ 768350 w 1352550"/>
              <a:gd name="connsiteY8" fmla="*/ 673100 h 1250950"/>
              <a:gd name="connsiteX9" fmla="*/ 825500 w 1352550"/>
              <a:gd name="connsiteY9" fmla="*/ 565150 h 1250950"/>
              <a:gd name="connsiteX10" fmla="*/ 812800 w 1352550"/>
              <a:gd name="connsiteY10" fmla="*/ 463550 h 1250950"/>
              <a:gd name="connsiteX11" fmla="*/ 762000 w 1352550"/>
              <a:gd name="connsiteY11" fmla="*/ 374650 h 1250950"/>
              <a:gd name="connsiteX12" fmla="*/ 692150 w 1352550"/>
              <a:gd name="connsiteY12" fmla="*/ 279400 h 1250950"/>
              <a:gd name="connsiteX13" fmla="*/ 673100 w 1352550"/>
              <a:gd name="connsiteY13" fmla="*/ 190500 h 1250950"/>
              <a:gd name="connsiteX14" fmla="*/ 793750 w 1352550"/>
              <a:gd name="connsiteY14" fmla="*/ 95250 h 1250950"/>
              <a:gd name="connsiteX15" fmla="*/ 901700 w 1352550"/>
              <a:gd name="connsiteY15" fmla="*/ 50800 h 1250950"/>
              <a:gd name="connsiteX16" fmla="*/ 1009650 w 1352550"/>
              <a:gd name="connsiteY16" fmla="*/ 12700 h 1250950"/>
              <a:gd name="connsiteX17" fmla="*/ 1187450 w 1352550"/>
              <a:gd name="connsiteY17" fmla="*/ 127000 h 1250950"/>
              <a:gd name="connsiteX18" fmla="*/ 1200150 w 1352550"/>
              <a:gd name="connsiteY18" fmla="*/ 266700 h 1250950"/>
              <a:gd name="connsiteX19" fmla="*/ 1270000 w 1352550"/>
              <a:gd name="connsiteY19" fmla="*/ 361950 h 1250950"/>
              <a:gd name="connsiteX20" fmla="*/ 1352550 w 1352550"/>
              <a:gd name="connsiteY20" fmla="*/ 463550 h 1250950"/>
              <a:gd name="connsiteX21" fmla="*/ 1352550 w 1352550"/>
              <a:gd name="connsiteY21" fmla="*/ 463550 h 1250950"/>
              <a:gd name="connsiteX22" fmla="*/ 1352550 w 1352550"/>
              <a:gd name="connsiteY22" fmla="*/ 46355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2550" h="1250950">
                <a:moveTo>
                  <a:pt x="0" y="1250950"/>
                </a:moveTo>
                <a:lnTo>
                  <a:pt x="107950" y="1066800"/>
                </a:lnTo>
                <a:cubicBezTo>
                  <a:pt x="142875" y="1007533"/>
                  <a:pt x="176742" y="939800"/>
                  <a:pt x="209550" y="895350"/>
                </a:cubicBezTo>
                <a:cubicBezTo>
                  <a:pt x="242358" y="850900"/>
                  <a:pt x="276225" y="821267"/>
                  <a:pt x="304800" y="800100"/>
                </a:cubicBezTo>
                <a:cubicBezTo>
                  <a:pt x="333375" y="778933"/>
                  <a:pt x="350308" y="777875"/>
                  <a:pt x="381000" y="768350"/>
                </a:cubicBezTo>
                <a:cubicBezTo>
                  <a:pt x="411692" y="758825"/>
                  <a:pt x="450850" y="749300"/>
                  <a:pt x="488950" y="742950"/>
                </a:cubicBezTo>
                <a:cubicBezTo>
                  <a:pt x="527050" y="736600"/>
                  <a:pt x="572558" y="734483"/>
                  <a:pt x="609600" y="730250"/>
                </a:cubicBezTo>
                <a:cubicBezTo>
                  <a:pt x="646642" y="726017"/>
                  <a:pt x="684742" y="727075"/>
                  <a:pt x="711200" y="717550"/>
                </a:cubicBezTo>
                <a:cubicBezTo>
                  <a:pt x="737658" y="708025"/>
                  <a:pt x="749300" y="698500"/>
                  <a:pt x="768350" y="673100"/>
                </a:cubicBezTo>
                <a:cubicBezTo>
                  <a:pt x="787400" y="647700"/>
                  <a:pt x="818092" y="600075"/>
                  <a:pt x="825500" y="565150"/>
                </a:cubicBezTo>
                <a:cubicBezTo>
                  <a:pt x="832908" y="530225"/>
                  <a:pt x="823383" y="495300"/>
                  <a:pt x="812800" y="463550"/>
                </a:cubicBezTo>
                <a:cubicBezTo>
                  <a:pt x="802217" y="431800"/>
                  <a:pt x="782108" y="405342"/>
                  <a:pt x="762000" y="374650"/>
                </a:cubicBezTo>
                <a:cubicBezTo>
                  <a:pt x="741892" y="343958"/>
                  <a:pt x="706967" y="310092"/>
                  <a:pt x="692150" y="279400"/>
                </a:cubicBezTo>
                <a:cubicBezTo>
                  <a:pt x="677333" y="248708"/>
                  <a:pt x="656167" y="221192"/>
                  <a:pt x="673100" y="190500"/>
                </a:cubicBezTo>
                <a:cubicBezTo>
                  <a:pt x="690033" y="159808"/>
                  <a:pt x="755650" y="118533"/>
                  <a:pt x="793750" y="95250"/>
                </a:cubicBezTo>
                <a:cubicBezTo>
                  <a:pt x="831850" y="71967"/>
                  <a:pt x="865717" y="64558"/>
                  <a:pt x="901700" y="50800"/>
                </a:cubicBezTo>
                <a:cubicBezTo>
                  <a:pt x="937683" y="37042"/>
                  <a:pt x="962025" y="0"/>
                  <a:pt x="1009650" y="12700"/>
                </a:cubicBezTo>
                <a:cubicBezTo>
                  <a:pt x="1057275" y="25400"/>
                  <a:pt x="1155700" y="84667"/>
                  <a:pt x="1187450" y="127000"/>
                </a:cubicBezTo>
                <a:cubicBezTo>
                  <a:pt x="1219200" y="169333"/>
                  <a:pt x="1186392" y="227542"/>
                  <a:pt x="1200150" y="266700"/>
                </a:cubicBezTo>
                <a:cubicBezTo>
                  <a:pt x="1213908" y="305858"/>
                  <a:pt x="1244600" y="329142"/>
                  <a:pt x="1270000" y="361950"/>
                </a:cubicBezTo>
                <a:cubicBezTo>
                  <a:pt x="1295400" y="394758"/>
                  <a:pt x="1352550" y="463550"/>
                  <a:pt x="1352550" y="463550"/>
                </a:cubicBezTo>
                <a:lnTo>
                  <a:pt x="1352550" y="463550"/>
                </a:lnTo>
                <a:lnTo>
                  <a:pt x="1352550" y="463550"/>
                </a:lnTo>
              </a:path>
            </a:pathLst>
          </a:cu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Post-Injection Characterization</a:t>
            </a:r>
            <a:endParaRPr lang="en-US" dirty="0"/>
          </a:p>
        </p:txBody>
      </p:sp>
      <p:pic>
        <p:nvPicPr>
          <p:cNvPr id="4" name="Picture 3"/>
          <p:cNvPicPr>
            <a:picLocks noChangeAspect="1"/>
          </p:cNvPicPr>
          <p:nvPr/>
        </p:nvPicPr>
        <p:blipFill>
          <a:blip r:embed="rId2"/>
          <a:srcRect l="33079"/>
          <a:stretch>
            <a:fillRect/>
          </a:stretch>
        </p:blipFill>
        <p:spPr>
          <a:xfrm>
            <a:off x="1816275" y="4123507"/>
            <a:ext cx="5507785" cy="2687145"/>
          </a:xfrm>
          <a:prstGeom prst="rect">
            <a:avLst/>
          </a:prstGeom>
        </p:spPr>
      </p:pic>
      <p:pic>
        <p:nvPicPr>
          <p:cNvPr id="5" name="Picture 4"/>
          <p:cNvPicPr>
            <a:picLocks noChangeAspect="1"/>
          </p:cNvPicPr>
          <p:nvPr/>
        </p:nvPicPr>
        <p:blipFill>
          <a:blip r:embed="rId3"/>
          <a:srcRect l="33144"/>
          <a:stretch>
            <a:fillRect/>
          </a:stretch>
        </p:blipFill>
        <p:spPr>
          <a:xfrm>
            <a:off x="1841612" y="1539384"/>
            <a:ext cx="5517382" cy="269160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3" name="Content Placeholder 2"/>
          <p:cNvSpPr>
            <a:spLocks noGrp="1"/>
          </p:cNvSpPr>
          <p:nvPr>
            <p:ph idx="1"/>
          </p:nvPr>
        </p:nvSpPr>
        <p:spPr>
          <a:xfrm>
            <a:off x="685800" y="1450768"/>
            <a:ext cx="7924800" cy="5181600"/>
          </a:xfrm>
        </p:spPr>
        <p:txBody>
          <a:bodyPr>
            <a:noAutofit/>
          </a:bodyPr>
          <a:lstStyle/>
          <a:p>
            <a:pPr>
              <a:lnSpc>
                <a:spcPct val="150000"/>
              </a:lnSpc>
              <a:buFont typeface="Arial"/>
              <a:buChar char="•"/>
            </a:pPr>
            <a:r>
              <a:rPr lang="en-US" sz="2400" dirty="0" smtClean="0"/>
              <a:t>Experimental data and pore scale images show that the seismic response of CO</a:t>
            </a:r>
            <a:r>
              <a:rPr lang="en-US" sz="2400" baseline="-25000" dirty="0" smtClean="0"/>
              <a:t>2</a:t>
            </a:r>
            <a:r>
              <a:rPr lang="en-US" sz="2400" dirty="0" smtClean="0"/>
              <a:t> injection in brine-rock systems is far from being a pure fluid-substitution problem.  </a:t>
            </a:r>
          </a:p>
          <a:p>
            <a:pPr>
              <a:lnSpc>
                <a:spcPct val="150000"/>
              </a:lnSpc>
            </a:pPr>
            <a:endParaRPr lang="en-US" sz="2400" dirty="0" smtClean="0"/>
          </a:p>
          <a:p>
            <a:pPr>
              <a:lnSpc>
                <a:spcPct val="150000"/>
              </a:lnSpc>
            </a:pPr>
            <a:r>
              <a:rPr lang="en-US" sz="2400" dirty="0" smtClean="0"/>
              <a:t>Fluid - rock chemical interactions affect the acoustic and transport properties of rock frame. This interaction implies a time-dependence of the properties of the rock frame in addition to those of the fluid permeating the rock (saturation, pressure…). </a:t>
            </a:r>
          </a:p>
          <a:p>
            <a:pPr>
              <a:lnSpc>
                <a:spcPct val="150000"/>
              </a:lnSpc>
            </a:pPr>
            <a:endParaRPr lang="en-US" sz="2400" dirty="0" smtClean="0"/>
          </a:p>
          <a:p>
            <a:pPr>
              <a:lnSpc>
                <a:spcPct val="150000"/>
              </a:lnSpc>
              <a:buNone/>
            </a:pPr>
            <a:endParaRPr lang="en-US" sz="2400" dirty="0" smtClean="0"/>
          </a:p>
          <a:p>
            <a:pPr>
              <a:lnSpc>
                <a:spcPct val="150000"/>
              </a:lnSpc>
              <a:buNone/>
            </a:pPr>
            <a:endParaRPr lang="en-US" sz="2400" dirty="0" smtClean="0"/>
          </a:p>
          <a:p>
            <a:pPr>
              <a:lnSpc>
                <a:spcPct val="150000"/>
              </a:lnSpc>
            </a:pPr>
            <a:endParaRPr lang="en-US" sz="2400" dirty="0" smtClean="0"/>
          </a:p>
          <a:p>
            <a:pPr>
              <a:lnSpc>
                <a:spcPct val="150000"/>
              </a:lnSpc>
            </a:pPr>
            <a:endParaRPr lang="en-US" sz="2400" dirty="0" smtClean="0"/>
          </a:p>
        </p:txBody>
      </p:sp>
      <p:sp>
        <p:nvSpPr>
          <p:cNvPr id="4" name="Slide Number Placeholder 3"/>
          <p:cNvSpPr>
            <a:spLocks noGrp="1"/>
          </p:cNvSpPr>
          <p:nvPr>
            <p:ph type="sldNum" sz="quarter" idx="4294967295"/>
          </p:nvPr>
        </p:nvSpPr>
        <p:spPr>
          <a:xfrm>
            <a:off x="8077200" y="6356350"/>
            <a:ext cx="762000" cy="365125"/>
          </a:xfrm>
          <a:prstGeom prst="rect">
            <a:avLst/>
          </a:prstGeom>
        </p:spPr>
        <p:txBody>
          <a:bodyPr/>
          <a:lstStyle/>
          <a:p>
            <a:pPr algn="l"/>
            <a:r>
              <a:rPr lang="en-US" smtClean="0"/>
              <a:t>–   </a:t>
            </a:r>
            <a:fld id="{21D56847-57D1-4444-A216-5864FADDB065}" type="slidenum">
              <a:rPr lang="en-US" smtClean="0"/>
              <a:pPr algn="l"/>
              <a:t>18</a:t>
            </a:fld>
            <a:endParaRPr lang="en-US" dirty="0"/>
          </a:p>
        </p:txBody>
      </p:sp>
      <p:sp>
        <p:nvSpPr>
          <p:cNvPr id="5" name="Footer Placeholder 4"/>
          <p:cNvSpPr>
            <a:spLocks noGrp="1"/>
          </p:cNvSpPr>
          <p:nvPr>
            <p:ph type="ftr" sz="quarter" idx="4294967295"/>
          </p:nvPr>
        </p:nvSpPr>
        <p:spPr>
          <a:xfrm>
            <a:off x="0" y="6356350"/>
            <a:ext cx="8077200" cy="3651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4" name="Slide Number Placeholder 3"/>
          <p:cNvSpPr>
            <a:spLocks noGrp="1"/>
          </p:cNvSpPr>
          <p:nvPr>
            <p:ph type="sldNum" sz="quarter" idx="4294967295"/>
          </p:nvPr>
        </p:nvSpPr>
        <p:spPr>
          <a:xfrm>
            <a:off x="8077200" y="6356350"/>
            <a:ext cx="762000" cy="365125"/>
          </a:xfrm>
          <a:prstGeom prst="rect">
            <a:avLst/>
          </a:prstGeom>
        </p:spPr>
        <p:txBody>
          <a:bodyPr/>
          <a:lstStyle/>
          <a:p>
            <a:pPr algn="l"/>
            <a:r>
              <a:rPr lang="en-US" smtClean="0"/>
              <a:t>–   </a:t>
            </a:r>
            <a:fld id="{21D56847-57D1-4444-A216-5864FADDB065}" type="slidenum">
              <a:rPr lang="en-US" smtClean="0"/>
              <a:pPr algn="l"/>
              <a:t>19</a:t>
            </a:fld>
            <a:endParaRPr lang="en-US" dirty="0"/>
          </a:p>
        </p:txBody>
      </p:sp>
      <p:sp>
        <p:nvSpPr>
          <p:cNvPr id="5" name="Footer Placeholder 4"/>
          <p:cNvSpPr>
            <a:spLocks noGrp="1"/>
          </p:cNvSpPr>
          <p:nvPr>
            <p:ph type="ftr" sz="quarter" idx="4294967295"/>
          </p:nvPr>
        </p:nvSpPr>
        <p:spPr>
          <a:xfrm>
            <a:off x="0" y="6356350"/>
            <a:ext cx="8077200" cy="365125"/>
          </a:xfrm>
          <a:prstGeom prst="rect">
            <a:avLst/>
          </a:prstGeom>
        </p:spPr>
        <p:txBody>
          <a:bodyPr/>
          <a:lstStyle/>
          <a:p>
            <a:endParaRPr lang="en-US" dirty="0"/>
          </a:p>
        </p:txBody>
      </p:sp>
      <p:sp>
        <p:nvSpPr>
          <p:cNvPr id="6" name="Rectangle 3"/>
          <p:cNvSpPr txBox="1">
            <a:spLocks noChangeArrowheads="1"/>
          </p:cNvSpPr>
          <p:nvPr/>
        </p:nvSpPr>
        <p:spPr bwMode="auto">
          <a:xfrm>
            <a:off x="457200" y="1713115"/>
            <a:ext cx="8229600" cy="4643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nSpc>
                <a:spcPct val="150000"/>
              </a:lnSpc>
              <a:buClr>
                <a:schemeClr val="accent2">
                  <a:lumMod val="75000"/>
                </a:schemeClr>
              </a:buClr>
            </a:pPr>
            <a:endParaRPr lang="en-US" sz="2400" kern="0" dirty="0" smtClean="0"/>
          </a:p>
          <a:p>
            <a:pPr lvl="0">
              <a:lnSpc>
                <a:spcPct val="150000"/>
              </a:lnSpc>
              <a:buClr>
                <a:schemeClr val="accent2">
                  <a:lumMod val="75000"/>
                </a:schemeClr>
              </a:buClr>
              <a:buFont typeface="Arial"/>
              <a:buChar char="•"/>
            </a:pPr>
            <a:r>
              <a:rPr lang="en-US" sz="2400" kern="0" dirty="0" smtClean="0"/>
              <a:t> Experiments shows where changes are likely to occur:</a:t>
            </a:r>
          </a:p>
          <a:p>
            <a:pPr lvl="1">
              <a:lnSpc>
                <a:spcPct val="150000"/>
              </a:lnSpc>
              <a:buClr>
                <a:schemeClr val="accent2">
                  <a:lumMod val="75000"/>
                </a:schemeClr>
              </a:buClr>
              <a:buFont typeface="Arial"/>
              <a:buChar char="•"/>
            </a:pPr>
            <a:r>
              <a:rPr lang="en-US" sz="2400" kern="0" dirty="0" smtClean="0"/>
              <a:t> cement dissolution at the grain contact </a:t>
            </a:r>
            <a:r>
              <a:rPr lang="en-US" sz="2400" kern="0" dirty="0" err="1" smtClean="0">
                <a:latin typeface="Wingdings"/>
                <a:ea typeface="Wingdings"/>
                <a:cs typeface="Wingdings"/>
              </a:rPr>
              <a:t></a:t>
            </a:r>
            <a:r>
              <a:rPr lang="en-US" sz="2400" kern="0" dirty="0" smtClean="0">
                <a:latin typeface="Wingdings"/>
                <a:ea typeface="Wingdings"/>
                <a:cs typeface="Wingdings"/>
              </a:rPr>
              <a:t> </a:t>
            </a:r>
            <a:r>
              <a:rPr lang="en-US" sz="2400" kern="0" dirty="0" smtClean="0">
                <a:ea typeface="Wingdings"/>
                <a:cs typeface="Wingdings"/>
              </a:rPr>
              <a:t>elastic </a:t>
            </a:r>
            <a:r>
              <a:rPr lang="en-US" sz="2400" kern="0" dirty="0" err="1" smtClean="0">
                <a:ea typeface="Wingdings"/>
                <a:cs typeface="Wingdings"/>
              </a:rPr>
              <a:t>modui</a:t>
            </a:r>
            <a:endParaRPr lang="en-US" sz="2400" kern="0" dirty="0" smtClean="0"/>
          </a:p>
          <a:p>
            <a:pPr lvl="1">
              <a:lnSpc>
                <a:spcPct val="150000"/>
              </a:lnSpc>
              <a:buClr>
                <a:schemeClr val="accent2">
                  <a:lumMod val="75000"/>
                </a:schemeClr>
              </a:buClr>
              <a:buFont typeface="Arial"/>
              <a:buChar char="•"/>
            </a:pPr>
            <a:r>
              <a:rPr lang="en-US" sz="2400" kern="0" dirty="0" smtClean="0"/>
              <a:t> porosity/density </a:t>
            </a:r>
            <a:r>
              <a:rPr lang="en-US" sz="2400" kern="0" dirty="0" err="1" smtClean="0">
                <a:latin typeface="Wingdings"/>
                <a:ea typeface="Wingdings"/>
                <a:cs typeface="Wingdings"/>
              </a:rPr>
              <a:t></a:t>
            </a:r>
            <a:r>
              <a:rPr lang="en-US" sz="2400" kern="0" dirty="0" smtClean="0">
                <a:latin typeface="Wingdings"/>
                <a:ea typeface="Wingdings"/>
                <a:cs typeface="Wingdings"/>
              </a:rPr>
              <a:t> </a:t>
            </a:r>
            <a:r>
              <a:rPr lang="en-US" sz="2400" kern="0" dirty="0" smtClean="0"/>
              <a:t>elastic </a:t>
            </a:r>
            <a:r>
              <a:rPr lang="en-US" sz="2400" kern="0" dirty="0" err="1" smtClean="0"/>
              <a:t>moduli</a:t>
            </a:r>
            <a:endParaRPr lang="en-US" sz="2400" kern="0" dirty="0" smtClean="0"/>
          </a:p>
          <a:p>
            <a:pPr lvl="1">
              <a:lnSpc>
                <a:spcPct val="150000"/>
              </a:lnSpc>
              <a:buClr>
                <a:schemeClr val="accent2">
                  <a:lumMod val="75000"/>
                </a:schemeClr>
              </a:buClr>
              <a:buFont typeface="Arial"/>
              <a:buChar char="•"/>
            </a:pPr>
            <a:r>
              <a:rPr lang="en-US" sz="2400" kern="0" dirty="0" smtClean="0"/>
              <a:t> </a:t>
            </a:r>
            <a:r>
              <a:rPr lang="en-US" sz="2400" dirty="0" smtClean="0"/>
              <a:t>the fraction of complaint pores seems to increase with injection as carbonates become more sensitive to pressure upon injection</a:t>
            </a:r>
            <a:endParaRPr lang="en-US" sz="2400" kern="0" dirty="0" smtClean="0"/>
          </a:p>
          <a:p>
            <a:pPr lvl="0">
              <a:lnSpc>
                <a:spcPct val="150000"/>
              </a:lnSpc>
              <a:buClr>
                <a:schemeClr val="accent2">
                  <a:lumMod val="75000"/>
                </a:schemeClr>
              </a:buClr>
              <a:buFont typeface="Arial"/>
              <a:buChar char="•"/>
            </a:pPr>
            <a:endParaRPr lang="en-US" sz="2000" dirty="0" smtClean="0"/>
          </a:p>
          <a:p>
            <a:pPr marL="457200" lvl="0" indent="-457200" algn="just" eaLnBrk="0" fontAlgn="base" hangingPunct="0">
              <a:lnSpc>
                <a:spcPct val="150000"/>
              </a:lnSpc>
              <a:spcBef>
                <a:spcPct val="20000"/>
              </a:spcBef>
              <a:spcAft>
                <a:spcPct val="0"/>
              </a:spcAft>
              <a:buClr>
                <a:srgbClr val="990000"/>
              </a:buClr>
              <a:buSzPct val="140000"/>
              <a:defRPr/>
            </a:pPr>
            <a:endParaRPr kumimoji="0" lang="en-US" sz="2400" b="0" i="0" u="none" strike="noStrike" kern="0" cap="none" spc="0" normalizeH="0" baseline="0" noProof="0" dirty="0" smtClean="0">
              <a:ln>
                <a:noFill/>
              </a:ln>
              <a:solidFill>
                <a:schemeClr val="tx1"/>
              </a:solidFill>
              <a:effectLst/>
              <a:uLnTx/>
              <a:uFillTx/>
              <a:ea typeface="+mn-ea"/>
              <a:cs typeface="+mn-cs"/>
            </a:endParaRPr>
          </a:p>
          <a:p>
            <a:pPr marL="457200" marR="0" lvl="0" indent="-457200" algn="just" defTabSz="914400" rtl="0" eaLnBrk="0" fontAlgn="base" latinLnBrk="0" hangingPunct="0">
              <a:lnSpc>
                <a:spcPct val="150000"/>
              </a:lnSpc>
              <a:spcBef>
                <a:spcPct val="20000"/>
              </a:spcBef>
              <a:spcAft>
                <a:spcPct val="0"/>
              </a:spcAft>
              <a:buClr>
                <a:srgbClr val="990000"/>
              </a:buClr>
              <a:buSzPct val="140000"/>
              <a:tabLst/>
              <a:defRPr/>
            </a:pPr>
            <a:endParaRPr kumimoji="0" lang="en-US" sz="2400" b="0" i="0" u="none" strike="noStrike" kern="0" cap="none" spc="0" normalizeH="0" baseline="0" noProof="0" dirty="0" smtClean="0">
              <a:ln>
                <a:noFill/>
              </a:ln>
              <a:solidFill>
                <a:schemeClr val="tx1"/>
              </a:solidFill>
              <a:effectLst/>
              <a:uLnTx/>
              <a:uFillTx/>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4D Seismic: Traditional Concept </a:t>
            </a:r>
            <a:endParaRPr lang="en-US" dirty="0"/>
          </a:p>
        </p:txBody>
      </p:sp>
      <p:sp>
        <p:nvSpPr>
          <p:cNvPr id="3" name="Content Placeholder 2"/>
          <p:cNvSpPr>
            <a:spLocks noGrp="1"/>
          </p:cNvSpPr>
          <p:nvPr>
            <p:ph idx="1"/>
          </p:nvPr>
        </p:nvSpPr>
        <p:spPr>
          <a:xfrm>
            <a:off x="381000" y="1447800"/>
            <a:ext cx="8458200" cy="3657600"/>
          </a:xfrm>
        </p:spPr>
        <p:txBody>
          <a:bodyPr>
            <a:noAutofit/>
          </a:bodyPr>
          <a:lstStyle/>
          <a:p>
            <a:pPr algn="just">
              <a:lnSpc>
                <a:spcPct val="150000"/>
              </a:lnSpc>
              <a:spcAft>
                <a:spcPts val="7800"/>
              </a:spcAft>
            </a:pPr>
            <a:r>
              <a:rPr lang="en-US" sz="2600" dirty="0" smtClean="0"/>
              <a:t>time-lapse geophysical monitoring is based on the assumption that the </a:t>
            </a:r>
            <a:r>
              <a:rPr lang="en-US" sz="2600" b="1" dirty="0" smtClean="0"/>
              <a:t>time-variant changes </a:t>
            </a:r>
            <a:r>
              <a:rPr lang="en-US" sz="2600" dirty="0" smtClean="0"/>
              <a:t>in the images of seismic velocity </a:t>
            </a:r>
            <a:r>
              <a:rPr lang="en-US" sz="2600" b="1" dirty="0" smtClean="0"/>
              <a:t>depend</a:t>
            </a:r>
            <a:r>
              <a:rPr lang="en-US" sz="2600" dirty="0" smtClean="0"/>
              <a:t> on the </a:t>
            </a:r>
            <a:r>
              <a:rPr lang="en-US" sz="2600" b="1" dirty="0" smtClean="0"/>
              <a:t>variation of the properties of the rock frame and the fluid</a:t>
            </a:r>
            <a:r>
              <a:rPr lang="en-US" sz="2600" dirty="0" smtClean="0"/>
              <a:t> permeating it </a:t>
            </a:r>
            <a:r>
              <a:rPr lang="en-US" sz="2600" b="1" dirty="0" smtClean="0"/>
              <a:t>in response to changes in </a:t>
            </a:r>
            <a:r>
              <a:rPr lang="en-US" sz="2600" b="1" u="sng" dirty="0" smtClean="0">
                <a:solidFill>
                  <a:schemeClr val="accent2">
                    <a:lumMod val="75000"/>
                  </a:schemeClr>
                </a:solidFill>
              </a:rPr>
              <a:t>physical parameters</a:t>
            </a:r>
            <a:r>
              <a:rPr lang="en-US" sz="2600" dirty="0" smtClean="0"/>
              <a:t> such saturation, pore fluid pressure, temperature, and stress. </a:t>
            </a:r>
          </a:p>
        </p:txBody>
      </p:sp>
      <p:sp>
        <p:nvSpPr>
          <p:cNvPr id="4" name="Slide Number Placeholder 3"/>
          <p:cNvSpPr>
            <a:spLocks noGrp="1"/>
          </p:cNvSpPr>
          <p:nvPr>
            <p:ph type="sldNum" sz="quarter" idx="4294967295"/>
          </p:nvPr>
        </p:nvSpPr>
        <p:spPr>
          <a:xfrm>
            <a:off x="8077200" y="6356350"/>
            <a:ext cx="762000" cy="365125"/>
          </a:xfrm>
          <a:prstGeom prst="rect">
            <a:avLst/>
          </a:prstGeom>
        </p:spPr>
        <p:txBody>
          <a:bodyPr/>
          <a:lstStyle/>
          <a:p>
            <a:pPr algn="l"/>
            <a:r>
              <a:rPr lang="en-US" smtClean="0"/>
              <a:t>–   </a:t>
            </a:r>
            <a:fld id="{21D56847-57D1-4444-A216-5864FADDB065}" type="slidenum">
              <a:rPr lang="en-US" smtClean="0"/>
              <a:pPr algn="l"/>
              <a:t>2</a:t>
            </a:fld>
            <a:endParaRPr lang="en-US" dirty="0"/>
          </a:p>
        </p:txBody>
      </p:sp>
      <p:sp>
        <p:nvSpPr>
          <p:cNvPr id="5" name="Footer Placeholder 4"/>
          <p:cNvSpPr>
            <a:spLocks noGrp="1"/>
          </p:cNvSpPr>
          <p:nvPr>
            <p:ph type="ftr" sz="quarter" idx="4294967295"/>
          </p:nvPr>
        </p:nvSpPr>
        <p:spPr>
          <a:xfrm>
            <a:off x="0" y="6356350"/>
            <a:ext cx="8077200" cy="365125"/>
          </a:xfrm>
          <a:prstGeom prst="rect">
            <a:avLst/>
          </a:prstGeom>
        </p:spPr>
        <p:txBody>
          <a:bodyPr/>
          <a:lstStyle/>
          <a:p>
            <a:r>
              <a:rPr lang="en-US" dirty="0" smtClean="0"/>
              <a:t>Tiziana Vanorio.</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Going?</a:t>
            </a:r>
            <a:endParaRPr lang="en-US" dirty="0"/>
          </a:p>
        </p:txBody>
      </p:sp>
      <p:sp>
        <p:nvSpPr>
          <p:cNvPr id="4" name="Text Box 6"/>
          <p:cNvSpPr txBox="1">
            <a:spLocks noChangeArrowheads="1"/>
          </p:cNvSpPr>
          <p:nvPr/>
        </p:nvSpPr>
        <p:spPr bwMode="auto">
          <a:xfrm>
            <a:off x="1305226" y="4937975"/>
            <a:ext cx="2931512" cy="1569660"/>
          </a:xfrm>
          <a:prstGeom prst="rect">
            <a:avLst/>
          </a:prstGeom>
          <a:noFill/>
          <a:ln w="9525">
            <a:noFill/>
            <a:miter lim="800000"/>
            <a:headEnd/>
            <a:tailEnd/>
          </a:ln>
          <a:effectLst/>
        </p:spPr>
        <p:txBody>
          <a:bodyPr wrap="none">
            <a:prstTxWarp prst="textNoShape">
              <a:avLst/>
            </a:prstTxWarp>
            <a:spAutoFit/>
          </a:bodyPr>
          <a:lstStyle/>
          <a:p>
            <a:pPr algn="ctr"/>
            <a:r>
              <a:rPr lang="en-US" sz="2400" dirty="0" smtClean="0"/>
              <a:t>saturation</a:t>
            </a:r>
            <a:endParaRPr lang="en-US" sz="2400" dirty="0"/>
          </a:p>
          <a:p>
            <a:pPr algn="ctr"/>
            <a:r>
              <a:rPr lang="en-US" sz="2400" dirty="0"/>
              <a:t>free and dissolved gas </a:t>
            </a:r>
          </a:p>
          <a:p>
            <a:pPr algn="ctr"/>
            <a:r>
              <a:rPr lang="en-US" sz="2400" dirty="0"/>
              <a:t>pore fluid pressure</a:t>
            </a:r>
          </a:p>
          <a:p>
            <a:pPr algn="ctr"/>
            <a:r>
              <a:rPr lang="en-US" sz="2400" dirty="0"/>
              <a:t>temperature </a:t>
            </a:r>
          </a:p>
        </p:txBody>
      </p:sp>
      <p:sp>
        <p:nvSpPr>
          <p:cNvPr id="5" name="Line 19"/>
          <p:cNvSpPr>
            <a:spLocks noChangeShapeType="1"/>
          </p:cNvSpPr>
          <p:nvPr/>
        </p:nvSpPr>
        <p:spPr bwMode="auto">
          <a:xfrm flipH="1">
            <a:off x="3276600" y="3490175"/>
            <a:ext cx="609600" cy="609600"/>
          </a:xfrm>
          <a:prstGeom prst="line">
            <a:avLst/>
          </a:prstGeom>
          <a:noFill/>
          <a:ln w="104775">
            <a:solidFill>
              <a:schemeClr val="tx1"/>
            </a:solidFill>
            <a:round/>
            <a:headEnd/>
            <a:tailEnd type="stealth" w="med" len="med"/>
          </a:ln>
          <a:effectLst/>
        </p:spPr>
        <p:txBody>
          <a:bodyPr>
            <a:prstTxWarp prst="textNoShape">
              <a:avLst/>
            </a:prstTxWarp>
          </a:bodyPr>
          <a:lstStyle/>
          <a:p>
            <a:endParaRPr lang="en-US"/>
          </a:p>
        </p:txBody>
      </p:sp>
      <p:sp>
        <p:nvSpPr>
          <p:cNvPr id="6" name="Rectangle 15"/>
          <p:cNvSpPr>
            <a:spLocks noChangeArrowheads="1"/>
          </p:cNvSpPr>
          <p:nvPr/>
        </p:nvSpPr>
        <p:spPr bwMode="auto">
          <a:xfrm>
            <a:off x="2895600" y="2620225"/>
            <a:ext cx="2971800" cy="838200"/>
          </a:xfrm>
          <a:prstGeom prst="rect">
            <a:avLst/>
          </a:prstGeom>
          <a:solidFill>
            <a:schemeClr val="tx2">
              <a:alpha val="75000"/>
            </a:scheme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Water Saturated</a:t>
            </a:r>
            <a:endParaRPr lang="en-US" sz="2000" b="1" dirty="0"/>
          </a:p>
          <a:p>
            <a:pPr algn="ctr"/>
            <a:r>
              <a:rPr lang="en-US" sz="2000" b="1" dirty="0"/>
              <a:t>Rock Seismic Velocity</a:t>
            </a:r>
          </a:p>
        </p:txBody>
      </p:sp>
      <p:sp>
        <p:nvSpPr>
          <p:cNvPr id="7" name="Rectangle 20"/>
          <p:cNvSpPr>
            <a:spLocks noChangeArrowheads="1"/>
          </p:cNvSpPr>
          <p:nvPr/>
        </p:nvSpPr>
        <p:spPr bwMode="auto">
          <a:xfrm>
            <a:off x="1676400" y="4099775"/>
            <a:ext cx="2209800" cy="609600"/>
          </a:xfrm>
          <a:prstGeom prst="rect">
            <a:avLst/>
          </a:prstGeom>
          <a:solidFill>
            <a:srgbClr val="CCECFF">
              <a:alpha val="75000"/>
            </a:srgb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Water </a:t>
            </a:r>
            <a:r>
              <a:rPr lang="en-US" sz="2000" b="1" dirty="0"/>
              <a:t>Properties</a:t>
            </a:r>
          </a:p>
        </p:txBody>
      </p:sp>
      <p:sp>
        <p:nvSpPr>
          <p:cNvPr id="8" name="Rectangle 21"/>
          <p:cNvSpPr>
            <a:spLocks noChangeArrowheads="1"/>
          </p:cNvSpPr>
          <p:nvPr/>
        </p:nvSpPr>
        <p:spPr bwMode="auto">
          <a:xfrm>
            <a:off x="4495800" y="4099775"/>
            <a:ext cx="2590800" cy="609600"/>
          </a:xfrm>
          <a:prstGeom prst="rect">
            <a:avLst/>
          </a:prstGeom>
          <a:solidFill>
            <a:srgbClr val="CC6600">
              <a:alpha val="75000"/>
            </a:srgbClr>
          </a:solidFill>
          <a:ln w="9525">
            <a:solidFill>
              <a:schemeClr val="tx1"/>
            </a:solidFill>
            <a:miter lim="800000"/>
            <a:headEnd/>
            <a:tailEnd/>
          </a:ln>
          <a:effectLst/>
        </p:spPr>
        <p:txBody>
          <a:bodyPr wrap="none" anchor="ctr">
            <a:prstTxWarp prst="textNoShape">
              <a:avLst/>
            </a:prstTxWarp>
          </a:bodyPr>
          <a:lstStyle/>
          <a:p>
            <a:pPr algn="ctr"/>
            <a:r>
              <a:rPr lang="en-US" sz="2000" b="1"/>
              <a:t>Solid/Frame Properties</a:t>
            </a:r>
          </a:p>
        </p:txBody>
      </p:sp>
      <p:sp>
        <p:nvSpPr>
          <p:cNvPr id="9" name="Text Box 24"/>
          <p:cNvSpPr txBox="1">
            <a:spLocks noChangeArrowheads="1"/>
          </p:cNvSpPr>
          <p:nvPr/>
        </p:nvSpPr>
        <p:spPr bwMode="auto">
          <a:xfrm>
            <a:off x="4673600" y="4937975"/>
            <a:ext cx="2750873" cy="461665"/>
          </a:xfrm>
          <a:prstGeom prst="rect">
            <a:avLst/>
          </a:prstGeom>
          <a:noFill/>
          <a:ln w="9525">
            <a:noFill/>
            <a:miter lim="800000"/>
            <a:headEnd/>
            <a:tailEnd/>
          </a:ln>
          <a:effectLst/>
        </p:spPr>
        <p:txBody>
          <a:bodyPr wrap="none">
            <a:prstTxWarp prst="textNoShape">
              <a:avLst/>
            </a:prstTxWarp>
            <a:spAutoFit/>
          </a:bodyPr>
          <a:lstStyle/>
          <a:p>
            <a:r>
              <a:rPr lang="en-US" sz="2400"/>
              <a:t>mineral composition </a:t>
            </a:r>
          </a:p>
        </p:txBody>
      </p:sp>
      <p:sp>
        <p:nvSpPr>
          <p:cNvPr id="10" name="Text Box 27"/>
          <p:cNvSpPr txBox="1">
            <a:spLocks noChangeArrowheads="1"/>
          </p:cNvSpPr>
          <p:nvPr/>
        </p:nvSpPr>
        <p:spPr bwMode="auto">
          <a:xfrm>
            <a:off x="4572000" y="5242775"/>
            <a:ext cx="3102382" cy="461665"/>
          </a:xfrm>
          <a:prstGeom prst="rect">
            <a:avLst/>
          </a:prstGeom>
          <a:noFill/>
          <a:ln w="9525">
            <a:noFill/>
            <a:miter lim="800000"/>
            <a:headEnd/>
            <a:tailEnd/>
          </a:ln>
          <a:effectLst/>
        </p:spPr>
        <p:txBody>
          <a:bodyPr wrap="none">
            <a:prstTxWarp prst="textNoShape">
              <a:avLst/>
            </a:prstTxWarp>
            <a:spAutoFit/>
          </a:bodyPr>
          <a:lstStyle/>
          <a:p>
            <a:r>
              <a:rPr lang="en-US" sz="2400"/>
              <a:t>properties of the frame</a:t>
            </a:r>
          </a:p>
        </p:txBody>
      </p:sp>
      <p:sp>
        <p:nvSpPr>
          <p:cNvPr id="11" name="Text Box 28"/>
          <p:cNvSpPr txBox="1">
            <a:spLocks noChangeArrowheads="1"/>
          </p:cNvSpPr>
          <p:nvPr/>
        </p:nvSpPr>
        <p:spPr bwMode="auto">
          <a:xfrm>
            <a:off x="8459787" y="4755035"/>
            <a:ext cx="455613" cy="519112"/>
          </a:xfrm>
          <a:prstGeom prst="rect">
            <a:avLst/>
          </a:prstGeom>
          <a:noFill/>
          <a:ln w="9525">
            <a:noFill/>
            <a:miter lim="800000"/>
            <a:headEnd/>
            <a:tailEnd/>
          </a:ln>
          <a:effectLst/>
        </p:spPr>
        <p:txBody>
          <a:bodyPr wrap="none">
            <a:prstTxWarp prst="textNoShape">
              <a:avLst/>
            </a:prstTxWarp>
            <a:spAutoFit/>
          </a:bodyPr>
          <a:lstStyle/>
          <a:p>
            <a:r>
              <a:rPr lang="en-US" sz="2800" dirty="0">
                <a:latin typeface="Symbol" charset="2"/>
              </a:rPr>
              <a:t>F</a:t>
            </a:r>
          </a:p>
        </p:txBody>
      </p:sp>
      <p:sp>
        <p:nvSpPr>
          <p:cNvPr id="12" name="Text Box 29"/>
          <p:cNvSpPr txBox="1">
            <a:spLocks noChangeArrowheads="1"/>
          </p:cNvSpPr>
          <p:nvPr/>
        </p:nvSpPr>
        <p:spPr bwMode="auto">
          <a:xfrm>
            <a:off x="5257800" y="5607900"/>
            <a:ext cx="1210588" cy="461665"/>
          </a:xfrm>
          <a:prstGeom prst="rect">
            <a:avLst/>
          </a:prstGeom>
          <a:noFill/>
          <a:ln w="9525">
            <a:noFill/>
            <a:miter lim="800000"/>
            <a:headEnd/>
            <a:tailEnd/>
          </a:ln>
          <a:effectLst/>
        </p:spPr>
        <p:txBody>
          <a:bodyPr wrap="none">
            <a:prstTxWarp prst="textNoShape">
              <a:avLst/>
            </a:prstTxWarp>
            <a:spAutoFit/>
          </a:bodyPr>
          <a:lstStyle/>
          <a:p>
            <a:r>
              <a:rPr lang="en-US" sz="2400" dirty="0"/>
              <a:t>porosity</a:t>
            </a:r>
          </a:p>
        </p:txBody>
      </p:sp>
      <p:sp>
        <p:nvSpPr>
          <p:cNvPr id="13" name="Rectangle 12"/>
          <p:cNvSpPr/>
          <p:nvPr/>
        </p:nvSpPr>
        <p:spPr>
          <a:xfrm>
            <a:off x="4267200" y="3947375"/>
            <a:ext cx="4724400" cy="2179260"/>
          </a:xfrm>
          <a:prstGeom prst="rect">
            <a:avLst/>
          </a:prstGeom>
          <a:noFill/>
          <a:ln w="730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ne 18"/>
          <p:cNvSpPr>
            <a:spLocks noChangeShapeType="1"/>
          </p:cNvSpPr>
          <p:nvPr/>
        </p:nvSpPr>
        <p:spPr bwMode="auto">
          <a:xfrm>
            <a:off x="5105400" y="3490175"/>
            <a:ext cx="609600" cy="609600"/>
          </a:xfrm>
          <a:prstGeom prst="line">
            <a:avLst/>
          </a:prstGeom>
          <a:noFill/>
          <a:ln w="104775">
            <a:solidFill>
              <a:schemeClr val="tx1"/>
            </a:solidFill>
            <a:round/>
            <a:headEnd/>
            <a:tailEnd type="stealth" w="med" len="med"/>
          </a:ln>
          <a:effectLst/>
        </p:spPr>
        <p:txBody>
          <a:bodyPr>
            <a:prstTxWarp prst="textNoShape">
              <a:avLst/>
            </a:prstTxWarp>
          </a:bodyPr>
          <a:lstStyle/>
          <a:p>
            <a:endParaRPr lang="en-US"/>
          </a:p>
        </p:txBody>
      </p:sp>
      <p:sp>
        <p:nvSpPr>
          <p:cNvPr id="15" name="Rectangle 15"/>
          <p:cNvSpPr>
            <a:spLocks noChangeArrowheads="1"/>
          </p:cNvSpPr>
          <p:nvPr/>
        </p:nvSpPr>
        <p:spPr bwMode="auto">
          <a:xfrm>
            <a:off x="2895600" y="2627591"/>
            <a:ext cx="2971800" cy="838200"/>
          </a:xfrm>
          <a:prstGeom prst="rect">
            <a:avLst/>
          </a:prstGeom>
          <a:solidFill>
            <a:schemeClr val="bg2">
              <a:lumMod val="25000"/>
              <a:alpha val="75000"/>
            </a:scheme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ANY other fluid</a:t>
            </a:r>
            <a:endParaRPr lang="en-US" sz="2000" b="1" dirty="0"/>
          </a:p>
        </p:txBody>
      </p:sp>
      <p:sp>
        <p:nvSpPr>
          <p:cNvPr id="16" name="Rectangle 20"/>
          <p:cNvSpPr>
            <a:spLocks noChangeArrowheads="1"/>
          </p:cNvSpPr>
          <p:nvPr/>
        </p:nvSpPr>
        <p:spPr bwMode="auto">
          <a:xfrm>
            <a:off x="1676400" y="4099775"/>
            <a:ext cx="2209800" cy="609600"/>
          </a:xfrm>
          <a:prstGeom prst="rect">
            <a:avLst/>
          </a:prstGeom>
          <a:solidFill>
            <a:schemeClr val="bg2">
              <a:lumMod val="75000"/>
              <a:alpha val="75000"/>
            </a:scheme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Fluid </a:t>
            </a:r>
            <a:r>
              <a:rPr lang="en-US" sz="2000" b="1" dirty="0"/>
              <a:t>Properties</a:t>
            </a:r>
          </a:p>
        </p:txBody>
      </p:sp>
      <p:sp>
        <p:nvSpPr>
          <p:cNvPr id="17" name="TextBox 16"/>
          <p:cNvSpPr txBox="1"/>
          <p:nvPr/>
        </p:nvSpPr>
        <p:spPr>
          <a:xfrm>
            <a:off x="381000" y="4145435"/>
            <a:ext cx="1342368" cy="523220"/>
          </a:xfrm>
          <a:prstGeom prst="rect">
            <a:avLst/>
          </a:prstGeom>
          <a:noFill/>
        </p:spPr>
        <p:txBody>
          <a:bodyPr wrap="none" rtlCol="0">
            <a:spAutoFit/>
          </a:bodyPr>
          <a:lstStyle/>
          <a:p>
            <a:r>
              <a:rPr lang="en-US" sz="2800" i="1" dirty="0" err="1" smtClean="0">
                <a:ln>
                  <a:solidFill>
                    <a:schemeClr val="tx2">
                      <a:lumMod val="60000"/>
                      <a:lumOff val="40000"/>
                    </a:schemeClr>
                  </a:solidFill>
                </a:ln>
                <a:solidFill>
                  <a:schemeClr val="tx2">
                    <a:lumMod val="60000"/>
                    <a:lumOff val="40000"/>
                  </a:schemeClr>
                </a:solidFill>
                <a:latin typeface="Symbol" charset="2"/>
                <a:cs typeface="Symbol" charset="2"/>
              </a:rPr>
              <a:t>r</a:t>
            </a:r>
            <a:r>
              <a:rPr lang="en-US" sz="2800" i="1" dirty="0" smtClean="0">
                <a:ln>
                  <a:solidFill>
                    <a:schemeClr val="tx2">
                      <a:lumMod val="60000"/>
                      <a:lumOff val="40000"/>
                    </a:schemeClr>
                  </a:solidFill>
                </a:ln>
                <a:solidFill>
                  <a:schemeClr val="tx2">
                    <a:lumMod val="60000"/>
                    <a:lumOff val="40000"/>
                  </a:schemeClr>
                </a:solidFill>
                <a:latin typeface="Times New Roman"/>
                <a:cs typeface="Times New Roman"/>
              </a:rPr>
              <a:t> </a:t>
            </a:r>
            <a:r>
              <a:rPr lang="en-US" sz="2800" i="1" baseline="-25000" dirty="0" smtClean="0">
                <a:ln>
                  <a:solidFill>
                    <a:schemeClr val="tx2">
                      <a:lumMod val="60000"/>
                      <a:lumOff val="40000"/>
                    </a:schemeClr>
                  </a:solidFill>
                </a:ln>
                <a:solidFill>
                  <a:schemeClr val="tx2">
                    <a:lumMod val="60000"/>
                    <a:lumOff val="40000"/>
                  </a:schemeClr>
                </a:solidFill>
                <a:latin typeface="Times New Roman"/>
                <a:cs typeface="Times New Roman"/>
              </a:rPr>
              <a:t>fl</a:t>
            </a:r>
            <a:r>
              <a:rPr lang="en-US" sz="2800" i="1" dirty="0" smtClean="0">
                <a:ln>
                  <a:solidFill>
                    <a:schemeClr val="tx2">
                      <a:lumMod val="60000"/>
                      <a:lumOff val="40000"/>
                    </a:schemeClr>
                  </a:solidFill>
                </a:ln>
                <a:solidFill>
                  <a:schemeClr val="tx2">
                    <a:lumMod val="60000"/>
                    <a:lumOff val="40000"/>
                  </a:schemeClr>
                </a:solidFill>
                <a:latin typeface="Times New Roman"/>
                <a:cs typeface="Times New Roman"/>
              </a:rPr>
              <a:t> </a:t>
            </a:r>
            <a:r>
              <a:rPr lang="en-US" sz="2800" i="1" dirty="0" smtClean="0">
                <a:ln>
                  <a:solidFill>
                    <a:schemeClr val="tx2">
                      <a:lumMod val="60000"/>
                      <a:lumOff val="40000"/>
                    </a:schemeClr>
                  </a:solidFill>
                </a:ln>
                <a:solidFill>
                  <a:schemeClr val="bg2">
                    <a:lumMod val="50000"/>
                  </a:schemeClr>
                </a:solidFill>
                <a:latin typeface="Times New Roman"/>
                <a:cs typeface="Times New Roman"/>
              </a:rPr>
              <a:t>; </a:t>
            </a:r>
            <a:r>
              <a:rPr lang="en-US" sz="2800" i="1" dirty="0" err="1" smtClean="0">
                <a:solidFill>
                  <a:schemeClr val="tx2">
                    <a:lumMod val="60000"/>
                    <a:lumOff val="40000"/>
                  </a:schemeClr>
                </a:solidFill>
                <a:latin typeface="Times New Roman"/>
                <a:cs typeface="Times New Roman"/>
              </a:rPr>
              <a:t>K</a:t>
            </a:r>
            <a:r>
              <a:rPr lang="en-US" sz="2400" i="1" baseline="-25000" dirty="0" err="1" smtClean="0">
                <a:solidFill>
                  <a:schemeClr val="tx2">
                    <a:lumMod val="60000"/>
                    <a:lumOff val="40000"/>
                  </a:schemeClr>
                </a:solidFill>
                <a:latin typeface="Times New Roman"/>
                <a:cs typeface="Times New Roman"/>
              </a:rPr>
              <a:t>fl</a:t>
            </a:r>
            <a:endParaRPr lang="en-US" sz="2400" i="1" baseline="-25000" dirty="0">
              <a:solidFill>
                <a:schemeClr val="tx2">
                  <a:lumMod val="60000"/>
                  <a:lumOff val="40000"/>
                </a:schemeClr>
              </a:solidFill>
              <a:latin typeface="Times New Roman"/>
              <a:cs typeface="Times New Roman"/>
            </a:endParaRPr>
          </a:p>
        </p:txBody>
      </p:sp>
      <p:sp>
        <p:nvSpPr>
          <p:cNvPr id="18" name="TextBox 17"/>
          <p:cNvSpPr txBox="1"/>
          <p:nvPr/>
        </p:nvSpPr>
        <p:spPr>
          <a:xfrm>
            <a:off x="381000" y="4145435"/>
            <a:ext cx="1342368" cy="523220"/>
          </a:xfrm>
          <a:prstGeom prst="rect">
            <a:avLst/>
          </a:prstGeom>
          <a:noFill/>
        </p:spPr>
        <p:txBody>
          <a:bodyPr wrap="none" rtlCol="0">
            <a:spAutoFit/>
          </a:bodyPr>
          <a:lstStyle/>
          <a:p>
            <a:r>
              <a:rPr lang="en-US" sz="2800" i="1" dirty="0" err="1" smtClean="0">
                <a:ln>
                  <a:solidFill>
                    <a:schemeClr val="bg2">
                      <a:lumMod val="50000"/>
                    </a:schemeClr>
                  </a:solidFill>
                </a:ln>
                <a:solidFill>
                  <a:schemeClr val="bg2">
                    <a:lumMod val="50000"/>
                  </a:schemeClr>
                </a:solidFill>
                <a:latin typeface="Symbol" charset="2"/>
                <a:cs typeface="Symbol" charset="2"/>
              </a:rPr>
              <a:t>r</a:t>
            </a:r>
            <a:r>
              <a:rPr lang="en-US" sz="2800" i="1" dirty="0" smtClean="0">
                <a:ln>
                  <a:solidFill>
                    <a:schemeClr val="bg2">
                      <a:lumMod val="50000"/>
                    </a:schemeClr>
                  </a:solidFill>
                </a:ln>
                <a:solidFill>
                  <a:schemeClr val="bg2">
                    <a:lumMod val="50000"/>
                  </a:schemeClr>
                </a:solidFill>
                <a:latin typeface="Times New Roman"/>
                <a:cs typeface="Times New Roman"/>
              </a:rPr>
              <a:t> </a:t>
            </a:r>
            <a:r>
              <a:rPr lang="en-US" sz="2800" i="1" baseline="-25000" dirty="0" smtClean="0">
                <a:ln>
                  <a:solidFill>
                    <a:schemeClr val="bg2">
                      <a:lumMod val="50000"/>
                    </a:schemeClr>
                  </a:solidFill>
                </a:ln>
                <a:solidFill>
                  <a:schemeClr val="bg2">
                    <a:lumMod val="50000"/>
                  </a:schemeClr>
                </a:solidFill>
                <a:latin typeface="Times New Roman"/>
                <a:cs typeface="Times New Roman"/>
              </a:rPr>
              <a:t>fl</a:t>
            </a:r>
            <a:r>
              <a:rPr lang="en-US" sz="2800" i="1" dirty="0" smtClean="0">
                <a:ln>
                  <a:solidFill>
                    <a:schemeClr val="bg2">
                      <a:lumMod val="50000"/>
                    </a:schemeClr>
                  </a:solidFill>
                </a:ln>
                <a:solidFill>
                  <a:schemeClr val="bg2">
                    <a:lumMod val="50000"/>
                  </a:schemeClr>
                </a:solidFill>
                <a:latin typeface="Times New Roman"/>
                <a:cs typeface="Times New Roman"/>
              </a:rPr>
              <a:t> </a:t>
            </a:r>
            <a:r>
              <a:rPr lang="en-US" sz="2800" i="1" dirty="0" smtClean="0">
                <a:ln>
                  <a:solidFill>
                    <a:srgbClr val="948A54"/>
                  </a:solidFill>
                </a:ln>
                <a:solidFill>
                  <a:schemeClr val="bg2">
                    <a:lumMod val="50000"/>
                  </a:schemeClr>
                </a:solidFill>
                <a:latin typeface="Times New Roman"/>
                <a:cs typeface="Times New Roman"/>
              </a:rPr>
              <a:t>;</a:t>
            </a:r>
            <a:r>
              <a:rPr lang="en-US" sz="2800" i="1" dirty="0" smtClean="0">
                <a:solidFill>
                  <a:schemeClr val="bg2">
                    <a:lumMod val="50000"/>
                  </a:schemeClr>
                </a:solidFill>
                <a:latin typeface="Times New Roman"/>
                <a:cs typeface="Times New Roman"/>
              </a:rPr>
              <a:t> </a:t>
            </a:r>
            <a:r>
              <a:rPr lang="en-US" sz="2800" i="1" dirty="0" err="1" smtClean="0">
                <a:solidFill>
                  <a:schemeClr val="bg2">
                    <a:lumMod val="50000"/>
                  </a:schemeClr>
                </a:solidFill>
                <a:latin typeface="Times New Roman"/>
                <a:cs typeface="Times New Roman"/>
              </a:rPr>
              <a:t>K</a:t>
            </a:r>
            <a:r>
              <a:rPr lang="en-US" sz="2400" i="1" baseline="-25000" dirty="0" err="1" smtClean="0">
                <a:solidFill>
                  <a:schemeClr val="bg2">
                    <a:lumMod val="50000"/>
                  </a:schemeClr>
                </a:solidFill>
                <a:latin typeface="Times New Roman"/>
                <a:cs typeface="Times New Roman"/>
              </a:rPr>
              <a:t>fl</a:t>
            </a:r>
            <a:endParaRPr lang="en-US" sz="2400" i="1" baseline="-25000" dirty="0">
              <a:solidFill>
                <a:schemeClr val="bg2">
                  <a:lumMod val="50000"/>
                </a:schemeClr>
              </a:solidFill>
              <a:latin typeface="Times New Roman"/>
              <a:cs typeface="Times New Roman"/>
            </a:endParaRPr>
          </a:p>
        </p:txBody>
      </p:sp>
      <p:sp>
        <p:nvSpPr>
          <p:cNvPr id="19" name="TextBox 18"/>
          <p:cNvSpPr txBox="1"/>
          <p:nvPr/>
        </p:nvSpPr>
        <p:spPr>
          <a:xfrm>
            <a:off x="7315200" y="4678835"/>
            <a:ext cx="487101" cy="461665"/>
          </a:xfrm>
          <a:prstGeom prst="rect">
            <a:avLst/>
          </a:prstGeom>
          <a:noFill/>
        </p:spPr>
        <p:txBody>
          <a:bodyPr wrap="none" rtlCol="0">
            <a:spAutoFit/>
          </a:bodyPr>
          <a:lstStyle/>
          <a:p>
            <a:r>
              <a:rPr lang="en-US" sz="2400" dirty="0" smtClean="0">
                <a:solidFill>
                  <a:srgbClr val="604A7B"/>
                </a:solidFill>
                <a:latin typeface="Symbol" charset="2"/>
                <a:cs typeface="Symbol" charset="2"/>
              </a:rPr>
              <a:t>r</a:t>
            </a:r>
            <a:r>
              <a:rPr lang="en-US" sz="2400" i="1" baseline="-25000" dirty="0" smtClean="0">
                <a:solidFill>
                  <a:srgbClr val="604A7B"/>
                </a:solidFill>
              </a:rPr>
              <a:t>0</a:t>
            </a:r>
            <a:endParaRPr lang="en-US" sz="2400" i="1" baseline="-25000" dirty="0">
              <a:solidFill>
                <a:srgbClr val="604A7B"/>
              </a:solidFill>
            </a:endParaRPr>
          </a:p>
        </p:txBody>
      </p:sp>
      <p:sp>
        <p:nvSpPr>
          <p:cNvPr id="20" name="TextBox 19"/>
          <p:cNvSpPr txBox="1"/>
          <p:nvPr/>
        </p:nvSpPr>
        <p:spPr>
          <a:xfrm>
            <a:off x="7848600" y="4678835"/>
            <a:ext cx="651810" cy="461665"/>
          </a:xfrm>
          <a:prstGeom prst="rect">
            <a:avLst/>
          </a:prstGeom>
          <a:noFill/>
        </p:spPr>
        <p:txBody>
          <a:bodyPr wrap="none" rtlCol="0">
            <a:spAutoFit/>
          </a:bodyPr>
          <a:lstStyle/>
          <a:p>
            <a:r>
              <a:rPr lang="en-US" sz="2400" dirty="0" err="1" smtClean="0">
                <a:solidFill>
                  <a:srgbClr val="DB2478"/>
                </a:solidFill>
                <a:latin typeface="Symbol" charset="2"/>
                <a:cs typeface="Symbol" charset="2"/>
              </a:rPr>
              <a:t>r</a:t>
            </a:r>
            <a:r>
              <a:rPr lang="en-US" sz="2400" i="1" baseline="-25000" dirty="0" err="1" smtClean="0">
                <a:solidFill>
                  <a:srgbClr val="DB2478"/>
                </a:solidFill>
              </a:rPr>
              <a:t>dry</a:t>
            </a:r>
            <a:endParaRPr lang="en-US" sz="2400" i="1" baseline="-25000" dirty="0">
              <a:solidFill>
                <a:srgbClr val="DB2478"/>
              </a:solidFill>
            </a:endParaRPr>
          </a:p>
        </p:txBody>
      </p:sp>
      <p:pic>
        <p:nvPicPr>
          <p:cNvPr id="21" name="Picture 20"/>
          <p:cNvPicPr>
            <a:picLocks noChangeAspect="1"/>
          </p:cNvPicPr>
          <p:nvPr/>
        </p:nvPicPr>
        <p:blipFill>
          <a:blip r:embed="rId3"/>
          <a:stretch>
            <a:fillRect/>
          </a:stretch>
        </p:blipFill>
        <p:spPr>
          <a:xfrm>
            <a:off x="4800600" y="1859435"/>
            <a:ext cx="3802742" cy="2047630"/>
          </a:xfrm>
          <a:prstGeom prst="rect">
            <a:avLst/>
          </a:prstGeom>
        </p:spPr>
      </p:pic>
      <p:sp>
        <p:nvSpPr>
          <p:cNvPr id="22" name="TextBox 21"/>
          <p:cNvSpPr txBox="1"/>
          <p:nvPr/>
        </p:nvSpPr>
        <p:spPr>
          <a:xfrm>
            <a:off x="8229600" y="4145435"/>
            <a:ext cx="838992" cy="523220"/>
          </a:xfrm>
          <a:prstGeom prst="rect">
            <a:avLst/>
          </a:prstGeom>
          <a:noFill/>
        </p:spPr>
        <p:txBody>
          <a:bodyPr wrap="none" rtlCol="0">
            <a:spAutoFit/>
          </a:bodyPr>
          <a:lstStyle/>
          <a:p>
            <a:r>
              <a:rPr lang="en-US" sz="2800" i="1" dirty="0" smtClean="0">
                <a:solidFill>
                  <a:schemeClr val="bg2">
                    <a:lumMod val="50000"/>
                  </a:schemeClr>
                </a:solidFill>
                <a:latin typeface="Times New Roman"/>
                <a:cs typeface="Times New Roman"/>
              </a:rPr>
              <a:t> </a:t>
            </a:r>
            <a:r>
              <a:rPr lang="en-US" sz="2800" i="1" dirty="0" err="1" smtClean="0">
                <a:solidFill>
                  <a:srgbClr val="DB2478"/>
                </a:solidFill>
                <a:latin typeface="Symbol" charset="2"/>
                <a:cs typeface="Symbol" charset="2"/>
              </a:rPr>
              <a:t>m</a:t>
            </a:r>
            <a:r>
              <a:rPr lang="en-US" sz="2400" i="1" baseline="-25000" dirty="0" err="1" smtClean="0">
                <a:solidFill>
                  <a:srgbClr val="DB2478"/>
                </a:solidFill>
                <a:latin typeface="Times New Roman"/>
                <a:cs typeface="Times New Roman"/>
              </a:rPr>
              <a:t>dry</a:t>
            </a:r>
            <a:endParaRPr lang="en-US" sz="2400" i="1" baseline="-25000" dirty="0">
              <a:solidFill>
                <a:srgbClr val="DB2478"/>
              </a:solidFill>
              <a:latin typeface="Times New Roman"/>
              <a:cs typeface="Times New Roman"/>
            </a:endParaRPr>
          </a:p>
        </p:txBody>
      </p:sp>
      <p:sp>
        <p:nvSpPr>
          <p:cNvPr id="23" name="TextBox 22"/>
          <p:cNvSpPr txBox="1"/>
          <p:nvPr/>
        </p:nvSpPr>
        <p:spPr>
          <a:xfrm>
            <a:off x="7595988" y="4162235"/>
            <a:ext cx="891415" cy="523220"/>
          </a:xfrm>
          <a:prstGeom prst="rect">
            <a:avLst/>
          </a:prstGeom>
          <a:noFill/>
        </p:spPr>
        <p:txBody>
          <a:bodyPr wrap="none" rtlCol="0">
            <a:spAutoFit/>
          </a:bodyPr>
          <a:lstStyle/>
          <a:p>
            <a:r>
              <a:rPr lang="en-US" sz="2800" i="1" dirty="0" smtClean="0">
                <a:solidFill>
                  <a:schemeClr val="bg2">
                    <a:lumMod val="50000"/>
                  </a:schemeClr>
                </a:solidFill>
                <a:latin typeface="Times New Roman"/>
                <a:cs typeface="Times New Roman"/>
              </a:rPr>
              <a:t> </a:t>
            </a:r>
            <a:r>
              <a:rPr lang="en-US" sz="2800" i="1" dirty="0" err="1" smtClean="0">
                <a:solidFill>
                  <a:srgbClr val="DB2478"/>
                </a:solidFill>
                <a:latin typeface="Times New Roman"/>
                <a:cs typeface="Times New Roman"/>
              </a:rPr>
              <a:t>K</a:t>
            </a:r>
            <a:r>
              <a:rPr lang="en-US" sz="2400" i="1" baseline="-25000" dirty="0" err="1" smtClean="0">
                <a:solidFill>
                  <a:srgbClr val="DB2478"/>
                </a:solidFill>
                <a:latin typeface="Times New Roman"/>
                <a:cs typeface="Times New Roman"/>
              </a:rPr>
              <a:t>dry</a:t>
            </a:r>
            <a:endParaRPr lang="en-US" sz="2400" i="1" baseline="-25000" dirty="0">
              <a:solidFill>
                <a:srgbClr val="DB2478"/>
              </a:solidFill>
              <a:latin typeface="Times New Roman"/>
              <a:cs typeface="Times New Roman"/>
            </a:endParaRPr>
          </a:p>
        </p:txBody>
      </p:sp>
      <p:sp>
        <p:nvSpPr>
          <p:cNvPr id="24" name="TextBox 23"/>
          <p:cNvSpPr txBox="1"/>
          <p:nvPr/>
        </p:nvSpPr>
        <p:spPr>
          <a:xfrm>
            <a:off x="7000360" y="4158080"/>
            <a:ext cx="700683" cy="523220"/>
          </a:xfrm>
          <a:prstGeom prst="rect">
            <a:avLst/>
          </a:prstGeom>
          <a:noFill/>
        </p:spPr>
        <p:txBody>
          <a:bodyPr wrap="none" rtlCol="0">
            <a:spAutoFit/>
          </a:bodyPr>
          <a:lstStyle/>
          <a:p>
            <a:r>
              <a:rPr lang="en-US" sz="2800" i="1" dirty="0" smtClean="0">
                <a:solidFill>
                  <a:schemeClr val="accent4">
                    <a:lumMod val="75000"/>
                  </a:schemeClr>
                </a:solidFill>
                <a:latin typeface="Times New Roman"/>
                <a:cs typeface="Times New Roman"/>
              </a:rPr>
              <a:t> </a:t>
            </a:r>
            <a:r>
              <a:rPr lang="en-US" sz="2800" i="1" dirty="0" err="1" smtClean="0">
                <a:solidFill>
                  <a:schemeClr val="accent4">
                    <a:lumMod val="75000"/>
                  </a:schemeClr>
                </a:solidFill>
                <a:latin typeface="Times New Roman"/>
                <a:cs typeface="Times New Roman"/>
              </a:rPr>
              <a:t>K</a:t>
            </a:r>
            <a:r>
              <a:rPr lang="en-US" sz="2400" i="1" baseline="-25000" dirty="0" err="1" smtClean="0">
                <a:solidFill>
                  <a:schemeClr val="accent4">
                    <a:lumMod val="75000"/>
                  </a:schemeClr>
                </a:solidFill>
                <a:latin typeface="Times New Roman"/>
                <a:cs typeface="Times New Roman"/>
              </a:rPr>
              <a:t>o</a:t>
            </a:r>
            <a:endParaRPr lang="en-US" sz="2400" i="1" baseline="-25000" dirty="0">
              <a:solidFill>
                <a:schemeClr val="accent4">
                  <a:lumMod val="75000"/>
                </a:schemeClr>
              </a:solidFill>
              <a:latin typeface="Times New Roman"/>
              <a:cs typeface="Times New Roman"/>
            </a:endParaRPr>
          </a:p>
        </p:txBody>
      </p:sp>
      <p:pic>
        <p:nvPicPr>
          <p:cNvPr id="25" name="Content Placeholder 24" descr="Untitled.pdf"/>
          <p:cNvPicPr>
            <a:picLocks noGrp="1" noChangeAspect="1"/>
          </p:cNvPicPr>
          <p:nvPr>
            <p:ph idx="1"/>
          </p:nvPr>
        </p:nvPicPr>
        <mc:AlternateContent>
          <mc:Choice xmlns:ma="http://schemas.microsoft.com/office/mac/drawingml/2008/main" Requires="ma">
            <p:blipFill>
              <a:blip r:embed="rId4"/>
              <a:srcRect l="1193" r="1193"/>
              <a:stretch>
                <a:fillRect/>
              </a:stretch>
            </p:blipFill>
          </mc:Choice>
          <mc:Fallback>
            <p:blipFill>
              <a:blip r:embed="rId5"/>
              <a:srcRect l="1193" r="1193"/>
              <a:stretch>
                <a:fillRect/>
              </a:stretch>
            </p:blipFill>
          </mc:Fallback>
        </mc:AlternateContent>
        <p:spPr>
          <a:xfrm>
            <a:off x="4673600" y="1526247"/>
            <a:ext cx="4272662" cy="2635988"/>
          </a:xfrm>
        </p:spPr>
      </p:pic>
      <p:pic>
        <p:nvPicPr>
          <p:cNvPr id="26" name="Picture 25" descr="Untitled.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6200" y="1526247"/>
            <a:ext cx="4419600" cy="2661527"/>
          </a:xfrm>
          <a:prstGeom prst="rect">
            <a:avLst/>
          </a:prstGeom>
        </p:spPr>
      </p:pic>
      <p:cxnSp>
        <p:nvCxnSpPr>
          <p:cNvPr id="28" name="Straight Arrow Connector 27"/>
          <p:cNvCxnSpPr/>
          <p:nvPr/>
        </p:nvCxnSpPr>
        <p:spPr>
          <a:xfrm>
            <a:off x="5257800" y="3458425"/>
            <a:ext cx="2443243" cy="1588"/>
          </a:xfrm>
          <a:prstGeom prst="straightConnector1">
            <a:avLst/>
          </a:prstGeom>
          <a:ln w="31750">
            <a:solidFill>
              <a:schemeClr val="accent2">
                <a:lumMod val="75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245308" y="3058340"/>
            <a:ext cx="2760692" cy="338554"/>
          </a:xfrm>
          <a:prstGeom prst="rect">
            <a:avLst/>
          </a:prstGeom>
          <a:noFill/>
        </p:spPr>
        <p:txBody>
          <a:bodyPr wrap="none" rtlCol="0">
            <a:spAutoFit/>
          </a:bodyPr>
          <a:lstStyle/>
          <a:p>
            <a:r>
              <a:rPr lang="en-US" sz="1600" b="1" dirty="0" smtClean="0"/>
              <a:t>Amount of Dissolved Minerals </a:t>
            </a:r>
            <a:endParaRPr lang="en-US" sz="1600" b="1" dirty="0"/>
          </a:p>
        </p:txBody>
      </p:sp>
      <p:cxnSp>
        <p:nvCxnSpPr>
          <p:cNvPr id="31" name="Straight Connector 30"/>
          <p:cNvCxnSpPr/>
          <p:nvPr/>
        </p:nvCxnSpPr>
        <p:spPr>
          <a:xfrm rot="10800000">
            <a:off x="7269480" y="4709375"/>
            <a:ext cx="1600200" cy="1588"/>
          </a:xfrm>
          <a:prstGeom prst="line">
            <a:avLst/>
          </a:prstGeom>
          <a:ln w="603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Going?</a:t>
            </a:r>
            <a:endParaRPr lang="en-US" dirty="0"/>
          </a:p>
        </p:txBody>
      </p:sp>
      <p:sp>
        <p:nvSpPr>
          <p:cNvPr id="3" name="Content Placeholder 2"/>
          <p:cNvSpPr>
            <a:spLocks noGrp="1"/>
          </p:cNvSpPr>
          <p:nvPr>
            <p:ph idx="1"/>
          </p:nvPr>
        </p:nvSpPr>
        <p:spPr/>
        <p:txBody>
          <a:bodyPr/>
          <a:lstStyle/>
          <a:p>
            <a:endParaRPr lang="en-US"/>
          </a:p>
        </p:txBody>
      </p:sp>
      <p:pic>
        <p:nvPicPr>
          <p:cNvPr id="4" name="Picture 3" descr="Untitled.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14400" y="1623315"/>
            <a:ext cx="7370064" cy="5012436"/>
          </a:xfrm>
          <a:prstGeom prst="rect">
            <a:avLst/>
          </a:prstGeom>
        </p:spPr>
      </p:pic>
      <p:pic>
        <p:nvPicPr>
          <p:cNvPr id="5" name="Picture 4" descr="Untitled.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914400" y="1623315"/>
            <a:ext cx="7370064" cy="5012436"/>
          </a:xfrm>
          <a:prstGeom prst="rect">
            <a:avLst/>
          </a:prstGeom>
        </p:spPr>
      </p:pic>
      <p:pic>
        <p:nvPicPr>
          <p:cNvPr id="6" name="Picture 5" descr="Untitled.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914400" y="1623315"/>
            <a:ext cx="7370064" cy="5012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Carbonate Rock Physics</a:t>
            </a:r>
            <a:endParaRPr lang="en-US" dirty="0"/>
          </a:p>
        </p:txBody>
      </p:sp>
      <p:sp>
        <p:nvSpPr>
          <p:cNvPr id="3" name="Content Placeholder 2"/>
          <p:cNvSpPr>
            <a:spLocks noGrp="1"/>
          </p:cNvSpPr>
          <p:nvPr>
            <p:ph idx="1"/>
          </p:nvPr>
        </p:nvSpPr>
        <p:spPr/>
        <p:txBody>
          <a:bodyPr/>
          <a:lstStyle/>
          <a:p>
            <a:endParaRPr lang="en-US"/>
          </a:p>
        </p:txBody>
      </p:sp>
      <p:pic>
        <p:nvPicPr>
          <p:cNvPr id="4" name="Picture 3" descr="MA2a_g_0313"/>
          <p:cNvPicPr>
            <a:picLocks noChangeAspect="1" noChangeArrowheads="1"/>
          </p:cNvPicPr>
          <p:nvPr/>
        </p:nvPicPr>
        <p:blipFill>
          <a:blip r:embed="rId2"/>
          <a:srcRect/>
          <a:stretch>
            <a:fillRect/>
          </a:stretch>
        </p:blipFill>
        <p:spPr bwMode="auto">
          <a:xfrm>
            <a:off x="233442" y="2302378"/>
            <a:ext cx="3675459" cy="3733800"/>
          </a:xfrm>
          <a:prstGeom prst="rect">
            <a:avLst/>
          </a:prstGeom>
          <a:noFill/>
        </p:spPr>
      </p:pic>
      <p:pic>
        <p:nvPicPr>
          <p:cNvPr id="5" name="Picture 4" descr="10x"/>
          <p:cNvPicPr>
            <a:picLocks noChangeAspect="1" noChangeArrowheads="1"/>
          </p:cNvPicPr>
          <p:nvPr/>
        </p:nvPicPr>
        <p:blipFill>
          <a:blip r:embed="rId3"/>
          <a:srcRect/>
          <a:stretch>
            <a:fillRect/>
          </a:stretch>
        </p:blipFill>
        <p:spPr bwMode="auto">
          <a:xfrm>
            <a:off x="4153690" y="2288856"/>
            <a:ext cx="4726090" cy="3358314"/>
          </a:xfrm>
          <a:prstGeom prst="rect">
            <a:avLst/>
          </a:prstGeom>
          <a:noFill/>
        </p:spPr>
      </p:pic>
      <p:sp>
        <p:nvSpPr>
          <p:cNvPr id="6" name="Rectangle 5"/>
          <p:cNvSpPr>
            <a:spLocks noChangeArrowheads="1"/>
          </p:cNvSpPr>
          <p:nvPr/>
        </p:nvSpPr>
        <p:spPr bwMode="auto">
          <a:xfrm>
            <a:off x="5792096" y="2532317"/>
            <a:ext cx="2251427" cy="1452538"/>
          </a:xfrm>
          <a:prstGeom prst="rect">
            <a:avLst/>
          </a:prstGeom>
          <a:noFill/>
          <a:ln w="50800">
            <a:solidFill>
              <a:srgbClr val="FF6600"/>
            </a:solidFill>
            <a:prstDash val="dash"/>
            <a:miter lim="800000"/>
            <a:headEnd/>
            <a:tailEnd/>
          </a:ln>
          <a:effectLst/>
        </p:spPr>
        <p:txBody>
          <a:bodyPr wrap="none" anchor="ctr">
            <a:prstTxWarp prst="textNoShape">
              <a:avLst/>
            </a:prstTxWarp>
          </a:bodyPr>
          <a:lstStyle/>
          <a:p>
            <a:endParaRPr lang="en-US"/>
          </a:p>
        </p:txBody>
      </p:sp>
      <p:sp>
        <p:nvSpPr>
          <p:cNvPr id="7" name="Line 7"/>
          <p:cNvSpPr>
            <a:spLocks noChangeShapeType="1"/>
          </p:cNvSpPr>
          <p:nvPr/>
        </p:nvSpPr>
        <p:spPr bwMode="auto">
          <a:xfrm>
            <a:off x="6857332" y="2792720"/>
            <a:ext cx="529748" cy="235547"/>
          </a:xfrm>
          <a:prstGeom prst="line">
            <a:avLst/>
          </a:prstGeom>
          <a:noFill/>
          <a:ln w="66675">
            <a:solidFill>
              <a:srgbClr val="FF6600"/>
            </a:solidFill>
            <a:round/>
            <a:headEnd/>
            <a:tailEnd type="stealth" w="med" len="lg"/>
          </a:ln>
          <a:effectLst/>
        </p:spPr>
        <p:txBody>
          <a:bodyPr>
            <a:prstTxWarp prst="textNoShape">
              <a:avLst/>
            </a:prstTxWarp>
          </a:bodyPr>
          <a:lstStyle/>
          <a:p>
            <a:endParaRPr lang="en-US"/>
          </a:p>
        </p:txBody>
      </p:sp>
      <p:pic>
        <p:nvPicPr>
          <p:cNvPr id="8" name="Picture 4" descr="4x"/>
          <p:cNvPicPr>
            <a:picLocks noChangeAspect="1" noChangeArrowheads="1"/>
          </p:cNvPicPr>
          <p:nvPr/>
        </p:nvPicPr>
        <p:blipFill>
          <a:blip r:embed="rId4"/>
          <a:srcRect/>
          <a:stretch>
            <a:fillRect/>
          </a:stretch>
        </p:blipFill>
        <p:spPr bwMode="auto">
          <a:xfrm>
            <a:off x="4125952" y="2288856"/>
            <a:ext cx="4807076" cy="3415862"/>
          </a:xfrm>
          <a:prstGeom prst="rect">
            <a:avLst/>
          </a:prstGeom>
          <a:noFill/>
        </p:spPr>
      </p:pic>
      <p:sp>
        <p:nvSpPr>
          <p:cNvPr id="9" name="Rectangle 5"/>
          <p:cNvSpPr>
            <a:spLocks noChangeArrowheads="1"/>
          </p:cNvSpPr>
          <p:nvPr/>
        </p:nvSpPr>
        <p:spPr bwMode="auto">
          <a:xfrm>
            <a:off x="6287291" y="4228149"/>
            <a:ext cx="711885" cy="560825"/>
          </a:xfrm>
          <a:prstGeom prst="rect">
            <a:avLst/>
          </a:prstGeom>
          <a:noFill/>
          <a:ln w="50800">
            <a:solidFill>
              <a:srgbClr val="FF6600"/>
            </a:solidFill>
            <a:prstDash val="dash"/>
            <a:miter lim="800000"/>
            <a:headEnd/>
            <a:tailEnd/>
          </a:ln>
          <a:effectLst/>
        </p:spPr>
        <p:txBody>
          <a:bodyPr wrap="none" anchor="ctr">
            <a:prstTxWarp prst="textNoShape">
              <a:avLst/>
            </a:prstTxWarp>
          </a:bodyPr>
          <a:lstStyle/>
          <a:p>
            <a:endParaRPr lang="en-US"/>
          </a:p>
        </p:txBody>
      </p:sp>
      <p:sp>
        <p:nvSpPr>
          <p:cNvPr id="10" name="Line 6"/>
          <p:cNvSpPr>
            <a:spLocks noChangeShapeType="1"/>
          </p:cNvSpPr>
          <p:nvPr/>
        </p:nvSpPr>
        <p:spPr bwMode="auto">
          <a:xfrm flipV="1">
            <a:off x="6363491" y="4609148"/>
            <a:ext cx="271194" cy="440649"/>
          </a:xfrm>
          <a:prstGeom prst="line">
            <a:avLst/>
          </a:prstGeom>
          <a:noFill/>
          <a:ln w="44450">
            <a:solidFill>
              <a:srgbClr val="FF6600"/>
            </a:solidFill>
            <a:round/>
            <a:headEnd/>
            <a:tailEnd type="stealth" w="med" len="lg"/>
          </a:ln>
          <a:effectLst/>
        </p:spPr>
        <p:txBody>
          <a:bodyPr>
            <a:prstTxWarp prst="textNoShape">
              <a:avLst/>
            </a:prstTxWarp>
          </a:bodyPr>
          <a:lstStyle/>
          <a:p>
            <a:endParaRPr lang="en-US"/>
          </a:p>
        </p:txBody>
      </p:sp>
      <p:pic>
        <p:nvPicPr>
          <p:cNvPr id="11" name="Picture 4" descr="Image5"/>
          <p:cNvPicPr>
            <a:picLocks noChangeAspect="1" noChangeArrowheads="1"/>
          </p:cNvPicPr>
          <p:nvPr/>
        </p:nvPicPr>
        <p:blipFill>
          <a:blip r:embed="rId5"/>
          <a:srcRect/>
          <a:stretch>
            <a:fillRect/>
          </a:stretch>
        </p:blipFill>
        <p:spPr bwMode="auto">
          <a:xfrm>
            <a:off x="4077490" y="2288856"/>
            <a:ext cx="4850524" cy="3941051"/>
          </a:xfrm>
          <a:prstGeom prst="rect">
            <a:avLst/>
          </a:prstGeom>
          <a:noFill/>
        </p:spPr>
      </p:pic>
      <p:sp>
        <p:nvSpPr>
          <p:cNvPr id="12" name="Rectangle 12"/>
          <p:cNvSpPr>
            <a:spLocks noChangeArrowheads="1"/>
          </p:cNvSpPr>
          <p:nvPr/>
        </p:nvSpPr>
        <p:spPr bwMode="auto">
          <a:xfrm>
            <a:off x="5285520" y="2365056"/>
            <a:ext cx="2302718" cy="1105811"/>
          </a:xfrm>
          <a:prstGeom prst="rect">
            <a:avLst/>
          </a:prstGeom>
          <a:noFill/>
          <a:ln w="44450">
            <a:solidFill>
              <a:srgbClr val="FF9900"/>
            </a:solidFill>
            <a:prstDash val="dash"/>
            <a:miter lim="800000"/>
            <a:headEnd/>
            <a:tailEnd/>
          </a:ln>
          <a:effectLst/>
        </p:spPr>
        <p:txBody>
          <a:bodyPr wrap="none" anchor="ctr">
            <a:prstTxWarp prst="textNoShape">
              <a:avLst/>
            </a:prstTxWarp>
          </a:bodyPr>
          <a:lstStyle/>
          <a:p>
            <a:endParaRPr lang="en-US"/>
          </a:p>
        </p:txBody>
      </p:sp>
      <p:sp>
        <p:nvSpPr>
          <p:cNvPr id="13" name="Line 13"/>
          <p:cNvSpPr>
            <a:spLocks noChangeShapeType="1"/>
          </p:cNvSpPr>
          <p:nvPr/>
        </p:nvSpPr>
        <p:spPr bwMode="auto">
          <a:xfrm>
            <a:off x="6857332" y="2792720"/>
            <a:ext cx="504706" cy="227251"/>
          </a:xfrm>
          <a:prstGeom prst="line">
            <a:avLst/>
          </a:prstGeom>
          <a:noFill/>
          <a:ln w="66675">
            <a:solidFill>
              <a:srgbClr val="FF6600"/>
            </a:solidFill>
            <a:round/>
            <a:headEnd/>
            <a:tailEnd type="stealth" w="med" len="lg"/>
          </a:ln>
          <a:effectLst/>
        </p:spPr>
        <p:txBody>
          <a:bodyPr>
            <a:prstTxWarp prst="textNoShape">
              <a:avLst/>
            </a:prstTxWarp>
          </a:bodyPr>
          <a:lstStyle/>
          <a:p>
            <a:endParaRPr lang="en-US"/>
          </a:p>
        </p:txBody>
      </p:sp>
      <p:pic>
        <p:nvPicPr>
          <p:cNvPr id="14" name="Picture 5" descr="Image10"/>
          <p:cNvPicPr>
            <a:picLocks noChangeAspect="1" noChangeArrowheads="1"/>
          </p:cNvPicPr>
          <p:nvPr/>
        </p:nvPicPr>
        <p:blipFill>
          <a:blip r:embed="rId6"/>
          <a:srcRect/>
          <a:stretch>
            <a:fillRect/>
          </a:stretch>
        </p:blipFill>
        <p:spPr bwMode="auto">
          <a:xfrm>
            <a:off x="4077490" y="2288857"/>
            <a:ext cx="4850524" cy="3941050"/>
          </a:xfrm>
          <a:prstGeom prst="rect">
            <a:avLst/>
          </a:prstGeom>
          <a:noFill/>
        </p:spPr>
      </p:pic>
      <p:sp>
        <p:nvSpPr>
          <p:cNvPr id="15" name="Line 13"/>
          <p:cNvSpPr>
            <a:spLocks noChangeShapeType="1"/>
          </p:cNvSpPr>
          <p:nvPr/>
        </p:nvSpPr>
        <p:spPr bwMode="auto">
          <a:xfrm>
            <a:off x="7803634" y="2763185"/>
            <a:ext cx="504706" cy="227251"/>
          </a:xfrm>
          <a:prstGeom prst="line">
            <a:avLst/>
          </a:prstGeom>
          <a:noFill/>
          <a:ln w="66675">
            <a:solidFill>
              <a:srgbClr val="FF6600"/>
            </a:solidFill>
            <a:round/>
            <a:headEnd/>
            <a:tailEnd type="stealth" w="med" len="lg"/>
          </a:ln>
          <a:effectLst/>
        </p:spPr>
        <p:txBody>
          <a:bodyPr>
            <a:prstTxWarp prst="textNoShape">
              <a:avLst/>
            </a:prstTxWarp>
          </a:bodyPr>
          <a:lstStyle/>
          <a:p>
            <a:endParaRPr lang="en-US"/>
          </a:p>
        </p:txBody>
      </p:sp>
      <p:pic>
        <p:nvPicPr>
          <p:cNvPr id="16" name="Picture 5" descr="Image7"/>
          <p:cNvPicPr>
            <a:picLocks noChangeAspect="1" noChangeArrowheads="1"/>
          </p:cNvPicPr>
          <p:nvPr/>
        </p:nvPicPr>
        <p:blipFill>
          <a:blip r:embed="rId7"/>
          <a:srcRect/>
          <a:stretch>
            <a:fillRect/>
          </a:stretch>
        </p:blipFill>
        <p:spPr bwMode="auto">
          <a:xfrm>
            <a:off x="4077490" y="2288856"/>
            <a:ext cx="4876799" cy="3962400"/>
          </a:xfrm>
          <a:prstGeom prst="rect">
            <a:avLst/>
          </a:prstGeom>
          <a:noFill/>
        </p:spPr>
      </p:pic>
      <p:sp>
        <p:nvSpPr>
          <p:cNvPr id="17" name="TextBox 16"/>
          <p:cNvSpPr txBox="1"/>
          <p:nvPr/>
        </p:nvSpPr>
        <p:spPr>
          <a:xfrm>
            <a:off x="2569310" y="1600200"/>
            <a:ext cx="4761790" cy="523220"/>
          </a:xfrm>
          <a:prstGeom prst="rect">
            <a:avLst/>
          </a:prstGeom>
          <a:noFill/>
        </p:spPr>
        <p:txBody>
          <a:bodyPr wrap="none" rtlCol="0">
            <a:spAutoFit/>
          </a:bodyPr>
          <a:lstStyle/>
          <a:p>
            <a:r>
              <a:rPr lang="en-US" sz="2800" b="1" dirty="0" smtClean="0">
                <a:solidFill>
                  <a:srgbClr val="800000"/>
                </a:solidFill>
              </a:rPr>
              <a:t>Heterogeneous Microstructure</a:t>
            </a:r>
            <a:endParaRPr lang="en-US" sz="2800"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P spid="12" grpId="0" animBg="1"/>
      <p:bldP spid="15" grpId="0" animBg="1"/>
      <p:bldP spid="15" grpId="1"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Samples</a:t>
            </a:r>
            <a:endParaRPr lang="en-US" dirty="0"/>
          </a:p>
        </p:txBody>
      </p:sp>
      <p:pic>
        <p:nvPicPr>
          <p:cNvPr id="4" name="Picture 3" descr="30 Mic_m04.tif"/>
          <p:cNvPicPr>
            <a:picLocks noChangeAspect="1"/>
          </p:cNvPicPr>
          <p:nvPr/>
        </p:nvPicPr>
        <p:blipFill>
          <a:blip r:embed="rId2"/>
          <a:stretch>
            <a:fillRect/>
          </a:stretch>
        </p:blipFill>
        <p:spPr>
          <a:xfrm>
            <a:off x="44298" y="2347176"/>
            <a:ext cx="4572001" cy="3429000"/>
          </a:xfrm>
          <a:prstGeom prst="rect">
            <a:avLst/>
          </a:prstGeom>
        </p:spPr>
      </p:pic>
      <p:pic>
        <p:nvPicPr>
          <p:cNvPr id="6" name="Picture 5" descr="Sand_m10.tif"/>
          <p:cNvPicPr>
            <a:picLocks noChangeAspect="1"/>
          </p:cNvPicPr>
          <p:nvPr/>
        </p:nvPicPr>
        <p:blipFill>
          <a:blip r:embed="rId3"/>
          <a:stretch>
            <a:fillRect/>
          </a:stretch>
        </p:blipFill>
        <p:spPr>
          <a:xfrm>
            <a:off x="4572000" y="2347176"/>
            <a:ext cx="4572000" cy="3429000"/>
          </a:xfrm>
          <a:prstGeom prst="rect">
            <a:avLst/>
          </a:prstGeom>
        </p:spPr>
      </p:pic>
      <p:pic>
        <p:nvPicPr>
          <p:cNvPr id="7" name="Picture 6"/>
          <p:cNvPicPr>
            <a:picLocks noChangeAspect="1"/>
          </p:cNvPicPr>
          <p:nvPr/>
        </p:nvPicPr>
        <p:blipFill>
          <a:blip r:embed="rId4"/>
          <a:stretch>
            <a:fillRect/>
          </a:stretch>
        </p:blipFill>
        <p:spPr>
          <a:xfrm>
            <a:off x="5218356" y="4038600"/>
            <a:ext cx="2630244"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4" name="Content Placeholder 2"/>
          <p:cNvSpPr txBox="1">
            <a:spLocks/>
          </p:cNvSpPr>
          <p:nvPr/>
        </p:nvSpPr>
        <p:spPr>
          <a:xfrm>
            <a:off x="685800" y="1756158"/>
            <a:ext cx="8001000" cy="1981200"/>
          </a:xfrm>
          <a:prstGeom prst="rect">
            <a:avLst/>
          </a:prstGeom>
        </p:spPr>
        <p:txBody>
          <a:bodyPr vert="horz" lIns="91440" tIns="45720" rIns="91440" bIns="45720" rtlCol="0">
            <a:normAutofit/>
          </a:bodyPr>
          <a:lstStyle/>
          <a:p>
            <a:pPr marL="274320" marR="0" lvl="0" indent="-274320" algn="l" defTabSz="914400" rtl="0" eaLnBrk="1" fontAlgn="auto" latinLnBrk="0" hangingPunct="1">
              <a:lnSpc>
                <a:spcPct val="100000"/>
              </a:lnSpc>
              <a:spcBef>
                <a:spcPts val="0"/>
              </a:spcBef>
              <a:spcAft>
                <a:spcPts val="700"/>
              </a:spcAft>
              <a:buClr>
                <a:schemeClr val="accent2">
                  <a:lumMod val="75000"/>
                </a:schemeClr>
              </a:buClr>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Stanford Global Climate and Energy Project Award 55</a:t>
            </a:r>
          </a:p>
          <a:p>
            <a:pPr marL="274320" marR="0" lvl="0" indent="-274320" algn="l" defTabSz="914400" rtl="0" eaLnBrk="1" fontAlgn="auto" latinLnBrk="0" hangingPunct="1">
              <a:lnSpc>
                <a:spcPct val="100000"/>
              </a:lnSpc>
              <a:spcBef>
                <a:spcPct val="20000"/>
              </a:spcBef>
              <a:spcAft>
                <a:spcPts val="0"/>
              </a:spcAft>
              <a:buClr>
                <a:schemeClr val="accent2">
                  <a:lumMod val="75000"/>
                </a:schemeClr>
              </a:buClr>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DOE –NETL  Project Award DE-FE0001159</a:t>
            </a:r>
          </a:p>
          <a:p>
            <a:pPr marL="274320" marR="0" lvl="0" indent="-274320" algn="l" defTabSz="914400" rtl="0" eaLnBrk="1" fontAlgn="auto" latinLnBrk="0" hangingPunct="1">
              <a:lnSpc>
                <a:spcPct val="100000"/>
              </a:lnSpc>
              <a:spcBef>
                <a:spcPct val="20000"/>
              </a:spcBef>
              <a:spcAft>
                <a:spcPts val="0"/>
              </a:spcAft>
              <a:buClr>
                <a:schemeClr val="accent2">
                  <a:lumMod val="75000"/>
                </a:schemeClr>
              </a:buClr>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685800" y="3661158"/>
            <a:ext cx="8229600" cy="3048000"/>
          </a:xfrm>
          <a:prstGeom prst="rect">
            <a:avLst/>
          </a:prstGeom>
        </p:spPr>
        <p:txBody>
          <a:bodyPr vert="horz" lIns="91440" tIns="45720" rIns="91440" bIns="45720" rtlCol="0">
            <a:noAutofit/>
          </a:bodyPr>
          <a:lstStyle/>
          <a:p>
            <a:pPr marL="274320" marR="0" lvl="0" indent="-274320" algn="l" defTabSz="914400" rtl="0" eaLnBrk="1" fontAlgn="auto" latinLnBrk="0" hangingPunct="1">
              <a:lnSpc>
                <a:spcPct val="100000"/>
              </a:lnSpc>
              <a:spcAft>
                <a:spcPts val="700"/>
              </a:spcAft>
              <a:buClr>
                <a:schemeClr val="accent2">
                  <a:lumMod val="75000"/>
                </a:schemeClr>
              </a:buClr>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Ingrain Inc., Houston, TX </a:t>
            </a:r>
            <a:endParaRPr lang="en-US" sz="3200" dirty="0" smtClean="0"/>
          </a:p>
          <a:p>
            <a:pPr marL="274320" marR="0" lvl="0" indent="-274320" algn="l" defTabSz="914400" rtl="0" eaLnBrk="1" fontAlgn="auto" latinLnBrk="0" hangingPunct="1">
              <a:lnSpc>
                <a:spcPct val="100000"/>
              </a:lnSpc>
              <a:spcBef>
                <a:spcPct val="20000"/>
              </a:spcBef>
              <a:spcAft>
                <a:spcPts val="700"/>
              </a:spcAft>
              <a:buClr>
                <a:schemeClr val="accent2">
                  <a:lumMod val="75000"/>
                </a:schemeClr>
              </a:buClr>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ExxonMobil Upstream Research Co, TX</a:t>
            </a:r>
          </a:p>
          <a:p>
            <a:pPr marL="274320" marR="0" lvl="0" indent="-274320" algn="l" defTabSz="914400" rtl="0" eaLnBrk="1" fontAlgn="auto" latinLnBrk="0" hangingPunct="1">
              <a:lnSpc>
                <a:spcPct val="100000"/>
              </a:lnSpc>
              <a:spcBef>
                <a:spcPct val="20000"/>
              </a:spcBef>
              <a:spcAft>
                <a:spcPts val="700"/>
              </a:spcAft>
              <a:buClr>
                <a:schemeClr val="accent2">
                  <a:lumMod val="75000"/>
                </a:schemeClr>
              </a:buClr>
              <a:buSzTx/>
              <a:buFont typeface="Arial" pitchFamily="34" charset="0"/>
              <a:buChar char="•"/>
              <a:tabLst/>
              <a:defRPr/>
            </a:pPr>
            <a:r>
              <a:rPr lang="en-US" sz="3200" dirty="0" err="1" smtClean="0"/>
              <a:t>Petrobras</a:t>
            </a:r>
            <a:r>
              <a:rPr lang="en-US" sz="3200" dirty="0" smtClean="0"/>
              <a:t>, </a:t>
            </a:r>
            <a:r>
              <a:rPr lang="en-US" sz="3200" dirty="0" err="1" smtClean="0"/>
              <a:t>Brasil</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2">
                  <a:lumMod val="75000"/>
                </a:schemeClr>
              </a:buClr>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Stanford Rock Physics &amp; Borehole Consortium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4" name="Slide Number Placeholder 3"/>
          <p:cNvSpPr>
            <a:spLocks noGrp="1"/>
          </p:cNvSpPr>
          <p:nvPr>
            <p:ph type="sldNum" sz="quarter" idx="4294967295"/>
          </p:nvPr>
        </p:nvSpPr>
        <p:spPr>
          <a:xfrm>
            <a:off x="8077200" y="6356350"/>
            <a:ext cx="762000" cy="365125"/>
          </a:xfrm>
          <a:prstGeom prst="rect">
            <a:avLst/>
          </a:prstGeom>
        </p:spPr>
        <p:txBody>
          <a:bodyPr/>
          <a:lstStyle/>
          <a:p>
            <a:pPr algn="l"/>
            <a:r>
              <a:rPr lang="en-US" smtClean="0"/>
              <a:t>–   </a:t>
            </a:r>
            <a:fld id="{21D56847-57D1-4444-A216-5864FADDB065}" type="slidenum">
              <a:rPr lang="en-US" smtClean="0"/>
              <a:pPr algn="l"/>
              <a:t>25</a:t>
            </a:fld>
            <a:endParaRPr lang="en-US" dirty="0"/>
          </a:p>
        </p:txBody>
      </p:sp>
      <p:sp>
        <p:nvSpPr>
          <p:cNvPr id="5" name="Footer Placeholder 4"/>
          <p:cNvSpPr>
            <a:spLocks noGrp="1"/>
          </p:cNvSpPr>
          <p:nvPr>
            <p:ph type="ftr" sz="quarter" idx="4294967295"/>
          </p:nvPr>
        </p:nvSpPr>
        <p:spPr>
          <a:xfrm>
            <a:off x="0" y="6356350"/>
            <a:ext cx="8077200" cy="365125"/>
          </a:xfrm>
          <a:prstGeom prst="rect">
            <a:avLst/>
          </a:prstGeom>
        </p:spPr>
        <p:txBody>
          <a:bodyPr/>
          <a:lstStyle/>
          <a:p>
            <a:endParaRPr lang="en-US" dirty="0"/>
          </a:p>
        </p:txBody>
      </p:sp>
      <p:sp>
        <p:nvSpPr>
          <p:cNvPr id="6" name="TextBox 5"/>
          <p:cNvSpPr txBox="1"/>
          <p:nvPr/>
        </p:nvSpPr>
        <p:spPr>
          <a:xfrm>
            <a:off x="533400" y="1600200"/>
            <a:ext cx="184666" cy="369332"/>
          </a:xfrm>
          <a:prstGeom prst="rect">
            <a:avLst/>
          </a:prstGeom>
          <a:noFill/>
        </p:spPr>
        <p:txBody>
          <a:bodyPr wrap="none" rtlCol="0">
            <a:spAutoFit/>
          </a:bodyPr>
          <a:lstStyle/>
          <a:p>
            <a:endParaRPr lang="en-US" dirty="0"/>
          </a:p>
        </p:txBody>
      </p:sp>
      <p:sp>
        <p:nvSpPr>
          <p:cNvPr id="7" name="Rectangle 3"/>
          <p:cNvSpPr txBox="1">
            <a:spLocks noChangeArrowheads="1"/>
          </p:cNvSpPr>
          <p:nvPr/>
        </p:nvSpPr>
        <p:spPr bwMode="auto">
          <a:xfrm>
            <a:off x="457200" y="1586040"/>
            <a:ext cx="8229600" cy="47703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nSpc>
                <a:spcPct val="150000"/>
              </a:lnSpc>
              <a:spcAft>
                <a:spcPts val="1200"/>
              </a:spcAft>
              <a:buClr>
                <a:schemeClr val="accent2">
                  <a:lumMod val="75000"/>
                </a:schemeClr>
              </a:buClr>
              <a:buFont typeface="Arial"/>
              <a:buChar char="•"/>
            </a:pPr>
            <a:r>
              <a:rPr lang="en-US" sz="2400" dirty="0" smtClean="0"/>
              <a:t> In carbonate rocks, velocity decreases mainly because of the formation of new, more complaint pores. Carbonates become more sensitive to pressure upon injection; i.e., the fraction of complaint pores increases.</a:t>
            </a:r>
          </a:p>
          <a:p>
            <a:pPr lvl="0">
              <a:lnSpc>
                <a:spcPct val="150000"/>
              </a:lnSpc>
              <a:spcAft>
                <a:spcPts val="1200"/>
              </a:spcAft>
              <a:buClr>
                <a:schemeClr val="accent2">
                  <a:lumMod val="75000"/>
                </a:schemeClr>
              </a:buClr>
              <a:buFont typeface="Arial"/>
              <a:buChar char="•"/>
            </a:pPr>
            <a:endParaRPr lang="en-US" sz="2400" dirty="0" smtClean="0"/>
          </a:p>
          <a:p>
            <a:pPr lvl="0">
              <a:lnSpc>
                <a:spcPct val="150000"/>
              </a:lnSpc>
              <a:spcAft>
                <a:spcPts val="1200"/>
              </a:spcAft>
              <a:buClr>
                <a:schemeClr val="accent2">
                  <a:lumMod val="75000"/>
                </a:schemeClr>
              </a:buClr>
              <a:buFont typeface="Arial"/>
              <a:buChar char="•"/>
            </a:pPr>
            <a:r>
              <a:rPr lang="en-US" sz="2400" dirty="0" smtClean="0"/>
              <a:t> Sandstones experience larger decrease in velocity as well as larger compaction than carbonates; velocity decreases because of dissolution of cement at the grain contacts.</a:t>
            </a:r>
            <a:endParaRPr kumimoji="0" lang="en-US" sz="2400" b="0" i="0" u="none" strike="noStrike" kern="0" cap="none" spc="0" normalizeH="0" baseline="0" noProof="0" dirty="0" smtClean="0">
              <a:ln>
                <a:noFill/>
              </a:ln>
              <a:solidFill>
                <a:schemeClr val="tx1"/>
              </a:solidFill>
              <a:effectLst/>
              <a:uLnTx/>
              <a:uFillTx/>
              <a:ea typeface="+mn-ea"/>
              <a:cs typeface="+mn-cs"/>
            </a:endParaRPr>
          </a:p>
          <a:p>
            <a:pPr marL="457200" marR="0" lvl="0" indent="-457200" algn="just" defTabSz="914400" rtl="0" eaLnBrk="0" fontAlgn="base" latinLnBrk="0" hangingPunct="0">
              <a:lnSpc>
                <a:spcPct val="150000"/>
              </a:lnSpc>
              <a:spcBef>
                <a:spcPct val="20000"/>
              </a:spcBef>
              <a:spcAft>
                <a:spcPct val="0"/>
              </a:spcAft>
              <a:buClr>
                <a:srgbClr val="990000"/>
              </a:buClr>
              <a:buSzPct val="140000"/>
              <a:tabLst/>
              <a:defRPr/>
            </a:pPr>
            <a:endParaRPr kumimoji="0" lang="en-US" sz="2400" b="0" i="0" u="none" strike="noStrike" kern="0" cap="none" spc="0" normalizeH="0" baseline="0" noProof="0" dirty="0" smtClean="0">
              <a:ln>
                <a:noFill/>
              </a:ln>
              <a:solidFill>
                <a:schemeClr val="tx1"/>
              </a:solidFill>
              <a:effectLst/>
              <a:uLnTx/>
              <a:uFillTx/>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t>
            </a:r>
            <a:r>
              <a:rPr lang="en-US" baseline="-25000" dirty="0" smtClean="0"/>
              <a:t>2</a:t>
            </a:r>
            <a:r>
              <a:rPr lang="en-US" dirty="0" smtClean="0"/>
              <a:t> Injection in Sandstones</a:t>
            </a:r>
            <a:endParaRPr lang="en-US" dirty="0"/>
          </a:p>
        </p:txBody>
      </p:sp>
      <p:sp>
        <p:nvSpPr>
          <p:cNvPr id="3" name="Content Placeholder 2"/>
          <p:cNvSpPr>
            <a:spLocks noGrp="1"/>
          </p:cNvSpPr>
          <p:nvPr>
            <p:ph idx="1"/>
          </p:nvPr>
        </p:nvSpPr>
        <p:spPr/>
        <p:txBody>
          <a:bodyPr/>
          <a:lstStyle/>
          <a:p>
            <a:endParaRPr lang="en-US" dirty="0"/>
          </a:p>
        </p:txBody>
      </p:sp>
      <p:pic>
        <p:nvPicPr>
          <p:cNvPr id="6" name="Picture 5" descr="Untitled.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398704" y="2845104"/>
            <a:ext cx="4724400" cy="2729143"/>
          </a:xfrm>
          <a:prstGeom prst="rect">
            <a:avLst/>
          </a:prstGeom>
        </p:spPr>
      </p:pic>
      <p:pic>
        <p:nvPicPr>
          <p:cNvPr id="7" name="Picture 6" descr="Untitled.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1635525"/>
            <a:ext cx="4398703" cy="2540998"/>
          </a:xfrm>
          <a:prstGeom prst="rect">
            <a:avLst/>
          </a:prstGeom>
        </p:spPr>
      </p:pic>
      <p:pic>
        <p:nvPicPr>
          <p:cNvPr id="8" name="Picture 7" descr="Untitled.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0" y="4292905"/>
            <a:ext cx="4398703" cy="2540998"/>
          </a:xfrm>
          <a:prstGeom prst="rect">
            <a:avLst/>
          </a:prstGeom>
        </p:spPr>
      </p:pic>
      <p:sp>
        <p:nvSpPr>
          <p:cNvPr id="9" name="TextBox 8"/>
          <p:cNvSpPr txBox="1"/>
          <p:nvPr/>
        </p:nvSpPr>
        <p:spPr>
          <a:xfrm>
            <a:off x="4648200" y="1586960"/>
            <a:ext cx="4474903" cy="369332"/>
          </a:xfrm>
          <a:prstGeom prst="rect">
            <a:avLst/>
          </a:prstGeom>
          <a:noFill/>
        </p:spPr>
        <p:txBody>
          <a:bodyPr wrap="none" rtlCol="0">
            <a:spAutoFit/>
          </a:bodyPr>
          <a:lstStyle/>
          <a:p>
            <a:r>
              <a:rPr lang="en-US" dirty="0" smtClean="0"/>
              <a:t>Velocities of the dry rock frame after injection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Time-Lapse SEM</a:t>
            </a:r>
            <a:endParaRPr lang="en-US" dirty="0"/>
          </a:p>
        </p:txBody>
      </p:sp>
      <p:sp>
        <p:nvSpPr>
          <p:cNvPr id="3" name="Content Placeholder 2"/>
          <p:cNvSpPr>
            <a:spLocks noGrp="1"/>
          </p:cNvSpPr>
          <p:nvPr>
            <p:ph idx="1"/>
          </p:nvPr>
        </p:nvSpPr>
        <p:spPr/>
        <p:txBody>
          <a:bodyPr/>
          <a:lstStyle/>
          <a:p>
            <a:endParaRPr lang="en-US"/>
          </a:p>
        </p:txBody>
      </p:sp>
      <p:pic>
        <p:nvPicPr>
          <p:cNvPr id="4" name="Picture 3" descr="e_before_m09.tif"/>
          <p:cNvPicPr>
            <a:picLocks noChangeAspect="1"/>
          </p:cNvPicPr>
          <p:nvPr/>
        </p:nvPicPr>
        <p:blipFill>
          <a:blip r:embed="rId2"/>
          <a:srcRect/>
          <a:stretch>
            <a:fillRect/>
          </a:stretch>
        </p:blipFill>
        <p:spPr bwMode="auto">
          <a:xfrm>
            <a:off x="0" y="2089630"/>
            <a:ext cx="4525963" cy="3394075"/>
          </a:xfrm>
          <a:prstGeom prst="rect">
            <a:avLst/>
          </a:prstGeom>
          <a:noFill/>
          <a:ln w="9525">
            <a:noFill/>
            <a:miter lim="800000"/>
            <a:headEnd/>
            <a:tailEnd/>
          </a:ln>
        </p:spPr>
      </p:pic>
      <p:pic>
        <p:nvPicPr>
          <p:cNvPr id="5" name="Picture 4" descr="e_after9.tif"/>
          <p:cNvPicPr>
            <a:picLocks noChangeAspect="1"/>
          </p:cNvPicPr>
          <p:nvPr/>
        </p:nvPicPr>
        <p:blipFill>
          <a:blip r:embed="rId3"/>
          <a:srcRect/>
          <a:stretch>
            <a:fillRect/>
          </a:stretch>
        </p:blipFill>
        <p:spPr bwMode="auto">
          <a:xfrm>
            <a:off x="4618038" y="2089630"/>
            <a:ext cx="4525962" cy="339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Post-Injection Characterization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530" y="2344646"/>
            <a:ext cx="9094470" cy="296926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Time-Lapse NMR</a:t>
            </a:r>
            <a:endParaRPr lang="en-US" dirty="0"/>
          </a:p>
        </p:txBody>
      </p:sp>
      <p:sp>
        <p:nvSpPr>
          <p:cNvPr id="3" name="Content Placeholder 2"/>
          <p:cNvSpPr>
            <a:spLocks noGrp="1"/>
          </p:cNvSpPr>
          <p:nvPr>
            <p:ph idx="1"/>
          </p:nvPr>
        </p:nvSpPr>
        <p:spPr/>
        <p:txBody>
          <a:bodyPr/>
          <a:lstStyle/>
          <a:p>
            <a:endParaRPr lang="en-US" dirty="0"/>
          </a:p>
        </p:txBody>
      </p:sp>
      <p:pic>
        <p:nvPicPr>
          <p:cNvPr id="15" name="Picture 14" descr="Untitled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97418" y="1986184"/>
            <a:ext cx="5486400" cy="4038600"/>
          </a:xfrm>
          <a:prstGeom prst="rect">
            <a:avLst/>
          </a:prstGeom>
        </p:spPr>
      </p:pic>
      <p:cxnSp>
        <p:nvCxnSpPr>
          <p:cNvPr id="16" name="Straight Arrow Connector 15"/>
          <p:cNvCxnSpPr/>
          <p:nvPr/>
        </p:nvCxnSpPr>
        <p:spPr>
          <a:xfrm>
            <a:off x="5202618" y="6100984"/>
            <a:ext cx="1143000" cy="1588"/>
          </a:xfrm>
          <a:prstGeom prst="straightConnector1">
            <a:avLst/>
          </a:prstGeom>
          <a:ln w="69850">
            <a:solidFill>
              <a:schemeClr val="tx1"/>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a:off x="2916618" y="6100984"/>
            <a:ext cx="1143000" cy="1588"/>
          </a:xfrm>
          <a:prstGeom prst="straightConnector1">
            <a:avLst/>
          </a:prstGeom>
          <a:ln w="69850">
            <a:solidFill>
              <a:schemeClr val="tx1"/>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26418" y="6177184"/>
            <a:ext cx="1342773" cy="369332"/>
          </a:xfrm>
          <a:prstGeom prst="rect">
            <a:avLst/>
          </a:prstGeom>
          <a:noFill/>
        </p:spPr>
        <p:txBody>
          <a:bodyPr wrap="none" rtlCol="0">
            <a:spAutoFit/>
          </a:bodyPr>
          <a:lstStyle/>
          <a:p>
            <a:r>
              <a:rPr lang="en-US" dirty="0" smtClean="0"/>
              <a:t>Larger Pores</a:t>
            </a:r>
            <a:endParaRPr lang="en-US" dirty="0"/>
          </a:p>
        </p:txBody>
      </p:sp>
      <p:sp>
        <p:nvSpPr>
          <p:cNvPr id="19" name="TextBox 18"/>
          <p:cNvSpPr txBox="1"/>
          <p:nvPr/>
        </p:nvSpPr>
        <p:spPr>
          <a:xfrm>
            <a:off x="2840418" y="6188852"/>
            <a:ext cx="1458076" cy="369332"/>
          </a:xfrm>
          <a:prstGeom prst="rect">
            <a:avLst/>
          </a:prstGeom>
          <a:noFill/>
        </p:spPr>
        <p:txBody>
          <a:bodyPr wrap="none" rtlCol="0">
            <a:spAutoFit/>
          </a:bodyPr>
          <a:lstStyle/>
          <a:p>
            <a:r>
              <a:rPr lang="en-US" dirty="0" smtClean="0"/>
              <a:t>Smaller Pores</a:t>
            </a:r>
            <a:endParaRPr lang="en-US" dirty="0"/>
          </a:p>
        </p:txBody>
      </p:sp>
      <p:sp>
        <p:nvSpPr>
          <p:cNvPr id="20" name="TextBox 19"/>
          <p:cNvSpPr txBox="1"/>
          <p:nvPr/>
        </p:nvSpPr>
        <p:spPr>
          <a:xfrm>
            <a:off x="1076975" y="1535394"/>
            <a:ext cx="6695425" cy="369332"/>
          </a:xfrm>
          <a:prstGeom prst="rect">
            <a:avLst/>
          </a:prstGeom>
          <a:noFill/>
        </p:spPr>
        <p:txBody>
          <a:bodyPr wrap="none" rtlCol="0">
            <a:spAutoFit/>
          </a:bodyPr>
          <a:lstStyle/>
          <a:p>
            <a:r>
              <a:rPr lang="en-US" dirty="0" smtClean="0"/>
              <a:t>T2 is inversely proportional to Surface/Volume ratio of the pore space </a:t>
            </a:r>
            <a:endParaRPr lang="en-US" dirty="0"/>
          </a:p>
        </p:txBody>
      </p:sp>
      <p:sp>
        <p:nvSpPr>
          <p:cNvPr id="21" name="TextBox 20"/>
          <p:cNvSpPr txBox="1"/>
          <p:nvPr/>
        </p:nvSpPr>
        <p:spPr>
          <a:xfrm>
            <a:off x="4669218" y="2290984"/>
            <a:ext cx="1177639" cy="307777"/>
          </a:xfrm>
          <a:prstGeom prst="rect">
            <a:avLst/>
          </a:prstGeom>
          <a:noFill/>
        </p:spPr>
        <p:txBody>
          <a:bodyPr wrap="none" rtlCol="0">
            <a:spAutoFit/>
          </a:bodyPr>
          <a:lstStyle/>
          <a:p>
            <a:r>
              <a:rPr lang="en-US" sz="1400" dirty="0" smtClean="0">
                <a:solidFill>
                  <a:schemeClr val="accent2"/>
                </a:solidFill>
              </a:rPr>
              <a:t>Pore coupling</a:t>
            </a:r>
            <a:endParaRPr lang="en-US" sz="1400" dirty="0">
              <a:solidFill>
                <a:schemeClr val="accent2"/>
              </a:solidFill>
            </a:endParaRPr>
          </a:p>
        </p:txBody>
      </p:sp>
      <p:sp>
        <p:nvSpPr>
          <p:cNvPr id="22" name="TextBox 21"/>
          <p:cNvSpPr txBox="1"/>
          <p:nvPr/>
        </p:nvSpPr>
        <p:spPr>
          <a:xfrm>
            <a:off x="2307018" y="4348384"/>
            <a:ext cx="1499980" cy="307777"/>
          </a:xfrm>
          <a:prstGeom prst="rect">
            <a:avLst/>
          </a:prstGeom>
          <a:noFill/>
        </p:spPr>
        <p:txBody>
          <a:bodyPr wrap="none" rtlCol="0">
            <a:spAutoFit/>
          </a:bodyPr>
          <a:lstStyle/>
          <a:p>
            <a:r>
              <a:rPr lang="en-US" sz="1400" dirty="0" smtClean="0">
                <a:solidFill>
                  <a:schemeClr val="accent2"/>
                </a:solidFill>
              </a:rPr>
              <a:t>“New pore space”</a:t>
            </a:r>
            <a:endParaRPr lang="en-US" sz="1400" dirty="0">
              <a:solidFill>
                <a:schemeClr val="accent2"/>
              </a:solidFill>
            </a:endParaRPr>
          </a:p>
        </p:txBody>
      </p:sp>
      <p:pic>
        <p:nvPicPr>
          <p:cNvPr id="23" name="Picture 22" descr="Untitled1.pdf"/>
          <p:cNvPicPr>
            <a:picLocks noChangeAspect="1"/>
          </p:cNvPicPr>
          <p:nvPr/>
        </p:nvPicPr>
        <mc:AlternateContent>
          <mc:Choice xmlns:ma="http://schemas.microsoft.com/office/mac/drawingml/2008/main" Requires="ma">
            <p:blipFill>
              <a:blip r:embed="rId4"/>
              <a:srcRect t="4528"/>
              <a:stretch>
                <a:fillRect/>
              </a:stretch>
            </p:blipFill>
          </mc:Choice>
          <mc:Fallback>
            <p:blipFill>
              <a:blip r:embed="rId5"/>
              <a:srcRect t="4528"/>
              <a:stretch>
                <a:fillRect/>
              </a:stretch>
            </p:blipFill>
          </mc:Fallback>
        </mc:AlternateContent>
        <p:spPr>
          <a:xfrm>
            <a:off x="1697418" y="2169093"/>
            <a:ext cx="5486400" cy="3855691"/>
          </a:xfrm>
          <a:prstGeom prst="rect">
            <a:avLst/>
          </a:prstGeom>
        </p:spPr>
      </p:pic>
      <p:sp>
        <p:nvSpPr>
          <p:cNvPr id="24" name="TextBox 23"/>
          <p:cNvSpPr txBox="1"/>
          <p:nvPr/>
        </p:nvSpPr>
        <p:spPr>
          <a:xfrm>
            <a:off x="7174188" y="3516594"/>
            <a:ext cx="1677300" cy="369332"/>
          </a:xfrm>
          <a:prstGeom prst="rect">
            <a:avLst/>
          </a:prstGeom>
          <a:noFill/>
        </p:spPr>
        <p:txBody>
          <a:bodyPr wrap="none" rtlCol="0">
            <a:spAutoFit/>
          </a:bodyPr>
          <a:lstStyle/>
          <a:p>
            <a:r>
              <a:rPr lang="en-US" dirty="0" smtClean="0"/>
              <a:t>Tight Limestone</a:t>
            </a:r>
            <a:endParaRPr lang="en-US" dirty="0"/>
          </a:p>
        </p:txBody>
      </p:sp>
      <p:sp>
        <p:nvSpPr>
          <p:cNvPr id="25" name="TextBox 24"/>
          <p:cNvSpPr txBox="1"/>
          <p:nvPr/>
        </p:nvSpPr>
        <p:spPr>
          <a:xfrm>
            <a:off x="7174188" y="3516594"/>
            <a:ext cx="1920981" cy="369332"/>
          </a:xfrm>
          <a:prstGeom prst="rect">
            <a:avLst/>
          </a:prstGeom>
          <a:noFill/>
        </p:spPr>
        <p:txBody>
          <a:bodyPr wrap="none" rtlCol="0">
            <a:spAutoFit/>
          </a:bodyPr>
          <a:lstStyle/>
          <a:p>
            <a:r>
              <a:rPr lang="en-US" dirty="0" err="1" smtClean="0"/>
              <a:t>Micritic</a:t>
            </a:r>
            <a:r>
              <a:rPr lang="en-US" dirty="0" smtClean="0"/>
              <a:t> Carbonate</a:t>
            </a:r>
            <a:endParaRPr lang="en-US" dirty="0"/>
          </a:p>
        </p:txBody>
      </p:sp>
      <p:sp>
        <p:nvSpPr>
          <p:cNvPr id="26" name="Rectangle 25"/>
          <p:cNvSpPr/>
          <p:nvPr/>
        </p:nvSpPr>
        <p:spPr>
          <a:xfrm>
            <a:off x="0" y="6576262"/>
            <a:ext cx="3380816" cy="307777"/>
          </a:xfrm>
          <a:prstGeom prst="rect">
            <a:avLst/>
          </a:prstGeom>
        </p:spPr>
        <p:txBody>
          <a:bodyPr wrap="none">
            <a:spAutoFit/>
          </a:bodyPr>
          <a:lstStyle/>
          <a:p>
            <a:r>
              <a:rPr lang="en-US" sz="1400" dirty="0" err="1" smtClean="0"/>
              <a:t>Grombacher</a:t>
            </a:r>
            <a:r>
              <a:rPr lang="en-US" sz="1400" dirty="0" smtClean="0"/>
              <a:t> and Vanorio, 2011- Geophysics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Fluid Substitution: </a:t>
            </a:r>
            <a:r>
              <a:rPr lang="en-US" dirty="0" err="1" smtClean="0"/>
              <a:t>Gassmann</a:t>
            </a:r>
            <a:r>
              <a:rPr lang="en-US" dirty="0" smtClean="0"/>
              <a:t> Model</a:t>
            </a:r>
            <a:endParaRPr lang="en-US" dirty="0"/>
          </a:p>
        </p:txBody>
      </p:sp>
      <p:sp>
        <p:nvSpPr>
          <p:cNvPr id="4" name="Text Box 6"/>
          <p:cNvSpPr txBox="1">
            <a:spLocks noChangeArrowheads="1"/>
          </p:cNvSpPr>
          <p:nvPr/>
        </p:nvSpPr>
        <p:spPr bwMode="auto">
          <a:xfrm>
            <a:off x="1305226" y="5268480"/>
            <a:ext cx="2931512" cy="1569660"/>
          </a:xfrm>
          <a:prstGeom prst="rect">
            <a:avLst/>
          </a:prstGeom>
          <a:noFill/>
          <a:ln w="9525">
            <a:noFill/>
            <a:miter lim="800000"/>
            <a:headEnd/>
            <a:tailEnd/>
          </a:ln>
          <a:effectLst/>
        </p:spPr>
        <p:txBody>
          <a:bodyPr wrap="none">
            <a:prstTxWarp prst="textNoShape">
              <a:avLst/>
            </a:prstTxWarp>
            <a:spAutoFit/>
          </a:bodyPr>
          <a:lstStyle/>
          <a:p>
            <a:pPr algn="ctr"/>
            <a:r>
              <a:rPr lang="en-US" sz="2400" dirty="0" smtClean="0"/>
              <a:t>saturation</a:t>
            </a:r>
            <a:endParaRPr lang="en-US" sz="2400" dirty="0"/>
          </a:p>
          <a:p>
            <a:pPr algn="ctr"/>
            <a:r>
              <a:rPr lang="en-US" sz="2400" dirty="0"/>
              <a:t>free and dissolved gas </a:t>
            </a:r>
          </a:p>
          <a:p>
            <a:pPr algn="ctr"/>
            <a:r>
              <a:rPr lang="en-US" sz="2400" dirty="0"/>
              <a:t>pore fluid pressure</a:t>
            </a:r>
          </a:p>
          <a:p>
            <a:pPr algn="ctr"/>
            <a:r>
              <a:rPr lang="en-US" sz="2400" dirty="0"/>
              <a:t>temperature </a:t>
            </a:r>
          </a:p>
        </p:txBody>
      </p:sp>
      <p:sp>
        <p:nvSpPr>
          <p:cNvPr id="5" name="Text Box 12"/>
          <p:cNvSpPr txBox="1">
            <a:spLocks noChangeArrowheads="1"/>
          </p:cNvSpPr>
          <p:nvPr/>
        </p:nvSpPr>
        <p:spPr bwMode="auto">
          <a:xfrm>
            <a:off x="152400" y="1392227"/>
            <a:ext cx="8702675" cy="800219"/>
          </a:xfrm>
          <a:prstGeom prst="rect">
            <a:avLst/>
          </a:prstGeom>
          <a:noFill/>
          <a:ln w="9525">
            <a:noFill/>
            <a:miter lim="800000"/>
            <a:headEnd/>
            <a:tailEnd/>
          </a:ln>
          <a:effectLst/>
        </p:spPr>
        <p:txBody>
          <a:bodyPr>
            <a:prstTxWarp prst="textNoShape">
              <a:avLst/>
            </a:prstTxWarp>
            <a:spAutoFit/>
          </a:bodyPr>
          <a:lstStyle/>
          <a:p>
            <a:pPr algn="just"/>
            <a:r>
              <a:rPr lang="en-US" sz="2300" dirty="0" smtClean="0"/>
              <a:t>Changes </a:t>
            </a:r>
            <a:r>
              <a:rPr lang="en-US" sz="2300" dirty="0"/>
              <a:t>in rock seismic velocity and impedance</a:t>
            </a:r>
            <a:r>
              <a:rPr lang="en-US" sz="2300" dirty="0" smtClean="0"/>
              <a:t> are caused </a:t>
            </a:r>
            <a:r>
              <a:rPr lang="en-US" sz="2300" dirty="0"/>
              <a:t>by</a:t>
            </a:r>
            <a:r>
              <a:rPr lang="en-US" sz="2300" dirty="0" smtClean="0"/>
              <a:t> a </a:t>
            </a:r>
            <a:r>
              <a:rPr lang="en-US" sz="2300" b="1" dirty="0" smtClean="0"/>
              <a:t>purely mechanical</a:t>
            </a:r>
            <a:r>
              <a:rPr lang="en-US" sz="2300" dirty="0" smtClean="0"/>
              <a:t> </a:t>
            </a:r>
            <a:r>
              <a:rPr lang="en-US" sz="2300" b="1" dirty="0"/>
              <a:t>interaction</a:t>
            </a:r>
            <a:r>
              <a:rPr lang="en-US" sz="2300" b="1" dirty="0" smtClean="0"/>
              <a:t> between the </a:t>
            </a:r>
            <a:r>
              <a:rPr lang="en-US" sz="2300" b="1" dirty="0"/>
              <a:t>fluid</a:t>
            </a:r>
            <a:r>
              <a:rPr lang="en-US" sz="2300" b="1" dirty="0" smtClean="0"/>
              <a:t> and the rock frame.</a:t>
            </a:r>
            <a:endParaRPr lang="en-US" sz="2300" b="1" dirty="0"/>
          </a:p>
        </p:txBody>
      </p:sp>
      <p:sp>
        <p:nvSpPr>
          <p:cNvPr id="6" name="Line 19"/>
          <p:cNvSpPr>
            <a:spLocks noChangeShapeType="1"/>
          </p:cNvSpPr>
          <p:nvPr/>
        </p:nvSpPr>
        <p:spPr bwMode="auto">
          <a:xfrm flipH="1">
            <a:off x="3276600" y="3820680"/>
            <a:ext cx="609600" cy="609600"/>
          </a:xfrm>
          <a:prstGeom prst="line">
            <a:avLst/>
          </a:prstGeom>
          <a:noFill/>
          <a:ln w="104775">
            <a:solidFill>
              <a:schemeClr val="tx1"/>
            </a:solidFill>
            <a:round/>
            <a:headEnd/>
            <a:tailEnd type="stealth" w="med" len="med"/>
          </a:ln>
          <a:effectLst/>
        </p:spPr>
        <p:txBody>
          <a:bodyPr>
            <a:prstTxWarp prst="textNoShape">
              <a:avLst/>
            </a:prstTxWarp>
          </a:bodyPr>
          <a:lstStyle/>
          <a:p>
            <a:endParaRPr lang="en-US"/>
          </a:p>
        </p:txBody>
      </p:sp>
      <p:sp>
        <p:nvSpPr>
          <p:cNvPr id="7" name="Rectangle 15"/>
          <p:cNvSpPr>
            <a:spLocks noChangeArrowheads="1"/>
          </p:cNvSpPr>
          <p:nvPr/>
        </p:nvSpPr>
        <p:spPr bwMode="auto">
          <a:xfrm>
            <a:off x="2895600" y="2950730"/>
            <a:ext cx="2971800" cy="838200"/>
          </a:xfrm>
          <a:prstGeom prst="rect">
            <a:avLst/>
          </a:prstGeom>
          <a:solidFill>
            <a:schemeClr val="tx2">
              <a:alpha val="75000"/>
            </a:scheme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Water Saturated</a:t>
            </a:r>
            <a:endParaRPr lang="en-US" sz="2000" b="1" dirty="0"/>
          </a:p>
          <a:p>
            <a:pPr algn="ctr"/>
            <a:r>
              <a:rPr lang="en-US" sz="2000" b="1" dirty="0"/>
              <a:t>Rock Seismic Velocity</a:t>
            </a:r>
          </a:p>
        </p:txBody>
      </p:sp>
      <p:sp>
        <p:nvSpPr>
          <p:cNvPr id="8" name="Rectangle 20"/>
          <p:cNvSpPr>
            <a:spLocks noChangeArrowheads="1"/>
          </p:cNvSpPr>
          <p:nvPr/>
        </p:nvSpPr>
        <p:spPr bwMode="auto">
          <a:xfrm>
            <a:off x="1676400" y="4430280"/>
            <a:ext cx="2209800" cy="609600"/>
          </a:xfrm>
          <a:prstGeom prst="rect">
            <a:avLst/>
          </a:prstGeom>
          <a:solidFill>
            <a:srgbClr val="CCECFF">
              <a:alpha val="75000"/>
            </a:srgb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Water </a:t>
            </a:r>
            <a:r>
              <a:rPr lang="en-US" sz="2000" b="1" dirty="0"/>
              <a:t>Properties</a:t>
            </a:r>
          </a:p>
        </p:txBody>
      </p:sp>
      <p:sp>
        <p:nvSpPr>
          <p:cNvPr id="9" name="Rectangle 21"/>
          <p:cNvSpPr>
            <a:spLocks noChangeArrowheads="1"/>
          </p:cNvSpPr>
          <p:nvPr/>
        </p:nvSpPr>
        <p:spPr bwMode="auto">
          <a:xfrm>
            <a:off x="4495800" y="4430280"/>
            <a:ext cx="2590800" cy="609600"/>
          </a:xfrm>
          <a:prstGeom prst="rect">
            <a:avLst/>
          </a:prstGeom>
          <a:solidFill>
            <a:srgbClr val="CC6600">
              <a:alpha val="75000"/>
            </a:srgbClr>
          </a:solidFill>
          <a:ln w="9525">
            <a:solidFill>
              <a:schemeClr val="tx1"/>
            </a:solidFill>
            <a:miter lim="800000"/>
            <a:headEnd/>
            <a:tailEnd/>
          </a:ln>
          <a:effectLst/>
        </p:spPr>
        <p:txBody>
          <a:bodyPr wrap="none" anchor="ctr">
            <a:prstTxWarp prst="textNoShape">
              <a:avLst/>
            </a:prstTxWarp>
          </a:bodyPr>
          <a:lstStyle/>
          <a:p>
            <a:pPr algn="ctr"/>
            <a:r>
              <a:rPr lang="en-US" sz="2000" b="1"/>
              <a:t>Solid/Frame Properties</a:t>
            </a:r>
          </a:p>
        </p:txBody>
      </p:sp>
      <p:sp>
        <p:nvSpPr>
          <p:cNvPr id="11" name="Text Box 24"/>
          <p:cNvSpPr txBox="1">
            <a:spLocks noChangeArrowheads="1"/>
          </p:cNvSpPr>
          <p:nvPr/>
        </p:nvSpPr>
        <p:spPr bwMode="auto">
          <a:xfrm>
            <a:off x="4673600" y="5268480"/>
            <a:ext cx="2750873" cy="461665"/>
          </a:xfrm>
          <a:prstGeom prst="rect">
            <a:avLst/>
          </a:prstGeom>
          <a:noFill/>
          <a:ln w="9525">
            <a:noFill/>
            <a:miter lim="800000"/>
            <a:headEnd/>
            <a:tailEnd/>
          </a:ln>
          <a:effectLst/>
        </p:spPr>
        <p:txBody>
          <a:bodyPr wrap="none">
            <a:prstTxWarp prst="textNoShape">
              <a:avLst/>
            </a:prstTxWarp>
            <a:spAutoFit/>
          </a:bodyPr>
          <a:lstStyle/>
          <a:p>
            <a:r>
              <a:rPr lang="en-US" sz="2400"/>
              <a:t>mineral composition </a:t>
            </a:r>
          </a:p>
        </p:txBody>
      </p:sp>
      <p:sp>
        <p:nvSpPr>
          <p:cNvPr id="13" name="Text Box 27"/>
          <p:cNvSpPr txBox="1">
            <a:spLocks noChangeArrowheads="1"/>
          </p:cNvSpPr>
          <p:nvPr/>
        </p:nvSpPr>
        <p:spPr bwMode="auto">
          <a:xfrm>
            <a:off x="4572000" y="5573280"/>
            <a:ext cx="3102382" cy="461665"/>
          </a:xfrm>
          <a:prstGeom prst="rect">
            <a:avLst/>
          </a:prstGeom>
          <a:noFill/>
          <a:ln w="9525">
            <a:noFill/>
            <a:miter lim="800000"/>
            <a:headEnd/>
            <a:tailEnd/>
          </a:ln>
          <a:effectLst/>
        </p:spPr>
        <p:txBody>
          <a:bodyPr wrap="none">
            <a:prstTxWarp prst="textNoShape">
              <a:avLst/>
            </a:prstTxWarp>
            <a:spAutoFit/>
          </a:bodyPr>
          <a:lstStyle/>
          <a:p>
            <a:r>
              <a:rPr lang="en-US" sz="2400"/>
              <a:t>properties of the frame</a:t>
            </a:r>
          </a:p>
        </p:txBody>
      </p:sp>
      <p:sp>
        <p:nvSpPr>
          <p:cNvPr id="14" name="Text Box 28"/>
          <p:cNvSpPr txBox="1">
            <a:spLocks noChangeArrowheads="1"/>
          </p:cNvSpPr>
          <p:nvPr/>
        </p:nvSpPr>
        <p:spPr bwMode="auto">
          <a:xfrm>
            <a:off x="8459787" y="5085540"/>
            <a:ext cx="455613" cy="519112"/>
          </a:xfrm>
          <a:prstGeom prst="rect">
            <a:avLst/>
          </a:prstGeom>
          <a:noFill/>
          <a:ln w="9525">
            <a:noFill/>
            <a:miter lim="800000"/>
            <a:headEnd/>
            <a:tailEnd/>
          </a:ln>
          <a:effectLst/>
        </p:spPr>
        <p:txBody>
          <a:bodyPr wrap="none">
            <a:prstTxWarp prst="textNoShape">
              <a:avLst/>
            </a:prstTxWarp>
            <a:spAutoFit/>
          </a:bodyPr>
          <a:lstStyle/>
          <a:p>
            <a:r>
              <a:rPr lang="en-US" sz="2800" dirty="0">
                <a:latin typeface="Symbol" charset="2"/>
              </a:rPr>
              <a:t>F</a:t>
            </a:r>
          </a:p>
        </p:txBody>
      </p:sp>
      <p:sp>
        <p:nvSpPr>
          <p:cNvPr id="15" name="Text Box 29"/>
          <p:cNvSpPr txBox="1">
            <a:spLocks noChangeArrowheads="1"/>
          </p:cNvSpPr>
          <p:nvPr/>
        </p:nvSpPr>
        <p:spPr bwMode="auto">
          <a:xfrm>
            <a:off x="5257800" y="5938405"/>
            <a:ext cx="1210588" cy="461665"/>
          </a:xfrm>
          <a:prstGeom prst="rect">
            <a:avLst/>
          </a:prstGeom>
          <a:noFill/>
          <a:ln w="9525">
            <a:noFill/>
            <a:miter lim="800000"/>
            <a:headEnd/>
            <a:tailEnd/>
          </a:ln>
          <a:effectLst/>
        </p:spPr>
        <p:txBody>
          <a:bodyPr wrap="none">
            <a:prstTxWarp prst="textNoShape">
              <a:avLst/>
            </a:prstTxWarp>
            <a:spAutoFit/>
          </a:bodyPr>
          <a:lstStyle/>
          <a:p>
            <a:r>
              <a:rPr lang="en-US" sz="2400" dirty="0"/>
              <a:t>porosity</a:t>
            </a:r>
          </a:p>
        </p:txBody>
      </p:sp>
      <p:sp>
        <p:nvSpPr>
          <p:cNvPr id="16" name="Rectangle 15"/>
          <p:cNvSpPr/>
          <p:nvPr/>
        </p:nvSpPr>
        <p:spPr>
          <a:xfrm>
            <a:off x="4267200" y="4277880"/>
            <a:ext cx="4724400" cy="2179260"/>
          </a:xfrm>
          <a:prstGeom prst="rect">
            <a:avLst/>
          </a:prstGeom>
          <a:noFill/>
          <a:ln w="730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ine 18"/>
          <p:cNvSpPr>
            <a:spLocks noChangeShapeType="1"/>
          </p:cNvSpPr>
          <p:nvPr/>
        </p:nvSpPr>
        <p:spPr bwMode="auto">
          <a:xfrm>
            <a:off x="5105400" y="3820680"/>
            <a:ext cx="609600" cy="609600"/>
          </a:xfrm>
          <a:prstGeom prst="line">
            <a:avLst/>
          </a:prstGeom>
          <a:noFill/>
          <a:ln w="104775">
            <a:solidFill>
              <a:schemeClr val="tx1"/>
            </a:solidFill>
            <a:round/>
            <a:headEnd/>
            <a:tailEnd type="stealth" w="med" len="med"/>
          </a:ln>
          <a:effectLst/>
        </p:spPr>
        <p:txBody>
          <a:bodyPr>
            <a:prstTxWarp prst="textNoShape">
              <a:avLst/>
            </a:prstTxWarp>
          </a:bodyPr>
          <a:lstStyle/>
          <a:p>
            <a:endParaRPr lang="en-US"/>
          </a:p>
        </p:txBody>
      </p:sp>
      <p:sp>
        <p:nvSpPr>
          <p:cNvPr id="18" name="Rectangle 15"/>
          <p:cNvSpPr>
            <a:spLocks noChangeArrowheads="1"/>
          </p:cNvSpPr>
          <p:nvPr/>
        </p:nvSpPr>
        <p:spPr bwMode="auto">
          <a:xfrm>
            <a:off x="2895600" y="2958096"/>
            <a:ext cx="2971800" cy="838200"/>
          </a:xfrm>
          <a:prstGeom prst="rect">
            <a:avLst/>
          </a:prstGeom>
          <a:solidFill>
            <a:schemeClr val="bg2">
              <a:lumMod val="25000"/>
              <a:alpha val="75000"/>
            </a:scheme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ANY other fluid</a:t>
            </a:r>
            <a:endParaRPr lang="en-US" sz="2000" b="1" dirty="0"/>
          </a:p>
        </p:txBody>
      </p:sp>
      <p:sp>
        <p:nvSpPr>
          <p:cNvPr id="19" name="Rectangle 20"/>
          <p:cNvSpPr>
            <a:spLocks noChangeArrowheads="1"/>
          </p:cNvSpPr>
          <p:nvPr/>
        </p:nvSpPr>
        <p:spPr bwMode="auto">
          <a:xfrm>
            <a:off x="1676400" y="4430280"/>
            <a:ext cx="2209800" cy="609600"/>
          </a:xfrm>
          <a:prstGeom prst="rect">
            <a:avLst/>
          </a:prstGeom>
          <a:solidFill>
            <a:schemeClr val="bg2">
              <a:lumMod val="75000"/>
              <a:alpha val="75000"/>
            </a:schemeClr>
          </a:solidFill>
          <a:ln w="9525">
            <a:solidFill>
              <a:schemeClr val="tx1"/>
            </a:solidFill>
            <a:miter lim="800000"/>
            <a:headEnd/>
            <a:tailEnd/>
          </a:ln>
          <a:effectLst/>
        </p:spPr>
        <p:txBody>
          <a:bodyPr wrap="none" anchor="ctr">
            <a:prstTxWarp prst="textNoShape">
              <a:avLst/>
            </a:prstTxWarp>
          </a:bodyPr>
          <a:lstStyle/>
          <a:p>
            <a:pPr algn="ctr"/>
            <a:r>
              <a:rPr lang="en-US" sz="2000" b="1" dirty="0" smtClean="0"/>
              <a:t>Fluid </a:t>
            </a:r>
            <a:r>
              <a:rPr lang="en-US" sz="2000" b="1" dirty="0"/>
              <a:t>Properties</a:t>
            </a:r>
          </a:p>
        </p:txBody>
      </p:sp>
      <p:sp>
        <p:nvSpPr>
          <p:cNvPr id="20" name="TextBox 19"/>
          <p:cNvSpPr txBox="1"/>
          <p:nvPr/>
        </p:nvSpPr>
        <p:spPr>
          <a:xfrm>
            <a:off x="381000" y="4475940"/>
            <a:ext cx="1342368" cy="523220"/>
          </a:xfrm>
          <a:prstGeom prst="rect">
            <a:avLst/>
          </a:prstGeom>
          <a:noFill/>
        </p:spPr>
        <p:txBody>
          <a:bodyPr wrap="none" rtlCol="0">
            <a:spAutoFit/>
          </a:bodyPr>
          <a:lstStyle/>
          <a:p>
            <a:r>
              <a:rPr lang="en-US" sz="2800" i="1" dirty="0" err="1" smtClean="0">
                <a:ln>
                  <a:solidFill>
                    <a:schemeClr val="tx2">
                      <a:lumMod val="60000"/>
                      <a:lumOff val="40000"/>
                    </a:schemeClr>
                  </a:solidFill>
                </a:ln>
                <a:solidFill>
                  <a:schemeClr val="tx2">
                    <a:lumMod val="60000"/>
                    <a:lumOff val="40000"/>
                  </a:schemeClr>
                </a:solidFill>
                <a:latin typeface="Symbol" charset="2"/>
                <a:cs typeface="Symbol" charset="2"/>
              </a:rPr>
              <a:t>r</a:t>
            </a:r>
            <a:r>
              <a:rPr lang="en-US" sz="2800" i="1" dirty="0" smtClean="0">
                <a:ln>
                  <a:solidFill>
                    <a:schemeClr val="tx2">
                      <a:lumMod val="60000"/>
                      <a:lumOff val="40000"/>
                    </a:schemeClr>
                  </a:solidFill>
                </a:ln>
                <a:solidFill>
                  <a:schemeClr val="tx2">
                    <a:lumMod val="60000"/>
                    <a:lumOff val="40000"/>
                  </a:schemeClr>
                </a:solidFill>
                <a:latin typeface="Times New Roman"/>
                <a:cs typeface="Times New Roman"/>
              </a:rPr>
              <a:t> </a:t>
            </a:r>
            <a:r>
              <a:rPr lang="en-US" sz="2800" i="1" baseline="-25000" dirty="0" smtClean="0">
                <a:ln>
                  <a:solidFill>
                    <a:schemeClr val="tx2">
                      <a:lumMod val="60000"/>
                      <a:lumOff val="40000"/>
                    </a:schemeClr>
                  </a:solidFill>
                </a:ln>
                <a:solidFill>
                  <a:schemeClr val="tx2">
                    <a:lumMod val="60000"/>
                    <a:lumOff val="40000"/>
                  </a:schemeClr>
                </a:solidFill>
                <a:latin typeface="Times New Roman"/>
                <a:cs typeface="Times New Roman"/>
              </a:rPr>
              <a:t>fl</a:t>
            </a:r>
            <a:r>
              <a:rPr lang="en-US" sz="2800" i="1" dirty="0" smtClean="0">
                <a:ln>
                  <a:solidFill>
                    <a:schemeClr val="tx2">
                      <a:lumMod val="60000"/>
                      <a:lumOff val="40000"/>
                    </a:schemeClr>
                  </a:solidFill>
                </a:ln>
                <a:solidFill>
                  <a:schemeClr val="tx2">
                    <a:lumMod val="60000"/>
                    <a:lumOff val="40000"/>
                  </a:schemeClr>
                </a:solidFill>
                <a:latin typeface="Times New Roman"/>
                <a:cs typeface="Times New Roman"/>
              </a:rPr>
              <a:t> </a:t>
            </a:r>
            <a:r>
              <a:rPr lang="en-US" sz="2800" i="1" dirty="0" smtClean="0">
                <a:ln>
                  <a:solidFill>
                    <a:schemeClr val="tx2">
                      <a:lumMod val="60000"/>
                      <a:lumOff val="40000"/>
                    </a:schemeClr>
                  </a:solidFill>
                </a:ln>
                <a:solidFill>
                  <a:schemeClr val="bg2">
                    <a:lumMod val="50000"/>
                  </a:schemeClr>
                </a:solidFill>
                <a:latin typeface="Times New Roman"/>
                <a:cs typeface="Times New Roman"/>
              </a:rPr>
              <a:t>; </a:t>
            </a:r>
            <a:r>
              <a:rPr lang="en-US" sz="2800" i="1" dirty="0" err="1" smtClean="0">
                <a:solidFill>
                  <a:schemeClr val="tx2">
                    <a:lumMod val="60000"/>
                    <a:lumOff val="40000"/>
                  </a:schemeClr>
                </a:solidFill>
                <a:latin typeface="Times New Roman"/>
                <a:cs typeface="Times New Roman"/>
              </a:rPr>
              <a:t>K</a:t>
            </a:r>
            <a:r>
              <a:rPr lang="en-US" sz="2400" i="1" baseline="-25000" dirty="0" err="1" smtClean="0">
                <a:solidFill>
                  <a:schemeClr val="tx2">
                    <a:lumMod val="60000"/>
                    <a:lumOff val="40000"/>
                  </a:schemeClr>
                </a:solidFill>
                <a:latin typeface="Times New Roman"/>
                <a:cs typeface="Times New Roman"/>
              </a:rPr>
              <a:t>fl</a:t>
            </a:r>
            <a:endParaRPr lang="en-US" sz="2400" i="1" baseline="-25000" dirty="0">
              <a:solidFill>
                <a:schemeClr val="tx2">
                  <a:lumMod val="60000"/>
                  <a:lumOff val="40000"/>
                </a:schemeClr>
              </a:solidFill>
              <a:latin typeface="Times New Roman"/>
              <a:cs typeface="Times New Roman"/>
            </a:endParaRPr>
          </a:p>
        </p:txBody>
      </p:sp>
      <p:sp>
        <p:nvSpPr>
          <p:cNvPr id="21" name="TextBox 20"/>
          <p:cNvSpPr txBox="1"/>
          <p:nvPr/>
        </p:nvSpPr>
        <p:spPr>
          <a:xfrm>
            <a:off x="381000" y="4475940"/>
            <a:ext cx="1342368" cy="523220"/>
          </a:xfrm>
          <a:prstGeom prst="rect">
            <a:avLst/>
          </a:prstGeom>
          <a:noFill/>
        </p:spPr>
        <p:txBody>
          <a:bodyPr wrap="none" rtlCol="0">
            <a:spAutoFit/>
          </a:bodyPr>
          <a:lstStyle/>
          <a:p>
            <a:r>
              <a:rPr lang="en-US" sz="2800" i="1" dirty="0" err="1" smtClean="0">
                <a:ln>
                  <a:solidFill>
                    <a:schemeClr val="bg2">
                      <a:lumMod val="50000"/>
                    </a:schemeClr>
                  </a:solidFill>
                </a:ln>
                <a:solidFill>
                  <a:schemeClr val="bg2">
                    <a:lumMod val="50000"/>
                  </a:schemeClr>
                </a:solidFill>
                <a:latin typeface="Symbol" charset="2"/>
                <a:cs typeface="Symbol" charset="2"/>
              </a:rPr>
              <a:t>r</a:t>
            </a:r>
            <a:r>
              <a:rPr lang="en-US" sz="2800" i="1" dirty="0" smtClean="0">
                <a:ln>
                  <a:solidFill>
                    <a:schemeClr val="bg2">
                      <a:lumMod val="50000"/>
                    </a:schemeClr>
                  </a:solidFill>
                </a:ln>
                <a:solidFill>
                  <a:schemeClr val="bg2">
                    <a:lumMod val="50000"/>
                  </a:schemeClr>
                </a:solidFill>
                <a:latin typeface="Times New Roman"/>
                <a:cs typeface="Times New Roman"/>
              </a:rPr>
              <a:t> </a:t>
            </a:r>
            <a:r>
              <a:rPr lang="en-US" sz="2800" i="1" baseline="-25000" dirty="0" smtClean="0">
                <a:ln>
                  <a:solidFill>
                    <a:schemeClr val="bg2">
                      <a:lumMod val="50000"/>
                    </a:schemeClr>
                  </a:solidFill>
                </a:ln>
                <a:solidFill>
                  <a:schemeClr val="bg2">
                    <a:lumMod val="50000"/>
                  </a:schemeClr>
                </a:solidFill>
                <a:latin typeface="Times New Roman"/>
                <a:cs typeface="Times New Roman"/>
              </a:rPr>
              <a:t>fl</a:t>
            </a:r>
            <a:r>
              <a:rPr lang="en-US" sz="2800" i="1" dirty="0" smtClean="0">
                <a:ln>
                  <a:solidFill>
                    <a:schemeClr val="bg2">
                      <a:lumMod val="50000"/>
                    </a:schemeClr>
                  </a:solidFill>
                </a:ln>
                <a:solidFill>
                  <a:schemeClr val="bg2">
                    <a:lumMod val="50000"/>
                  </a:schemeClr>
                </a:solidFill>
                <a:latin typeface="Times New Roman"/>
                <a:cs typeface="Times New Roman"/>
              </a:rPr>
              <a:t> </a:t>
            </a:r>
            <a:r>
              <a:rPr lang="en-US" sz="2800" i="1" dirty="0" smtClean="0">
                <a:ln>
                  <a:solidFill>
                    <a:srgbClr val="948A54"/>
                  </a:solidFill>
                </a:ln>
                <a:solidFill>
                  <a:schemeClr val="bg2">
                    <a:lumMod val="50000"/>
                  </a:schemeClr>
                </a:solidFill>
                <a:latin typeface="Times New Roman"/>
                <a:cs typeface="Times New Roman"/>
              </a:rPr>
              <a:t>;</a:t>
            </a:r>
            <a:r>
              <a:rPr lang="en-US" sz="2800" i="1" dirty="0" smtClean="0">
                <a:solidFill>
                  <a:schemeClr val="bg2">
                    <a:lumMod val="50000"/>
                  </a:schemeClr>
                </a:solidFill>
                <a:latin typeface="Times New Roman"/>
                <a:cs typeface="Times New Roman"/>
              </a:rPr>
              <a:t> </a:t>
            </a:r>
            <a:r>
              <a:rPr lang="en-US" sz="2800" i="1" dirty="0" err="1" smtClean="0">
                <a:solidFill>
                  <a:schemeClr val="bg2">
                    <a:lumMod val="50000"/>
                  </a:schemeClr>
                </a:solidFill>
                <a:latin typeface="Times New Roman"/>
                <a:cs typeface="Times New Roman"/>
              </a:rPr>
              <a:t>K</a:t>
            </a:r>
            <a:r>
              <a:rPr lang="en-US" sz="2400" i="1" baseline="-25000" dirty="0" err="1" smtClean="0">
                <a:solidFill>
                  <a:schemeClr val="bg2">
                    <a:lumMod val="50000"/>
                  </a:schemeClr>
                </a:solidFill>
                <a:latin typeface="Times New Roman"/>
                <a:cs typeface="Times New Roman"/>
              </a:rPr>
              <a:t>fl</a:t>
            </a:r>
            <a:endParaRPr lang="en-US" sz="2400" i="1" baseline="-25000" dirty="0">
              <a:solidFill>
                <a:schemeClr val="bg2">
                  <a:lumMod val="50000"/>
                </a:schemeClr>
              </a:solidFill>
              <a:latin typeface="Times New Roman"/>
              <a:cs typeface="Times New Roman"/>
            </a:endParaRPr>
          </a:p>
        </p:txBody>
      </p:sp>
      <p:sp>
        <p:nvSpPr>
          <p:cNvPr id="22" name="TextBox 21"/>
          <p:cNvSpPr txBox="1"/>
          <p:nvPr/>
        </p:nvSpPr>
        <p:spPr>
          <a:xfrm>
            <a:off x="7315200" y="5009340"/>
            <a:ext cx="487101" cy="461665"/>
          </a:xfrm>
          <a:prstGeom prst="rect">
            <a:avLst/>
          </a:prstGeom>
          <a:noFill/>
        </p:spPr>
        <p:txBody>
          <a:bodyPr wrap="none" rtlCol="0">
            <a:spAutoFit/>
          </a:bodyPr>
          <a:lstStyle/>
          <a:p>
            <a:r>
              <a:rPr lang="en-US" sz="2400" dirty="0" smtClean="0">
                <a:solidFill>
                  <a:srgbClr val="604A7B"/>
                </a:solidFill>
                <a:latin typeface="Symbol" charset="2"/>
                <a:cs typeface="Symbol" charset="2"/>
              </a:rPr>
              <a:t>r</a:t>
            </a:r>
            <a:r>
              <a:rPr lang="en-US" sz="2400" i="1" baseline="-25000" dirty="0" smtClean="0">
                <a:solidFill>
                  <a:srgbClr val="604A7B"/>
                </a:solidFill>
              </a:rPr>
              <a:t>0</a:t>
            </a:r>
            <a:endParaRPr lang="en-US" sz="2400" i="1" baseline="-25000" dirty="0">
              <a:solidFill>
                <a:srgbClr val="604A7B"/>
              </a:solidFill>
            </a:endParaRPr>
          </a:p>
        </p:txBody>
      </p:sp>
      <p:sp>
        <p:nvSpPr>
          <p:cNvPr id="23" name="TextBox 22"/>
          <p:cNvSpPr txBox="1"/>
          <p:nvPr/>
        </p:nvSpPr>
        <p:spPr>
          <a:xfrm>
            <a:off x="7848600" y="5009340"/>
            <a:ext cx="651810" cy="461665"/>
          </a:xfrm>
          <a:prstGeom prst="rect">
            <a:avLst/>
          </a:prstGeom>
          <a:noFill/>
        </p:spPr>
        <p:txBody>
          <a:bodyPr wrap="none" rtlCol="0">
            <a:spAutoFit/>
          </a:bodyPr>
          <a:lstStyle/>
          <a:p>
            <a:r>
              <a:rPr lang="en-US" sz="2400" dirty="0" err="1" smtClean="0">
                <a:solidFill>
                  <a:srgbClr val="DB2478"/>
                </a:solidFill>
                <a:latin typeface="Symbol" charset="2"/>
                <a:cs typeface="Symbol" charset="2"/>
              </a:rPr>
              <a:t>r</a:t>
            </a:r>
            <a:r>
              <a:rPr lang="en-US" sz="2400" i="1" baseline="-25000" dirty="0" err="1" smtClean="0">
                <a:solidFill>
                  <a:srgbClr val="DB2478"/>
                </a:solidFill>
              </a:rPr>
              <a:t>dry</a:t>
            </a:r>
            <a:endParaRPr lang="en-US" sz="2400" i="1" baseline="-25000" dirty="0">
              <a:solidFill>
                <a:srgbClr val="DB2478"/>
              </a:solidFill>
            </a:endParaRPr>
          </a:p>
        </p:txBody>
      </p:sp>
      <p:pic>
        <p:nvPicPr>
          <p:cNvPr id="24" name="Picture 23"/>
          <p:cNvPicPr>
            <a:picLocks noChangeAspect="1"/>
          </p:cNvPicPr>
          <p:nvPr/>
        </p:nvPicPr>
        <p:blipFill>
          <a:blip r:embed="rId3"/>
          <a:stretch>
            <a:fillRect/>
          </a:stretch>
        </p:blipFill>
        <p:spPr>
          <a:xfrm>
            <a:off x="4800600" y="2189940"/>
            <a:ext cx="3802742" cy="2047630"/>
          </a:xfrm>
          <a:prstGeom prst="rect">
            <a:avLst/>
          </a:prstGeom>
        </p:spPr>
      </p:pic>
      <p:sp>
        <p:nvSpPr>
          <p:cNvPr id="25" name="TextBox 24"/>
          <p:cNvSpPr txBox="1"/>
          <p:nvPr/>
        </p:nvSpPr>
        <p:spPr>
          <a:xfrm>
            <a:off x="8229600" y="4475940"/>
            <a:ext cx="838992" cy="523220"/>
          </a:xfrm>
          <a:prstGeom prst="rect">
            <a:avLst/>
          </a:prstGeom>
          <a:noFill/>
        </p:spPr>
        <p:txBody>
          <a:bodyPr wrap="none" rtlCol="0">
            <a:spAutoFit/>
          </a:bodyPr>
          <a:lstStyle/>
          <a:p>
            <a:r>
              <a:rPr lang="en-US" sz="2800" i="1" dirty="0" smtClean="0">
                <a:solidFill>
                  <a:schemeClr val="bg2">
                    <a:lumMod val="50000"/>
                  </a:schemeClr>
                </a:solidFill>
                <a:latin typeface="Times New Roman"/>
                <a:cs typeface="Times New Roman"/>
              </a:rPr>
              <a:t> </a:t>
            </a:r>
            <a:r>
              <a:rPr lang="en-US" sz="2800" i="1" dirty="0" err="1" smtClean="0">
                <a:solidFill>
                  <a:srgbClr val="DB2478"/>
                </a:solidFill>
                <a:latin typeface="Symbol" charset="2"/>
                <a:cs typeface="Symbol" charset="2"/>
              </a:rPr>
              <a:t>m</a:t>
            </a:r>
            <a:r>
              <a:rPr lang="en-US" sz="2400" i="1" baseline="-25000" dirty="0" err="1" smtClean="0">
                <a:solidFill>
                  <a:srgbClr val="DB2478"/>
                </a:solidFill>
                <a:latin typeface="Times New Roman"/>
                <a:cs typeface="Times New Roman"/>
              </a:rPr>
              <a:t>dry</a:t>
            </a:r>
            <a:endParaRPr lang="en-US" sz="2400" i="1" baseline="-25000" dirty="0">
              <a:solidFill>
                <a:srgbClr val="DB2478"/>
              </a:solidFill>
              <a:latin typeface="Times New Roman"/>
              <a:cs typeface="Times New Roman"/>
            </a:endParaRPr>
          </a:p>
        </p:txBody>
      </p:sp>
      <p:sp>
        <p:nvSpPr>
          <p:cNvPr id="26" name="TextBox 25"/>
          <p:cNvSpPr txBox="1"/>
          <p:nvPr/>
        </p:nvSpPr>
        <p:spPr>
          <a:xfrm>
            <a:off x="7595988" y="4492740"/>
            <a:ext cx="891415" cy="523220"/>
          </a:xfrm>
          <a:prstGeom prst="rect">
            <a:avLst/>
          </a:prstGeom>
          <a:noFill/>
        </p:spPr>
        <p:txBody>
          <a:bodyPr wrap="none" rtlCol="0">
            <a:spAutoFit/>
          </a:bodyPr>
          <a:lstStyle/>
          <a:p>
            <a:r>
              <a:rPr lang="en-US" sz="2800" i="1" dirty="0" smtClean="0">
                <a:solidFill>
                  <a:schemeClr val="bg2">
                    <a:lumMod val="50000"/>
                  </a:schemeClr>
                </a:solidFill>
                <a:latin typeface="Times New Roman"/>
                <a:cs typeface="Times New Roman"/>
              </a:rPr>
              <a:t> </a:t>
            </a:r>
            <a:r>
              <a:rPr lang="en-US" sz="2800" i="1" dirty="0" err="1" smtClean="0">
                <a:solidFill>
                  <a:srgbClr val="DB2478"/>
                </a:solidFill>
                <a:latin typeface="Times New Roman"/>
                <a:cs typeface="Times New Roman"/>
              </a:rPr>
              <a:t>K</a:t>
            </a:r>
            <a:r>
              <a:rPr lang="en-US" sz="2400" i="1" baseline="-25000" dirty="0" err="1" smtClean="0">
                <a:solidFill>
                  <a:srgbClr val="DB2478"/>
                </a:solidFill>
                <a:latin typeface="Times New Roman"/>
                <a:cs typeface="Times New Roman"/>
              </a:rPr>
              <a:t>dry</a:t>
            </a:r>
            <a:endParaRPr lang="en-US" sz="2400" i="1" baseline="-25000" dirty="0">
              <a:solidFill>
                <a:srgbClr val="DB2478"/>
              </a:solidFill>
              <a:latin typeface="Times New Roman"/>
              <a:cs typeface="Times New Roman"/>
            </a:endParaRPr>
          </a:p>
        </p:txBody>
      </p:sp>
      <p:sp>
        <p:nvSpPr>
          <p:cNvPr id="27" name="TextBox 26"/>
          <p:cNvSpPr txBox="1"/>
          <p:nvPr/>
        </p:nvSpPr>
        <p:spPr>
          <a:xfrm>
            <a:off x="7000360" y="4488585"/>
            <a:ext cx="700683" cy="523220"/>
          </a:xfrm>
          <a:prstGeom prst="rect">
            <a:avLst/>
          </a:prstGeom>
          <a:noFill/>
        </p:spPr>
        <p:txBody>
          <a:bodyPr wrap="none" rtlCol="0">
            <a:spAutoFit/>
          </a:bodyPr>
          <a:lstStyle/>
          <a:p>
            <a:r>
              <a:rPr lang="en-US" sz="2800" i="1" dirty="0" smtClean="0">
                <a:solidFill>
                  <a:schemeClr val="accent4">
                    <a:lumMod val="75000"/>
                  </a:schemeClr>
                </a:solidFill>
                <a:latin typeface="Times New Roman"/>
                <a:cs typeface="Times New Roman"/>
              </a:rPr>
              <a:t> </a:t>
            </a:r>
            <a:r>
              <a:rPr lang="en-US" sz="2800" i="1" dirty="0" err="1" smtClean="0">
                <a:solidFill>
                  <a:schemeClr val="accent4">
                    <a:lumMod val="75000"/>
                  </a:schemeClr>
                </a:solidFill>
                <a:latin typeface="Times New Roman"/>
                <a:cs typeface="Times New Roman"/>
              </a:rPr>
              <a:t>K</a:t>
            </a:r>
            <a:r>
              <a:rPr lang="en-US" sz="2400" i="1" baseline="-25000" dirty="0" err="1" smtClean="0">
                <a:solidFill>
                  <a:schemeClr val="accent4">
                    <a:lumMod val="75000"/>
                  </a:schemeClr>
                </a:solidFill>
                <a:latin typeface="Times New Roman"/>
                <a:cs typeface="Times New Roman"/>
              </a:rPr>
              <a:t>o</a:t>
            </a:r>
            <a:endParaRPr lang="en-US" sz="2400" i="1" baseline="-25000" dirty="0">
              <a:solidFill>
                <a:schemeClr val="accent4">
                  <a:lumMod val="75000"/>
                </a:schemeClr>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8" grpId="0" animBg="1"/>
      <p:bldP spid="19" grpId="0" animBg="1"/>
      <p:bldP spid="21"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Time-Lapse SEM</a:t>
            </a:r>
            <a:endParaRPr lang="en-US" dirty="0"/>
          </a:p>
        </p:txBody>
      </p:sp>
      <p:sp>
        <p:nvSpPr>
          <p:cNvPr id="3" name="Content Placeholder 2"/>
          <p:cNvSpPr>
            <a:spLocks noGrp="1"/>
          </p:cNvSpPr>
          <p:nvPr>
            <p:ph idx="1"/>
          </p:nvPr>
        </p:nvSpPr>
        <p:spPr/>
        <p:txBody>
          <a:bodyPr/>
          <a:lstStyle/>
          <a:p>
            <a:endParaRPr lang="en-US"/>
          </a:p>
        </p:txBody>
      </p:sp>
      <p:pic>
        <p:nvPicPr>
          <p:cNvPr id="4" name="Picture 3" descr="dk28b_before_m06.tif"/>
          <p:cNvPicPr>
            <a:picLocks noChangeAspect="1"/>
          </p:cNvPicPr>
          <p:nvPr/>
        </p:nvPicPr>
        <p:blipFill>
          <a:blip r:embed="rId2">
            <a:lum bright="16000" contrast="38000"/>
          </a:blip>
          <a:srcRect/>
          <a:stretch>
            <a:fillRect/>
          </a:stretch>
        </p:blipFill>
        <p:spPr bwMode="auto">
          <a:xfrm>
            <a:off x="990600" y="1559980"/>
            <a:ext cx="6994525" cy="5246688"/>
          </a:xfrm>
          <a:prstGeom prst="rect">
            <a:avLst/>
          </a:prstGeom>
          <a:noFill/>
          <a:ln w="9525">
            <a:noFill/>
            <a:miter lim="800000"/>
            <a:headEnd/>
            <a:tailEnd/>
          </a:ln>
        </p:spPr>
      </p:pic>
      <p:pic>
        <p:nvPicPr>
          <p:cNvPr id="5" name="Picture 4" descr="DK28B_after_m06.tif"/>
          <p:cNvPicPr>
            <a:picLocks noChangeAspect="1"/>
          </p:cNvPicPr>
          <p:nvPr/>
        </p:nvPicPr>
        <p:blipFill>
          <a:blip r:embed="rId3">
            <a:lum bright="18000" contrast="40000"/>
          </a:blip>
          <a:srcRect/>
          <a:stretch>
            <a:fillRect/>
          </a:stretch>
        </p:blipFill>
        <p:spPr bwMode="auto">
          <a:xfrm>
            <a:off x="990600" y="1559980"/>
            <a:ext cx="6994525" cy="5246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t>
            </a:r>
            <a:r>
              <a:rPr lang="en-US" baseline="-25000" dirty="0" smtClean="0"/>
              <a:t>2</a:t>
            </a:r>
            <a:r>
              <a:rPr lang="en-US" dirty="0" smtClean="0"/>
              <a:t> Injection</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 Chemical Disequilibria: Fast and Time-dependent</a:t>
            </a:r>
            <a:endParaRPr lang="en-US" dirty="0"/>
          </a:p>
        </p:txBody>
      </p:sp>
      <p:sp>
        <p:nvSpPr>
          <p:cNvPr id="4" name="Content Placeholder 2"/>
          <p:cNvSpPr txBox="1">
            <a:spLocks/>
          </p:cNvSpPr>
          <p:nvPr/>
        </p:nvSpPr>
        <p:spPr>
          <a:xfrm>
            <a:off x="762000" y="1476386"/>
            <a:ext cx="7620000" cy="514502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
                <a:schemeClr val="accent2">
                  <a:lumMod val="75000"/>
                </a:schemeClr>
              </a:buClr>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p:cNvPicPr>
          <p:nvPr/>
        </p:nvPicPr>
        <p:blipFill>
          <a:blip r:embed="rId3"/>
          <a:srcRect/>
          <a:stretch>
            <a:fillRect/>
          </a:stretch>
        </p:blipFill>
        <p:spPr bwMode="auto">
          <a:xfrm>
            <a:off x="77440" y="2491212"/>
            <a:ext cx="5715000" cy="4282598"/>
          </a:xfrm>
          <a:prstGeom prst="rect">
            <a:avLst/>
          </a:prstGeom>
          <a:noFill/>
          <a:ln w="9525">
            <a:noFill/>
            <a:miter lim="800000"/>
            <a:headEnd/>
            <a:tailEnd/>
          </a:ln>
        </p:spPr>
      </p:pic>
      <p:cxnSp>
        <p:nvCxnSpPr>
          <p:cNvPr id="6" name="Straight Connector 5"/>
          <p:cNvCxnSpPr/>
          <p:nvPr/>
        </p:nvCxnSpPr>
        <p:spPr>
          <a:xfrm rot="5400000" flipH="1" flipV="1">
            <a:off x="1485900" y="5973710"/>
            <a:ext cx="838200" cy="1588"/>
          </a:xfrm>
          <a:prstGeom prst="line">
            <a:avLst/>
          </a:prstGeom>
          <a:ln w="44450">
            <a:solidFill>
              <a:schemeClr val="accent2">
                <a:lumMod val="50000"/>
              </a:schemeClr>
            </a:solidFill>
            <a:tailEnd type="stealt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19200" y="5249810"/>
            <a:ext cx="838203" cy="307777"/>
          </a:xfrm>
          <a:prstGeom prst="rect">
            <a:avLst/>
          </a:prstGeom>
          <a:noFill/>
        </p:spPr>
        <p:txBody>
          <a:bodyPr wrap="none" rtlCol="0">
            <a:spAutoFit/>
          </a:bodyPr>
          <a:lstStyle/>
          <a:p>
            <a:r>
              <a:rPr lang="en-US" sz="1400" b="1" dirty="0" smtClean="0">
                <a:solidFill>
                  <a:schemeClr val="accent2">
                    <a:lumMod val="50000"/>
                  </a:schemeClr>
                </a:solidFill>
              </a:rPr>
              <a:t>Injection</a:t>
            </a:r>
            <a:endParaRPr lang="en-US" sz="1400" b="1" dirty="0">
              <a:solidFill>
                <a:schemeClr val="accent2">
                  <a:lumMod val="50000"/>
                </a:schemeClr>
              </a:solidFill>
            </a:endParaRPr>
          </a:p>
        </p:txBody>
      </p:sp>
      <p:cxnSp>
        <p:nvCxnSpPr>
          <p:cNvPr id="8" name="Straight Connector 7"/>
          <p:cNvCxnSpPr/>
          <p:nvPr/>
        </p:nvCxnSpPr>
        <p:spPr>
          <a:xfrm>
            <a:off x="1905000" y="5553022"/>
            <a:ext cx="1447800" cy="1588"/>
          </a:xfrm>
          <a:prstGeom prst="line">
            <a:avLst/>
          </a:prstGeom>
          <a:ln w="31750">
            <a:solidFill>
              <a:schemeClr val="accent2">
                <a:lumMod val="50000"/>
              </a:schemeClr>
            </a:solidFill>
            <a:prstDash val="dash"/>
            <a:tailEnd type="stealth" w="med"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09800" y="5246833"/>
            <a:ext cx="877163" cy="307777"/>
          </a:xfrm>
          <a:prstGeom prst="rect">
            <a:avLst/>
          </a:prstGeom>
          <a:noFill/>
        </p:spPr>
        <p:txBody>
          <a:bodyPr wrap="none" rtlCol="0">
            <a:spAutoFit/>
          </a:bodyPr>
          <a:lstStyle/>
          <a:p>
            <a:r>
              <a:rPr lang="en-US" sz="1400" b="1" dirty="0" smtClean="0"/>
              <a:t>Two days</a:t>
            </a:r>
            <a:endParaRPr lang="en-US" sz="1400" b="1" dirty="0"/>
          </a:p>
        </p:txBody>
      </p:sp>
      <p:sp>
        <p:nvSpPr>
          <p:cNvPr id="10" name="TextBox 9"/>
          <p:cNvSpPr txBox="1"/>
          <p:nvPr/>
        </p:nvSpPr>
        <p:spPr>
          <a:xfrm>
            <a:off x="5867401" y="4028883"/>
            <a:ext cx="3276599" cy="1754327"/>
          </a:xfrm>
          <a:prstGeom prst="rect">
            <a:avLst/>
          </a:prstGeom>
          <a:noFill/>
        </p:spPr>
        <p:txBody>
          <a:bodyPr wrap="square" rtlCol="0">
            <a:spAutoFit/>
          </a:bodyPr>
          <a:lstStyle/>
          <a:p>
            <a:pPr algn="just"/>
            <a:r>
              <a:rPr lang="en-US" dirty="0" smtClean="0">
                <a:solidFill>
                  <a:schemeClr val="accent2">
                    <a:lumMod val="75000"/>
                  </a:schemeClr>
                </a:solidFill>
              </a:rPr>
              <a:t>After </a:t>
            </a:r>
            <a:r>
              <a:rPr lang="en-US" u="sng" dirty="0" smtClean="0">
                <a:solidFill>
                  <a:schemeClr val="accent2">
                    <a:lumMod val="75000"/>
                  </a:schemeClr>
                </a:solidFill>
              </a:rPr>
              <a:t>two days</a:t>
            </a:r>
            <a:r>
              <a:rPr lang="en-US" dirty="0" smtClean="0">
                <a:solidFill>
                  <a:schemeClr val="accent2">
                    <a:lumMod val="75000"/>
                  </a:schemeClr>
                </a:solidFill>
              </a:rPr>
              <a:t> from the beginning of the injection an increased concentration of  </a:t>
            </a:r>
            <a:r>
              <a:rPr lang="en-US" dirty="0" err="1" smtClean="0">
                <a:solidFill>
                  <a:schemeClr val="accent2">
                    <a:lumMod val="75000"/>
                  </a:schemeClr>
                </a:solidFill>
              </a:rPr>
              <a:t>cations</a:t>
            </a:r>
            <a:r>
              <a:rPr lang="en-US" dirty="0" smtClean="0">
                <a:solidFill>
                  <a:schemeClr val="accent2">
                    <a:lumMod val="75000"/>
                  </a:schemeClr>
                </a:solidFill>
              </a:rPr>
              <a:t> such as </a:t>
            </a:r>
            <a:r>
              <a:rPr lang="en-US" b="1" dirty="0" smtClean="0">
                <a:solidFill>
                  <a:schemeClr val="accent2">
                    <a:lumMod val="75000"/>
                  </a:schemeClr>
                </a:solidFill>
              </a:rPr>
              <a:t>Calcium</a:t>
            </a:r>
            <a:r>
              <a:rPr lang="en-US" dirty="0" smtClean="0">
                <a:solidFill>
                  <a:schemeClr val="accent2">
                    <a:lumMod val="75000"/>
                  </a:schemeClr>
                </a:solidFill>
              </a:rPr>
              <a:t>, </a:t>
            </a:r>
            <a:r>
              <a:rPr lang="en-US" b="1" dirty="0" smtClean="0">
                <a:solidFill>
                  <a:schemeClr val="accent2">
                    <a:lumMod val="75000"/>
                  </a:schemeClr>
                </a:solidFill>
              </a:rPr>
              <a:t>Iron</a:t>
            </a:r>
            <a:r>
              <a:rPr lang="en-US" dirty="0" smtClean="0">
                <a:solidFill>
                  <a:schemeClr val="accent2">
                    <a:lumMod val="75000"/>
                  </a:schemeClr>
                </a:solidFill>
              </a:rPr>
              <a:t>, and </a:t>
            </a:r>
            <a:r>
              <a:rPr lang="en-US" b="1" dirty="0" smtClean="0">
                <a:solidFill>
                  <a:schemeClr val="accent2">
                    <a:lumMod val="75000"/>
                  </a:schemeClr>
                </a:solidFill>
              </a:rPr>
              <a:t>Manganese</a:t>
            </a:r>
            <a:r>
              <a:rPr lang="en-US" dirty="0" smtClean="0">
                <a:solidFill>
                  <a:schemeClr val="accent2">
                    <a:lumMod val="75000"/>
                  </a:schemeClr>
                </a:solidFill>
              </a:rPr>
              <a:t> are measured at the observation well.</a:t>
            </a:r>
            <a:endParaRPr lang="en-US"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Laboratory Program on CO</a:t>
            </a:r>
            <a:r>
              <a:rPr lang="en-US" baseline="-25000" dirty="0" smtClean="0"/>
              <a:t>2</a:t>
            </a:r>
            <a:r>
              <a:rPr lang="en-US" dirty="0" smtClean="0"/>
              <a:t> Injection</a:t>
            </a:r>
            <a:endParaRPr lang="en-US" dirty="0"/>
          </a:p>
        </p:txBody>
      </p:sp>
      <p:sp>
        <p:nvSpPr>
          <p:cNvPr id="3" name="Content Placeholder 2"/>
          <p:cNvSpPr>
            <a:spLocks noGrp="1"/>
          </p:cNvSpPr>
          <p:nvPr>
            <p:ph idx="1"/>
          </p:nvPr>
        </p:nvSpPr>
        <p:spPr>
          <a:xfrm>
            <a:off x="457200" y="1600200"/>
            <a:ext cx="8229600" cy="5027316"/>
          </a:xfrm>
        </p:spPr>
        <p:txBody>
          <a:bodyPr>
            <a:normAutofit fontScale="92500" lnSpcReduction="20000"/>
          </a:bodyPr>
          <a:lstStyle/>
          <a:p>
            <a:pPr>
              <a:buClr>
                <a:srgbClr val="990000"/>
              </a:buClr>
              <a:buSzPct val="120000"/>
            </a:pPr>
            <a:r>
              <a:rPr lang="en-US" sz="2800" dirty="0" smtClean="0"/>
              <a:t>Comprehensive Time-Lapse monitoring of:</a:t>
            </a:r>
          </a:p>
          <a:p>
            <a:pPr>
              <a:buClr>
                <a:srgbClr val="990000"/>
              </a:buClr>
              <a:buSzPct val="120000"/>
            </a:pPr>
            <a:endParaRPr lang="en-US" sz="2800" b="1" dirty="0" smtClean="0"/>
          </a:p>
          <a:p>
            <a:pPr>
              <a:buClr>
                <a:srgbClr val="990000"/>
              </a:buClr>
              <a:buSzPct val="120000"/>
              <a:buFont typeface="Wingdings" pitchFamily="2" charset="2"/>
              <a:buChar char="q"/>
            </a:pPr>
            <a:r>
              <a:rPr lang="en-US" sz="2800" b="1" dirty="0" smtClean="0"/>
              <a:t> changes in transport, elastic, and geochemical  properties </a:t>
            </a:r>
            <a:r>
              <a:rPr lang="en-US" sz="2800" dirty="0" smtClean="0"/>
              <a:t>resulting from </a:t>
            </a:r>
            <a:r>
              <a:rPr lang="en-US" sz="2800" dirty="0" smtClean="0">
                <a:ea typeface="굴림" charset="-127"/>
              </a:rPr>
              <a:t>chemo-mechanical </a:t>
            </a:r>
            <a:r>
              <a:rPr lang="en-US" altLang="ko-KR" sz="2800" dirty="0" smtClean="0">
                <a:ea typeface="굴림" charset="-127"/>
              </a:rPr>
              <a:t>processes induced upon CO</a:t>
            </a:r>
            <a:r>
              <a:rPr lang="en-US" altLang="ko-KR" sz="2800" baseline="-25000" dirty="0" smtClean="0">
                <a:ea typeface="굴림" charset="-127"/>
              </a:rPr>
              <a:t>2</a:t>
            </a:r>
            <a:r>
              <a:rPr lang="en-US" altLang="ko-KR" sz="2800" dirty="0" smtClean="0">
                <a:ea typeface="굴림" charset="-127"/>
              </a:rPr>
              <a:t> injection</a:t>
            </a:r>
          </a:p>
          <a:p>
            <a:pPr lvl="2">
              <a:buClr>
                <a:srgbClr val="990000"/>
              </a:buClr>
              <a:buSzPct val="120000"/>
              <a:buFont typeface="Wingdings" charset="2"/>
              <a:buChar char="§"/>
            </a:pPr>
            <a:r>
              <a:rPr lang="en-US" altLang="ko-KR" sz="2800" dirty="0" smtClean="0">
                <a:ea typeface="굴림" charset="-127"/>
              </a:rPr>
              <a:t> precipitation</a:t>
            </a:r>
          </a:p>
          <a:p>
            <a:pPr lvl="2">
              <a:buClr>
                <a:srgbClr val="990000"/>
              </a:buClr>
              <a:buSzPct val="120000"/>
              <a:buFont typeface="Wingdings" charset="2"/>
              <a:buChar char="§"/>
            </a:pPr>
            <a:r>
              <a:rPr lang="en-US" altLang="ko-KR" sz="2800" dirty="0" smtClean="0">
                <a:ea typeface="굴림" charset="-127"/>
              </a:rPr>
              <a:t> dissolution </a:t>
            </a:r>
          </a:p>
          <a:p>
            <a:pPr lvl="2">
              <a:buClr>
                <a:srgbClr val="990000"/>
              </a:buClr>
              <a:buSzPct val="140000"/>
              <a:buFont typeface="Wingdings" pitchFamily="2" charset="2"/>
              <a:buNone/>
            </a:pPr>
            <a:endParaRPr lang="en-US" sz="2800" dirty="0" smtClean="0"/>
          </a:p>
          <a:p>
            <a:pPr>
              <a:buClr>
                <a:srgbClr val="990000"/>
              </a:buClr>
              <a:buSzPct val="120000"/>
              <a:buFont typeface="Wingdings" pitchFamily="2" charset="2"/>
              <a:buChar char="q"/>
            </a:pPr>
            <a:r>
              <a:rPr lang="en-US" sz="2800" b="1" dirty="0" smtClean="0"/>
              <a:t> changes in the rock microstructure:</a:t>
            </a:r>
            <a:r>
              <a:rPr lang="en-US" sz="2800" dirty="0" smtClean="0"/>
              <a:t> Time-Lapse high resolution imaging to quantify pore network modifications </a:t>
            </a:r>
          </a:p>
          <a:p>
            <a:pPr lvl="2">
              <a:buClr>
                <a:srgbClr val="990000"/>
              </a:buClr>
              <a:buSzPct val="140000"/>
              <a:buFont typeface="Wingdings" pitchFamily="2" charset="2"/>
              <a:buChar char="§"/>
            </a:pPr>
            <a:r>
              <a:rPr lang="en-US" sz="2800" dirty="0" smtClean="0"/>
              <a:t> SEM images</a:t>
            </a:r>
          </a:p>
          <a:p>
            <a:pPr lvl="2">
              <a:buClr>
                <a:srgbClr val="990000"/>
              </a:buClr>
              <a:buSzPct val="140000"/>
              <a:buFont typeface="Wingdings" pitchFamily="2" charset="2"/>
              <a:buChar char="§"/>
            </a:pPr>
            <a:r>
              <a:rPr lang="en-US" sz="2800" dirty="0" smtClean="0"/>
              <a:t>Ct-scan images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a typeface="굴림" charset="-127"/>
                <a:cs typeface="굴림" charset="-127"/>
              </a:rPr>
              <a:t>Experimental Design</a:t>
            </a:r>
            <a:endParaRPr lang="en-US" dirty="0"/>
          </a:p>
        </p:txBody>
      </p:sp>
      <p:sp>
        <p:nvSpPr>
          <p:cNvPr id="3" name="Content Placeholder 2"/>
          <p:cNvSpPr>
            <a:spLocks noGrp="1"/>
          </p:cNvSpPr>
          <p:nvPr>
            <p:ph idx="1"/>
          </p:nvPr>
        </p:nvSpPr>
        <p:spPr>
          <a:xfrm>
            <a:off x="457200" y="1631180"/>
            <a:ext cx="8686800" cy="4905412"/>
          </a:xfrm>
        </p:spPr>
        <p:txBody>
          <a:bodyPr>
            <a:normAutofit/>
          </a:bodyPr>
          <a:lstStyle/>
          <a:p>
            <a:pPr>
              <a:spcAft>
                <a:spcPts val="600"/>
              </a:spcAft>
              <a:buClr>
                <a:srgbClr val="944273"/>
              </a:buClr>
            </a:pPr>
            <a:r>
              <a:rPr lang="en-US" sz="2400" dirty="0" smtClean="0"/>
              <a:t> Injections are performed under reservoir pressure conditions : P</a:t>
            </a:r>
            <a:r>
              <a:rPr lang="en-US" sz="2400" baseline="-25000" dirty="0" smtClean="0"/>
              <a:t>c</a:t>
            </a:r>
            <a:r>
              <a:rPr lang="en-US" sz="2400" dirty="0" smtClean="0"/>
              <a:t> up to 15-55 </a:t>
            </a:r>
            <a:r>
              <a:rPr lang="en-US" sz="2400" dirty="0" err="1" smtClean="0"/>
              <a:t>MPa</a:t>
            </a:r>
            <a:r>
              <a:rPr lang="en-US" sz="2400" dirty="0" smtClean="0"/>
              <a:t> and P</a:t>
            </a:r>
            <a:r>
              <a:rPr lang="en-US" sz="2400" baseline="-25000" dirty="0" smtClean="0"/>
              <a:t>f</a:t>
            </a:r>
            <a:r>
              <a:rPr lang="en-US" sz="2400" dirty="0" smtClean="0"/>
              <a:t> up to 15-28MPa</a:t>
            </a:r>
          </a:p>
          <a:p>
            <a:pPr lvl="1"/>
            <a:r>
              <a:rPr lang="en-US" sz="2400" dirty="0" smtClean="0"/>
              <a:t>Magnitude and location of changes</a:t>
            </a:r>
            <a:endParaRPr lang="en-US" sz="2400" dirty="0"/>
          </a:p>
        </p:txBody>
      </p:sp>
      <p:pic>
        <p:nvPicPr>
          <p:cNvPr id="4" name="Picture 4" descr="P1000834.JPG"/>
          <p:cNvPicPr>
            <a:picLocks noChangeAspect="1"/>
          </p:cNvPicPr>
          <p:nvPr/>
        </p:nvPicPr>
        <p:blipFill>
          <a:blip r:embed="rId2"/>
          <a:srcRect/>
          <a:stretch>
            <a:fillRect/>
          </a:stretch>
        </p:blipFill>
        <p:spPr bwMode="auto">
          <a:xfrm>
            <a:off x="270096" y="3326440"/>
            <a:ext cx="4419600" cy="3314700"/>
          </a:xfrm>
          <a:prstGeom prst="rect">
            <a:avLst/>
          </a:prstGeom>
          <a:noFill/>
          <a:ln w="9525">
            <a:noFill/>
            <a:miter lim="800000"/>
            <a:headEnd/>
            <a:tailEnd/>
          </a:ln>
        </p:spPr>
      </p:pic>
      <p:pic>
        <p:nvPicPr>
          <p:cNvPr id="5" name="Picture 3" descr="DSCN0005.JPG"/>
          <p:cNvPicPr>
            <a:picLocks noChangeAspect="1"/>
          </p:cNvPicPr>
          <p:nvPr/>
        </p:nvPicPr>
        <p:blipFill>
          <a:blip r:embed="rId3"/>
          <a:srcRect/>
          <a:stretch>
            <a:fillRect/>
          </a:stretch>
        </p:blipFill>
        <p:spPr bwMode="auto">
          <a:xfrm>
            <a:off x="6073776" y="3233500"/>
            <a:ext cx="2486780" cy="331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Rock Samples</a:t>
            </a:r>
            <a:endParaRPr lang="en-US" dirty="0"/>
          </a:p>
        </p:txBody>
      </p:sp>
      <p:sp>
        <p:nvSpPr>
          <p:cNvPr id="3" name="Content Placeholder 2"/>
          <p:cNvSpPr>
            <a:spLocks noGrp="1"/>
          </p:cNvSpPr>
          <p:nvPr>
            <p:ph idx="1"/>
          </p:nvPr>
        </p:nvSpPr>
        <p:spPr/>
        <p:txBody>
          <a:bodyPr/>
          <a:lstStyle/>
          <a:p>
            <a:endParaRPr lang="en-US"/>
          </a:p>
        </p:txBody>
      </p:sp>
      <p:pic>
        <p:nvPicPr>
          <p:cNvPr id="4" name="Picture 3" descr="dk28b_before_m25.tif"/>
          <p:cNvPicPr>
            <a:picLocks noChangeAspect="1"/>
          </p:cNvPicPr>
          <p:nvPr/>
        </p:nvPicPr>
        <p:blipFill>
          <a:blip r:embed="rId3">
            <a:lum bright="17000" contrast="53000"/>
          </a:blip>
          <a:stretch>
            <a:fillRect/>
          </a:stretch>
        </p:blipFill>
        <p:spPr>
          <a:xfrm>
            <a:off x="1199352" y="1525690"/>
            <a:ext cx="6644217" cy="4983163"/>
          </a:xfrm>
          <a:prstGeom prst="rect">
            <a:avLst/>
          </a:prstGeom>
        </p:spPr>
      </p:pic>
      <p:pic>
        <p:nvPicPr>
          <p:cNvPr id="5" name="Picture 4" descr="dk28b_before_m28.tif"/>
          <p:cNvPicPr>
            <a:picLocks noChangeAspect="1"/>
          </p:cNvPicPr>
          <p:nvPr/>
        </p:nvPicPr>
        <p:blipFill>
          <a:blip r:embed="rId4">
            <a:lum bright="22000" contrast="46000"/>
          </a:blip>
          <a:stretch>
            <a:fillRect/>
          </a:stretch>
        </p:blipFill>
        <p:spPr>
          <a:xfrm>
            <a:off x="1199352" y="1525690"/>
            <a:ext cx="6644217" cy="4983163"/>
          </a:xfrm>
          <a:prstGeom prst="rect">
            <a:avLst/>
          </a:prstGeom>
        </p:spPr>
      </p:pic>
      <p:pic>
        <p:nvPicPr>
          <p:cNvPr id="6" name="Picture 5" descr="dk28b_before_m29.tif"/>
          <p:cNvPicPr>
            <a:picLocks noChangeAspect="1"/>
          </p:cNvPicPr>
          <p:nvPr/>
        </p:nvPicPr>
        <p:blipFill>
          <a:blip r:embed="rId5">
            <a:lum bright="15000" contrast="37000"/>
          </a:blip>
          <a:stretch>
            <a:fillRect/>
          </a:stretch>
        </p:blipFill>
        <p:spPr>
          <a:xfrm>
            <a:off x="1199352" y="1525690"/>
            <a:ext cx="6644217" cy="4983163"/>
          </a:xfrm>
          <a:prstGeom prst="rect">
            <a:avLst/>
          </a:prstGeom>
        </p:spPr>
      </p:pic>
      <p:sp>
        <p:nvSpPr>
          <p:cNvPr id="7" name="TextBox 6"/>
          <p:cNvSpPr txBox="1"/>
          <p:nvPr/>
        </p:nvSpPr>
        <p:spPr>
          <a:xfrm>
            <a:off x="0" y="6488668"/>
            <a:ext cx="2011263" cy="369332"/>
          </a:xfrm>
          <a:prstGeom prst="rect">
            <a:avLst/>
          </a:prstGeom>
          <a:noFill/>
        </p:spPr>
        <p:txBody>
          <a:bodyPr wrap="none" rtlCol="0">
            <a:spAutoFit/>
          </a:bodyPr>
          <a:lstStyle/>
          <a:p>
            <a:r>
              <a:rPr lang="en-US" dirty="0" err="1" smtClean="0"/>
              <a:t>Micritic</a:t>
            </a:r>
            <a:r>
              <a:rPr lang="en-US" dirty="0" smtClean="0"/>
              <a:t> Carbonates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Pre-Injection Characterization</a:t>
            </a:r>
            <a:endParaRPr lang="en-US" dirty="0"/>
          </a:p>
        </p:txBody>
      </p:sp>
      <p:pic>
        <p:nvPicPr>
          <p:cNvPr id="4" name="Content Placeholder 3" descr="Figure 2.tif"/>
          <p:cNvPicPr>
            <a:picLocks noGrp="1" noChangeAspect="1"/>
          </p:cNvPicPr>
          <p:nvPr>
            <p:ph idx="1"/>
          </p:nvPr>
        </p:nvPicPr>
        <p:blipFill>
          <a:blip r:embed="rId3"/>
          <a:srcRect l="39701" r="640"/>
          <a:stretch>
            <a:fillRect/>
          </a:stretch>
        </p:blipFill>
        <p:spPr>
          <a:xfrm>
            <a:off x="10198" y="1775391"/>
            <a:ext cx="4354573" cy="4525963"/>
          </a:xfrm>
        </p:spPr>
      </p:pic>
      <p:pic>
        <p:nvPicPr>
          <p:cNvPr id="5" name="Picture 4" descr="Figure 3.tif"/>
          <p:cNvPicPr>
            <a:picLocks noChangeAspect="1"/>
          </p:cNvPicPr>
          <p:nvPr/>
        </p:nvPicPr>
        <p:blipFill>
          <a:blip r:embed="rId4"/>
          <a:stretch>
            <a:fillRect/>
          </a:stretch>
        </p:blipFill>
        <p:spPr>
          <a:xfrm>
            <a:off x="4408565" y="2432499"/>
            <a:ext cx="4735435" cy="3553191"/>
          </a:xfrm>
          <a:prstGeom prst="rect">
            <a:avLst/>
          </a:prstGeom>
        </p:spPr>
      </p:pic>
      <p:sp>
        <p:nvSpPr>
          <p:cNvPr id="6" name="TextBox 5"/>
          <p:cNvSpPr txBox="1"/>
          <p:nvPr/>
        </p:nvSpPr>
        <p:spPr>
          <a:xfrm>
            <a:off x="5560275" y="1672023"/>
            <a:ext cx="2646453" cy="523220"/>
          </a:xfrm>
          <a:prstGeom prst="rect">
            <a:avLst/>
          </a:prstGeom>
          <a:noFill/>
        </p:spPr>
        <p:txBody>
          <a:bodyPr wrap="none" rtlCol="0">
            <a:spAutoFit/>
          </a:bodyPr>
          <a:lstStyle/>
          <a:p>
            <a:r>
              <a:rPr lang="en-US" sz="2800" b="1" dirty="0" err="1" smtClean="0">
                <a:solidFill>
                  <a:srgbClr val="800000"/>
                </a:solidFill>
              </a:rPr>
              <a:t>Mictrite</a:t>
            </a:r>
            <a:r>
              <a:rPr lang="en-US" sz="2800" b="1" dirty="0" smtClean="0">
                <a:solidFill>
                  <a:srgbClr val="800000"/>
                </a:solidFill>
              </a:rPr>
              <a:t> Content</a:t>
            </a:r>
            <a:endParaRPr lang="en-US" sz="2800" b="1" dirty="0">
              <a:solidFill>
                <a:srgbClr val="8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Pre-Injection Characterization</a:t>
            </a:r>
            <a:endParaRPr lang="en-US" dirty="0"/>
          </a:p>
        </p:txBody>
      </p:sp>
      <p:sp>
        <p:nvSpPr>
          <p:cNvPr id="3" name="Content Placeholder 2"/>
          <p:cNvSpPr>
            <a:spLocks noGrp="1"/>
          </p:cNvSpPr>
          <p:nvPr>
            <p:ph idx="1"/>
          </p:nvPr>
        </p:nvSpPr>
        <p:spPr/>
        <p:txBody>
          <a:bodyPr/>
          <a:lstStyle/>
          <a:p>
            <a:endParaRPr lang="en-US" dirty="0"/>
          </a:p>
        </p:txBody>
      </p:sp>
      <p:pic>
        <p:nvPicPr>
          <p:cNvPr id="11" name="Picture 10"/>
          <p:cNvPicPr>
            <a:picLocks noChangeAspect="1"/>
          </p:cNvPicPr>
          <p:nvPr/>
        </p:nvPicPr>
        <p:blipFill>
          <a:blip r:embed="rId2"/>
          <a:stretch>
            <a:fillRect/>
          </a:stretch>
        </p:blipFill>
        <p:spPr>
          <a:xfrm>
            <a:off x="10332" y="2472537"/>
            <a:ext cx="9119070" cy="2974193"/>
          </a:xfrm>
          <a:prstGeom prst="rect">
            <a:avLst/>
          </a:prstGeom>
        </p:spPr>
      </p:pic>
      <p:sp>
        <p:nvSpPr>
          <p:cNvPr id="12" name="TextBox 11"/>
          <p:cNvSpPr txBox="1"/>
          <p:nvPr/>
        </p:nvSpPr>
        <p:spPr>
          <a:xfrm>
            <a:off x="3299213" y="5474724"/>
            <a:ext cx="2457223" cy="461665"/>
          </a:xfrm>
          <a:prstGeom prst="rect">
            <a:avLst/>
          </a:prstGeom>
          <a:noFill/>
        </p:spPr>
        <p:txBody>
          <a:bodyPr wrap="none" rtlCol="0">
            <a:spAutoFit/>
          </a:bodyPr>
          <a:lstStyle/>
          <a:p>
            <a:r>
              <a:rPr lang="en-US" sz="2400" dirty="0" smtClean="0"/>
              <a:t>Pore space in blue</a:t>
            </a:r>
            <a:endParaRPr lang="en-US" sz="2400" dirty="0"/>
          </a:p>
        </p:txBody>
      </p:sp>
      <p:sp>
        <p:nvSpPr>
          <p:cNvPr id="13" name="TextBox 12"/>
          <p:cNvSpPr txBox="1"/>
          <p:nvPr/>
        </p:nvSpPr>
        <p:spPr>
          <a:xfrm>
            <a:off x="6400409" y="5481134"/>
            <a:ext cx="2364750" cy="1200328"/>
          </a:xfrm>
          <a:prstGeom prst="rect">
            <a:avLst/>
          </a:prstGeom>
          <a:noFill/>
        </p:spPr>
        <p:txBody>
          <a:bodyPr wrap="none" rtlCol="0">
            <a:spAutoFit/>
          </a:bodyPr>
          <a:lstStyle/>
          <a:p>
            <a:r>
              <a:rPr lang="en-US" sz="2400" dirty="0" smtClean="0"/>
              <a:t>Grayscale opacity</a:t>
            </a:r>
          </a:p>
          <a:p>
            <a:r>
              <a:rPr lang="en-US" sz="2400" dirty="0" smtClean="0"/>
              <a:t>Reduced to show</a:t>
            </a:r>
          </a:p>
          <a:p>
            <a:r>
              <a:rPr lang="en-US" sz="2400" dirty="0" smtClean="0"/>
              <a:t>Pore space</a:t>
            </a:r>
            <a:endParaRPr lang="en-US" sz="2400" dirty="0"/>
          </a:p>
        </p:txBody>
      </p:sp>
      <p:sp>
        <p:nvSpPr>
          <p:cNvPr id="14" name="TextBox 13"/>
          <p:cNvSpPr txBox="1"/>
          <p:nvPr/>
        </p:nvSpPr>
        <p:spPr>
          <a:xfrm>
            <a:off x="2275725" y="1672023"/>
            <a:ext cx="4852610" cy="523220"/>
          </a:xfrm>
          <a:prstGeom prst="rect">
            <a:avLst/>
          </a:prstGeom>
          <a:noFill/>
        </p:spPr>
        <p:txBody>
          <a:bodyPr wrap="none" rtlCol="0">
            <a:spAutoFit/>
          </a:bodyPr>
          <a:lstStyle/>
          <a:p>
            <a:r>
              <a:rPr lang="en-US" sz="2800" b="1" dirty="0" smtClean="0">
                <a:solidFill>
                  <a:srgbClr val="800000"/>
                </a:solidFill>
              </a:rPr>
              <a:t>Pore Space and Its Connectivity</a:t>
            </a:r>
            <a:endParaRPr lang="en-US" sz="2800" b="1" dirty="0">
              <a:solidFill>
                <a:srgbClr val="8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2533</TotalTime>
  <Words>1155</Words>
  <Application>Microsoft Macintosh PowerPoint</Application>
  <PresentationFormat>On-screen Show (4:3)</PresentationFormat>
  <Paragraphs>183</Paragraphs>
  <Slides>30</Slides>
  <Notes>10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Rock Physics Analysis and Time-Lapse Imaging of the Induced Chemo-Mechanical Processes upon CO2 injection into Reservoir Rocks</vt:lpstr>
      <vt:lpstr>4D Seismic: Traditional Concept </vt:lpstr>
      <vt:lpstr>Fluid Substitution: Gassmann Model</vt:lpstr>
      <vt:lpstr>CO2 Injection</vt:lpstr>
      <vt:lpstr>Laboratory Program on CO2 Injection</vt:lpstr>
      <vt:lpstr>Experimental Design</vt:lpstr>
      <vt:lpstr>Rock Samples</vt:lpstr>
      <vt:lpstr>Pre-Injection Characterization</vt:lpstr>
      <vt:lpstr>Pre-Injection Characterization</vt:lpstr>
      <vt:lpstr>Experimental Protocol</vt:lpstr>
      <vt:lpstr>Monitored Properties</vt:lpstr>
      <vt:lpstr>Velocity-Injected Pv-Pressure</vt:lpstr>
      <vt:lpstr>Porosity-Injected Pv-Pressure</vt:lpstr>
      <vt:lpstr>Time-Lapse SEM</vt:lpstr>
      <vt:lpstr>Time-Lapse SEM</vt:lpstr>
      <vt:lpstr>Selective Dissolution</vt:lpstr>
      <vt:lpstr>Post-Injection Characterization</vt:lpstr>
      <vt:lpstr>Conclusions</vt:lpstr>
      <vt:lpstr>Conclusions</vt:lpstr>
      <vt:lpstr>Where Are We Going?</vt:lpstr>
      <vt:lpstr>Where Are We Going?</vt:lpstr>
      <vt:lpstr>Carbonate Rock Physics</vt:lpstr>
      <vt:lpstr>Synthetic Samples</vt:lpstr>
      <vt:lpstr>Acknowledgments</vt:lpstr>
      <vt:lpstr>Conclusions</vt:lpstr>
      <vt:lpstr>CO2 Injection in Sandstones</vt:lpstr>
      <vt:lpstr>Time-Lapse SEM</vt:lpstr>
      <vt:lpstr>Post-Injection Characterization</vt:lpstr>
      <vt:lpstr>Time-Lapse NMR</vt:lpstr>
      <vt:lpstr>Time-Lapse SEM</vt:lpstr>
    </vt:vector>
  </TitlesOfParts>
  <Company>Stanford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 Physics Characterization of Unconventional Reservoirs : Measuring, Imaging, and Computing</dc:title>
  <dc:creator>Tiziana Vanorio</dc:creator>
  <cp:lastModifiedBy>Tiziana Vanorio</cp:lastModifiedBy>
  <cp:revision>93</cp:revision>
  <dcterms:created xsi:type="dcterms:W3CDTF">2012-04-23T06:03:43Z</dcterms:created>
  <dcterms:modified xsi:type="dcterms:W3CDTF">2012-04-23T06:08:25Z</dcterms:modified>
</cp:coreProperties>
</file>