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60" r:id="rId4"/>
    <p:sldId id="261" r:id="rId5"/>
    <p:sldId id="275" r:id="rId6"/>
    <p:sldId id="276" r:id="rId7"/>
    <p:sldId id="263" r:id="rId8"/>
    <p:sldId id="264" r:id="rId9"/>
    <p:sldId id="265" r:id="rId10"/>
    <p:sldId id="267" r:id="rId11"/>
    <p:sldId id="277" r:id="rId12"/>
    <p:sldId id="268" r:id="rId13"/>
    <p:sldId id="270" r:id="rId14"/>
    <p:sldId id="272" r:id="rId15"/>
    <p:sldId id="273" r:id="rId16"/>
    <p:sldId id="274" r:id="rId17"/>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82340" autoAdjust="0"/>
  </p:normalViewPr>
  <p:slideViewPr>
    <p:cSldViewPr snapToGrid="0">
      <p:cViewPr varScale="1">
        <p:scale>
          <a:sx n="74" d="100"/>
          <a:sy n="74" d="100"/>
        </p:scale>
        <p:origin x="103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1F4E7E-F576-4BD3-9875-E8283C8CA608}" type="datetimeFigureOut">
              <a:rPr lang="nb-NO" smtClean="0"/>
              <a:t>24.04.2018</a:t>
            </a:fld>
            <a:endParaRPr lang="nb-NO"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807D43E-46DF-425A-A27B-DE78248CEF82}" type="slidenum">
              <a:rPr lang="nb-NO" smtClean="0"/>
              <a:t>‹#›</a:t>
            </a:fld>
            <a:endParaRPr lang="nb-NO" dirty="0"/>
          </a:p>
        </p:txBody>
      </p:sp>
    </p:spTree>
    <p:extLst>
      <p:ext uri="{BB962C8B-B14F-4D97-AF65-F5344CB8AC3E}">
        <p14:creationId xmlns:p14="http://schemas.microsoft.com/office/powerpoint/2010/main" val="238056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fld id="{A807D43E-46DF-425A-A27B-DE78248CEF82}" type="slidenum">
              <a:rPr lang="nb-NO" smtClean="0"/>
              <a:t>1</a:t>
            </a:fld>
            <a:endParaRPr lang="nb-NO" dirty="0"/>
          </a:p>
        </p:txBody>
      </p:sp>
    </p:spTree>
    <p:extLst>
      <p:ext uri="{BB962C8B-B14F-4D97-AF65-F5344CB8AC3E}">
        <p14:creationId xmlns:p14="http://schemas.microsoft.com/office/powerpoint/2010/main" val="7241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Here </a:t>
            </a:r>
            <a:r>
              <a:rPr lang="nb-NO" dirty="0" err="1"/>
              <a:t>we</a:t>
            </a:r>
            <a:r>
              <a:rPr lang="nb-NO" dirty="0"/>
              <a:t> have </a:t>
            </a:r>
            <a:r>
              <a:rPr lang="nb-NO" dirty="0" err="1"/>
              <a:t>looked</a:t>
            </a:r>
            <a:r>
              <a:rPr lang="nb-NO" dirty="0"/>
              <a:t> at </a:t>
            </a:r>
            <a:r>
              <a:rPr lang="nb-NO" dirty="0" err="1"/>
              <a:t>how</a:t>
            </a:r>
            <a:r>
              <a:rPr lang="nb-NO" dirty="0"/>
              <a:t> </a:t>
            </a:r>
            <a:r>
              <a:rPr lang="nb-NO" dirty="0" err="1"/>
              <a:t>the</a:t>
            </a:r>
            <a:r>
              <a:rPr lang="nb-NO" dirty="0"/>
              <a:t> </a:t>
            </a:r>
            <a:r>
              <a:rPr lang="nb-NO" dirty="0" err="1"/>
              <a:t>anomaly</a:t>
            </a:r>
            <a:r>
              <a:rPr lang="nb-NO" dirty="0"/>
              <a:t> </a:t>
            </a:r>
            <a:r>
              <a:rPr lang="nb-NO" dirty="0" err="1"/>
              <a:t>behaves</a:t>
            </a:r>
            <a:r>
              <a:rPr lang="nb-NO" dirty="0"/>
              <a:t> </a:t>
            </a:r>
            <a:r>
              <a:rPr lang="nb-NO" dirty="0" err="1"/>
              <a:t>with</a:t>
            </a:r>
            <a:r>
              <a:rPr lang="nb-NO" dirty="0"/>
              <a:t> offset. Here at offsets </a:t>
            </a:r>
            <a:r>
              <a:rPr lang="nb-NO" dirty="0" err="1"/>
              <a:t>below</a:t>
            </a:r>
            <a:r>
              <a:rPr lang="nb-NO" dirty="0"/>
              <a:t> 3 km </a:t>
            </a:r>
            <a:r>
              <a:rPr lang="nb-NO" dirty="0" err="1"/>
              <a:t>the</a:t>
            </a:r>
            <a:r>
              <a:rPr lang="nb-NO" dirty="0"/>
              <a:t> </a:t>
            </a:r>
            <a:r>
              <a:rPr lang="nb-NO" dirty="0" err="1"/>
              <a:t>anomaly</a:t>
            </a:r>
            <a:r>
              <a:rPr lang="nb-NO" dirty="0"/>
              <a:t> has a </a:t>
            </a:r>
            <a:r>
              <a:rPr lang="nb-NO" dirty="0" err="1"/>
              <a:t>round</a:t>
            </a:r>
            <a:r>
              <a:rPr lang="nb-NO" dirty="0"/>
              <a:t> </a:t>
            </a:r>
            <a:r>
              <a:rPr lang="nb-NO" dirty="0" err="1"/>
              <a:t>shape</a:t>
            </a:r>
            <a:r>
              <a:rPr lang="nb-NO" dirty="0"/>
              <a:t> and </a:t>
            </a:r>
            <a:r>
              <a:rPr lang="nb-NO" dirty="0" err="1"/>
              <a:t>above</a:t>
            </a:r>
            <a:r>
              <a:rPr lang="nb-NO" dirty="0"/>
              <a:t> </a:t>
            </a:r>
            <a:r>
              <a:rPr lang="nb-NO" dirty="0" err="1"/>
              <a:t>that</a:t>
            </a:r>
            <a:r>
              <a:rPr lang="nb-NO" dirty="0"/>
              <a:t> </a:t>
            </a:r>
            <a:r>
              <a:rPr lang="nb-NO" dirty="0" err="1"/>
              <a:t>the</a:t>
            </a:r>
            <a:r>
              <a:rPr lang="nb-NO" dirty="0"/>
              <a:t> </a:t>
            </a:r>
            <a:r>
              <a:rPr lang="nb-NO" dirty="0" err="1"/>
              <a:t>elongation</a:t>
            </a:r>
            <a:r>
              <a:rPr lang="nb-NO" dirty="0"/>
              <a:t> </a:t>
            </a:r>
            <a:r>
              <a:rPr lang="nb-NO" dirty="0" err="1"/>
              <a:t>occurs</a:t>
            </a:r>
            <a:r>
              <a:rPr lang="nb-NO" dirty="0"/>
              <a:t>. If </a:t>
            </a:r>
            <a:r>
              <a:rPr lang="nb-NO" dirty="0" err="1"/>
              <a:t>we</a:t>
            </a:r>
            <a:r>
              <a:rPr lang="nb-NO" dirty="0"/>
              <a:t> </a:t>
            </a:r>
            <a:r>
              <a:rPr lang="nb-NO" dirty="0" err="1"/>
              <a:t>compare</a:t>
            </a:r>
            <a:r>
              <a:rPr lang="nb-NO" dirty="0"/>
              <a:t> </a:t>
            </a:r>
            <a:r>
              <a:rPr lang="nb-NO" dirty="0" err="1"/>
              <a:t>the</a:t>
            </a:r>
            <a:r>
              <a:rPr lang="nb-NO" dirty="0"/>
              <a:t> traveltimes in </a:t>
            </a:r>
            <a:r>
              <a:rPr lang="nb-NO" dirty="0" err="1"/>
              <a:t>the</a:t>
            </a:r>
            <a:r>
              <a:rPr lang="nb-NO" dirty="0"/>
              <a:t> </a:t>
            </a:r>
            <a:r>
              <a:rPr lang="nb-NO" dirty="0" err="1"/>
              <a:t>anomaly</a:t>
            </a:r>
            <a:r>
              <a:rPr lang="nb-NO" dirty="0"/>
              <a:t> </a:t>
            </a:r>
            <a:r>
              <a:rPr lang="nb-NO" dirty="0" err="1"/>
              <a:t>centers</a:t>
            </a:r>
            <a:r>
              <a:rPr lang="nb-NO" dirty="0"/>
              <a:t> </a:t>
            </a:r>
            <a:r>
              <a:rPr lang="nb-NO" dirty="0" err="1"/>
              <a:t>with</a:t>
            </a:r>
            <a:r>
              <a:rPr lang="nb-NO" dirty="0"/>
              <a:t> </a:t>
            </a:r>
            <a:r>
              <a:rPr lang="nb-NO" dirty="0" err="1"/>
              <a:t>their</a:t>
            </a:r>
            <a:r>
              <a:rPr lang="nb-NO" dirty="0"/>
              <a:t> general </a:t>
            </a:r>
            <a:r>
              <a:rPr lang="nb-NO" dirty="0" err="1"/>
              <a:t>surroundings</a:t>
            </a:r>
            <a:r>
              <a:rPr lang="nb-NO" dirty="0"/>
              <a:t> it </a:t>
            </a:r>
            <a:r>
              <a:rPr lang="nb-NO" dirty="0" err="1"/>
              <a:t>can</a:t>
            </a:r>
            <a:r>
              <a:rPr lang="nb-NO" dirty="0"/>
              <a:t> be </a:t>
            </a:r>
            <a:r>
              <a:rPr lang="nb-NO" dirty="0" err="1"/>
              <a:t>seen</a:t>
            </a:r>
            <a:r>
              <a:rPr lang="nb-NO" dirty="0"/>
              <a:t> </a:t>
            </a:r>
            <a:r>
              <a:rPr lang="nb-NO" dirty="0" err="1"/>
              <a:t>that</a:t>
            </a:r>
            <a:r>
              <a:rPr lang="nb-NO" dirty="0"/>
              <a:t> </a:t>
            </a:r>
            <a:r>
              <a:rPr lang="nb-NO" dirty="0" err="1"/>
              <a:t>the</a:t>
            </a:r>
            <a:r>
              <a:rPr lang="nb-NO" dirty="0"/>
              <a:t> </a:t>
            </a:r>
            <a:r>
              <a:rPr lang="nb-NO" dirty="0" err="1"/>
              <a:t>difference</a:t>
            </a:r>
            <a:r>
              <a:rPr lang="nb-NO" dirty="0"/>
              <a:t> </a:t>
            </a:r>
            <a:r>
              <a:rPr lang="nb-NO" dirty="0" err="1"/>
              <a:t>are</a:t>
            </a:r>
            <a:r>
              <a:rPr lang="nb-NO" dirty="0"/>
              <a:t> </a:t>
            </a:r>
            <a:r>
              <a:rPr lang="nb-NO" dirty="0" err="1"/>
              <a:t>highest</a:t>
            </a:r>
            <a:r>
              <a:rPr lang="nb-NO" dirty="0"/>
              <a:t> at </a:t>
            </a:r>
            <a:r>
              <a:rPr lang="nb-NO" dirty="0" err="1"/>
              <a:t>the</a:t>
            </a:r>
            <a:r>
              <a:rPr lang="nb-NO" dirty="0"/>
              <a:t> </a:t>
            </a:r>
            <a:r>
              <a:rPr lang="nb-NO" dirty="0" err="1"/>
              <a:t>lowest</a:t>
            </a:r>
            <a:r>
              <a:rPr lang="nb-NO" dirty="0"/>
              <a:t> offset. In </a:t>
            </a:r>
            <a:r>
              <a:rPr lang="nb-NO" dirty="0" err="1"/>
              <a:t>this</a:t>
            </a:r>
            <a:r>
              <a:rPr lang="nb-NO" dirty="0"/>
              <a:t> case for 2.9km offset </a:t>
            </a:r>
            <a:r>
              <a:rPr lang="nb-NO" dirty="0" err="1"/>
              <a:t>there</a:t>
            </a:r>
            <a:r>
              <a:rPr lang="nb-NO" dirty="0"/>
              <a:t> is a </a:t>
            </a:r>
            <a:r>
              <a:rPr lang="nb-NO" dirty="0" err="1"/>
              <a:t>difference</a:t>
            </a:r>
            <a:r>
              <a:rPr lang="nb-NO" dirty="0"/>
              <a:t> of 40 to 50 ms, at 3 km it is 35 ms and </a:t>
            </a:r>
            <a:r>
              <a:rPr lang="nb-NO" dirty="0" err="1"/>
              <a:t>above</a:t>
            </a:r>
            <a:r>
              <a:rPr lang="nb-NO" dirty="0"/>
              <a:t> 3.3 km it is </a:t>
            </a:r>
            <a:r>
              <a:rPr lang="nb-NO" dirty="0" err="1"/>
              <a:t>around</a:t>
            </a:r>
            <a:r>
              <a:rPr lang="nb-NO" dirty="0"/>
              <a:t> 25 ms. </a:t>
            </a:r>
          </a:p>
          <a:p>
            <a:endParaRPr lang="nb-NO" dirty="0"/>
          </a:p>
        </p:txBody>
      </p:sp>
      <p:sp>
        <p:nvSpPr>
          <p:cNvPr id="4" name="Plassholder for lysbildenummer 3"/>
          <p:cNvSpPr>
            <a:spLocks noGrp="1"/>
          </p:cNvSpPr>
          <p:nvPr>
            <p:ph type="sldNum" sz="quarter" idx="10"/>
          </p:nvPr>
        </p:nvSpPr>
        <p:spPr/>
        <p:txBody>
          <a:bodyPr/>
          <a:lstStyle/>
          <a:p>
            <a:fld id="{C1150688-C588-4DF3-89BA-387F6D2F33D3}" type="slidenum">
              <a:rPr lang="nb-NO" smtClean="0"/>
              <a:t>10</a:t>
            </a:fld>
            <a:endParaRPr lang="nb-NO"/>
          </a:p>
        </p:txBody>
      </p:sp>
    </p:spTree>
    <p:extLst>
      <p:ext uri="{BB962C8B-B14F-4D97-AF65-F5344CB8AC3E}">
        <p14:creationId xmlns:p14="http://schemas.microsoft.com/office/powerpoint/2010/main" val="18188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Here </a:t>
            </a:r>
            <a:r>
              <a:rPr lang="nb-NO" dirty="0" err="1"/>
              <a:t>we</a:t>
            </a:r>
            <a:r>
              <a:rPr lang="nb-NO" dirty="0"/>
              <a:t> have </a:t>
            </a:r>
            <a:r>
              <a:rPr lang="nb-NO" dirty="0" err="1"/>
              <a:t>the</a:t>
            </a:r>
            <a:r>
              <a:rPr lang="nb-NO" dirty="0"/>
              <a:t> same timeshift </a:t>
            </a:r>
            <a:r>
              <a:rPr lang="nb-NO" dirty="0" err="1"/>
              <a:t>figure</a:t>
            </a:r>
            <a:r>
              <a:rPr lang="nb-NO" dirty="0"/>
              <a:t> as </a:t>
            </a:r>
            <a:r>
              <a:rPr lang="nb-NO" dirty="0" err="1"/>
              <a:t>earlier</a:t>
            </a:r>
            <a:r>
              <a:rPr lang="nb-NO" dirty="0"/>
              <a:t>, </a:t>
            </a:r>
            <a:r>
              <a:rPr lang="nb-NO" dirty="0" err="1"/>
              <a:t>only</a:t>
            </a:r>
            <a:r>
              <a:rPr lang="nb-NO" dirty="0"/>
              <a:t> </a:t>
            </a:r>
            <a:r>
              <a:rPr lang="nb-NO" dirty="0" err="1"/>
              <a:t>here</a:t>
            </a:r>
            <a:r>
              <a:rPr lang="nb-NO" dirty="0"/>
              <a:t> </a:t>
            </a:r>
            <a:r>
              <a:rPr lang="nb-NO" dirty="0" err="1"/>
              <a:t>we</a:t>
            </a:r>
            <a:r>
              <a:rPr lang="nb-NO" dirty="0"/>
              <a:t> have </a:t>
            </a:r>
            <a:r>
              <a:rPr lang="nb-NO" dirty="0" err="1"/>
              <a:t>plotted</a:t>
            </a:r>
            <a:r>
              <a:rPr lang="nb-NO" dirty="0"/>
              <a:t> </a:t>
            </a:r>
            <a:r>
              <a:rPr lang="nb-NO" dirty="0" err="1"/>
              <a:t>the</a:t>
            </a:r>
            <a:r>
              <a:rPr lang="nb-NO" dirty="0"/>
              <a:t> apparent traveltime </a:t>
            </a:r>
            <a:r>
              <a:rPr lang="nb-NO" dirty="0" err="1"/>
              <a:t>difference</a:t>
            </a:r>
            <a:r>
              <a:rPr lang="nb-NO" dirty="0"/>
              <a:t> of </a:t>
            </a:r>
            <a:r>
              <a:rPr lang="nb-NO" dirty="0" err="1"/>
              <a:t>event</a:t>
            </a:r>
            <a:r>
              <a:rPr lang="nb-NO" dirty="0"/>
              <a:t> </a:t>
            </a:r>
            <a:r>
              <a:rPr lang="nb-NO" dirty="0" err="1"/>
              <a:t>two</a:t>
            </a:r>
            <a:r>
              <a:rPr lang="nb-NO" dirty="0"/>
              <a:t> in </a:t>
            </a:r>
            <a:r>
              <a:rPr lang="nb-NO" dirty="0" err="1"/>
              <a:t>the</a:t>
            </a:r>
            <a:r>
              <a:rPr lang="nb-NO" dirty="0"/>
              <a:t> same plot. Here </a:t>
            </a:r>
            <a:r>
              <a:rPr lang="nb-NO" dirty="0" err="1"/>
              <a:t>we</a:t>
            </a:r>
            <a:r>
              <a:rPr lang="nb-NO" dirty="0"/>
              <a:t> </a:t>
            </a:r>
            <a:r>
              <a:rPr lang="nb-NO" dirty="0" err="1"/>
              <a:t>can</a:t>
            </a:r>
            <a:r>
              <a:rPr lang="nb-NO" dirty="0"/>
              <a:t> </a:t>
            </a:r>
            <a:r>
              <a:rPr lang="nb-NO" dirty="0" err="1"/>
              <a:t>observe</a:t>
            </a:r>
            <a:r>
              <a:rPr lang="nb-NO" dirty="0"/>
              <a:t> </a:t>
            </a:r>
            <a:r>
              <a:rPr lang="nb-NO" dirty="0" err="1"/>
              <a:t>that</a:t>
            </a:r>
            <a:r>
              <a:rPr lang="nb-NO" dirty="0"/>
              <a:t> </a:t>
            </a:r>
            <a:r>
              <a:rPr lang="nb-NO" dirty="0" err="1"/>
              <a:t>the</a:t>
            </a:r>
            <a:r>
              <a:rPr lang="nb-NO" dirty="0"/>
              <a:t> </a:t>
            </a:r>
            <a:r>
              <a:rPr lang="nb-NO" dirty="0" err="1"/>
              <a:t>approximate</a:t>
            </a:r>
            <a:r>
              <a:rPr lang="nb-NO" dirty="0"/>
              <a:t> traveltime </a:t>
            </a:r>
            <a:r>
              <a:rPr lang="nb-NO" dirty="0" err="1"/>
              <a:t>difference</a:t>
            </a:r>
            <a:r>
              <a:rPr lang="nb-NO" dirty="0"/>
              <a:t> has a </a:t>
            </a:r>
            <a:r>
              <a:rPr lang="nb-NO" dirty="0" err="1"/>
              <a:t>similar</a:t>
            </a:r>
            <a:r>
              <a:rPr lang="nb-NO" dirty="0"/>
              <a:t> offset </a:t>
            </a:r>
            <a:r>
              <a:rPr lang="nb-NO" dirty="0" err="1"/>
              <a:t>behaviour</a:t>
            </a:r>
            <a:r>
              <a:rPr lang="nb-NO" dirty="0"/>
              <a:t> as </a:t>
            </a:r>
            <a:r>
              <a:rPr lang="nb-NO" dirty="0" err="1"/>
              <a:t>the</a:t>
            </a:r>
            <a:r>
              <a:rPr lang="nb-NO" dirty="0"/>
              <a:t> </a:t>
            </a:r>
            <a:r>
              <a:rPr lang="nb-NO" dirty="0" err="1"/>
              <a:t>theoretical</a:t>
            </a:r>
            <a:r>
              <a:rPr lang="nb-NO" dirty="0"/>
              <a:t> timeshift. </a:t>
            </a:r>
            <a:r>
              <a:rPr lang="nb-NO" dirty="0" err="1"/>
              <a:t>But</a:t>
            </a:r>
            <a:r>
              <a:rPr lang="nb-NO" dirty="0"/>
              <a:t> given </a:t>
            </a:r>
            <a:r>
              <a:rPr lang="nb-NO" dirty="0" err="1"/>
              <a:t>the</a:t>
            </a:r>
            <a:r>
              <a:rPr lang="nb-NO" dirty="0"/>
              <a:t> </a:t>
            </a:r>
            <a:r>
              <a:rPr lang="nb-NO" dirty="0" err="1"/>
              <a:t>assumptions</a:t>
            </a:r>
            <a:r>
              <a:rPr lang="nb-NO" dirty="0"/>
              <a:t> in </a:t>
            </a:r>
            <a:r>
              <a:rPr lang="nb-NO" dirty="0" err="1"/>
              <a:t>the</a:t>
            </a:r>
            <a:r>
              <a:rPr lang="nb-NO" dirty="0"/>
              <a:t> </a:t>
            </a:r>
            <a:r>
              <a:rPr lang="nb-NO" dirty="0" err="1"/>
              <a:t>equations</a:t>
            </a:r>
            <a:r>
              <a:rPr lang="nb-NO" dirty="0"/>
              <a:t> </a:t>
            </a:r>
            <a:r>
              <a:rPr lang="nb-NO" dirty="0" err="1"/>
              <a:t>the</a:t>
            </a:r>
            <a:r>
              <a:rPr lang="nb-NO" dirty="0"/>
              <a:t> </a:t>
            </a:r>
            <a:r>
              <a:rPr lang="nb-NO" dirty="0" err="1"/>
              <a:t>size</a:t>
            </a:r>
            <a:r>
              <a:rPr lang="nb-NO" dirty="0"/>
              <a:t> of </a:t>
            </a:r>
            <a:r>
              <a:rPr lang="nb-NO" dirty="0" err="1"/>
              <a:t>the</a:t>
            </a:r>
            <a:r>
              <a:rPr lang="nb-NO" dirty="0"/>
              <a:t> </a:t>
            </a:r>
            <a:r>
              <a:rPr lang="nb-NO" dirty="0" err="1"/>
              <a:t>difference</a:t>
            </a:r>
            <a:r>
              <a:rPr lang="nb-NO" dirty="0"/>
              <a:t> </a:t>
            </a:r>
            <a:r>
              <a:rPr lang="nb-NO" dirty="0" err="1"/>
              <a:t>migth</a:t>
            </a:r>
            <a:r>
              <a:rPr lang="nb-NO" dirty="0"/>
              <a:t> be </a:t>
            </a:r>
            <a:r>
              <a:rPr lang="nb-NO" dirty="0" err="1"/>
              <a:t>too</a:t>
            </a:r>
            <a:r>
              <a:rPr lang="nb-NO" dirty="0"/>
              <a:t> </a:t>
            </a:r>
            <a:r>
              <a:rPr lang="nb-NO" dirty="0" err="1"/>
              <a:t>large</a:t>
            </a:r>
            <a:r>
              <a:rPr lang="nb-NO" dirty="0"/>
              <a:t> for </a:t>
            </a:r>
            <a:r>
              <a:rPr lang="nb-NO" dirty="0" err="1"/>
              <a:t>the</a:t>
            </a:r>
            <a:r>
              <a:rPr lang="nb-NO" dirty="0"/>
              <a:t> </a:t>
            </a:r>
            <a:r>
              <a:rPr lang="nb-NO" dirty="0" err="1"/>
              <a:t>equations</a:t>
            </a:r>
            <a:r>
              <a:rPr lang="nb-NO" dirty="0"/>
              <a:t> to hold. </a:t>
            </a:r>
            <a:r>
              <a:rPr lang="nb-NO" dirty="0" err="1"/>
              <a:t>Keep</a:t>
            </a:r>
            <a:r>
              <a:rPr lang="nb-NO" dirty="0"/>
              <a:t> in </a:t>
            </a:r>
            <a:r>
              <a:rPr lang="nb-NO" dirty="0" err="1"/>
              <a:t>mind</a:t>
            </a:r>
            <a:r>
              <a:rPr lang="nb-NO" dirty="0"/>
              <a:t> </a:t>
            </a:r>
            <a:r>
              <a:rPr lang="nb-NO" dirty="0" err="1"/>
              <a:t>also</a:t>
            </a:r>
            <a:r>
              <a:rPr lang="nb-NO" dirty="0"/>
              <a:t> </a:t>
            </a:r>
            <a:r>
              <a:rPr lang="nb-NO" dirty="0" err="1"/>
              <a:t>that</a:t>
            </a:r>
            <a:r>
              <a:rPr lang="nb-NO" dirty="0"/>
              <a:t> </a:t>
            </a:r>
            <a:r>
              <a:rPr lang="nb-NO" dirty="0" err="1"/>
              <a:t>the</a:t>
            </a:r>
            <a:r>
              <a:rPr lang="nb-NO" dirty="0"/>
              <a:t> parameters used to </a:t>
            </a:r>
            <a:r>
              <a:rPr lang="nb-NO" dirty="0" err="1"/>
              <a:t>calculate</a:t>
            </a:r>
            <a:r>
              <a:rPr lang="nb-NO" dirty="0"/>
              <a:t> </a:t>
            </a:r>
            <a:r>
              <a:rPr lang="nb-NO" dirty="0" err="1"/>
              <a:t>the</a:t>
            </a:r>
            <a:r>
              <a:rPr lang="nb-NO" dirty="0"/>
              <a:t> timeshift </a:t>
            </a:r>
            <a:r>
              <a:rPr lang="nb-NO" dirty="0" err="1"/>
              <a:t>here</a:t>
            </a:r>
            <a:r>
              <a:rPr lang="nb-NO" dirty="0"/>
              <a:t> </a:t>
            </a:r>
            <a:r>
              <a:rPr lang="nb-NO" dirty="0" err="1"/>
              <a:t>does</a:t>
            </a:r>
            <a:r>
              <a:rPr lang="nb-NO" dirty="0"/>
              <a:t> not </a:t>
            </a:r>
            <a:r>
              <a:rPr lang="nb-NO" dirty="0" err="1"/>
              <a:t>directly</a:t>
            </a:r>
            <a:r>
              <a:rPr lang="nb-NO" dirty="0"/>
              <a:t> </a:t>
            </a:r>
            <a:r>
              <a:rPr lang="nb-NO" dirty="0" err="1"/>
              <a:t>resemble</a:t>
            </a:r>
            <a:r>
              <a:rPr lang="nb-NO" dirty="0"/>
              <a:t> </a:t>
            </a:r>
            <a:r>
              <a:rPr lang="nb-NO" dirty="0" err="1"/>
              <a:t>the</a:t>
            </a:r>
            <a:r>
              <a:rPr lang="nb-NO" dirty="0"/>
              <a:t> real data, </a:t>
            </a:r>
            <a:r>
              <a:rPr lang="nb-NO" dirty="0" err="1"/>
              <a:t>the</a:t>
            </a:r>
            <a:r>
              <a:rPr lang="nb-NO" dirty="0"/>
              <a:t> </a:t>
            </a:r>
            <a:r>
              <a:rPr lang="nb-NO" dirty="0" err="1"/>
              <a:t>point</a:t>
            </a:r>
            <a:r>
              <a:rPr lang="nb-NO" dirty="0"/>
              <a:t> </a:t>
            </a:r>
            <a:r>
              <a:rPr lang="nb-NO" dirty="0" err="1"/>
              <a:t>here</a:t>
            </a:r>
            <a:r>
              <a:rPr lang="nb-NO" dirty="0"/>
              <a:t> is to show </a:t>
            </a:r>
            <a:r>
              <a:rPr lang="nb-NO" dirty="0" err="1"/>
              <a:t>how</a:t>
            </a:r>
            <a:r>
              <a:rPr lang="nb-NO" dirty="0"/>
              <a:t> </a:t>
            </a:r>
            <a:r>
              <a:rPr lang="nb-NO" dirty="0" err="1"/>
              <a:t>the</a:t>
            </a:r>
            <a:r>
              <a:rPr lang="nb-NO" dirty="0"/>
              <a:t> general offset </a:t>
            </a:r>
            <a:r>
              <a:rPr lang="nb-NO" dirty="0" err="1"/>
              <a:t>behavoiur</a:t>
            </a:r>
            <a:r>
              <a:rPr lang="nb-NO" dirty="0"/>
              <a:t> </a:t>
            </a:r>
            <a:r>
              <a:rPr lang="nb-NO" dirty="0" err="1"/>
              <a:t>compares</a:t>
            </a:r>
            <a:r>
              <a:rPr lang="nb-NO" dirty="0"/>
              <a:t>. </a:t>
            </a:r>
            <a:endParaRPr lang="en-GB" dirty="0"/>
          </a:p>
        </p:txBody>
      </p:sp>
      <p:sp>
        <p:nvSpPr>
          <p:cNvPr id="4" name="Plassholder for lysbildenummer 3"/>
          <p:cNvSpPr>
            <a:spLocks noGrp="1"/>
          </p:cNvSpPr>
          <p:nvPr>
            <p:ph type="sldNum" sz="quarter" idx="10"/>
          </p:nvPr>
        </p:nvSpPr>
        <p:spPr/>
        <p:txBody>
          <a:bodyPr/>
          <a:lstStyle/>
          <a:p>
            <a:fld id="{A807D43E-46DF-425A-A27B-DE78248CEF82}" type="slidenum">
              <a:rPr lang="nb-NO" smtClean="0"/>
              <a:t>11</a:t>
            </a:fld>
            <a:endParaRPr lang="nb-NO" dirty="0"/>
          </a:p>
        </p:txBody>
      </p:sp>
    </p:spTree>
    <p:extLst>
      <p:ext uri="{BB962C8B-B14F-4D97-AF65-F5344CB8AC3E}">
        <p14:creationId xmlns:p14="http://schemas.microsoft.com/office/powerpoint/2010/main" val="316692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full </a:t>
            </a:r>
            <a:r>
              <a:rPr lang="nb-NO" dirty="0" err="1"/>
              <a:t>waveform</a:t>
            </a:r>
            <a:r>
              <a:rPr lang="nb-NO" dirty="0"/>
              <a:t> </a:t>
            </a:r>
            <a:r>
              <a:rPr lang="nb-NO" dirty="0" err="1"/>
              <a:t>inversion</a:t>
            </a:r>
            <a:r>
              <a:rPr lang="nb-NO" dirty="0"/>
              <a:t> </a:t>
            </a:r>
            <a:r>
              <a:rPr lang="nb-NO" dirty="0" err="1"/>
              <a:t>here</a:t>
            </a:r>
            <a:r>
              <a:rPr lang="nb-NO" dirty="0"/>
              <a:t> </a:t>
            </a:r>
            <a:r>
              <a:rPr lang="nb-NO" dirty="0" err="1"/>
              <a:t>utilize</a:t>
            </a:r>
            <a:r>
              <a:rPr lang="nb-NO" dirty="0"/>
              <a:t> </a:t>
            </a:r>
            <a:r>
              <a:rPr lang="nb-NO" dirty="0" err="1"/>
              <a:t>the</a:t>
            </a:r>
            <a:r>
              <a:rPr lang="nb-NO" dirty="0"/>
              <a:t> offset </a:t>
            </a:r>
            <a:r>
              <a:rPr lang="nb-NO" dirty="0" err="1"/>
              <a:t>above</a:t>
            </a:r>
            <a:r>
              <a:rPr lang="nb-NO" dirty="0"/>
              <a:t> 1 km and </a:t>
            </a:r>
            <a:r>
              <a:rPr lang="nb-NO" dirty="0" err="1"/>
              <a:t>the</a:t>
            </a:r>
            <a:r>
              <a:rPr lang="nb-NO" dirty="0"/>
              <a:t> data is </a:t>
            </a:r>
            <a:r>
              <a:rPr lang="nb-NO" dirty="0" err="1"/>
              <a:t>lowpassed</a:t>
            </a:r>
            <a:r>
              <a:rPr lang="nb-NO" dirty="0"/>
              <a:t>. </a:t>
            </a:r>
            <a:r>
              <a:rPr lang="nb-NO" dirty="0" err="1"/>
              <a:t>We</a:t>
            </a:r>
            <a:r>
              <a:rPr lang="nb-NO" dirty="0"/>
              <a:t> </a:t>
            </a:r>
            <a:r>
              <a:rPr lang="nb-NO" dirty="0" err="1"/>
              <a:t>are</a:t>
            </a:r>
            <a:r>
              <a:rPr lang="nb-NO" dirty="0"/>
              <a:t> calling </a:t>
            </a:r>
            <a:r>
              <a:rPr lang="nb-NO" dirty="0" err="1"/>
              <a:t>these</a:t>
            </a:r>
            <a:r>
              <a:rPr lang="nb-NO" dirty="0"/>
              <a:t> </a:t>
            </a:r>
            <a:r>
              <a:rPr lang="nb-NO" dirty="0" err="1"/>
              <a:t>preliminary</a:t>
            </a:r>
            <a:r>
              <a:rPr lang="nb-NO" dirty="0"/>
              <a:t> results as </a:t>
            </a:r>
            <a:r>
              <a:rPr lang="nb-NO" dirty="0" err="1"/>
              <a:t>there</a:t>
            </a:r>
            <a:r>
              <a:rPr lang="nb-NO" dirty="0"/>
              <a:t> </a:t>
            </a:r>
            <a:r>
              <a:rPr lang="nb-NO" dirty="0" err="1"/>
              <a:t>are</a:t>
            </a:r>
            <a:r>
              <a:rPr lang="nb-NO" dirty="0"/>
              <a:t> som </a:t>
            </a:r>
            <a:r>
              <a:rPr lang="nb-NO" dirty="0" err="1"/>
              <a:t>discrepencies</a:t>
            </a:r>
            <a:r>
              <a:rPr lang="nb-NO" dirty="0"/>
              <a:t>, </a:t>
            </a:r>
            <a:r>
              <a:rPr lang="nb-NO" dirty="0" err="1"/>
              <a:t>we</a:t>
            </a:r>
            <a:r>
              <a:rPr lang="nb-NO" dirty="0"/>
              <a:t> have smiling </a:t>
            </a:r>
            <a:r>
              <a:rPr lang="nb-NO" dirty="0" err="1"/>
              <a:t>structures</a:t>
            </a:r>
            <a:r>
              <a:rPr lang="nb-NO" dirty="0"/>
              <a:t> </a:t>
            </a:r>
            <a:r>
              <a:rPr lang="nb-NO" dirty="0" err="1"/>
              <a:t>near</a:t>
            </a:r>
            <a:r>
              <a:rPr lang="nb-NO" dirty="0"/>
              <a:t> </a:t>
            </a:r>
            <a:r>
              <a:rPr lang="nb-NO" dirty="0" err="1"/>
              <a:t>the</a:t>
            </a:r>
            <a:r>
              <a:rPr lang="nb-NO" dirty="0"/>
              <a:t> well </a:t>
            </a:r>
            <a:r>
              <a:rPr lang="nb-NO" dirty="0" err="1"/>
              <a:t>that</a:t>
            </a:r>
            <a:r>
              <a:rPr lang="nb-NO" dirty="0"/>
              <a:t> </a:t>
            </a:r>
            <a:r>
              <a:rPr lang="nb-NO" dirty="0" err="1"/>
              <a:t>we</a:t>
            </a:r>
            <a:r>
              <a:rPr lang="nb-NO" dirty="0"/>
              <a:t> </a:t>
            </a:r>
            <a:r>
              <a:rPr lang="nb-NO" dirty="0" err="1"/>
              <a:t>think</a:t>
            </a:r>
            <a:r>
              <a:rPr lang="nb-NO" dirty="0"/>
              <a:t> </a:t>
            </a:r>
            <a:r>
              <a:rPr lang="nb-NO" dirty="0" err="1"/>
              <a:t>should</a:t>
            </a:r>
            <a:r>
              <a:rPr lang="nb-NO" dirty="0"/>
              <a:t> be flat.</a:t>
            </a:r>
          </a:p>
          <a:p>
            <a:r>
              <a:rPr lang="nb-NO" dirty="0"/>
              <a:t>The Full </a:t>
            </a:r>
            <a:r>
              <a:rPr lang="nb-NO" dirty="0" err="1"/>
              <a:t>Waveform</a:t>
            </a:r>
            <a:r>
              <a:rPr lang="nb-NO" dirty="0"/>
              <a:t> </a:t>
            </a:r>
            <a:r>
              <a:rPr lang="nb-NO" dirty="0" err="1"/>
              <a:t>Inversion</a:t>
            </a:r>
            <a:r>
              <a:rPr lang="nb-NO" dirty="0"/>
              <a:t> </a:t>
            </a:r>
            <a:r>
              <a:rPr lang="nb-NO" dirty="0" err="1"/>
              <a:t>here</a:t>
            </a:r>
            <a:r>
              <a:rPr lang="nb-NO" dirty="0"/>
              <a:t> is done </a:t>
            </a:r>
            <a:r>
              <a:rPr lang="nb-NO" dirty="0" err="1"/>
              <a:t>along</a:t>
            </a:r>
            <a:r>
              <a:rPr lang="nb-NO" dirty="0"/>
              <a:t> </a:t>
            </a:r>
            <a:r>
              <a:rPr lang="nb-NO" dirty="0" err="1"/>
              <a:t>the</a:t>
            </a:r>
            <a:r>
              <a:rPr lang="nb-NO" dirty="0"/>
              <a:t> line </a:t>
            </a:r>
            <a:r>
              <a:rPr lang="nb-NO" dirty="0" err="1"/>
              <a:t>highlighten</a:t>
            </a:r>
            <a:r>
              <a:rPr lang="nb-NO" dirty="0"/>
              <a:t> in </a:t>
            </a:r>
            <a:r>
              <a:rPr lang="nb-NO" dirty="0" err="1"/>
              <a:t>the</a:t>
            </a:r>
            <a:r>
              <a:rPr lang="nb-NO" dirty="0"/>
              <a:t> traveltime </a:t>
            </a:r>
            <a:r>
              <a:rPr lang="nb-NO" dirty="0" err="1"/>
              <a:t>map</a:t>
            </a:r>
            <a:r>
              <a:rPr lang="nb-NO" dirty="0"/>
              <a:t> to </a:t>
            </a:r>
            <a:r>
              <a:rPr lang="nb-NO" dirty="0" err="1"/>
              <a:t>the</a:t>
            </a:r>
            <a:r>
              <a:rPr lang="nb-NO" dirty="0"/>
              <a:t> </a:t>
            </a:r>
            <a:r>
              <a:rPr lang="nb-NO" dirty="0" err="1"/>
              <a:t>left</a:t>
            </a:r>
            <a:r>
              <a:rPr lang="nb-NO" dirty="0"/>
              <a:t>. At </a:t>
            </a:r>
            <a:r>
              <a:rPr lang="nb-NO" dirty="0" err="1"/>
              <a:t>approximately</a:t>
            </a:r>
            <a:r>
              <a:rPr lang="nb-NO" dirty="0"/>
              <a:t> 250 meters </a:t>
            </a:r>
            <a:r>
              <a:rPr lang="nb-NO" dirty="0" err="1"/>
              <a:t>depth</a:t>
            </a:r>
            <a:r>
              <a:rPr lang="nb-NO" dirty="0"/>
              <a:t> </a:t>
            </a:r>
            <a:r>
              <a:rPr lang="nb-NO" dirty="0" err="1"/>
              <a:t>there</a:t>
            </a:r>
            <a:r>
              <a:rPr lang="nb-NO" dirty="0"/>
              <a:t> is a </a:t>
            </a:r>
            <a:r>
              <a:rPr lang="nb-NO" dirty="0" err="1"/>
              <a:t>fairly</a:t>
            </a:r>
            <a:r>
              <a:rPr lang="nb-NO" dirty="0"/>
              <a:t> </a:t>
            </a:r>
            <a:r>
              <a:rPr lang="nb-NO" dirty="0" err="1"/>
              <a:t>thick</a:t>
            </a:r>
            <a:r>
              <a:rPr lang="nb-NO" dirty="0"/>
              <a:t> </a:t>
            </a:r>
            <a:r>
              <a:rPr lang="nb-NO" dirty="0" err="1"/>
              <a:t>sandlayer</a:t>
            </a:r>
            <a:r>
              <a:rPr lang="nb-NO" dirty="0"/>
              <a:t> </a:t>
            </a:r>
            <a:r>
              <a:rPr lang="nb-NO" dirty="0" err="1"/>
              <a:t>that</a:t>
            </a:r>
            <a:r>
              <a:rPr lang="nb-NO" dirty="0"/>
              <a:t> </a:t>
            </a:r>
            <a:r>
              <a:rPr lang="nb-NO" dirty="0" err="1"/>
              <a:t>cause</a:t>
            </a:r>
            <a:r>
              <a:rPr lang="nb-NO" dirty="0"/>
              <a:t> a </a:t>
            </a:r>
            <a:r>
              <a:rPr lang="nb-NO" dirty="0" err="1"/>
              <a:t>velocity</a:t>
            </a:r>
            <a:r>
              <a:rPr lang="nb-NO" dirty="0"/>
              <a:t> </a:t>
            </a:r>
            <a:r>
              <a:rPr lang="nb-NO" dirty="0" err="1"/>
              <a:t>decrease</a:t>
            </a:r>
            <a:r>
              <a:rPr lang="nb-NO" dirty="0"/>
              <a:t>. </a:t>
            </a:r>
            <a:r>
              <a:rPr lang="nb-NO" dirty="0" err="1"/>
              <a:t>We</a:t>
            </a:r>
            <a:r>
              <a:rPr lang="nb-NO" dirty="0"/>
              <a:t> have marked </a:t>
            </a:r>
            <a:r>
              <a:rPr lang="nb-NO" dirty="0" err="1"/>
              <a:t>the</a:t>
            </a:r>
            <a:r>
              <a:rPr lang="nb-NO" dirty="0"/>
              <a:t> </a:t>
            </a:r>
            <a:r>
              <a:rPr lang="nb-NO" dirty="0" err="1"/>
              <a:t>extent</a:t>
            </a:r>
            <a:r>
              <a:rPr lang="nb-NO" dirty="0"/>
              <a:t> of </a:t>
            </a:r>
            <a:r>
              <a:rPr lang="nb-NO" dirty="0" err="1"/>
              <a:t>the</a:t>
            </a:r>
            <a:r>
              <a:rPr lang="nb-NO" dirty="0"/>
              <a:t> </a:t>
            </a:r>
            <a:r>
              <a:rPr lang="nb-NO" dirty="0" err="1"/>
              <a:t>anomaly</a:t>
            </a:r>
            <a:r>
              <a:rPr lang="nb-NO" dirty="0"/>
              <a:t> in </a:t>
            </a:r>
            <a:r>
              <a:rPr lang="nb-NO" dirty="0" err="1"/>
              <a:t>both</a:t>
            </a:r>
            <a:r>
              <a:rPr lang="nb-NO" dirty="0"/>
              <a:t> results and </a:t>
            </a:r>
            <a:r>
              <a:rPr lang="nb-NO" dirty="0" err="1"/>
              <a:t>we</a:t>
            </a:r>
            <a:r>
              <a:rPr lang="nb-NO" dirty="0"/>
              <a:t> </a:t>
            </a:r>
            <a:r>
              <a:rPr lang="nb-NO" dirty="0" err="1"/>
              <a:t>see</a:t>
            </a:r>
            <a:r>
              <a:rPr lang="nb-NO" dirty="0"/>
              <a:t> a </a:t>
            </a:r>
            <a:r>
              <a:rPr lang="nb-NO" dirty="0" err="1"/>
              <a:t>good</a:t>
            </a:r>
            <a:r>
              <a:rPr lang="nb-NO" dirty="0"/>
              <a:t> match between </a:t>
            </a:r>
            <a:r>
              <a:rPr lang="nb-NO" dirty="0" err="1"/>
              <a:t>the</a:t>
            </a:r>
            <a:r>
              <a:rPr lang="nb-NO" dirty="0"/>
              <a:t> traveltime </a:t>
            </a:r>
            <a:r>
              <a:rPr lang="nb-NO" dirty="0" err="1"/>
              <a:t>anomaly</a:t>
            </a:r>
            <a:r>
              <a:rPr lang="nb-NO" dirty="0"/>
              <a:t> and </a:t>
            </a:r>
            <a:r>
              <a:rPr lang="nb-NO" dirty="0" err="1"/>
              <a:t>the</a:t>
            </a:r>
            <a:r>
              <a:rPr lang="nb-NO" dirty="0"/>
              <a:t> </a:t>
            </a:r>
            <a:r>
              <a:rPr lang="nb-NO" dirty="0" err="1"/>
              <a:t>two</a:t>
            </a:r>
            <a:r>
              <a:rPr lang="nb-NO" dirty="0"/>
              <a:t> areas of </a:t>
            </a:r>
            <a:r>
              <a:rPr lang="nb-NO" dirty="0" err="1"/>
              <a:t>velocity</a:t>
            </a:r>
            <a:r>
              <a:rPr lang="nb-NO" dirty="0"/>
              <a:t> </a:t>
            </a:r>
            <a:r>
              <a:rPr lang="nb-NO" dirty="0" err="1"/>
              <a:t>decrease</a:t>
            </a:r>
            <a:r>
              <a:rPr lang="nb-NO" dirty="0"/>
              <a:t> in </a:t>
            </a:r>
            <a:r>
              <a:rPr lang="nb-NO" dirty="0" err="1"/>
              <a:t>the</a:t>
            </a:r>
            <a:r>
              <a:rPr lang="nb-NO" dirty="0"/>
              <a:t> FWI. </a:t>
            </a:r>
          </a:p>
          <a:p>
            <a:endParaRPr lang="nb-NO" dirty="0"/>
          </a:p>
          <a:p>
            <a:r>
              <a:rPr lang="nb-NO" dirty="0"/>
              <a:t>Smiling </a:t>
            </a:r>
            <a:r>
              <a:rPr lang="nb-NO" dirty="0" err="1"/>
              <a:t>structures</a:t>
            </a:r>
            <a:r>
              <a:rPr lang="nb-NO" dirty="0"/>
              <a:t> </a:t>
            </a:r>
            <a:r>
              <a:rPr lang="nb-NO" dirty="0" err="1"/>
              <a:t>observed</a:t>
            </a:r>
            <a:r>
              <a:rPr lang="nb-NO" dirty="0"/>
              <a:t> </a:t>
            </a:r>
            <a:r>
              <a:rPr lang="nb-NO" dirty="0" err="1"/>
              <a:t>should</a:t>
            </a:r>
            <a:r>
              <a:rPr lang="nb-NO" dirty="0"/>
              <a:t> in </a:t>
            </a:r>
            <a:r>
              <a:rPr lang="nb-NO" dirty="0" err="1"/>
              <a:t>fact</a:t>
            </a:r>
            <a:r>
              <a:rPr lang="nb-NO" dirty="0"/>
              <a:t> be flat.</a:t>
            </a:r>
          </a:p>
          <a:p>
            <a:pPr lvl="1"/>
            <a:r>
              <a:rPr lang="nb-NO" dirty="0"/>
              <a:t>Gas </a:t>
            </a:r>
            <a:r>
              <a:rPr lang="nb-NO" dirty="0" err="1"/>
              <a:t>along</a:t>
            </a:r>
            <a:r>
              <a:rPr lang="nb-NO" dirty="0"/>
              <a:t> </a:t>
            </a:r>
            <a:r>
              <a:rPr lang="nb-NO" dirty="0" err="1"/>
              <a:t>the</a:t>
            </a:r>
            <a:r>
              <a:rPr lang="nb-NO" dirty="0"/>
              <a:t> </a:t>
            </a:r>
            <a:r>
              <a:rPr lang="nb-NO" dirty="0" err="1"/>
              <a:t>well</a:t>
            </a:r>
            <a:r>
              <a:rPr lang="nb-NO" dirty="0"/>
              <a:t> </a:t>
            </a:r>
            <a:r>
              <a:rPr lang="nb-NO" dirty="0" err="1"/>
              <a:t>should</a:t>
            </a:r>
            <a:r>
              <a:rPr lang="nb-NO" dirty="0"/>
              <a:t> make a general </a:t>
            </a:r>
            <a:r>
              <a:rPr lang="nb-NO" dirty="0" err="1"/>
              <a:t>low</a:t>
            </a:r>
            <a:r>
              <a:rPr lang="nb-NO" dirty="0"/>
              <a:t> </a:t>
            </a:r>
            <a:r>
              <a:rPr lang="nb-NO" dirty="0" err="1"/>
              <a:t>velocity</a:t>
            </a:r>
            <a:r>
              <a:rPr lang="nb-NO" dirty="0"/>
              <a:t> </a:t>
            </a:r>
            <a:r>
              <a:rPr lang="nb-NO" dirty="0" err="1"/>
              <a:t>zone</a:t>
            </a:r>
            <a:r>
              <a:rPr lang="nb-NO" dirty="0"/>
              <a:t> </a:t>
            </a:r>
            <a:r>
              <a:rPr lang="nb-NO" dirty="0" err="1"/>
              <a:t>along</a:t>
            </a:r>
            <a:r>
              <a:rPr lang="nb-NO" dirty="0"/>
              <a:t> </a:t>
            </a:r>
            <a:r>
              <a:rPr lang="nb-NO" dirty="0" err="1"/>
              <a:t>the</a:t>
            </a:r>
            <a:r>
              <a:rPr lang="nb-NO" dirty="0"/>
              <a:t> </a:t>
            </a:r>
            <a:r>
              <a:rPr lang="nb-NO" dirty="0" err="1"/>
              <a:t>well</a:t>
            </a:r>
            <a:r>
              <a:rPr lang="nb-NO" dirty="0"/>
              <a:t>.</a:t>
            </a:r>
          </a:p>
          <a:p>
            <a:pPr lvl="1"/>
            <a:r>
              <a:rPr lang="nb-NO" dirty="0"/>
              <a:t>As </a:t>
            </a:r>
            <a:r>
              <a:rPr lang="nb-NO" dirty="0" err="1"/>
              <a:t>this</a:t>
            </a:r>
            <a:r>
              <a:rPr lang="nb-NO" dirty="0"/>
              <a:t> is not present it </a:t>
            </a:r>
            <a:r>
              <a:rPr lang="nb-NO" dirty="0" err="1"/>
              <a:t>migth</a:t>
            </a:r>
            <a:r>
              <a:rPr lang="nb-NO" dirty="0"/>
              <a:t> </a:t>
            </a:r>
            <a:r>
              <a:rPr lang="nb-NO" dirty="0" err="1"/>
              <a:t>cause</a:t>
            </a:r>
            <a:r>
              <a:rPr lang="nb-NO" dirty="0"/>
              <a:t> </a:t>
            </a:r>
            <a:r>
              <a:rPr lang="nb-NO" dirty="0" err="1"/>
              <a:t>the</a:t>
            </a:r>
            <a:r>
              <a:rPr lang="nb-NO" dirty="0"/>
              <a:t> </a:t>
            </a:r>
            <a:r>
              <a:rPr lang="nb-NO" dirty="0" err="1"/>
              <a:t>pulldown</a:t>
            </a:r>
            <a:r>
              <a:rPr lang="nb-NO" dirty="0"/>
              <a:t> </a:t>
            </a:r>
            <a:r>
              <a:rPr lang="nb-NO" dirty="0" err="1"/>
              <a:t>effect</a:t>
            </a:r>
            <a:r>
              <a:rPr lang="nb-NO" dirty="0"/>
              <a:t> </a:t>
            </a:r>
            <a:r>
              <a:rPr lang="nb-NO" dirty="0" err="1"/>
              <a:t>seen</a:t>
            </a:r>
            <a:r>
              <a:rPr lang="nb-NO" dirty="0"/>
              <a:t> </a:t>
            </a:r>
            <a:r>
              <a:rPr lang="nb-NO" dirty="0" err="1"/>
              <a:t>on</a:t>
            </a:r>
            <a:r>
              <a:rPr lang="nb-NO" dirty="0"/>
              <a:t> </a:t>
            </a:r>
            <a:r>
              <a:rPr lang="nb-NO" dirty="0" err="1"/>
              <a:t>the</a:t>
            </a:r>
            <a:r>
              <a:rPr lang="nb-NO" dirty="0"/>
              <a:t> </a:t>
            </a:r>
            <a:r>
              <a:rPr lang="nb-NO" dirty="0" err="1"/>
              <a:t>anomaly</a:t>
            </a:r>
            <a:r>
              <a:rPr lang="nb-NO" dirty="0"/>
              <a:t> </a:t>
            </a:r>
            <a:r>
              <a:rPr lang="nb-NO" dirty="0" err="1"/>
              <a:t>layers</a:t>
            </a:r>
            <a:r>
              <a:rPr lang="nb-NO" dirty="0"/>
              <a:t>.</a:t>
            </a:r>
          </a:p>
          <a:p>
            <a:endParaRPr lang="nb-NO" dirty="0"/>
          </a:p>
        </p:txBody>
      </p:sp>
      <p:sp>
        <p:nvSpPr>
          <p:cNvPr id="4" name="Plassholder for lysbildenummer 3"/>
          <p:cNvSpPr>
            <a:spLocks noGrp="1"/>
          </p:cNvSpPr>
          <p:nvPr>
            <p:ph type="sldNum" sz="quarter" idx="10"/>
          </p:nvPr>
        </p:nvSpPr>
        <p:spPr/>
        <p:txBody>
          <a:bodyPr/>
          <a:lstStyle/>
          <a:p>
            <a:fld id="{C1150688-C588-4DF3-89BA-387F6D2F33D3}" type="slidenum">
              <a:rPr lang="nb-NO" smtClean="0"/>
              <a:t>12</a:t>
            </a:fld>
            <a:endParaRPr lang="nb-NO"/>
          </a:p>
        </p:txBody>
      </p:sp>
    </p:spTree>
    <p:extLst>
      <p:ext uri="{BB962C8B-B14F-4D97-AF65-F5344CB8AC3E}">
        <p14:creationId xmlns:p14="http://schemas.microsoft.com/office/powerpoint/2010/main" val="268813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Here </a:t>
            </a:r>
            <a:r>
              <a:rPr lang="nb-NO" dirty="0" err="1"/>
              <a:t>we</a:t>
            </a:r>
            <a:r>
              <a:rPr lang="nb-NO" dirty="0"/>
              <a:t> </a:t>
            </a:r>
            <a:r>
              <a:rPr lang="nb-NO" dirty="0" err="1"/>
              <a:t>see</a:t>
            </a:r>
            <a:r>
              <a:rPr lang="nb-NO" dirty="0"/>
              <a:t> </a:t>
            </a:r>
            <a:r>
              <a:rPr lang="nb-NO" dirty="0" err="1"/>
              <a:t>the</a:t>
            </a:r>
            <a:r>
              <a:rPr lang="nb-NO" dirty="0"/>
              <a:t> FWI results from a different line, in </a:t>
            </a:r>
            <a:r>
              <a:rPr lang="nb-NO" dirty="0" err="1"/>
              <a:t>the</a:t>
            </a:r>
            <a:r>
              <a:rPr lang="nb-NO" dirty="0"/>
              <a:t> traveltime </a:t>
            </a:r>
            <a:r>
              <a:rPr lang="nb-NO" dirty="0" err="1"/>
              <a:t>map</a:t>
            </a:r>
            <a:r>
              <a:rPr lang="nb-NO" dirty="0"/>
              <a:t> </a:t>
            </a:r>
            <a:r>
              <a:rPr lang="nb-NO" dirty="0" err="1"/>
              <a:t>we</a:t>
            </a:r>
            <a:r>
              <a:rPr lang="nb-NO" dirty="0"/>
              <a:t> </a:t>
            </a:r>
            <a:r>
              <a:rPr lang="nb-NO" dirty="0" err="1"/>
              <a:t>see</a:t>
            </a:r>
            <a:r>
              <a:rPr lang="nb-NO" dirty="0"/>
              <a:t> </a:t>
            </a:r>
            <a:r>
              <a:rPr lang="nb-NO" dirty="0" err="1"/>
              <a:t>that</a:t>
            </a:r>
            <a:r>
              <a:rPr lang="nb-NO" dirty="0"/>
              <a:t> </a:t>
            </a:r>
            <a:r>
              <a:rPr lang="nb-NO" dirty="0" err="1"/>
              <a:t>this</a:t>
            </a:r>
            <a:r>
              <a:rPr lang="nb-NO" dirty="0"/>
              <a:t> line </a:t>
            </a:r>
            <a:r>
              <a:rPr lang="nb-NO" dirty="0" err="1"/>
              <a:t>barely</a:t>
            </a:r>
            <a:r>
              <a:rPr lang="nb-NO" dirty="0"/>
              <a:t> </a:t>
            </a:r>
            <a:r>
              <a:rPr lang="nb-NO" dirty="0" err="1"/>
              <a:t>intersects</a:t>
            </a:r>
            <a:r>
              <a:rPr lang="nb-NO" dirty="0"/>
              <a:t> </a:t>
            </a:r>
            <a:r>
              <a:rPr lang="nb-NO" dirty="0" err="1"/>
              <a:t>with</a:t>
            </a:r>
            <a:r>
              <a:rPr lang="nb-NO" dirty="0"/>
              <a:t> </a:t>
            </a:r>
            <a:r>
              <a:rPr lang="nb-NO" dirty="0" err="1"/>
              <a:t>the</a:t>
            </a:r>
            <a:r>
              <a:rPr lang="nb-NO" dirty="0"/>
              <a:t> </a:t>
            </a:r>
            <a:r>
              <a:rPr lang="nb-NO" dirty="0" err="1"/>
              <a:t>anomaly</a:t>
            </a:r>
            <a:r>
              <a:rPr lang="nb-NO" dirty="0"/>
              <a:t>, and in </a:t>
            </a:r>
            <a:r>
              <a:rPr lang="nb-NO" dirty="0" err="1"/>
              <a:t>the</a:t>
            </a:r>
            <a:r>
              <a:rPr lang="nb-NO" dirty="0"/>
              <a:t> FWI </a:t>
            </a:r>
            <a:r>
              <a:rPr lang="nb-NO" dirty="0" err="1"/>
              <a:t>we</a:t>
            </a:r>
            <a:r>
              <a:rPr lang="nb-NO" dirty="0"/>
              <a:t> do not have </a:t>
            </a:r>
            <a:r>
              <a:rPr lang="nb-NO" dirty="0" err="1"/>
              <a:t>the</a:t>
            </a:r>
            <a:r>
              <a:rPr lang="nb-NO" dirty="0"/>
              <a:t> </a:t>
            </a:r>
            <a:r>
              <a:rPr lang="nb-NO" dirty="0" err="1"/>
              <a:t>velocity</a:t>
            </a:r>
            <a:r>
              <a:rPr lang="nb-NO" dirty="0"/>
              <a:t> </a:t>
            </a:r>
            <a:r>
              <a:rPr lang="nb-NO" dirty="0" err="1"/>
              <a:t>decreases</a:t>
            </a:r>
            <a:r>
              <a:rPr lang="nb-NO" dirty="0"/>
              <a:t> </a:t>
            </a:r>
            <a:r>
              <a:rPr lang="nb-NO" dirty="0" err="1"/>
              <a:t>near</a:t>
            </a:r>
            <a:r>
              <a:rPr lang="nb-NO" dirty="0"/>
              <a:t> </a:t>
            </a:r>
            <a:r>
              <a:rPr lang="nb-NO" dirty="0" err="1"/>
              <a:t>the</a:t>
            </a:r>
            <a:r>
              <a:rPr lang="nb-NO" dirty="0"/>
              <a:t> well as </a:t>
            </a:r>
            <a:r>
              <a:rPr lang="nb-NO" dirty="0" err="1"/>
              <a:t>before</a:t>
            </a:r>
            <a:r>
              <a:rPr lang="nb-NO" dirty="0"/>
              <a:t>. This leads to </a:t>
            </a:r>
            <a:r>
              <a:rPr lang="nb-NO" dirty="0" err="1"/>
              <a:t>the</a:t>
            </a:r>
            <a:r>
              <a:rPr lang="nb-NO" dirty="0"/>
              <a:t> </a:t>
            </a:r>
            <a:r>
              <a:rPr lang="nb-NO" dirty="0" err="1"/>
              <a:t>interpretation</a:t>
            </a:r>
            <a:r>
              <a:rPr lang="nb-NO" dirty="0"/>
              <a:t> </a:t>
            </a:r>
            <a:r>
              <a:rPr lang="nb-NO" dirty="0" err="1"/>
              <a:t>that</a:t>
            </a:r>
            <a:r>
              <a:rPr lang="nb-NO" dirty="0"/>
              <a:t> </a:t>
            </a:r>
            <a:r>
              <a:rPr lang="nb-NO" dirty="0" err="1"/>
              <a:t>the</a:t>
            </a:r>
            <a:r>
              <a:rPr lang="nb-NO" dirty="0"/>
              <a:t> </a:t>
            </a:r>
            <a:r>
              <a:rPr lang="nb-NO" dirty="0" err="1"/>
              <a:t>velocity</a:t>
            </a:r>
            <a:r>
              <a:rPr lang="nb-NO" dirty="0"/>
              <a:t> </a:t>
            </a:r>
            <a:r>
              <a:rPr lang="nb-NO" dirty="0" err="1"/>
              <a:t>decrease</a:t>
            </a:r>
            <a:r>
              <a:rPr lang="nb-NO" dirty="0"/>
              <a:t> </a:t>
            </a:r>
            <a:r>
              <a:rPr lang="nb-NO" dirty="0" err="1"/>
              <a:t>near</a:t>
            </a:r>
            <a:r>
              <a:rPr lang="nb-NO" dirty="0"/>
              <a:t> </a:t>
            </a:r>
            <a:r>
              <a:rPr lang="nb-NO" dirty="0" err="1"/>
              <a:t>the</a:t>
            </a:r>
            <a:r>
              <a:rPr lang="nb-NO" dirty="0"/>
              <a:t> well </a:t>
            </a:r>
            <a:r>
              <a:rPr lang="nb-NO" dirty="0" err="1"/>
              <a:t>that</a:t>
            </a:r>
            <a:r>
              <a:rPr lang="nb-NO" dirty="0"/>
              <a:t> </a:t>
            </a:r>
            <a:r>
              <a:rPr lang="nb-NO" dirty="0" err="1"/>
              <a:t>we</a:t>
            </a:r>
            <a:r>
              <a:rPr lang="nb-NO" dirty="0"/>
              <a:t> </a:t>
            </a:r>
            <a:r>
              <a:rPr lang="nb-NO" dirty="0" err="1"/>
              <a:t>saw</a:t>
            </a:r>
            <a:r>
              <a:rPr lang="nb-NO" dirty="0"/>
              <a:t> </a:t>
            </a:r>
            <a:r>
              <a:rPr lang="nb-NO" dirty="0" err="1"/>
              <a:t>on</a:t>
            </a:r>
            <a:r>
              <a:rPr lang="nb-NO" dirty="0"/>
              <a:t> </a:t>
            </a:r>
            <a:r>
              <a:rPr lang="nb-NO" dirty="0" err="1"/>
              <a:t>the</a:t>
            </a:r>
            <a:r>
              <a:rPr lang="nb-NO" dirty="0"/>
              <a:t> last slide is </a:t>
            </a:r>
            <a:r>
              <a:rPr lang="nb-NO" dirty="0" err="1"/>
              <a:t>caused</a:t>
            </a:r>
            <a:r>
              <a:rPr lang="nb-NO" dirty="0"/>
              <a:t> by </a:t>
            </a:r>
            <a:r>
              <a:rPr lang="nb-NO" dirty="0" err="1"/>
              <a:t>the</a:t>
            </a:r>
            <a:r>
              <a:rPr lang="nb-NO" dirty="0"/>
              <a:t> </a:t>
            </a:r>
            <a:r>
              <a:rPr lang="nb-NO" dirty="0" err="1"/>
              <a:t>blowout</a:t>
            </a:r>
            <a:r>
              <a:rPr lang="nb-NO" dirty="0"/>
              <a:t> gas. </a:t>
            </a:r>
            <a:r>
              <a:rPr lang="nb-NO" dirty="0" err="1"/>
              <a:t>We</a:t>
            </a:r>
            <a:r>
              <a:rPr lang="nb-NO" dirty="0"/>
              <a:t> </a:t>
            </a:r>
            <a:r>
              <a:rPr lang="nb-NO" dirty="0" err="1"/>
              <a:t>also</a:t>
            </a:r>
            <a:r>
              <a:rPr lang="nb-NO" dirty="0"/>
              <a:t> </a:t>
            </a:r>
            <a:r>
              <a:rPr lang="nb-NO" dirty="0" err="1"/>
              <a:t>observe</a:t>
            </a:r>
            <a:r>
              <a:rPr lang="nb-NO" dirty="0"/>
              <a:t> </a:t>
            </a:r>
            <a:r>
              <a:rPr lang="nb-NO" dirty="0" err="1"/>
              <a:t>that</a:t>
            </a:r>
            <a:r>
              <a:rPr lang="nb-NO" dirty="0"/>
              <a:t> </a:t>
            </a:r>
            <a:r>
              <a:rPr lang="nb-NO" dirty="0" err="1"/>
              <a:t>we</a:t>
            </a:r>
            <a:r>
              <a:rPr lang="nb-NO" dirty="0"/>
              <a:t> have </a:t>
            </a:r>
            <a:r>
              <a:rPr lang="nb-NO" dirty="0" err="1"/>
              <a:t>larger</a:t>
            </a:r>
            <a:r>
              <a:rPr lang="nb-NO" dirty="0"/>
              <a:t> </a:t>
            </a:r>
            <a:r>
              <a:rPr lang="nb-NO" dirty="0" err="1"/>
              <a:t>velocity</a:t>
            </a:r>
            <a:r>
              <a:rPr lang="nb-NO" dirty="0"/>
              <a:t> </a:t>
            </a:r>
            <a:r>
              <a:rPr lang="nb-NO" dirty="0" err="1"/>
              <a:t>decreasing</a:t>
            </a:r>
            <a:r>
              <a:rPr lang="nb-NO" dirty="0"/>
              <a:t> areas to </a:t>
            </a:r>
            <a:r>
              <a:rPr lang="nb-NO" dirty="0" err="1"/>
              <a:t>the</a:t>
            </a:r>
            <a:r>
              <a:rPr lang="nb-NO" dirty="0"/>
              <a:t> SW </a:t>
            </a:r>
            <a:r>
              <a:rPr lang="nb-NO" dirty="0" err="1"/>
              <a:t>that</a:t>
            </a:r>
            <a:r>
              <a:rPr lang="nb-NO" dirty="0"/>
              <a:t> </a:t>
            </a:r>
            <a:r>
              <a:rPr lang="nb-NO" dirty="0" err="1"/>
              <a:t>are</a:t>
            </a:r>
            <a:r>
              <a:rPr lang="nb-NO" dirty="0"/>
              <a:t> </a:t>
            </a:r>
            <a:r>
              <a:rPr lang="nb-NO" dirty="0" err="1"/>
              <a:t>consistent</a:t>
            </a:r>
            <a:r>
              <a:rPr lang="nb-NO" dirty="0"/>
              <a:t> </a:t>
            </a:r>
            <a:r>
              <a:rPr lang="nb-NO" dirty="0" err="1"/>
              <a:t>on</a:t>
            </a:r>
            <a:r>
              <a:rPr lang="nb-NO" dirty="0"/>
              <a:t> </a:t>
            </a:r>
            <a:r>
              <a:rPr lang="nb-NO" dirty="0" err="1"/>
              <a:t>both</a:t>
            </a:r>
            <a:r>
              <a:rPr lang="nb-NO" dirty="0"/>
              <a:t> lines. </a:t>
            </a:r>
            <a:r>
              <a:rPr lang="nb-NO" dirty="0" err="1"/>
              <a:t>These</a:t>
            </a:r>
            <a:r>
              <a:rPr lang="nb-NO" dirty="0"/>
              <a:t> </a:t>
            </a:r>
            <a:r>
              <a:rPr lang="nb-NO" dirty="0" err="1"/>
              <a:t>could</a:t>
            </a:r>
            <a:r>
              <a:rPr lang="nb-NO" dirty="0"/>
              <a:t> be </a:t>
            </a:r>
            <a:r>
              <a:rPr lang="nb-NO" dirty="0" err="1"/>
              <a:t>interpreted</a:t>
            </a:r>
            <a:r>
              <a:rPr lang="nb-NO" dirty="0"/>
              <a:t> as </a:t>
            </a:r>
            <a:r>
              <a:rPr lang="nb-NO" dirty="0" err="1"/>
              <a:t>geology</a:t>
            </a:r>
            <a:r>
              <a:rPr lang="nb-NO" dirty="0"/>
              <a:t>, or </a:t>
            </a:r>
            <a:r>
              <a:rPr lang="nb-NO" dirty="0" err="1"/>
              <a:t>here</a:t>
            </a:r>
            <a:r>
              <a:rPr lang="nb-NO" dirty="0"/>
              <a:t> sand </a:t>
            </a:r>
            <a:r>
              <a:rPr lang="nb-NO" dirty="0" err="1"/>
              <a:t>layers</a:t>
            </a:r>
            <a:r>
              <a:rPr lang="nb-NO" dirty="0"/>
              <a:t>.</a:t>
            </a:r>
          </a:p>
        </p:txBody>
      </p:sp>
      <p:sp>
        <p:nvSpPr>
          <p:cNvPr id="4" name="Plassholder for lysbildenummer 3"/>
          <p:cNvSpPr>
            <a:spLocks noGrp="1"/>
          </p:cNvSpPr>
          <p:nvPr>
            <p:ph type="sldNum" sz="quarter" idx="10"/>
          </p:nvPr>
        </p:nvSpPr>
        <p:spPr/>
        <p:txBody>
          <a:bodyPr/>
          <a:lstStyle/>
          <a:p>
            <a:fld id="{C1150688-C588-4DF3-89BA-387F6D2F33D3}" type="slidenum">
              <a:rPr lang="nb-NO" smtClean="0"/>
              <a:t>13</a:t>
            </a:fld>
            <a:endParaRPr lang="nb-NO"/>
          </a:p>
        </p:txBody>
      </p:sp>
    </p:spTree>
    <p:extLst>
      <p:ext uri="{BB962C8B-B14F-4D97-AF65-F5344CB8AC3E}">
        <p14:creationId xmlns:p14="http://schemas.microsoft.com/office/powerpoint/2010/main" val="134731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From </a:t>
            </a:r>
            <a:r>
              <a:rPr lang="nb-NO" dirty="0" err="1"/>
              <a:t>the</a:t>
            </a:r>
            <a:r>
              <a:rPr lang="nb-NO" dirty="0"/>
              <a:t> </a:t>
            </a:r>
            <a:r>
              <a:rPr lang="nb-NO" dirty="0" err="1"/>
              <a:t>reflection</a:t>
            </a:r>
            <a:r>
              <a:rPr lang="nb-NO" dirty="0"/>
              <a:t> data </a:t>
            </a:r>
            <a:r>
              <a:rPr lang="nb-NO" dirty="0" err="1"/>
              <a:t>we</a:t>
            </a:r>
            <a:r>
              <a:rPr lang="nb-NO" dirty="0"/>
              <a:t> </a:t>
            </a:r>
            <a:r>
              <a:rPr lang="nb-NO" dirty="0" err="1"/>
              <a:t>better</a:t>
            </a:r>
            <a:r>
              <a:rPr lang="nb-NO" dirty="0"/>
              <a:t> </a:t>
            </a:r>
            <a:r>
              <a:rPr lang="nb-NO" dirty="0" err="1"/>
              <a:t>can</a:t>
            </a:r>
            <a:r>
              <a:rPr lang="nb-NO" dirty="0"/>
              <a:t> se </a:t>
            </a:r>
            <a:r>
              <a:rPr lang="nb-NO" dirty="0" err="1"/>
              <a:t>the</a:t>
            </a:r>
            <a:r>
              <a:rPr lang="nb-NO" dirty="0"/>
              <a:t> </a:t>
            </a:r>
            <a:r>
              <a:rPr lang="nb-NO" dirty="0" err="1"/>
              <a:t>extent</a:t>
            </a:r>
            <a:r>
              <a:rPr lang="nb-NO" dirty="0"/>
              <a:t> of </a:t>
            </a:r>
            <a:r>
              <a:rPr lang="nb-NO" dirty="0" err="1"/>
              <a:t>the</a:t>
            </a:r>
            <a:r>
              <a:rPr lang="nb-NO" dirty="0"/>
              <a:t> </a:t>
            </a:r>
            <a:r>
              <a:rPr lang="nb-NO" dirty="0" err="1"/>
              <a:t>anomaly</a:t>
            </a:r>
            <a:r>
              <a:rPr lang="nb-NO" dirty="0"/>
              <a:t> at 490 meters </a:t>
            </a:r>
            <a:r>
              <a:rPr lang="nb-NO" dirty="0" err="1"/>
              <a:t>depth</a:t>
            </a:r>
            <a:r>
              <a:rPr lang="nb-NO" dirty="0"/>
              <a:t>. If </a:t>
            </a:r>
            <a:r>
              <a:rPr lang="nb-NO" dirty="0" err="1"/>
              <a:t>we</a:t>
            </a:r>
            <a:r>
              <a:rPr lang="nb-NO" dirty="0"/>
              <a:t> </a:t>
            </a:r>
            <a:r>
              <a:rPr lang="nb-NO" dirty="0" err="1"/>
              <a:t>compare</a:t>
            </a:r>
            <a:r>
              <a:rPr lang="nb-NO" dirty="0"/>
              <a:t> </a:t>
            </a:r>
            <a:r>
              <a:rPr lang="nb-NO" dirty="0" err="1"/>
              <a:t>the</a:t>
            </a:r>
            <a:r>
              <a:rPr lang="nb-NO" dirty="0"/>
              <a:t> </a:t>
            </a:r>
            <a:r>
              <a:rPr lang="nb-NO" dirty="0" err="1"/>
              <a:t>shapes</a:t>
            </a:r>
            <a:r>
              <a:rPr lang="nb-NO" dirty="0"/>
              <a:t> and </a:t>
            </a:r>
            <a:r>
              <a:rPr lang="nb-NO" dirty="0" err="1"/>
              <a:t>sizes</a:t>
            </a:r>
            <a:r>
              <a:rPr lang="nb-NO" dirty="0"/>
              <a:t> of </a:t>
            </a:r>
            <a:r>
              <a:rPr lang="nb-NO" dirty="0" err="1"/>
              <a:t>the</a:t>
            </a:r>
            <a:r>
              <a:rPr lang="nb-NO" dirty="0"/>
              <a:t> different data </a:t>
            </a:r>
            <a:r>
              <a:rPr lang="nb-NO" dirty="0" err="1"/>
              <a:t>we</a:t>
            </a:r>
            <a:r>
              <a:rPr lang="nb-NO" dirty="0"/>
              <a:t> </a:t>
            </a:r>
            <a:r>
              <a:rPr lang="nb-NO" dirty="0" err="1"/>
              <a:t>can</a:t>
            </a:r>
            <a:r>
              <a:rPr lang="nb-NO" dirty="0"/>
              <a:t> se </a:t>
            </a:r>
            <a:r>
              <a:rPr lang="nb-NO" dirty="0" err="1"/>
              <a:t>similarities</a:t>
            </a:r>
            <a:r>
              <a:rPr lang="nb-NO" dirty="0"/>
              <a:t> and </a:t>
            </a:r>
            <a:r>
              <a:rPr lang="nb-NO" dirty="0" err="1"/>
              <a:t>diffrences</a:t>
            </a:r>
            <a:r>
              <a:rPr lang="nb-NO" dirty="0"/>
              <a:t>. </a:t>
            </a:r>
          </a:p>
          <a:p>
            <a:r>
              <a:rPr lang="nb-NO" dirty="0"/>
              <a:t>In </a:t>
            </a:r>
            <a:r>
              <a:rPr lang="nb-NO" dirty="0" err="1"/>
              <a:t>the</a:t>
            </a:r>
            <a:r>
              <a:rPr lang="nb-NO" dirty="0"/>
              <a:t> </a:t>
            </a:r>
            <a:r>
              <a:rPr lang="nb-NO" dirty="0" err="1"/>
              <a:t>shooting</a:t>
            </a:r>
            <a:r>
              <a:rPr lang="nb-NO" dirty="0"/>
              <a:t> </a:t>
            </a:r>
            <a:r>
              <a:rPr lang="nb-NO" dirty="0" err="1"/>
              <a:t>direction</a:t>
            </a:r>
            <a:r>
              <a:rPr lang="nb-NO" dirty="0"/>
              <a:t> </a:t>
            </a:r>
            <a:r>
              <a:rPr lang="nb-NO" dirty="0" err="1"/>
              <a:t>the</a:t>
            </a:r>
            <a:r>
              <a:rPr lang="nb-NO" dirty="0"/>
              <a:t> </a:t>
            </a:r>
            <a:r>
              <a:rPr lang="nb-NO" dirty="0" err="1"/>
              <a:t>anomalies</a:t>
            </a:r>
            <a:r>
              <a:rPr lang="nb-NO" dirty="0"/>
              <a:t> </a:t>
            </a:r>
            <a:r>
              <a:rPr lang="nb-NO" dirty="0" err="1"/>
              <a:t>are</a:t>
            </a:r>
            <a:r>
              <a:rPr lang="nb-NO" dirty="0"/>
              <a:t> </a:t>
            </a:r>
            <a:r>
              <a:rPr lang="nb-NO" dirty="0" err="1"/>
              <a:t>about</a:t>
            </a:r>
            <a:r>
              <a:rPr lang="nb-NO" dirty="0"/>
              <a:t> </a:t>
            </a:r>
            <a:r>
              <a:rPr lang="nb-NO" dirty="0" err="1"/>
              <a:t>the</a:t>
            </a:r>
            <a:r>
              <a:rPr lang="nb-NO" dirty="0"/>
              <a:t> same </a:t>
            </a:r>
            <a:r>
              <a:rPr lang="nb-NO" dirty="0" err="1"/>
              <a:t>length</a:t>
            </a:r>
            <a:r>
              <a:rPr lang="nb-NO" dirty="0"/>
              <a:t>, </a:t>
            </a:r>
            <a:r>
              <a:rPr lang="nb-NO" dirty="0" err="1"/>
              <a:t>but</a:t>
            </a:r>
            <a:r>
              <a:rPr lang="nb-NO" dirty="0"/>
              <a:t> in </a:t>
            </a:r>
            <a:r>
              <a:rPr lang="nb-NO" dirty="0" err="1"/>
              <a:t>the</a:t>
            </a:r>
            <a:r>
              <a:rPr lang="nb-NO" dirty="0"/>
              <a:t> x-line </a:t>
            </a:r>
            <a:r>
              <a:rPr lang="nb-NO" dirty="0" err="1"/>
              <a:t>direction</a:t>
            </a:r>
            <a:r>
              <a:rPr lang="nb-NO" dirty="0"/>
              <a:t> </a:t>
            </a:r>
            <a:r>
              <a:rPr lang="nb-NO" dirty="0" err="1"/>
              <a:t>they</a:t>
            </a:r>
            <a:r>
              <a:rPr lang="nb-NO" dirty="0"/>
              <a:t> </a:t>
            </a:r>
            <a:r>
              <a:rPr lang="nb-NO" dirty="0" err="1"/>
              <a:t>are</a:t>
            </a:r>
            <a:r>
              <a:rPr lang="nb-NO" dirty="0"/>
              <a:t> different. This is </a:t>
            </a:r>
            <a:r>
              <a:rPr lang="nb-NO" dirty="0" err="1"/>
              <a:t>expected</a:t>
            </a:r>
            <a:r>
              <a:rPr lang="nb-NO" dirty="0"/>
              <a:t> as </a:t>
            </a:r>
            <a:r>
              <a:rPr lang="nb-NO" dirty="0" err="1"/>
              <a:t>the</a:t>
            </a:r>
            <a:r>
              <a:rPr lang="nb-NO" dirty="0"/>
              <a:t> offsets used </a:t>
            </a:r>
            <a:r>
              <a:rPr lang="nb-NO" dirty="0" err="1"/>
              <a:t>are</a:t>
            </a:r>
            <a:r>
              <a:rPr lang="nb-NO" dirty="0"/>
              <a:t> </a:t>
            </a:r>
            <a:r>
              <a:rPr lang="nb-NO" dirty="0" err="1"/>
              <a:t>very</a:t>
            </a:r>
            <a:r>
              <a:rPr lang="nb-NO" dirty="0"/>
              <a:t> </a:t>
            </a:r>
            <a:r>
              <a:rPr lang="nb-NO" dirty="0" err="1"/>
              <a:t>large</a:t>
            </a:r>
            <a:r>
              <a:rPr lang="nb-NO" dirty="0"/>
              <a:t>  </a:t>
            </a:r>
            <a:r>
              <a:rPr lang="nb-NO" dirty="0" err="1"/>
              <a:t>compared</a:t>
            </a:r>
            <a:r>
              <a:rPr lang="nb-NO" dirty="0"/>
              <a:t> to </a:t>
            </a:r>
            <a:r>
              <a:rPr lang="nb-NO" dirty="0" err="1"/>
              <a:t>the</a:t>
            </a:r>
            <a:r>
              <a:rPr lang="nb-NO" dirty="0"/>
              <a:t> </a:t>
            </a:r>
            <a:r>
              <a:rPr lang="nb-NO" dirty="0" err="1"/>
              <a:t>reflection</a:t>
            </a:r>
            <a:r>
              <a:rPr lang="nb-NO" dirty="0"/>
              <a:t> data. </a:t>
            </a:r>
          </a:p>
          <a:p>
            <a:r>
              <a:rPr lang="nb-NO" dirty="0"/>
              <a:t>As </a:t>
            </a:r>
            <a:r>
              <a:rPr lang="nb-NO" dirty="0" err="1"/>
              <a:t>shown</a:t>
            </a:r>
            <a:r>
              <a:rPr lang="nb-NO" dirty="0"/>
              <a:t> </a:t>
            </a:r>
            <a:r>
              <a:rPr lang="nb-NO" dirty="0" err="1"/>
              <a:t>earlier</a:t>
            </a:r>
            <a:r>
              <a:rPr lang="nb-NO" dirty="0"/>
              <a:t> </a:t>
            </a:r>
            <a:r>
              <a:rPr lang="nb-NO" dirty="0" err="1"/>
              <a:t>the</a:t>
            </a:r>
            <a:r>
              <a:rPr lang="nb-NO" dirty="0"/>
              <a:t> </a:t>
            </a:r>
            <a:r>
              <a:rPr lang="nb-NO" dirty="0" err="1"/>
              <a:t>shape</a:t>
            </a:r>
            <a:r>
              <a:rPr lang="nb-NO" dirty="0"/>
              <a:t> of </a:t>
            </a:r>
            <a:r>
              <a:rPr lang="nb-NO" dirty="0" err="1"/>
              <a:t>the</a:t>
            </a:r>
            <a:r>
              <a:rPr lang="nb-NO" dirty="0"/>
              <a:t> </a:t>
            </a:r>
            <a:r>
              <a:rPr lang="nb-NO" dirty="0" err="1"/>
              <a:t>anomaly</a:t>
            </a:r>
            <a:r>
              <a:rPr lang="nb-NO" dirty="0"/>
              <a:t> </a:t>
            </a:r>
            <a:r>
              <a:rPr lang="nb-NO" dirty="0" err="1"/>
              <a:t>varies</a:t>
            </a:r>
            <a:r>
              <a:rPr lang="nb-NO" dirty="0"/>
              <a:t> </a:t>
            </a:r>
            <a:r>
              <a:rPr lang="nb-NO" dirty="0" err="1"/>
              <a:t>with</a:t>
            </a:r>
            <a:r>
              <a:rPr lang="nb-NO" dirty="0"/>
              <a:t> offset, </a:t>
            </a:r>
            <a:r>
              <a:rPr lang="nb-NO" dirty="0" err="1"/>
              <a:t>starting</a:t>
            </a:r>
            <a:r>
              <a:rPr lang="nb-NO" dirty="0"/>
              <a:t> </a:t>
            </a:r>
            <a:r>
              <a:rPr lang="nb-NO" dirty="0" err="1"/>
              <a:t>with</a:t>
            </a:r>
            <a:r>
              <a:rPr lang="nb-NO" dirty="0"/>
              <a:t> a </a:t>
            </a:r>
            <a:r>
              <a:rPr lang="nb-NO" dirty="0" err="1"/>
              <a:t>round</a:t>
            </a:r>
            <a:r>
              <a:rPr lang="nb-NO" dirty="0"/>
              <a:t> </a:t>
            </a:r>
            <a:r>
              <a:rPr lang="nb-NO" dirty="0" err="1"/>
              <a:t>shape</a:t>
            </a:r>
            <a:r>
              <a:rPr lang="nb-NO" dirty="0"/>
              <a:t>. </a:t>
            </a:r>
          </a:p>
          <a:p>
            <a:r>
              <a:rPr lang="nb-NO" dirty="0" err="1"/>
              <a:t>Threshold</a:t>
            </a:r>
            <a:r>
              <a:rPr lang="nb-NO" dirty="0"/>
              <a:t>?</a:t>
            </a:r>
          </a:p>
        </p:txBody>
      </p:sp>
      <p:sp>
        <p:nvSpPr>
          <p:cNvPr id="4" name="Plassholder for lysbildenummer 3"/>
          <p:cNvSpPr>
            <a:spLocks noGrp="1"/>
          </p:cNvSpPr>
          <p:nvPr>
            <p:ph type="sldNum" sz="quarter" idx="10"/>
          </p:nvPr>
        </p:nvSpPr>
        <p:spPr/>
        <p:txBody>
          <a:bodyPr/>
          <a:lstStyle/>
          <a:p>
            <a:fld id="{C1150688-C588-4DF3-89BA-387F6D2F33D3}" type="slidenum">
              <a:rPr lang="nb-NO" smtClean="0"/>
              <a:t>14</a:t>
            </a:fld>
            <a:endParaRPr lang="nb-NO"/>
          </a:p>
        </p:txBody>
      </p:sp>
    </p:spTree>
    <p:extLst>
      <p:ext uri="{BB962C8B-B14F-4D97-AF65-F5344CB8AC3E}">
        <p14:creationId xmlns:p14="http://schemas.microsoft.com/office/powerpoint/2010/main" val="39105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fld id="{A807D43E-46DF-425A-A27B-DE78248CEF82}" type="slidenum">
              <a:rPr lang="nb-NO" smtClean="0"/>
              <a:t>15</a:t>
            </a:fld>
            <a:endParaRPr lang="nb-NO" dirty="0"/>
          </a:p>
        </p:txBody>
      </p:sp>
    </p:spTree>
    <p:extLst>
      <p:ext uri="{BB962C8B-B14F-4D97-AF65-F5344CB8AC3E}">
        <p14:creationId xmlns:p14="http://schemas.microsoft.com/office/powerpoint/2010/main" val="334566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fld id="{A807D43E-46DF-425A-A27B-DE78248CEF82}" type="slidenum">
              <a:rPr lang="nb-NO" smtClean="0"/>
              <a:t>16</a:t>
            </a:fld>
            <a:endParaRPr lang="nb-NO" dirty="0"/>
          </a:p>
        </p:txBody>
      </p:sp>
    </p:spTree>
    <p:extLst>
      <p:ext uri="{BB962C8B-B14F-4D97-AF65-F5344CB8AC3E}">
        <p14:creationId xmlns:p14="http://schemas.microsoft.com/office/powerpoint/2010/main" val="106564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Motivation: In January 1889 at depth 4734 m the well kicked. After several attempts to regain control of the well without success, the well was shut. This resulted in an underground blowout. Killing the well failed and a relief-well was drilled approximately 1,2 km south of the blowout well.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hydrocarbons that migrated into shallow sand layers and are clearly visible on the seismic. </a:t>
            </a:r>
          </a:p>
          <a:p>
            <a:r>
              <a:rPr lang="en-US" sz="1200" b="0" i="0" u="none" strike="noStrike" kern="1200" baseline="0" dirty="0">
                <a:solidFill>
                  <a:schemeClr val="tx1"/>
                </a:solidFill>
                <a:latin typeface="+mn-lt"/>
                <a:ea typeface="+mn-ea"/>
                <a:cs typeface="+mn-cs"/>
              </a:rPr>
              <a:t>It is important to be able to monitor how fluids migrate in shallow conditions like this. For environmental reasons we want to be able to detect leakage and understand shallow fluid migration with regards to CCS projects, Carbon Capture and Storage. </a:t>
            </a:r>
          </a:p>
          <a:p>
            <a:endParaRPr lang="nb-NO" dirty="0"/>
          </a:p>
        </p:txBody>
      </p:sp>
      <p:sp>
        <p:nvSpPr>
          <p:cNvPr id="4" name="Plassholder for lysbildenummer 3"/>
          <p:cNvSpPr>
            <a:spLocks noGrp="1"/>
          </p:cNvSpPr>
          <p:nvPr>
            <p:ph type="sldNum" sz="quarter" idx="10"/>
          </p:nvPr>
        </p:nvSpPr>
        <p:spPr/>
        <p:txBody>
          <a:bodyPr/>
          <a:lstStyle/>
          <a:p>
            <a:fld id="{C1150688-C588-4DF3-89BA-387F6D2F33D3}" type="slidenum">
              <a:rPr lang="nb-NO" smtClean="0"/>
              <a:t>2</a:t>
            </a:fld>
            <a:endParaRPr lang="nb-NO" dirty="0"/>
          </a:p>
        </p:txBody>
      </p:sp>
    </p:spTree>
    <p:extLst>
      <p:ext uri="{BB962C8B-B14F-4D97-AF65-F5344CB8AC3E}">
        <p14:creationId xmlns:p14="http://schemas.microsoft.com/office/powerpoint/2010/main" val="371000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Equation for The traveltime for a Ray passing </a:t>
            </a:r>
            <a:r>
              <a:rPr lang="en-GB" noProof="0" dirty="0"/>
              <a:t>through</a:t>
            </a:r>
            <a:r>
              <a:rPr lang="nb-NO" dirty="0"/>
              <a:t> a </a:t>
            </a:r>
            <a:r>
              <a:rPr lang="en-GB" noProof="0" dirty="0"/>
              <a:t>homogenous</a:t>
            </a:r>
            <a:r>
              <a:rPr lang="nb-NO" dirty="0"/>
              <a:t> half-</a:t>
            </a:r>
            <a:r>
              <a:rPr lang="nb-NO" dirty="0" err="1"/>
              <a:t>space</a:t>
            </a:r>
            <a:r>
              <a:rPr lang="nb-NO" dirty="0"/>
              <a:t> and a medium </a:t>
            </a:r>
            <a:r>
              <a:rPr lang="nb-NO" dirty="0" err="1"/>
              <a:t>with</a:t>
            </a:r>
            <a:r>
              <a:rPr lang="nb-NO" dirty="0"/>
              <a:t> a </a:t>
            </a:r>
            <a:r>
              <a:rPr lang="nb-NO" dirty="0" err="1"/>
              <a:t>constant</a:t>
            </a:r>
            <a:r>
              <a:rPr lang="nb-NO" dirty="0"/>
              <a:t> </a:t>
            </a:r>
            <a:r>
              <a:rPr lang="nb-NO" dirty="0" err="1"/>
              <a:t>velocity</a:t>
            </a:r>
            <a:r>
              <a:rPr lang="nb-NO" dirty="0"/>
              <a:t> gradient </a:t>
            </a:r>
            <a:r>
              <a:rPr lang="nb-NO" dirty="0" err="1"/>
              <a:t>can</a:t>
            </a:r>
            <a:r>
              <a:rPr lang="nb-NO" dirty="0"/>
              <a:t> be given as </a:t>
            </a:r>
            <a:r>
              <a:rPr lang="nb-NO" dirty="0" err="1"/>
              <a:t>shown</a:t>
            </a:r>
            <a:r>
              <a:rPr lang="nb-NO" dirty="0"/>
              <a:t> </a:t>
            </a:r>
            <a:r>
              <a:rPr lang="nb-NO" dirty="0" err="1"/>
              <a:t>here</a:t>
            </a:r>
            <a:r>
              <a:rPr lang="nb-NO" dirty="0"/>
              <a:t>. </a:t>
            </a:r>
            <a:r>
              <a:rPr lang="nb-NO" dirty="0" err="1"/>
              <a:t>What</a:t>
            </a:r>
            <a:r>
              <a:rPr lang="nb-NO" dirty="0"/>
              <a:t> </a:t>
            </a:r>
            <a:r>
              <a:rPr lang="nb-NO" dirty="0" err="1"/>
              <a:t>we</a:t>
            </a:r>
            <a:r>
              <a:rPr lang="nb-NO" dirty="0"/>
              <a:t> se </a:t>
            </a:r>
            <a:r>
              <a:rPr lang="nb-NO" dirty="0" err="1"/>
              <a:t>here</a:t>
            </a:r>
            <a:r>
              <a:rPr lang="nb-NO" dirty="0"/>
              <a:t> is a </a:t>
            </a:r>
            <a:r>
              <a:rPr lang="nb-NO" dirty="0" err="1"/>
              <a:t>two-layered</a:t>
            </a:r>
            <a:r>
              <a:rPr lang="nb-NO" dirty="0"/>
              <a:t> </a:t>
            </a:r>
            <a:r>
              <a:rPr lang="nb-NO" dirty="0" err="1"/>
              <a:t>model</a:t>
            </a:r>
            <a:r>
              <a:rPr lang="nb-NO" dirty="0"/>
              <a:t> </a:t>
            </a:r>
            <a:r>
              <a:rPr lang="nb-NO" dirty="0" err="1"/>
              <a:t>with</a:t>
            </a:r>
            <a:r>
              <a:rPr lang="nb-NO" dirty="0"/>
              <a:t> </a:t>
            </a:r>
            <a:r>
              <a:rPr lang="nb-NO" dirty="0" err="1"/>
              <a:t>the</a:t>
            </a:r>
            <a:r>
              <a:rPr lang="nb-NO" dirty="0"/>
              <a:t> </a:t>
            </a:r>
            <a:r>
              <a:rPr lang="nb-NO" dirty="0" err="1"/>
              <a:t>corresponding</a:t>
            </a:r>
            <a:r>
              <a:rPr lang="nb-NO" dirty="0"/>
              <a:t> </a:t>
            </a:r>
            <a:r>
              <a:rPr lang="nb-NO" dirty="0" err="1"/>
              <a:t>velocity-model</a:t>
            </a:r>
            <a:r>
              <a:rPr lang="nb-NO" dirty="0"/>
              <a:t> to </a:t>
            </a:r>
            <a:r>
              <a:rPr lang="nb-NO" dirty="0" err="1"/>
              <a:t>the</a:t>
            </a:r>
            <a:r>
              <a:rPr lang="nb-NO" dirty="0"/>
              <a:t> right. As </a:t>
            </a:r>
            <a:r>
              <a:rPr lang="nb-NO" dirty="0" err="1"/>
              <a:t>the</a:t>
            </a:r>
            <a:r>
              <a:rPr lang="nb-NO" dirty="0"/>
              <a:t> </a:t>
            </a:r>
            <a:r>
              <a:rPr lang="nb-NO" dirty="0" err="1"/>
              <a:t>ray</a:t>
            </a:r>
            <a:r>
              <a:rPr lang="nb-NO" dirty="0"/>
              <a:t> </a:t>
            </a:r>
            <a:r>
              <a:rPr lang="nb-NO" dirty="0" err="1"/>
              <a:t>enters</a:t>
            </a:r>
            <a:r>
              <a:rPr lang="nb-NO" dirty="0"/>
              <a:t> </a:t>
            </a:r>
            <a:r>
              <a:rPr lang="nb-NO" dirty="0" err="1"/>
              <a:t>the</a:t>
            </a:r>
            <a:r>
              <a:rPr lang="nb-NO" dirty="0"/>
              <a:t> </a:t>
            </a:r>
            <a:r>
              <a:rPr lang="nb-NO" dirty="0" err="1"/>
              <a:t>domain</a:t>
            </a:r>
            <a:r>
              <a:rPr lang="nb-NO" dirty="0"/>
              <a:t> </a:t>
            </a:r>
            <a:r>
              <a:rPr lang="nb-NO" dirty="0" err="1"/>
              <a:t>with</a:t>
            </a:r>
            <a:r>
              <a:rPr lang="nb-NO" dirty="0"/>
              <a:t> </a:t>
            </a:r>
            <a:r>
              <a:rPr lang="nb-NO" dirty="0" err="1"/>
              <a:t>the</a:t>
            </a:r>
            <a:r>
              <a:rPr lang="nb-NO" dirty="0"/>
              <a:t> gradient it </a:t>
            </a:r>
            <a:r>
              <a:rPr lang="nb-NO" dirty="0" err="1"/>
              <a:t>becomes</a:t>
            </a:r>
            <a:r>
              <a:rPr lang="nb-NO" dirty="0"/>
              <a:t> a </a:t>
            </a:r>
            <a:r>
              <a:rPr lang="nb-NO" dirty="0" err="1"/>
              <a:t>diving</a:t>
            </a:r>
            <a:r>
              <a:rPr lang="nb-NO" dirty="0"/>
              <a:t> </a:t>
            </a:r>
            <a:r>
              <a:rPr lang="nb-NO" dirty="0" err="1"/>
              <a:t>wave</a:t>
            </a:r>
            <a:r>
              <a:rPr lang="nb-NO" dirty="0"/>
              <a:t> and </a:t>
            </a:r>
            <a:r>
              <a:rPr lang="nb-NO" dirty="0" err="1"/>
              <a:t>returns</a:t>
            </a:r>
            <a:r>
              <a:rPr lang="nb-NO" dirty="0"/>
              <a:t> to </a:t>
            </a:r>
            <a:r>
              <a:rPr lang="nb-NO" dirty="0" err="1"/>
              <a:t>the</a:t>
            </a:r>
            <a:r>
              <a:rPr lang="nb-NO" dirty="0"/>
              <a:t> </a:t>
            </a:r>
            <a:r>
              <a:rPr lang="nb-NO" dirty="0" err="1"/>
              <a:t>surface</a:t>
            </a:r>
            <a:r>
              <a:rPr lang="nb-NO" dirty="0"/>
              <a:t>. </a:t>
            </a:r>
            <a:r>
              <a:rPr lang="nb-NO" dirty="0" err="1"/>
              <a:t>the</a:t>
            </a:r>
            <a:r>
              <a:rPr lang="nb-NO" dirty="0"/>
              <a:t> </a:t>
            </a:r>
            <a:r>
              <a:rPr lang="nb-NO" dirty="0" err="1"/>
              <a:t>raypath</a:t>
            </a:r>
            <a:r>
              <a:rPr lang="nb-NO" dirty="0"/>
              <a:t> of a </a:t>
            </a:r>
            <a:r>
              <a:rPr lang="nb-NO" dirty="0" err="1"/>
              <a:t>diving</a:t>
            </a:r>
            <a:r>
              <a:rPr lang="nb-NO" dirty="0"/>
              <a:t> </a:t>
            </a:r>
            <a:r>
              <a:rPr lang="nb-NO" dirty="0" err="1"/>
              <a:t>wave</a:t>
            </a:r>
            <a:r>
              <a:rPr lang="nb-NO" dirty="0"/>
              <a:t> in a gradient medium is an </a:t>
            </a:r>
            <a:r>
              <a:rPr lang="nb-NO" dirty="0" err="1"/>
              <a:t>arc</a:t>
            </a:r>
            <a:r>
              <a:rPr lang="nb-NO" dirty="0"/>
              <a:t> of a </a:t>
            </a:r>
            <a:r>
              <a:rPr lang="nb-NO" dirty="0" err="1"/>
              <a:t>circle</a:t>
            </a:r>
            <a:r>
              <a:rPr lang="nb-NO" dirty="0"/>
              <a:t> </a:t>
            </a:r>
            <a:r>
              <a:rPr lang="nb-NO" dirty="0" err="1"/>
              <a:t>with</a:t>
            </a:r>
            <a:r>
              <a:rPr lang="nb-NO" dirty="0"/>
              <a:t> </a:t>
            </a:r>
            <a:r>
              <a:rPr lang="nb-NO" dirty="0" err="1"/>
              <a:t>the</a:t>
            </a:r>
            <a:r>
              <a:rPr lang="nb-NO" dirty="0"/>
              <a:t> </a:t>
            </a:r>
            <a:r>
              <a:rPr lang="nb-NO" dirty="0" err="1"/>
              <a:t>centre</a:t>
            </a:r>
            <a:r>
              <a:rPr lang="nb-NO" dirty="0"/>
              <a:t> </a:t>
            </a:r>
            <a:r>
              <a:rPr lang="nb-NO" dirty="0" err="1"/>
              <a:t>where</a:t>
            </a:r>
            <a:r>
              <a:rPr lang="nb-NO" dirty="0"/>
              <a:t> </a:t>
            </a:r>
            <a:r>
              <a:rPr lang="nb-NO" dirty="0" err="1"/>
              <a:t>the</a:t>
            </a:r>
            <a:r>
              <a:rPr lang="nb-NO" dirty="0"/>
              <a:t> </a:t>
            </a:r>
            <a:r>
              <a:rPr lang="nb-NO" dirty="0" err="1"/>
              <a:t>velocity</a:t>
            </a:r>
            <a:r>
              <a:rPr lang="nb-NO" dirty="0"/>
              <a:t> </a:t>
            </a:r>
            <a:r>
              <a:rPr lang="nb-NO" dirty="0" err="1"/>
              <a:t>would</a:t>
            </a:r>
            <a:r>
              <a:rPr lang="nb-NO" dirty="0"/>
              <a:t> be zero </a:t>
            </a:r>
            <a:r>
              <a:rPr lang="nb-NO" dirty="0" err="1"/>
              <a:t>if</a:t>
            </a:r>
            <a:r>
              <a:rPr lang="nb-NO" dirty="0"/>
              <a:t> </a:t>
            </a:r>
            <a:r>
              <a:rPr lang="nb-NO" dirty="0" err="1"/>
              <a:t>the</a:t>
            </a:r>
            <a:r>
              <a:rPr lang="nb-NO" dirty="0"/>
              <a:t> gradient </a:t>
            </a:r>
            <a:r>
              <a:rPr lang="en-GB" noProof="0" dirty="0"/>
              <a:t>was</a:t>
            </a:r>
            <a:r>
              <a:rPr lang="nb-NO" dirty="0"/>
              <a:t> </a:t>
            </a:r>
            <a:r>
              <a:rPr lang="nb-NO" dirty="0" err="1"/>
              <a:t>everywhere</a:t>
            </a:r>
            <a:r>
              <a:rPr lang="nb-NO" dirty="0"/>
              <a:t>. </a:t>
            </a:r>
          </a:p>
        </p:txBody>
      </p:sp>
      <p:sp>
        <p:nvSpPr>
          <p:cNvPr id="4" name="Plassholder for lysbildenummer 3"/>
          <p:cNvSpPr>
            <a:spLocks noGrp="1"/>
          </p:cNvSpPr>
          <p:nvPr>
            <p:ph type="sldNum" sz="quarter" idx="10"/>
          </p:nvPr>
        </p:nvSpPr>
        <p:spPr/>
        <p:txBody>
          <a:bodyPr/>
          <a:lstStyle/>
          <a:p>
            <a:fld id="{C1150688-C588-4DF3-89BA-387F6D2F33D3}" type="slidenum">
              <a:rPr lang="nb-NO" smtClean="0"/>
              <a:t>3</a:t>
            </a:fld>
            <a:endParaRPr lang="nb-NO"/>
          </a:p>
        </p:txBody>
      </p:sp>
    </p:spTree>
    <p:extLst>
      <p:ext uri="{BB962C8B-B14F-4D97-AF65-F5344CB8AC3E}">
        <p14:creationId xmlns:p14="http://schemas.microsoft.com/office/powerpoint/2010/main" val="56452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if we introduce a thin anomaly layer at depth z2 with thickness, </a:t>
                </a:r>
                <a:r>
                  <a:rPr lang="en-GB" sz="1200" kern="1200" dirty="0" err="1">
                    <a:solidFill>
                      <a:schemeClr val="tx1"/>
                    </a:solidFill>
                    <a:effectLst/>
                    <a:latin typeface="+mn-lt"/>
                    <a:ea typeface="+mn-ea"/>
                    <a:cs typeface="+mn-cs"/>
                  </a:rPr>
                  <a:t>dz</a:t>
                </a:r>
                <a:r>
                  <a:rPr lang="en-GB" sz="1200" kern="1200" dirty="0">
                    <a:solidFill>
                      <a:schemeClr val="tx1"/>
                    </a:solidFill>
                    <a:effectLst/>
                    <a:latin typeface="+mn-lt"/>
                    <a:ea typeface="+mn-ea"/>
                    <a:cs typeface="+mn-cs"/>
                  </a:rPr>
                  <a:t>, and with</a:t>
                </a:r>
                <a:r>
                  <a:rPr lang="en-GB" sz="1200" kern="1200" baseline="0" dirty="0">
                    <a:solidFill>
                      <a:schemeClr val="tx1"/>
                    </a:solidFill>
                    <a:effectLst/>
                    <a:latin typeface="+mn-lt"/>
                    <a:ea typeface="+mn-ea"/>
                    <a:cs typeface="+mn-cs"/>
                  </a:rPr>
                  <a:t> a velocity change, dv, the traveltime of the diving wave is altered.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Assuming a small velocity change and a thin layer the </a:t>
                </a:r>
                <a:r>
                  <a:rPr lang="en-GB" sz="1200" kern="1200" dirty="0" err="1">
                    <a:solidFill>
                      <a:schemeClr val="tx1"/>
                    </a:solidFill>
                    <a:effectLst/>
                    <a:latin typeface="+mn-lt"/>
                    <a:ea typeface="+mn-ea"/>
                    <a:cs typeface="+mn-cs"/>
                  </a:rPr>
                  <a:t>raypath</a:t>
                </a:r>
                <a:r>
                  <a:rPr lang="en-GB" sz="1200" kern="1200" dirty="0">
                    <a:solidFill>
                      <a:schemeClr val="tx1"/>
                    </a:solidFill>
                    <a:effectLst/>
                    <a:latin typeface="+mn-lt"/>
                    <a:ea typeface="+mn-ea"/>
                    <a:cs typeface="+mn-cs"/>
                  </a:rPr>
                  <a:t> in</a:t>
                </a:r>
                <a:r>
                  <a:rPr lang="en-GB" sz="1200" kern="1200" baseline="0" dirty="0">
                    <a:solidFill>
                      <a:schemeClr val="tx1"/>
                    </a:solidFill>
                    <a:effectLst/>
                    <a:latin typeface="+mn-lt"/>
                    <a:ea typeface="+mn-ea"/>
                    <a:cs typeface="+mn-cs"/>
                  </a:rPr>
                  <a:t> the gradient medium is preserved.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It can be shown that the traveltime then can be written, in a bit messy way, as here. </a:t>
                </a:r>
                <a:r>
                  <a:rPr lang="en-GB" sz="1200" kern="1200" baseline="0" dirty="0" err="1">
                    <a:solidFill>
                      <a:schemeClr val="tx1"/>
                    </a:solidFill>
                    <a:effectLst/>
                    <a:latin typeface="+mn-lt"/>
                    <a:ea typeface="+mn-ea"/>
                    <a:cs typeface="+mn-cs"/>
                  </a:rPr>
                  <a:t>Dv</a:t>
                </a:r>
                <a:r>
                  <a:rPr lang="en-GB" sz="1200" kern="1200" baseline="0" dirty="0">
                    <a:solidFill>
                      <a:schemeClr val="tx1"/>
                    </a:solidFill>
                    <a:effectLst/>
                    <a:latin typeface="+mn-lt"/>
                    <a:ea typeface="+mn-ea"/>
                    <a:cs typeface="+mn-cs"/>
                  </a:rPr>
                  <a:t> in the velocity model here is shown as negative, but can also be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mc:Choice>
        <mc:Fallback xmlns="">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Assuming a small velocity change, dv, in a thin layer with thickness, </a:t>
                </a:r>
                <a:r>
                  <a:rPr lang="en-GB" sz="1200" kern="1200" dirty="0" err="1">
                    <a:solidFill>
                      <a:schemeClr val="tx1"/>
                    </a:solidFill>
                    <a:effectLst/>
                    <a:latin typeface="+mn-lt"/>
                    <a:ea typeface="+mn-ea"/>
                    <a:cs typeface="+mn-cs"/>
                  </a:rPr>
                  <a:t>dz</a:t>
                </a:r>
                <a:r>
                  <a:rPr lang="en-GB" sz="1200" kern="1200" dirty="0">
                    <a:solidFill>
                      <a:schemeClr val="tx1"/>
                    </a:solidFill>
                    <a:effectLst/>
                    <a:latin typeface="+mn-lt"/>
                    <a:ea typeface="+mn-ea"/>
                    <a:cs typeface="+mn-cs"/>
                  </a:rPr>
                  <a:t>, in the constant velocity gradient layer we will get a timeshift in the diving wave traveltime. </a:t>
                </a:r>
                <a:r>
                  <a:rPr lang="en-GB" sz="1200" b="1" kern="1200" dirty="0">
                    <a:solidFill>
                      <a:schemeClr val="tx1"/>
                    </a:solidFill>
                    <a:effectLst/>
                    <a:latin typeface="+mn-lt"/>
                    <a:ea typeface="+mn-ea"/>
                    <a:cs typeface="+mn-cs"/>
                  </a:rPr>
                  <a:t>Figure 3</a:t>
                </a:r>
                <a:r>
                  <a:rPr lang="en-GB" sz="1200" kern="1200" dirty="0">
                    <a:solidFill>
                      <a:schemeClr val="tx1"/>
                    </a:solidFill>
                    <a:effectLst/>
                    <a:latin typeface="+mn-lt"/>
                    <a:ea typeface="+mn-ea"/>
                    <a:cs typeface="+mn-cs"/>
                  </a:rPr>
                  <a:t> illustrates this case for a laterally continuous velocity change in a layer at depth </a:t>
                </a:r>
                <a:r>
                  <a:rPr lang="en-GB" sz="1200" i="0" kern="1200">
                    <a:solidFill>
                      <a:schemeClr val="tx1"/>
                    </a:solidFill>
                    <a:effectLst/>
                    <a:latin typeface="+mn-lt"/>
                    <a:ea typeface="+mn-ea"/>
                    <a:cs typeface="+mn-cs"/>
                  </a:rPr>
                  <a:t>𝑧</a:t>
                </a:r>
                <a:r>
                  <a:rPr lang="nb-NO"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2</a:t>
                </a:r>
                <a:r>
                  <a:rPr lang="en-GB" sz="1200" kern="1200" dirty="0">
                    <a:solidFill>
                      <a:schemeClr val="tx1"/>
                    </a:solidFill>
                    <a:effectLst/>
                    <a:latin typeface="+mn-lt"/>
                    <a:ea typeface="+mn-ea"/>
                    <a:cs typeface="+mn-cs"/>
                  </a:rPr>
                  <a:t>. Assuming the circular travelpath is preserved, the length travelled in this layer is </a:t>
                </a:r>
                <a:r>
                  <a:rPr lang="en-GB" sz="1200" i="0" kern="1200">
                    <a:solidFill>
                      <a:schemeClr val="tx1"/>
                    </a:solidFill>
                    <a:effectLst/>
                    <a:latin typeface="+mn-lt"/>
                    <a:ea typeface="+mn-ea"/>
                    <a:cs typeface="+mn-cs"/>
                  </a:rPr>
                  <a:t>𝑑𝑠=𝑅𝑑𝜃</a:t>
                </a:r>
                <a:r>
                  <a:rPr lang="en-GB" sz="1200" kern="1200" dirty="0">
                    <a:solidFill>
                      <a:schemeClr val="tx1"/>
                    </a:solidFill>
                    <a:effectLst/>
                    <a:latin typeface="+mn-lt"/>
                    <a:ea typeface="+mn-ea"/>
                    <a:cs typeface="+mn-cs"/>
                  </a:rPr>
                  <a:t> (</a:t>
                </a:r>
                <a:r>
                  <a:rPr lang="en-GB" sz="1200" i="0" kern="1200">
                    <a:solidFill>
                      <a:schemeClr val="tx1"/>
                    </a:solidFill>
                    <a:effectLst/>
                    <a:latin typeface="+mn-lt"/>
                    <a:ea typeface="+mn-ea"/>
                    <a:cs typeface="+mn-cs"/>
                  </a:rPr>
                  <a:t>𝜃 𝑖𝑠 𝑖𝑛 𝑟𝑎𝑑𝑖𝑎𝑛𝑠)</a:t>
                </a:r>
                <a:r>
                  <a:rPr lang="en-GB" sz="1200" kern="1200" dirty="0">
                    <a:solidFill>
                      <a:schemeClr val="tx1"/>
                    </a:solidFill>
                    <a:effectLst/>
                    <a:latin typeface="+mn-lt"/>
                    <a:ea typeface="+mn-ea"/>
                    <a:cs typeface="+mn-cs"/>
                  </a:rPr>
                  <a:t> and since the velocity change is very small the change in one way traveltime can be written as</a:t>
                </a:r>
                <a:endParaRPr lang="nb-NO" sz="1200" kern="1200" dirty="0">
                  <a:solidFill>
                    <a:schemeClr val="tx1"/>
                  </a:solidFill>
                  <a:effectLst/>
                  <a:latin typeface="+mn-lt"/>
                  <a:ea typeface="+mn-ea"/>
                  <a:cs typeface="+mn-cs"/>
                </a:endParaRPr>
              </a:p>
              <a:p>
                <a:endParaRPr lang="nb-NO" dirty="0"/>
              </a:p>
            </p:txBody>
          </p:sp>
        </mc:Fallback>
      </mc:AlternateContent>
      <p:sp>
        <p:nvSpPr>
          <p:cNvPr id="4" name="Plassholder for lysbildenummer 3"/>
          <p:cNvSpPr>
            <a:spLocks noGrp="1"/>
          </p:cNvSpPr>
          <p:nvPr>
            <p:ph type="sldNum" sz="quarter" idx="10"/>
          </p:nvPr>
        </p:nvSpPr>
        <p:spPr/>
        <p:txBody>
          <a:bodyPr/>
          <a:lstStyle/>
          <a:p>
            <a:fld id="{C1150688-C588-4DF3-89BA-387F6D2F33D3}" type="slidenum">
              <a:rPr lang="nb-NO" smtClean="0"/>
              <a:t>4</a:t>
            </a:fld>
            <a:endParaRPr lang="nb-NO"/>
          </a:p>
        </p:txBody>
      </p:sp>
    </p:spTree>
    <p:extLst>
      <p:ext uri="{BB962C8B-B14F-4D97-AF65-F5344CB8AC3E}">
        <p14:creationId xmlns:p14="http://schemas.microsoft.com/office/powerpoint/2010/main" val="188515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Here </a:t>
            </a:r>
            <a:r>
              <a:rPr lang="nb-NO" dirty="0" err="1"/>
              <a:t>we</a:t>
            </a:r>
            <a:r>
              <a:rPr lang="nb-NO" dirty="0"/>
              <a:t> </a:t>
            </a:r>
            <a:r>
              <a:rPr lang="nb-NO" dirty="0" err="1"/>
              <a:t>see</a:t>
            </a:r>
            <a:r>
              <a:rPr lang="nb-NO" dirty="0"/>
              <a:t> </a:t>
            </a:r>
            <a:r>
              <a:rPr lang="nb-NO" dirty="0" err="1"/>
              <a:t>the</a:t>
            </a:r>
            <a:r>
              <a:rPr lang="nb-NO" dirty="0"/>
              <a:t> </a:t>
            </a:r>
            <a:r>
              <a:rPr lang="nb-NO" dirty="0" err="1"/>
              <a:t>raypaths</a:t>
            </a:r>
            <a:r>
              <a:rPr lang="nb-NO" dirty="0"/>
              <a:t> of </a:t>
            </a:r>
            <a:r>
              <a:rPr lang="nb-NO" dirty="0" err="1"/>
              <a:t>three</a:t>
            </a:r>
            <a:r>
              <a:rPr lang="nb-NO" dirty="0"/>
              <a:t> </a:t>
            </a:r>
            <a:r>
              <a:rPr lang="nb-NO" dirty="0" err="1"/>
              <a:t>rays</a:t>
            </a:r>
            <a:r>
              <a:rPr lang="nb-NO" dirty="0"/>
              <a:t> </a:t>
            </a:r>
            <a:r>
              <a:rPr lang="nb-NO" dirty="0" err="1"/>
              <a:t>with</a:t>
            </a:r>
            <a:r>
              <a:rPr lang="nb-NO" dirty="0"/>
              <a:t> different offset. It is </a:t>
            </a:r>
            <a:r>
              <a:rPr lang="nb-NO" dirty="0" err="1"/>
              <a:t>assumed</a:t>
            </a:r>
            <a:r>
              <a:rPr lang="nb-NO" dirty="0"/>
              <a:t> </a:t>
            </a:r>
            <a:r>
              <a:rPr lang="nb-NO" dirty="0" err="1"/>
              <a:t>that</a:t>
            </a:r>
            <a:r>
              <a:rPr lang="nb-NO" dirty="0"/>
              <a:t> </a:t>
            </a:r>
            <a:r>
              <a:rPr lang="nb-NO" dirty="0" err="1"/>
              <a:t>the</a:t>
            </a:r>
            <a:r>
              <a:rPr lang="nb-NO" dirty="0"/>
              <a:t> </a:t>
            </a:r>
            <a:r>
              <a:rPr lang="nb-NO" dirty="0" err="1"/>
              <a:t>velocity</a:t>
            </a:r>
            <a:r>
              <a:rPr lang="nb-NO" dirty="0"/>
              <a:t> </a:t>
            </a:r>
            <a:r>
              <a:rPr lang="nb-NO" dirty="0" err="1"/>
              <a:t>change</a:t>
            </a:r>
            <a:r>
              <a:rPr lang="nb-NO" dirty="0"/>
              <a:t> </a:t>
            </a:r>
            <a:r>
              <a:rPr lang="nb-NO" dirty="0" err="1"/>
              <a:t>does</a:t>
            </a:r>
            <a:r>
              <a:rPr lang="nb-NO" dirty="0"/>
              <a:t> not alter </a:t>
            </a:r>
            <a:r>
              <a:rPr lang="nb-NO" dirty="0" err="1"/>
              <a:t>the</a:t>
            </a:r>
            <a:r>
              <a:rPr lang="nb-NO" dirty="0"/>
              <a:t> </a:t>
            </a:r>
            <a:r>
              <a:rPr lang="nb-NO" dirty="0" err="1"/>
              <a:t>raypaths</a:t>
            </a:r>
            <a:r>
              <a:rPr lang="nb-NO" dirty="0"/>
              <a:t>. </a:t>
            </a:r>
          </a:p>
          <a:p>
            <a:r>
              <a:rPr lang="nb-NO" dirty="0"/>
              <a:t>Using </a:t>
            </a:r>
            <a:r>
              <a:rPr lang="nb-NO" dirty="0" err="1"/>
              <a:t>the</a:t>
            </a:r>
            <a:r>
              <a:rPr lang="nb-NO" dirty="0"/>
              <a:t> </a:t>
            </a:r>
            <a:r>
              <a:rPr lang="nb-NO" dirty="0" err="1"/>
              <a:t>equation</a:t>
            </a:r>
            <a:r>
              <a:rPr lang="nb-NO" dirty="0"/>
              <a:t> </a:t>
            </a:r>
            <a:r>
              <a:rPr lang="nb-NO" dirty="0" err="1"/>
              <a:t>shown</a:t>
            </a:r>
            <a:r>
              <a:rPr lang="nb-NO" dirty="0"/>
              <a:t> in </a:t>
            </a:r>
            <a:r>
              <a:rPr lang="nb-NO" dirty="0" err="1"/>
              <a:t>the</a:t>
            </a:r>
            <a:r>
              <a:rPr lang="nb-NO" dirty="0"/>
              <a:t> </a:t>
            </a:r>
            <a:r>
              <a:rPr lang="nb-NO" dirty="0" err="1"/>
              <a:t>previous</a:t>
            </a:r>
            <a:r>
              <a:rPr lang="nb-NO" dirty="0"/>
              <a:t> slide </a:t>
            </a:r>
            <a:r>
              <a:rPr lang="nb-NO" dirty="0" err="1"/>
              <a:t>the</a:t>
            </a:r>
            <a:r>
              <a:rPr lang="nb-NO" dirty="0"/>
              <a:t> timeshift is </a:t>
            </a:r>
            <a:r>
              <a:rPr lang="nb-NO" dirty="0" err="1"/>
              <a:t>calculated</a:t>
            </a:r>
            <a:r>
              <a:rPr lang="nb-NO" dirty="0"/>
              <a:t>. </a:t>
            </a:r>
            <a:r>
              <a:rPr lang="nb-NO" dirty="0" err="1"/>
              <a:t>We</a:t>
            </a:r>
            <a:r>
              <a:rPr lang="nb-NO" dirty="0"/>
              <a:t> </a:t>
            </a:r>
            <a:r>
              <a:rPr lang="nb-NO" dirty="0" err="1"/>
              <a:t>see</a:t>
            </a:r>
            <a:r>
              <a:rPr lang="nb-NO" dirty="0"/>
              <a:t> </a:t>
            </a:r>
            <a:r>
              <a:rPr lang="nb-NO" dirty="0" err="1"/>
              <a:t>the</a:t>
            </a:r>
            <a:r>
              <a:rPr lang="nb-NO" dirty="0"/>
              <a:t> offsets for </a:t>
            </a:r>
            <a:r>
              <a:rPr lang="nb-NO" dirty="0" err="1"/>
              <a:t>the</a:t>
            </a:r>
            <a:r>
              <a:rPr lang="nb-NO" dirty="0"/>
              <a:t> </a:t>
            </a:r>
            <a:r>
              <a:rPr lang="nb-NO" dirty="0" err="1"/>
              <a:t>three</a:t>
            </a:r>
            <a:r>
              <a:rPr lang="nb-NO" dirty="0"/>
              <a:t> </a:t>
            </a:r>
            <a:r>
              <a:rPr lang="nb-NO" dirty="0" err="1"/>
              <a:t>raypaths</a:t>
            </a:r>
            <a:r>
              <a:rPr lang="nb-NO" dirty="0"/>
              <a:t> marked </a:t>
            </a:r>
            <a:r>
              <a:rPr lang="nb-NO" dirty="0" err="1"/>
              <a:t>on</a:t>
            </a:r>
            <a:r>
              <a:rPr lang="nb-NO" dirty="0"/>
              <a:t> </a:t>
            </a:r>
            <a:r>
              <a:rPr lang="nb-NO" dirty="0" err="1"/>
              <a:t>the</a:t>
            </a:r>
            <a:r>
              <a:rPr lang="nb-NO" dirty="0"/>
              <a:t> timeshift-plot. Here </a:t>
            </a:r>
            <a:r>
              <a:rPr lang="nb-NO" dirty="0" err="1"/>
              <a:t>some</a:t>
            </a:r>
            <a:r>
              <a:rPr lang="nb-NO" dirty="0"/>
              <a:t> </a:t>
            </a:r>
            <a:r>
              <a:rPr lang="nb-NO" dirty="0" err="1"/>
              <a:t>interesting</a:t>
            </a:r>
            <a:r>
              <a:rPr lang="nb-NO" dirty="0"/>
              <a:t> offset </a:t>
            </a:r>
            <a:r>
              <a:rPr lang="nb-NO" dirty="0" err="1"/>
              <a:t>behavoiur</a:t>
            </a:r>
            <a:r>
              <a:rPr lang="nb-NO" dirty="0"/>
              <a:t> </a:t>
            </a:r>
            <a:r>
              <a:rPr lang="nb-NO" dirty="0" err="1"/>
              <a:t>can</a:t>
            </a:r>
            <a:r>
              <a:rPr lang="nb-NO" dirty="0"/>
              <a:t> be </a:t>
            </a:r>
            <a:r>
              <a:rPr lang="nb-NO" dirty="0" err="1"/>
              <a:t>observed</a:t>
            </a:r>
            <a:r>
              <a:rPr lang="nb-NO" dirty="0"/>
              <a:t>. For offsets </a:t>
            </a:r>
            <a:r>
              <a:rPr lang="nb-NO" dirty="0" err="1"/>
              <a:t>lower</a:t>
            </a:r>
            <a:r>
              <a:rPr lang="nb-NO" dirty="0"/>
              <a:t> </a:t>
            </a:r>
            <a:r>
              <a:rPr lang="nb-NO" dirty="0" err="1"/>
              <a:t>than</a:t>
            </a:r>
            <a:r>
              <a:rPr lang="nb-NO" dirty="0"/>
              <a:t> </a:t>
            </a:r>
            <a:r>
              <a:rPr lang="nb-NO" dirty="0" err="1"/>
              <a:t>approximately</a:t>
            </a:r>
            <a:r>
              <a:rPr lang="nb-NO" dirty="0"/>
              <a:t> 2950m </a:t>
            </a:r>
            <a:r>
              <a:rPr lang="nb-NO" dirty="0" err="1"/>
              <a:t>there</a:t>
            </a:r>
            <a:r>
              <a:rPr lang="nb-NO" dirty="0"/>
              <a:t> is </a:t>
            </a:r>
            <a:r>
              <a:rPr lang="nb-NO" dirty="0" err="1"/>
              <a:t>no</a:t>
            </a:r>
            <a:r>
              <a:rPr lang="nb-NO" dirty="0"/>
              <a:t> timeshift, as </a:t>
            </a:r>
            <a:r>
              <a:rPr lang="nb-NO" dirty="0" err="1"/>
              <a:t>the</a:t>
            </a:r>
            <a:r>
              <a:rPr lang="nb-NO" dirty="0"/>
              <a:t> </a:t>
            </a:r>
            <a:r>
              <a:rPr lang="nb-NO" dirty="0" err="1"/>
              <a:t>diving</a:t>
            </a:r>
            <a:r>
              <a:rPr lang="nb-NO" dirty="0"/>
              <a:t> </a:t>
            </a:r>
            <a:r>
              <a:rPr lang="nb-NO" dirty="0" err="1"/>
              <a:t>wave</a:t>
            </a:r>
            <a:r>
              <a:rPr lang="nb-NO" dirty="0"/>
              <a:t> is not </a:t>
            </a:r>
            <a:r>
              <a:rPr lang="nb-NO" dirty="0" err="1"/>
              <a:t>reaching</a:t>
            </a:r>
            <a:r>
              <a:rPr lang="nb-NO" dirty="0"/>
              <a:t> </a:t>
            </a:r>
            <a:r>
              <a:rPr lang="nb-NO" dirty="0" err="1"/>
              <a:t>the</a:t>
            </a:r>
            <a:r>
              <a:rPr lang="nb-NO" dirty="0"/>
              <a:t> </a:t>
            </a:r>
            <a:r>
              <a:rPr lang="nb-NO" dirty="0" err="1"/>
              <a:t>depth</a:t>
            </a:r>
            <a:r>
              <a:rPr lang="nb-NO" dirty="0"/>
              <a:t> of </a:t>
            </a:r>
            <a:r>
              <a:rPr lang="nb-NO" dirty="0" err="1"/>
              <a:t>the</a:t>
            </a:r>
            <a:r>
              <a:rPr lang="nb-NO" dirty="0"/>
              <a:t> </a:t>
            </a:r>
            <a:r>
              <a:rPr lang="nb-NO" dirty="0" err="1"/>
              <a:t>velocity</a:t>
            </a:r>
            <a:r>
              <a:rPr lang="nb-NO" dirty="0"/>
              <a:t> </a:t>
            </a:r>
            <a:r>
              <a:rPr lang="nb-NO" dirty="0" err="1"/>
              <a:t>anomaly</a:t>
            </a:r>
            <a:r>
              <a:rPr lang="nb-NO" dirty="0"/>
              <a:t>. </a:t>
            </a:r>
            <a:r>
              <a:rPr lang="nb-NO" dirty="0" err="1"/>
              <a:t>Then</a:t>
            </a:r>
            <a:r>
              <a:rPr lang="nb-NO" dirty="0"/>
              <a:t> </a:t>
            </a:r>
            <a:r>
              <a:rPr lang="nb-NO" dirty="0" err="1"/>
              <a:t>you</a:t>
            </a:r>
            <a:r>
              <a:rPr lang="nb-NO" dirty="0"/>
              <a:t> </a:t>
            </a:r>
            <a:r>
              <a:rPr lang="nb-NO" dirty="0" err="1"/>
              <a:t>get</a:t>
            </a:r>
            <a:r>
              <a:rPr lang="nb-NO" dirty="0"/>
              <a:t> a </a:t>
            </a:r>
            <a:r>
              <a:rPr lang="nb-NO" dirty="0" err="1"/>
              <a:t>sharp</a:t>
            </a:r>
            <a:r>
              <a:rPr lang="nb-NO" dirty="0"/>
              <a:t> </a:t>
            </a:r>
            <a:r>
              <a:rPr lang="nb-NO" dirty="0" err="1"/>
              <a:t>increase</a:t>
            </a:r>
            <a:r>
              <a:rPr lang="nb-NO" dirty="0"/>
              <a:t> in </a:t>
            </a:r>
            <a:r>
              <a:rPr lang="nb-NO" dirty="0" err="1"/>
              <a:t>the</a:t>
            </a:r>
            <a:r>
              <a:rPr lang="nb-NO" dirty="0"/>
              <a:t> timeshift to a </a:t>
            </a:r>
            <a:r>
              <a:rPr lang="nb-NO" dirty="0" err="1"/>
              <a:t>maximum</a:t>
            </a:r>
            <a:r>
              <a:rPr lang="nb-NO" dirty="0"/>
              <a:t>, </a:t>
            </a:r>
            <a:r>
              <a:rPr lang="nb-NO" dirty="0" err="1"/>
              <a:t>here</a:t>
            </a:r>
            <a:r>
              <a:rPr lang="nb-NO" dirty="0"/>
              <a:t> for X2, </a:t>
            </a:r>
            <a:r>
              <a:rPr lang="nb-NO" dirty="0" err="1"/>
              <a:t>this</a:t>
            </a:r>
            <a:r>
              <a:rPr lang="nb-NO" dirty="0"/>
              <a:t> is </a:t>
            </a:r>
            <a:r>
              <a:rPr lang="nb-NO" dirty="0" err="1"/>
              <a:t>when</a:t>
            </a:r>
            <a:r>
              <a:rPr lang="nb-NO" dirty="0"/>
              <a:t> </a:t>
            </a:r>
            <a:r>
              <a:rPr lang="nb-NO" dirty="0" err="1"/>
              <a:t>the</a:t>
            </a:r>
            <a:r>
              <a:rPr lang="nb-NO" dirty="0"/>
              <a:t> </a:t>
            </a:r>
            <a:r>
              <a:rPr lang="nb-NO" dirty="0" err="1"/>
              <a:t>maximum</a:t>
            </a:r>
            <a:r>
              <a:rPr lang="nb-NO" dirty="0"/>
              <a:t> </a:t>
            </a:r>
            <a:r>
              <a:rPr lang="nb-NO" dirty="0" err="1"/>
              <a:t>depth</a:t>
            </a:r>
            <a:r>
              <a:rPr lang="nb-NO" dirty="0"/>
              <a:t> of </a:t>
            </a:r>
            <a:r>
              <a:rPr lang="nb-NO" dirty="0" err="1"/>
              <a:t>the</a:t>
            </a:r>
            <a:r>
              <a:rPr lang="nb-NO" dirty="0"/>
              <a:t> </a:t>
            </a:r>
            <a:r>
              <a:rPr lang="nb-NO" dirty="0" err="1"/>
              <a:t>ray</a:t>
            </a:r>
            <a:r>
              <a:rPr lang="nb-NO" dirty="0"/>
              <a:t> is </a:t>
            </a:r>
            <a:r>
              <a:rPr lang="nb-NO" dirty="0" err="1"/>
              <a:t>equal</a:t>
            </a:r>
            <a:r>
              <a:rPr lang="nb-NO" dirty="0"/>
              <a:t> </a:t>
            </a:r>
            <a:r>
              <a:rPr lang="nb-NO" dirty="0" err="1"/>
              <a:t>the</a:t>
            </a:r>
            <a:r>
              <a:rPr lang="nb-NO" dirty="0"/>
              <a:t> </a:t>
            </a:r>
            <a:r>
              <a:rPr lang="nb-NO" dirty="0" err="1"/>
              <a:t>depth</a:t>
            </a:r>
            <a:r>
              <a:rPr lang="nb-NO" dirty="0"/>
              <a:t> of </a:t>
            </a:r>
            <a:r>
              <a:rPr lang="nb-NO" dirty="0" err="1"/>
              <a:t>the</a:t>
            </a:r>
            <a:r>
              <a:rPr lang="nb-NO" dirty="0"/>
              <a:t> base of </a:t>
            </a:r>
            <a:r>
              <a:rPr lang="nb-NO" dirty="0" err="1"/>
              <a:t>the</a:t>
            </a:r>
            <a:r>
              <a:rPr lang="nb-NO" dirty="0"/>
              <a:t> </a:t>
            </a:r>
            <a:r>
              <a:rPr lang="nb-NO" dirty="0" err="1"/>
              <a:t>anomaly</a:t>
            </a:r>
            <a:r>
              <a:rPr lang="nb-NO" dirty="0"/>
              <a:t>. </a:t>
            </a:r>
            <a:r>
              <a:rPr lang="nb-NO" dirty="0" err="1"/>
              <a:t>After</a:t>
            </a:r>
            <a:r>
              <a:rPr lang="nb-NO" dirty="0"/>
              <a:t> </a:t>
            </a:r>
            <a:r>
              <a:rPr lang="nb-NO" dirty="0" err="1"/>
              <a:t>this</a:t>
            </a:r>
            <a:r>
              <a:rPr lang="nb-NO" dirty="0"/>
              <a:t> </a:t>
            </a:r>
            <a:r>
              <a:rPr lang="nb-NO" dirty="0" err="1"/>
              <a:t>the</a:t>
            </a:r>
            <a:r>
              <a:rPr lang="nb-NO" dirty="0"/>
              <a:t> timeshift </a:t>
            </a:r>
            <a:r>
              <a:rPr lang="nb-NO" dirty="0" err="1"/>
              <a:t>decrease</a:t>
            </a:r>
            <a:r>
              <a:rPr lang="nb-NO" dirty="0"/>
              <a:t>. (It </a:t>
            </a:r>
            <a:r>
              <a:rPr lang="nb-NO" dirty="0" err="1"/>
              <a:t>reaches</a:t>
            </a:r>
            <a:r>
              <a:rPr lang="nb-NO" dirty="0"/>
              <a:t> </a:t>
            </a:r>
            <a:r>
              <a:rPr lang="nb-NO" dirty="0" err="1"/>
              <a:t>its</a:t>
            </a:r>
            <a:r>
              <a:rPr lang="nb-NO" dirty="0"/>
              <a:t> minimum </a:t>
            </a:r>
            <a:r>
              <a:rPr lang="nb-NO" dirty="0" err="1"/>
              <a:t>when</a:t>
            </a:r>
            <a:r>
              <a:rPr lang="nb-NO" dirty="0"/>
              <a:t>…)</a:t>
            </a:r>
          </a:p>
        </p:txBody>
      </p:sp>
      <p:sp>
        <p:nvSpPr>
          <p:cNvPr id="4" name="Plassholder for lysbildenummer 3"/>
          <p:cNvSpPr>
            <a:spLocks noGrp="1"/>
          </p:cNvSpPr>
          <p:nvPr>
            <p:ph type="sldNum" sz="quarter" idx="10"/>
          </p:nvPr>
        </p:nvSpPr>
        <p:spPr/>
        <p:txBody>
          <a:bodyPr/>
          <a:lstStyle/>
          <a:p>
            <a:fld id="{A807D43E-46DF-425A-A27B-DE78248CEF82}" type="slidenum">
              <a:rPr lang="nb-NO" smtClean="0"/>
              <a:t>5</a:t>
            </a:fld>
            <a:endParaRPr lang="nb-NO"/>
          </a:p>
        </p:txBody>
      </p:sp>
    </p:spTree>
    <p:extLst>
      <p:ext uri="{BB962C8B-B14F-4D97-AF65-F5344CB8AC3E}">
        <p14:creationId xmlns:p14="http://schemas.microsoft.com/office/powerpoint/2010/main" val="44238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 </a:t>
            </a:r>
            <a:r>
              <a:rPr lang="nb-NO" dirty="0" err="1"/>
              <a:t>the</a:t>
            </a:r>
            <a:r>
              <a:rPr lang="nb-NO" dirty="0"/>
              <a:t> </a:t>
            </a:r>
            <a:r>
              <a:rPr lang="nb-NO" dirty="0" err="1"/>
              <a:t>map</a:t>
            </a:r>
            <a:r>
              <a:rPr lang="nb-NO" dirty="0"/>
              <a:t> to </a:t>
            </a:r>
            <a:r>
              <a:rPr lang="nb-NO" dirty="0" err="1"/>
              <a:t>the</a:t>
            </a:r>
            <a:r>
              <a:rPr lang="nb-NO" dirty="0"/>
              <a:t> right </a:t>
            </a:r>
            <a:r>
              <a:rPr lang="nb-NO" dirty="0" err="1"/>
              <a:t>we</a:t>
            </a:r>
            <a:r>
              <a:rPr lang="nb-NO" dirty="0"/>
              <a:t> </a:t>
            </a:r>
            <a:r>
              <a:rPr lang="nb-NO" dirty="0" err="1"/>
              <a:t>see</a:t>
            </a:r>
            <a:r>
              <a:rPr lang="nb-NO" dirty="0"/>
              <a:t> </a:t>
            </a:r>
            <a:r>
              <a:rPr lang="nb-NO" dirty="0" err="1"/>
              <a:t>how</a:t>
            </a:r>
            <a:r>
              <a:rPr lang="nb-NO" dirty="0"/>
              <a:t> </a:t>
            </a:r>
            <a:r>
              <a:rPr lang="nb-NO" dirty="0" err="1"/>
              <a:t>the</a:t>
            </a:r>
            <a:r>
              <a:rPr lang="nb-NO" dirty="0"/>
              <a:t> </a:t>
            </a:r>
            <a:r>
              <a:rPr lang="nb-NO" dirty="0" err="1"/>
              <a:t>wells</a:t>
            </a:r>
            <a:r>
              <a:rPr lang="nb-NO" dirty="0"/>
              <a:t> </a:t>
            </a:r>
            <a:r>
              <a:rPr lang="nb-NO" dirty="0" err="1"/>
              <a:t>are</a:t>
            </a:r>
            <a:r>
              <a:rPr lang="nb-NO" dirty="0"/>
              <a:t> </a:t>
            </a:r>
            <a:r>
              <a:rPr lang="nb-NO" dirty="0" err="1"/>
              <a:t>located</a:t>
            </a:r>
            <a:r>
              <a:rPr lang="nb-NO" dirty="0"/>
              <a:t> in </a:t>
            </a:r>
            <a:r>
              <a:rPr lang="nb-NO" dirty="0" err="1"/>
              <a:t>relation</a:t>
            </a:r>
            <a:r>
              <a:rPr lang="nb-NO" dirty="0"/>
              <a:t> to </a:t>
            </a:r>
            <a:r>
              <a:rPr lang="nb-NO" dirty="0" err="1"/>
              <a:t>each</a:t>
            </a:r>
            <a:r>
              <a:rPr lang="nb-NO" dirty="0"/>
              <a:t> </a:t>
            </a:r>
            <a:r>
              <a:rPr lang="nb-NO" dirty="0" err="1"/>
              <a:t>other</a:t>
            </a:r>
            <a:r>
              <a:rPr lang="nb-NO" dirty="0"/>
              <a:t>. Well 16 has a </a:t>
            </a:r>
            <a:r>
              <a:rPr lang="nb-NO" dirty="0" err="1"/>
              <a:t>velocity</a:t>
            </a:r>
            <a:r>
              <a:rPr lang="nb-NO" dirty="0"/>
              <a:t> log as </a:t>
            </a:r>
            <a:r>
              <a:rPr lang="nb-NO" dirty="0" err="1"/>
              <a:t>shown</a:t>
            </a:r>
            <a:r>
              <a:rPr lang="nb-NO" dirty="0"/>
              <a:t> </a:t>
            </a:r>
            <a:r>
              <a:rPr lang="nb-NO" dirty="0" err="1"/>
              <a:t>here</a:t>
            </a:r>
            <a:r>
              <a:rPr lang="nb-NO" dirty="0"/>
              <a:t>. It is </a:t>
            </a:r>
            <a:r>
              <a:rPr lang="nb-NO" dirty="0" err="1"/>
              <a:t>smoothed</a:t>
            </a:r>
            <a:r>
              <a:rPr lang="nb-NO" dirty="0"/>
              <a:t> </a:t>
            </a:r>
            <a:r>
              <a:rPr lang="nb-NO" dirty="0" err="1"/>
              <a:t>with</a:t>
            </a:r>
            <a:r>
              <a:rPr lang="nb-NO" dirty="0"/>
              <a:t> a </a:t>
            </a:r>
            <a:r>
              <a:rPr lang="nb-NO" dirty="0" err="1"/>
              <a:t>moving</a:t>
            </a:r>
            <a:r>
              <a:rPr lang="nb-NO" dirty="0"/>
              <a:t> </a:t>
            </a:r>
            <a:r>
              <a:rPr lang="nb-NO" dirty="0" err="1"/>
              <a:t>average</a:t>
            </a:r>
            <a:r>
              <a:rPr lang="nb-NO" dirty="0"/>
              <a:t>. This shows </a:t>
            </a:r>
            <a:r>
              <a:rPr lang="nb-NO" dirty="0" err="1"/>
              <a:t>us</a:t>
            </a:r>
            <a:r>
              <a:rPr lang="nb-NO" dirty="0"/>
              <a:t> </a:t>
            </a:r>
            <a:r>
              <a:rPr lang="nb-NO" dirty="0" err="1"/>
              <a:t>that</a:t>
            </a:r>
            <a:r>
              <a:rPr lang="nb-NO" dirty="0"/>
              <a:t> </a:t>
            </a:r>
            <a:r>
              <a:rPr lang="nb-NO" dirty="0" err="1"/>
              <a:t>we</a:t>
            </a:r>
            <a:r>
              <a:rPr lang="nb-NO" dirty="0"/>
              <a:t> have gradients in </a:t>
            </a:r>
            <a:r>
              <a:rPr lang="nb-NO" dirty="0" err="1"/>
              <a:t>the</a:t>
            </a:r>
            <a:r>
              <a:rPr lang="nb-NO" dirty="0"/>
              <a:t> area of </a:t>
            </a:r>
            <a:r>
              <a:rPr lang="nb-NO" dirty="0" err="1"/>
              <a:t>interest</a:t>
            </a:r>
            <a:r>
              <a:rPr lang="nb-NO" dirty="0"/>
              <a:t> and </a:t>
            </a:r>
            <a:r>
              <a:rPr lang="nb-NO" dirty="0" err="1"/>
              <a:t>that</a:t>
            </a:r>
            <a:r>
              <a:rPr lang="nb-NO" dirty="0"/>
              <a:t> </a:t>
            </a:r>
            <a:r>
              <a:rPr lang="nb-NO" dirty="0" err="1"/>
              <a:t>there</a:t>
            </a:r>
            <a:r>
              <a:rPr lang="nb-NO" dirty="0"/>
              <a:t> </a:t>
            </a:r>
            <a:r>
              <a:rPr lang="nb-NO" dirty="0" err="1"/>
              <a:t>should</a:t>
            </a:r>
            <a:r>
              <a:rPr lang="nb-NO" dirty="0"/>
              <a:t> be a presens of </a:t>
            </a:r>
            <a:r>
              <a:rPr lang="nb-NO" dirty="0" err="1"/>
              <a:t>diving</a:t>
            </a:r>
            <a:r>
              <a:rPr lang="nb-NO" dirty="0"/>
              <a:t> </a:t>
            </a:r>
            <a:r>
              <a:rPr lang="nb-NO" dirty="0" err="1"/>
              <a:t>waves</a:t>
            </a:r>
            <a:r>
              <a:rPr lang="nb-NO" dirty="0"/>
              <a:t> in </a:t>
            </a:r>
            <a:r>
              <a:rPr lang="nb-NO" dirty="0" err="1"/>
              <a:t>the</a:t>
            </a:r>
            <a:r>
              <a:rPr lang="nb-NO" dirty="0"/>
              <a:t> data. </a:t>
            </a:r>
            <a:endParaRPr lang="en-GB" dirty="0"/>
          </a:p>
        </p:txBody>
      </p:sp>
      <p:sp>
        <p:nvSpPr>
          <p:cNvPr id="4" name="Plassholder for lysbildenummer 3"/>
          <p:cNvSpPr>
            <a:spLocks noGrp="1"/>
          </p:cNvSpPr>
          <p:nvPr>
            <p:ph type="sldNum" sz="quarter" idx="10"/>
          </p:nvPr>
        </p:nvSpPr>
        <p:spPr/>
        <p:txBody>
          <a:bodyPr/>
          <a:lstStyle/>
          <a:p>
            <a:fld id="{A807D43E-46DF-425A-A27B-DE78248CEF82}" type="slidenum">
              <a:rPr lang="nb-NO" smtClean="0"/>
              <a:t>6</a:t>
            </a:fld>
            <a:endParaRPr lang="nb-NO" dirty="0"/>
          </a:p>
        </p:txBody>
      </p:sp>
    </p:spTree>
    <p:extLst>
      <p:ext uri="{BB962C8B-B14F-4D97-AF65-F5344CB8AC3E}">
        <p14:creationId xmlns:p14="http://schemas.microsoft.com/office/powerpoint/2010/main" val="281096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Here </a:t>
            </a:r>
            <a:r>
              <a:rPr lang="nb-NO" dirty="0" err="1"/>
              <a:t>we</a:t>
            </a:r>
            <a:r>
              <a:rPr lang="nb-NO" dirty="0"/>
              <a:t> have a </a:t>
            </a:r>
            <a:r>
              <a:rPr lang="nb-NO" dirty="0" err="1"/>
              <a:t>low-passed</a:t>
            </a:r>
            <a:r>
              <a:rPr lang="nb-NO" dirty="0"/>
              <a:t> </a:t>
            </a:r>
            <a:r>
              <a:rPr lang="nb-NO" dirty="0" err="1"/>
              <a:t>shot</a:t>
            </a:r>
            <a:r>
              <a:rPr lang="nb-NO" dirty="0"/>
              <a:t> </a:t>
            </a:r>
            <a:r>
              <a:rPr lang="nb-NO" dirty="0" err="1"/>
              <a:t>gather</a:t>
            </a:r>
            <a:r>
              <a:rPr lang="nb-NO" dirty="0"/>
              <a:t> from </a:t>
            </a:r>
            <a:r>
              <a:rPr lang="nb-NO" dirty="0" err="1"/>
              <a:t>the</a:t>
            </a:r>
            <a:r>
              <a:rPr lang="nb-NO" dirty="0"/>
              <a:t> </a:t>
            </a:r>
            <a:r>
              <a:rPr lang="nb-NO" dirty="0" err="1"/>
              <a:t>blowout</a:t>
            </a:r>
            <a:r>
              <a:rPr lang="nb-NO" dirty="0"/>
              <a:t> area. It shows offsets from 3 to 3.5 km. </a:t>
            </a:r>
          </a:p>
          <a:p>
            <a:r>
              <a:rPr lang="nb-NO" dirty="0" err="1"/>
              <a:t>There</a:t>
            </a:r>
            <a:r>
              <a:rPr lang="nb-NO" dirty="0"/>
              <a:t> </a:t>
            </a:r>
            <a:r>
              <a:rPr lang="nb-NO" dirty="0" err="1"/>
              <a:t>are</a:t>
            </a:r>
            <a:r>
              <a:rPr lang="nb-NO" dirty="0"/>
              <a:t> </a:t>
            </a:r>
            <a:r>
              <a:rPr lang="nb-NO" dirty="0" err="1"/>
              <a:t>clear</a:t>
            </a:r>
            <a:r>
              <a:rPr lang="nb-NO" dirty="0"/>
              <a:t> </a:t>
            </a:r>
            <a:r>
              <a:rPr lang="nb-NO" dirty="0" err="1"/>
              <a:t>strong</a:t>
            </a:r>
            <a:r>
              <a:rPr lang="nb-NO" dirty="0"/>
              <a:t> </a:t>
            </a:r>
            <a:r>
              <a:rPr lang="nb-NO" dirty="0" err="1"/>
              <a:t>events</a:t>
            </a:r>
            <a:r>
              <a:rPr lang="nb-NO" dirty="0"/>
              <a:t> in </a:t>
            </a:r>
            <a:r>
              <a:rPr lang="nb-NO" dirty="0" err="1"/>
              <a:t>the</a:t>
            </a:r>
            <a:r>
              <a:rPr lang="nb-NO" dirty="0"/>
              <a:t> </a:t>
            </a:r>
            <a:r>
              <a:rPr lang="nb-NO" dirty="0" err="1"/>
              <a:t>gather</a:t>
            </a:r>
            <a:r>
              <a:rPr lang="nb-NO" dirty="0"/>
              <a:t>, </a:t>
            </a:r>
            <a:r>
              <a:rPr lang="nb-NO" dirty="0" err="1"/>
              <a:t>if</a:t>
            </a:r>
            <a:r>
              <a:rPr lang="nb-NO" dirty="0"/>
              <a:t> </a:t>
            </a:r>
            <a:r>
              <a:rPr lang="nb-NO" dirty="0" err="1"/>
              <a:t>we</a:t>
            </a:r>
            <a:r>
              <a:rPr lang="nb-NO" dirty="0"/>
              <a:t> </a:t>
            </a:r>
            <a:r>
              <a:rPr lang="nb-NO" dirty="0" err="1"/>
              <a:t>take</a:t>
            </a:r>
            <a:r>
              <a:rPr lang="nb-NO" dirty="0"/>
              <a:t> a </a:t>
            </a:r>
            <a:r>
              <a:rPr lang="nb-NO" dirty="0" err="1"/>
              <a:t>closer</a:t>
            </a:r>
            <a:r>
              <a:rPr lang="nb-NO" dirty="0"/>
              <a:t> </a:t>
            </a:r>
            <a:r>
              <a:rPr lang="nb-NO" dirty="0" err="1"/>
              <a:t>look</a:t>
            </a:r>
            <a:r>
              <a:rPr lang="nb-NO" dirty="0"/>
              <a:t> at </a:t>
            </a:r>
            <a:r>
              <a:rPr lang="nb-NO" dirty="0" err="1"/>
              <a:t>number</a:t>
            </a:r>
            <a:r>
              <a:rPr lang="nb-NO" dirty="0"/>
              <a:t> </a:t>
            </a:r>
            <a:r>
              <a:rPr lang="nb-NO" dirty="0" err="1"/>
              <a:t>two</a:t>
            </a:r>
            <a:r>
              <a:rPr lang="nb-NO" dirty="0"/>
              <a:t> and </a:t>
            </a:r>
            <a:r>
              <a:rPr lang="nb-NO" dirty="0" err="1"/>
              <a:t>three</a:t>
            </a:r>
            <a:r>
              <a:rPr lang="nb-NO" dirty="0"/>
              <a:t> </a:t>
            </a:r>
            <a:r>
              <a:rPr lang="nb-NO" dirty="0" err="1"/>
              <a:t>we</a:t>
            </a:r>
            <a:r>
              <a:rPr lang="nb-NO" dirty="0"/>
              <a:t> </a:t>
            </a:r>
            <a:r>
              <a:rPr lang="nb-NO" dirty="0" err="1"/>
              <a:t>see</a:t>
            </a:r>
            <a:r>
              <a:rPr lang="nb-NO" dirty="0"/>
              <a:t> a </a:t>
            </a:r>
            <a:r>
              <a:rPr lang="nb-NO" dirty="0" err="1"/>
              <a:t>clear</a:t>
            </a:r>
            <a:r>
              <a:rPr lang="nb-NO" dirty="0"/>
              <a:t> </a:t>
            </a:r>
            <a:r>
              <a:rPr lang="nb-NO" dirty="0" err="1"/>
              <a:t>increase</a:t>
            </a:r>
            <a:r>
              <a:rPr lang="nb-NO" dirty="0"/>
              <a:t> in amplitude </a:t>
            </a:r>
            <a:r>
              <a:rPr lang="nb-NO" dirty="0" err="1"/>
              <a:t>with</a:t>
            </a:r>
            <a:r>
              <a:rPr lang="nb-NO" dirty="0"/>
              <a:t> offset. </a:t>
            </a:r>
          </a:p>
          <a:p>
            <a:r>
              <a:rPr lang="nb-NO" dirty="0"/>
              <a:t>If </a:t>
            </a:r>
            <a:r>
              <a:rPr lang="nb-NO" dirty="0" err="1"/>
              <a:t>you</a:t>
            </a:r>
            <a:r>
              <a:rPr lang="nb-NO" dirty="0"/>
              <a:t> have a simple </a:t>
            </a:r>
            <a:r>
              <a:rPr lang="nb-NO" dirty="0" err="1"/>
              <a:t>twolayered</a:t>
            </a:r>
            <a:r>
              <a:rPr lang="nb-NO" dirty="0"/>
              <a:t> </a:t>
            </a:r>
            <a:r>
              <a:rPr lang="nb-NO" dirty="0" err="1"/>
              <a:t>model</a:t>
            </a:r>
            <a:r>
              <a:rPr lang="nb-NO" dirty="0"/>
              <a:t> as </a:t>
            </a:r>
            <a:r>
              <a:rPr lang="nb-NO" dirty="0" err="1"/>
              <a:t>shown</a:t>
            </a:r>
            <a:r>
              <a:rPr lang="nb-NO" dirty="0"/>
              <a:t> </a:t>
            </a:r>
            <a:r>
              <a:rPr lang="nb-NO" dirty="0" err="1"/>
              <a:t>earlier</a:t>
            </a:r>
            <a:r>
              <a:rPr lang="nb-NO" dirty="0"/>
              <a:t> </a:t>
            </a:r>
            <a:r>
              <a:rPr lang="nb-NO" dirty="0" err="1"/>
              <a:t>you</a:t>
            </a:r>
            <a:r>
              <a:rPr lang="nb-NO" dirty="0"/>
              <a:t> </a:t>
            </a:r>
            <a:r>
              <a:rPr lang="nb-NO" dirty="0" err="1"/>
              <a:t>would</a:t>
            </a:r>
            <a:r>
              <a:rPr lang="nb-NO" dirty="0"/>
              <a:t> </a:t>
            </a:r>
            <a:r>
              <a:rPr lang="nb-NO" dirty="0" err="1"/>
              <a:t>get</a:t>
            </a:r>
            <a:r>
              <a:rPr lang="nb-NO" dirty="0"/>
              <a:t> an amplitude </a:t>
            </a:r>
            <a:r>
              <a:rPr lang="nb-NO" dirty="0" err="1"/>
              <a:t>increase</a:t>
            </a:r>
            <a:r>
              <a:rPr lang="nb-NO" dirty="0"/>
              <a:t> </a:t>
            </a:r>
            <a:r>
              <a:rPr lang="nb-NO" dirty="0" err="1"/>
              <a:t>with</a:t>
            </a:r>
            <a:r>
              <a:rPr lang="nb-NO" dirty="0"/>
              <a:t> offset </a:t>
            </a:r>
            <a:r>
              <a:rPr lang="nb-NO" dirty="0" err="1"/>
              <a:t>on</a:t>
            </a:r>
            <a:r>
              <a:rPr lang="nb-NO" dirty="0"/>
              <a:t> </a:t>
            </a:r>
            <a:r>
              <a:rPr lang="nb-NO" dirty="0" err="1"/>
              <a:t>the</a:t>
            </a:r>
            <a:r>
              <a:rPr lang="nb-NO" dirty="0"/>
              <a:t> post-</a:t>
            </a:r>
            <a:r>
              <a:rPr lang="nb-NO" dirty="0" err="1"/>
              <a:t>critical</a:t>
            </a:r>
            <a:r>
              <a:rPr lang="nb-NO" dirty="0"/>
              <a:t> </a:t>
            </a:r>
            <a:r>
              <a:rPr lang="nb-NO" dirty="0" err="1"/>
              <a:t>events</a:t>
            </a:r>
            <a:r>
              <a:rPr lang="nb-NO" dirty="0"/>
              <a:t>. This amplitude </a:t>
            </a:r>
            <a:r>
              <a:rPr lang="nb-NO" dirty="0" err="1"/>
              <a:t>increase</a:t>
            </a:r>
            <a:r>
              <a:rPr lang="nb-NO" dirty="0"/>
              <a:t> is </a:t>
            </a:r>
            <a:r>
              <a:rPr lang="nb-NO" dirty="0" err="1"/>
              <a:t>caused</a:t>
            </a:r>
            <a:r>
              <a:rPr lang="nb-NO" dirty="0"/>
              <a:t> by </a:t>
            </a:r>
            <a:r>
              <a:rPr lang="nb-NO" dirty="0" err="1"/>
              <a:t>the</a:t>
            </a:r>
            <a:r>
              <a:rPr lang="nb-NO" dirty="0"/>
              <a:t> head-</a:t>
            </a:r>
            <a:r>
              <a:rPr lang="nb-NO" dirty="0" err="1"/>
              <a:t>wave</a:t>
            </a:r>
            <a:r>
              <a:rPr lang="nb-NO" dirty="0"/>
              <a:t>, </a:t>
            </a:r>
            <a:r>
              <a:rPr lang="nb-NO" dirty="0" err="1"/>
              <a:t>the</a:t>
            </a:r>
            <a:r>
              <a:rPr lang="nb-NO" dirty="0"/>
              <a:t> </a:t>
            </a:r>
            <a:r>
              <a:rPr lang="nb-NO" dirty="0" err="1"/>
              <a:t>diving</a:t>
            </a:r>
            <a:r>
              <a:rPr lang="nb-NO" dirty="0"/>
              <a:t> </a:t>
            </a:r>
            <a:r>
              <a:rPr lang="nb-NO" dirty="0" err="1"/>
              <a:t>wave</a:t>
            </a:r>
            <a:r>
              <a:rPr lang="nb-NO" dirty="0"/>
              <a:t> and </a:t>
            </a:r>
            <a:r>
              <a:rPr lang="nb-NO" dirty="0" err="1"/>
              <a:t>its</a:t>
            </a:r>
            <a:r>
              <a:rPr lang="nb-NO" dirty="0"/>
              <a:t> multiples.</a:t>
            </a:r>
          </a:p>
          <a:p>
            <a:r>
              <a:rPr lang="nb-NO" dirty="0"/>
              <a:t>In </a:t>
            </a:r>
            <a:r>
              <a:rPr lang="nb-NO" dirty="0" err="1"/>
              <a:t>this</a:t>
            </a:r>
            <a:r>
              <a:rPr lang="nb-NO" dirty="0"/>
              <a:t> real data case </a:t>
            </a:r>
            <a:r>
              <a:rPr lang="nb-NO" dirty="0" err="1"/>
              <a:t>we</a:t>
            </a:r>
            <a:r>
              <a:rPr lang="nb-NO" dirty="0"/>
              <a:t> </a:t>
            </a:r>
            <a:r>
              <a:rPr lang="nb-NO" dirty="0" err="1"/>
              <a:t>also</a:t>
            </a:r>
            <a:r>
              <a:rPr lang="nb-NO" dirty="0"/>
              <a:t> have </a:t>
            </a:r>
            <a:r>
              <a:rPr lang="nb-NO" dirty="0" err="1"/>
              <a:t>the</a:t>
            </a:r>
            <a:r>
              <a:rPr lang="nb-NO" dirty="0"/>
              <a:t> </a:t>
            </a:r>
            <a:r>
              <a:rPr lang="nb-NO" dirty="0" err="1"/>
              <a:t>possibility</a:t>
            </a:r>
            <a:r>
              <a:rPr lang="nb-NO" dirty="0"/>
              <a:t> of </a:t>
            </a:r>
            <a:r>
              <a:rPr lang="nb-NO" dirty="0" err="1"/>
              <a:t>interference</a:t>
            </a:r>
            <a:r>
              <a:rPr lang="nb-NO" dirty="0"/>
              <a:t> and </a:t>
            </a:r>
            <a:r>
              <a:rPr lang="nb-NO" dirty="0" err="1"/>
              <a:t>superpositioning</a:t>
            </a:r>
            <a:r>
              <a:rPr lang="nb-NO" dirty="0"/>
              <a:t> of different </a:t>
            </a:r>
            <a:r>
              <a:rPr lang="nb-NO" dirty="0" err="1"/>
              <a:t>headwaves</a:t>
            </a:r>
            <a:r>
              <a:rPr lang="nb-NO" dirty="0"/>
              <a:t>, in </a:t>
            </a:r>
            <a:r>
              <a:rPr lang="nb-NO" dirty="0" err="1"/>
              <a:t>addition</a:t>
            </a:r>
            <a:r>
              <a:rPr lang="nb-NO" dirty="0"/>
              <a:t> to </a:t>
            </a:r>
            <a:r>
              <a:rPr lang="nb-NO" dirty="0" err="1"/>
              <a:t>the</a:t>
            </a:r>
            <a:r>
              <a:rPr lang="nb-NO" dirty="0"/>
              <a:t> </a:t>
            </a:r>
            <a:r>
              <a:rPr lang="nb-NO" dirty="0" err="1"/>
              <a:t>diving</a:t>
            </a:r>
            <a:r>
              <a:rPr lang="nb-NO" dirty="0"/>
              <a:t> </a:t>
            </a:r>
            <a:r>
              <a:rPr lang="nb-NO" dirty="0" err="1"/>
              <a:t>waves</a:t>
            </a:r>
            <a:r>
              <a:rPr lang="nb-NO" dirty="0"/>
              <a:t>.</a:t>
            </a:r>
          </a:p>
        </p:txBody>
      </p:sp>
      <p:sp>
        <p:nvSpPr>
          <p:cNvPr id="4" name="Plassholder for lysbildenummer 3"/>
          <p:cNvSpPr>
            <a:spLocks noGrp="1"/>
          </p:cNvSpPr>
          <p:nvPr>
            <p:ph type="sldNum" sz="quarter" idx="10"/>
          </p:nvPr>
        </p:nvSpPr>
        <p:spPr/>
        <p:txBody>
          <a:bodyPr/>
          <a:lstStyle/>
          <a:p>
            <a:fld id="{C1150688-C588-4DF3-89BA-387F6D2F33D3}" type="slidenum">
              <a:rPr lang="nb-NO" smtClean="0"/>
              <a:t>7</a:t>
            </a:fld>
            <a:endParaRPr lang="nb-NO"/>
          </a:p>
        </p:txBody>
      </p:sp>
    </p:spTree>
    <p:extLst>
      <p:ext uri="{BB962C8B-B14F-4D97-AF65-F5344CB8AC3E}">
        <p14:creationId xmlns:p14="http://schemas.microsoft.com/office/powerpoint/2010/main" val="280174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What</a:t>
            </a:r>
            <a:r>
              <a:rPr lang="nb-NO" dirty="0"/>
              <a:t> </a:t>
            </a:r>
            <a:r>
              <a:rPr lang="nb-NO" dirty="0" err="1"/>
              <a:t>you</a:t>
            </a:r>
            <a:r>
              <a:rPr lang="nb-NO" dirty="0"/>
              <a:t> </a:t>
            </a:r>
            <a:r>
              <a:rPr lang="nb-NO" dirty="0" err="1"/>
              <a:t>see</a:t>
            </a:r>
            <a:r>
              <a:rPr lang="nb-NO" dirty="0"/>
              <a:t> </a:t>
            </a:r>
            <a:r>
              <a:rPr lang="nb-NO" dirty="0" err="1"/>
              <a:t>here</a:t>
            </a:r>
            <a:r>
              <a:rPr lang="nb-NO" dirty="0"/>
              <a:t> is a trace at 3.5 km offset for a 10 km stretch </a:t>
            </a:r>
            <a:r>
              <a:rPr lang="nb-NO" dirty="0" err="1"/>
              <a:t>accross</a:t>
            </a:r>
            <a:r>
              <a:rPr lang="nb-NO" dirty="0"/>
              <a:t> </a:t>
            </a:r>
            <a:r>
              <a:rPr lang="nb-NO" dirty="0" err="1"/>
              <a:t>the</a:t>
            </a:r>
            <a:r>
              <a:rPr lang="nb-NO" dirty="0"/>
              <a:t> </a:t>
            </a:r>
            <a:r>
              <a:rPr lang="nb-NO" dirty="0" err="1"/>
              <a:t>blowout</a:t>
            </a:r>
            <a:r>
              <a:rPr lang="nb-NO" dirty="0"/>
              <a:t> well. Line in </a:t>
            </a:r>
            <a:r>
              <a:rPr lang="nb-NO" dirty="0" err="1"/>
              <a:t>relation</a:t>
            </a:r>
            <a:r>
              <a:rPr lang="nb-NO" dirty="0"/>
              <a:t> to </a:t>
            </a:r>
            <a:r>
              <a:rPr lang="nb-NO" dirty="0" err="1"/>
              <a:t>the</a:t>
            </a:r>
            <a:r>
              <a:rPr lang="nb-NO" dirty="0"/>
              <a:t> </a:t>
            </a:r>
            <a:r>
              <a:rPr lang="nb-NO" dirty="0" err="1"/>
              <a:t>blowout</a:t>
            </a:r>
            <a:r>
              <a:rPr lang="nb-NO" dirty="0"/>
              <a:t> and </a:t>
            </a:r>
            <a:r>
              <a:rPr lang="nb-NO" dirty="0" err="1"/>
              <a:t>relief</a:t>
            </a:r>
            <a:r>
              <a:rPr lang="nb-NO" dirty="0"/>
              <a:t> well is </a:t>
            </a:r>
            <a:r>
              <a:rPr lang="nb-NO" dirty="0" err="1"/>
              <a:t>shown</a:t>
            </a:r>
            <a:r>
              <a:rPr lang="nb-NO" dirty="0"/>
              <a:t> to </a:t>
            </a:r>
            <a:r>
              <a:rPr lang="nb-NO" dirty="0" err="1"/>
              <a:t>the</a:t>
            </a:r>
            <a:r>
              <a:rPr lang="nb-NO" dirty="0"/>
              <a:t> </a:t>
            </a:r>
            <a:r>
              <a:rPr lang="nb-NO" dirty="0" err="1"/>
              <a:t>left</a:t>
            </a:r>
            <a:r>
              <a:rPr lang="nb-NO" dirty="0"/>
              <a:t>. So </a:t>
            </a:r>
            <a:r>
              <a:rPr lang="nb-NO" dirty="0" err="1"/>
              <a:t>what</a:t>
            </a:r>
            <a:r>
              <a:rPr lang="nb-NO" dirty="0"/>
              <a:t> </a:t>
            </a:r>
            <a:r>
              <a:rPr lang="nb-NO" dirty="0" err="1"/>
              <a:t>we</a:t>
            </a:r>
            <a:r>
              <a:rPr lang="nb-NO" dirty="0"/>
              <a:t> </a:t>
            </a:r>
            <a:r>
              <a:rPr lang="nb-NO" dirty="0" err="1"/>
              <a:t>see</a:t>
            </a:r>
            <a:r>
              <a:rPr lang="nb-NO" dirty="0"/>
              <a:t> </a:t>
            </a:r>
            <a:r>
              <a:rPr lang="nb-NO" dirty="0" err="1"/>
              <a:t>are</a:t>
            </a:r>
            <a:r>
              <a:rPr lang="nb-NO" dirty="0"/>
              <a:t> </a:t>
            </a:r>
            <a:r>
              <a:rPr lang="nb-NO" dirty="0" err="1"/>
              <a:t>the</a:t>
            </a:r>
            <a:r>
              <a:rPr lang="nb-NO" dirty="0"/>
              <a:t> traveltimes of </a:t>
            </a:r>
            <a:r>
              <a:rPr lang="nb-NO" dirty="0" err="1"/>
              <a:t>the</a:t>
            </a:r>
            <a:r>
              <a:rPr lang="nb-NO" dirty="0"/>
              <a:t> different </a:t>
            </a:r>
            <a:r>
              <a:rPr lang="nb-NO" dirty="0" err="1"/>
              <a:t>events</a:t>
            </a:r>
            <a:r>
              <a:rPr lang="nb-NO" dirty="0"/>
              <a:t> at a </a:t>
            </a:r>
            <a:r>
              <a:rPr lang="nb-NO" dirty="0" err="1"/>
              <a:t>certain</a:t>
            </a:r>
            <a:r>
              <a:rPr lang="nb-NO" dirty="0"/>
              <a:t> offset </a:t>
            </a:r>
            <a:r>
              <a:rPr lang="nb-NO" dirty="0" err="1"/>
              <a:t>accross</a:t>
            </a:r>
            <a:r>
              <a:rPr lang="nb-NO" dirty="0"/>
              <a:t> </a:t>
            </a:r>
            <a:r>
              <a:rPr lang="nb-NO" dirty="0" err="1"/>
              <a:t>the</a:t>
            </a:r>
            <a:r>
              <a:rPr lang="nb-NO" dirty="0"/>
              <a:t> </a:t>
            </a:r>
            <a:r>
              <a:rPr lang="nb-NO" dirty="0" err="1"/>
              <a:t>blowout</a:t>
            </a:r>
            <a:r>
              <a:rPr lang="nb-NO" dirty="0"/>
              <a:t> well. </a:t>
            </a:r>
          </a:p>
          <a:p>
            <a:r>
              <a:rPr lang="nb-NO" dirty="0"/>
              <a:t>The different </a:t>
            </a:r>
            <a:r>
              <a:rPr lang="nb-NO" dirty="0" err="1"/>
              <a:t>events</a:t>
            </a:r>
            <a:r>
              <a:rPr lang="nb-NO" dirty="0"/>
              <a:t> </a:t>
            </a:r>
            <a:r>
              <a:rPr lang="nb-NO" dirty="0" err="1"/>
              <a:t>are</a:t>
            </a:r>
            <a:r>
              <a:rPr lang="nb-NO" dirty="0"/>
              <a:t> </a:t>
            </a:r>
            <a:r>
              <a:rPr lang="nb-NO" dirty="0" err="1"/>
              <a:t>easily</a:t>
            </a:r>
            <a:r>
              <a:rPr lang="nb-NO" dirty="0"/>
              <a:t> </a:t>
            </a:r>
            <a:r>
              <a:rPr lang="nb-NO" dirty="0" err="1"/>
              <a:t>interpreted</a:t>
            </a:r>
            <a:r>
              <a:rPr lang="nb-NO" dirty="0"/>
              <a:t> </a:t>
            </a:r>
            <a:r>
              <a:rPr lang="nb-NO" dirty="0" err="1"/>
              <a:t>along</a:t>
            </a:r>
            <a:r>
              <a:rPr lang="nb-NO" dirty="0"/>
              <a:t> </a:t>
            </a:r>
            <a:r>
              <a:rPr lang="nb-NO" dirty="0" err="1"/>
              <a:t>the</a:t>
            </a:r>
            <a:r>
              <a:rPr lang="nb-NO" dirty="0"/>
              <a:t> line and </a:t>
            </a:r>
            <a:r>
              <a:rPr lang="nb-NO" dirty="0" err="1"/>
              <a:t>clear</a:t>
            </a:r>
            <a:r>
              <a:rPr lang="nb-NO" dirty="0"/>
              <a:t> traveltime </a:t>
            </a:r>
            <a:r>
              <a:rPr lang="nb-NO" dirty="0" err="1"/>
              <a:t>increases</a:t>
            </a:r>
            <a:r>
              <a:rPr lang="nb-NO" dirty="0"/>
              <a:t> </a:t>
            </a:r>
            <a:r>
              <a:rPr lang="nb-NO" dirty="0" err="1"/>
              <a:t>are</a:t>
            </a:r>
            <a:r>
              <a:rPr lang="nb-NO" dirty="0"/>
              <a:t> </a:t>
            </a:r>
            <a:r>
              <a:rPr lang="nb-NO" dirty="0" err="1"/>
              <a:t>observed</a:t>
            </a:r>
            <a:r>
              <a:rPr lang="nb-NO" dirty="0"/>
              <a:t> </a:t>
            </a:r>
            <a:r>
              <a:rPr lang="nb-NO" dirty="0" err="1"/>
              <a:t>near</a:t>
            </a:r>
            <a:r>
              <a:rPr lang="nb-NO" dirty="0"/>
              <a:t> </a:t>
            </a:r>
            <a:r>
              <a:rPr lang="nb-NO" dirty="0" err="1"/>
              <a:t>the</a:t>
            </a:r>
            <a:r>
              <a:rPr lang="nb-NO" dirty="0"/>
              <a:t> </a:t>
            </a:r>
            <a:r>
              <a:rPr lang="nb-NO" dirty="0" err="1"/>
              <a:t>blowout</a:t>
            </a:r>
            <a:r>
              <a:rPr lang="nb-NO" dirty="0"/>
              <a:t> well. </a:t>
            </a:r>
          </a:p>
          <a:p>
            <a:r>
              <a:rPr lang="nb-NO" dirty="0" err="1"/>
              <a:t>Events</a:t>
            </a:r>
            <a:r>
              <a:rPr lang="nb-NO" dirty="0"/>
              <a:t> </a:t>
            </a:r>
            <a:r>
              <a:rPr lang="nb-NO" dirty="0" err="1"/>
              <a:t>two</a:t>
            </a:r>
            <a:r>
              <a:rPr lang="nb-NO" dirty="0"/>
              <a:t> and </a:t>
            </a:r>
            <a:r>
              <a:rPr lang="nb-NO" dirty="0" err="1"/>
              <a:t>three</a:t>
            </a:r>
            <a:r>
              <a:rPr lang="nb-NO" dirty="0"/>
              <a:t> have </a:t>
            </a:r>
            <a:r>
              <a:rPr lang="nb-NO" dirty="0" err="1"/>
              <a:t>here</a:t>
            </a:r>
            <a:r>
              <a:rPr lang="nb-NO" dirty="0"/>
              <a:t> </a:t>
            </a:r>
            <a:r>
              <a:rPr lang="nb-NO" dirty="0" err="1"/>
              <a:t>anomlies</a:t>
            </a:r>
            <a:r>
              <a:rPr lang="nb-NO" dirty="0"/>
              <a:t> </a:t>
            </a:r>
            <a:r>
              <a:rPr lang="nb-NO" dirty="0" err="1"/>
              <a:t>that</a:t>
            </a:r>
            <a:r>
              <a:rPr lang="nb-NO" dirty="0"/>
              <a:t> have an </a:t>
            </a:r>
            <a:r>
              <a:rPr lang="nb-NO" dirty="0" err="1"/>
              <a:t>extent</a:t>
            </a:r>
            <a:r>
              <a:rPr lang="nb-NO" dirty="0"/>
              <a:t> of </a:t>
            </a:r>
            <a:r>
              <a:rPr lang="nb-NO" dirty="0" err="1"/>
              <a:t>approximately</a:t>
            </a:r>
            <a:r>
              <a:rPr lang="nb-NO" dirty="0"/>
              <a:t> 2 km.</a:t>
            </a:r>
          </a:p>
        </p:txBody>
      </p:sp>
      <p:sp>
        <p:nvSpPr>
          <p:cNvPr id="4" name="Plassholder for lysbildenummer 3"/>
          <p:cNvSpPr>
            <a:spLocks noGrp="1"/>
          </p:cNvSpPr>
          <p:nvPr>
            <p:ph type="sldNum" sz="quarter" idx="10"/>
          </p:nvPr>
        </p:nvSpPr>
        <p:spPr/>
        <p:txBody>
          <a:bodyPr/>
          <a:lstStyle/>
          <a:p>
            <a:fld id="{C1150688-C588-4DF3-89BA-387F6D2F33D3}" type="slidenum">
              <a:rPr lang="nb-NO" smtClean="0"/>
              <a:t>8</a:t>
            </a:fld>
            <a:endParaRPr lang="nb-NO"/>
          </a:p>
        </p:txBody>
      </p:sp>
    </p:spTree>
    <p:extLst>
      <p:ext uri="{BB962C8B-B14F-4D97-AF65-F5344CB8AC3E}">
        <p14:creationId xmlns:p14="http://schemas.microsoft.com/office/powerpoint/2010/main" val="72840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Using a 3D </a:t>
            </a:r>
            <a:r>
              <a:rPr lang="nb-NO" dirty="0" err="1"/>
              <a:t>dataset</a:t>
            </a:r>
            <a:r>
              <a:rPr lang="nb-NO" dirty="0"/>
              <a:t> </a:t>
            </a:r>
            <a:r>
              <a:rPr lang="nb-NO" dirty="0" err="1"/>
              <a:t>the</a:t>
            </a:r>
            <a:r>
              <a:rPr lang="nb-NO" dirty="0"/>
              <a:t> traveltime to different </a:t>
            </a:r>
            <a:r>
              <a:rPr lang="nb-NO" dirty="0" err="1"/>
              <a:t>events</a:t>
            </a:r>
            <a:r>
              <a:rPr lang="nb-NO" dirty="0"/>
              <a:t> </a:t>
            </a:r>
            <a:r>
              <a:rPr lang="nb-NO" dirty="0" err="1"/>
              <a:t>can</a:t>
            </a:r>
            <a:r>
              <a:rPr lang="nb-NO" dirty="0"/>
              <a:t> be </a:t>
            </a:r>
            <a:r>
              <a:rPr lang="nb-NO" dirty="0" err="1"/>
              <a:t>mapped</a:t>
            </a:r>
            <a:r>
              <a:rPr lang="nb-NO" dirty="0"/>
              <a:t>. In </a:t>
            </a:r>
            <a:r>
              <a:rPr lang="nb-NO" dirty="0" err="1"/>
              <a:t>this</a:t>
            </a:r>
            <a:r>
              <a:rPr lang="nb-NO" dirty="0"/>
              <a:t> case </a:t>
            </a:r>
            <a:r>
              <a:rPr lang="nb-NO" dirty="0" err="1"/>
              <a:t>we</a:t>
            </a:r>
            <a:r>
              <a:rPr lang="nb-NO" dirty="0"/>
              <a:t> have </a:t>
            </a:r>
            <a:r>
              <a:rPr lang="nb-NO" dirty="0" err="1"/>
              <a:t>simply</a:t>
            </a:r>
            <a:r>
              <a:rPr lang="nb-NO" dirty="0"/>
              <a:t> </a:t>
            </a:r>
            <a:r>
              <a:rPr lang="nb-NO" dirty="0" err="1"/>
              <a:t>interpreted</a:t>
            </a:r>
            <a:r>
              <a:rPr lang="nb-NO" dirty="0"/>
              <a:t> </a:t>
            </a:r>
            <a:r>
              <a:rPr lang="nb-NO" dirty="0" err="1"/>
              <a:t>the</a:t>
            </a:r>
            <a:r>
              <a:rPr lang="nb-NO" dirty="0"/>
              <a:t> traveltime to </a:t>
            </a:r>
            <a:r>
              <a:rPr lang="nb-NO" dirty="0" err="1"/>
              <a:t>the</a:t>
            </a:r>
            <a:r>
              <a:rPr lang="nb-NO" dirty="0"/>
              <a:t> </a:t>
            </a:r>
            <a:r>
              <a:rPr lang="nb-NO" dirty="0" err="1"/>
              <a:t>peak</a:t>
            </a:r>
            <a:r>
              <a:rPr lang="nb-NO" dirty="0"/>
              <a:t> of an </a:t>
            </a:r>
            <a:r>
              <a:rPr lang="nb-NO" dirty="0" err="1"/>
              <a:t>event</a:t>
            </a:r>
            <a:r>
              <a:rPr lang="nb-NO" dirty="0"/>
              <a:t> at a </a:t>
            </a:r>
            <a:r>
              <a:rPr lang="nb-NO" dirty="0" err="1"/>
              <a:t>certain</a:t>
            </a:r>
            <a:r>
              <a:rPr lang="nb-NO" dirty="0"/>
              <a:t> offset </a:t>
            </a:r>
            <a:r>
              <a:rPr lang="nb-NO" dirty="0" err="1"/>
              <a:t>accross</a:t>
            </a:r>
            <a:r>
              <a:rPr lang="nb-NO" dirty="0"/>
              <a:t> </a:t>
            </a:r>
            <a:r>
              <a:rPr lang="nb-NO" dirty="0" err="1"/>
              <a:t>the</a:t>
            </a:r>
            <a:r>
              <a:rPr lang="nb-NO" dirty="0"/>
              <a:t> </a:t>
            </a:r>
            <a:r>
              <a:rPr lang="nb-NO" dirty="0" err="1"/>
              <a:t>whole</a:t>
            </a:r>
            <a:r>
              <a:rPr lang="nb-NO" dirty="0"/>
              <a:t> </a:t>
            </a:r>
            <a:r>
              <a:rPr lang="nb-NO" dirty="0" err="1"/>
              <a:t>cube</a:t>
            </a:r>
            <a:r>
              <a:rPr lang="nb-NO" dirty="0"/>
              <a:t>. </a:t>
            </a:r>
          </a:p>
          <a:p>
            <a:r>
              <a:rPr lang="nb-NO" dirty="0"/>
              <a:t>In </a:t>
            </a:r>
            <a:r>
              <a:rPr lang="nb-NO" dirty="0" err="1"/>
              <a:t>this</a:t>
            </a:r>
            <a:r>
              <a:rPr lang="nb-NO" dirty="0"/>
              <a:t> plot </a:t>
            </a:r>
            <a:r>
              <a:rPr lang="nb-NO" dirty="0" err="1"/>
              <a:t>we</a:t>
            </a:r>
            <a:r>
              <a:rPr lang="nb-NO" dirty="0"/>
              <a:t> have </a:t>
            </a:r>
            <a:r>
              <a:rPr lang="nb-NO" dirty="0" err="1"/>
              <a:t>the</a:t>
            </a:r>
            <a:r>
              <a:rPr lang="nb-NO" dirty="0"/>
              <a:t> traveltime to </a:t>
            </a:r>
            <a:r>
              <a:rPr lang="nb-NO" dirty="0" err="1"/>
              <a:t>the</a:t>
            </a:r>
            <a:r>
              <a:rPr lang="nb-NO" dirty="0"/>
              <a:t> </a:t>
            </a:r>
            <a:r>
              <a:rPr lang="nb-NO" dirty="0" err="1"/>
              <a:t>second</a:t>
            </a:r>
            <a:r>
              <a:rPr lang="nb-NO" dirty="0"/>
              <a:t> </a:t>
            </a:r>
            <a:r>
              <a:rPr lang="nb-NO" dirty="0" err="1"/>
              <a:t>event</a:t>
            </a:r>
            <a:r>
              <a:rPr lang="nb-NO" dirty="0"/>
              <a:t> at 3.5km offset. The </a:t>
            </a:r>
            <a:r>
              <a:rPr lang="nb-NO" dirty="0" err="1"/>
              <a:t>blowout</a:t>
            </a:r>
            <a:r>
              <a:rPr lang="nb-NO" dirty="0"/>
              <a:t> well is in </a:t>
            </a:r>
            <a:r>
              <a:rPr lang="nb-NO" dirty="0" err="1"/>
              <a:t>the</a:t>
            </a:r>
            <a:r>
              <a:rPr lang="nb-NO" dirty="0"/>
              <a:t> </a:t>
            </a:r>
            <a:r>
              <a:rPr lang="nb-NO" dirty="0" err="1"/>
              <a:t>middle</a:t>
            </a:r>
            <a:r>
              <a:rPr lang="nb-NO" dirty="0"/>
              <a:t> marked in red. </a:t>
            </a:r>
            <a:r>
              <a:rPr lang="nb-NO" dirty="0" err="1"/>
              <a:t>around</a:t>
            </a:r>
            <a:r>
              <a:rPr lang="nb-NO" dirty="0"/>
              <a:t> </a:t>
            </a:r>
            <a:r>
              <a:rPr lang="nb-NO" dirty="0" err="1"/>
              <a:t>the</a:t>
            </a:r>
            <a:r>
              <a:rPr lang="nb-NO" dirty="0"/>
              <a:t> </a:t>
            </a:r>
            <a:r>
              <a:rPr lang="nb-NO" dirty="0" err="1"/>
              <a:t>blowout</a:t>
            </a:r>
            <a:r>
              <a:rPr lang="nb-NO" dirty="0"/>
              <a:t> </a:t>
            </a:r>
            <a:r>
              <a:rPr lang="nb-NO" dirty="0" err="1"/>
              <a:t>we</a:t>
            </a:r>
            <a:r>
              <a:rPr lang="nb-NO" dirty="0"/>
              <a:t> </a:t>
            </a:r>
            <a:r>
              <a:rPr lang="nb-NO" dirty="0" err="1"/>
              <a:t>clearly</a:t>
            </a:r>
            <a:r>
              <a:rPr lang="nb-NO" dirty="0"/>
              <a:t> </a:t>
            </a:r>
            <a:r>
              <a:rPr lang="nb-NO" dirty="0" err="1"/>
              <a:t>can</a:t>
            </a:r>
            <a:r>
              <a:rPr lang="nb-NO" dirty="0"/>
              <a:t> </a:t>
            </a:r>
            <a:r>
              <a:rPr lang="nb-NO" dirty="0" err="1"/>
              <a:t>see</a:t>
            </a:r>
            <a:r>
              <a:rPr lang="nb-NO" dirty="0"/>
              <a:t> a </a:t>
            </a:r>
            <a:r>
              <a:rPr lang="nb-NO" dirty="0" err="1"/>
              <a:t>large</a:t>
            </a:r>
            <a:r>
              <a:rPr lang="nb-NO" dirty="0"/>
              <a:t> </a:t>
            </a:r>
            <a:r>
              <a:rPr lang="nb-NO" dirty="0" err="1"/>
              <a:t>elongated</a:t>
            </a:r>
            <a:r>
              <a:rPr lang="nb-NO" dirty="0"/>
              <a:t> </a:t>
            </a:r>
            <a:r>
              <a:rPr lang="nb-NO" dirty="0" err="1"/>
              <a:t>anomaly</a:t>
            </a:r>
            <a:r>
              <a:rPr lang="nb-NO" dirty="0"/>
              <a:t>. </a:t>
            </a:r>
          </a:p>
          <a:p>
            <a:r>
              <a:rPr lang="nb-NO" dirty="0"/>
              <a:t>It is </a:t>
            </a:r>
            <a:r>
              <a:rPr lang="nb-NO" dirty="0" err="1"/>
              <a:t>important</a:t>
            </a:r>
            <a:r>
              <a:rPr lang="nb-NO" dirty="0"/>
              <a:t> to note </a:t>
            </a:r>
            <a:r>
              <a:rPr lang="nb-NO" dirty="0" err="1"/>
              <a:t>that</a:t>
            </a:r>
            <a:r>
              <a:rPr lang="nb-NO" dirty="0"/>
              <a:t> </a:t>
            </a:r>
            <a:r>
              <a:rPr lang="nb-NO" dirty="0" err="1"/>
              <a:t>the</a:t>
            </a:r>
            <a:r>
              <a:rPr lang="nb-NO" dirty="0"/>
              <a:t> </a:t>
            </a:r>
            <a:r>
              <a:rPr lang="nb-NO" dirty="0" err="1"/>
              <a:t>shoting</a:t>
            </a:r>
            <a:r>
              <a:rPr lang="nb-NO" dirty="0"/>
              <a:t> </a:t>
            </a:r>
            <a:r>
              <a:rPr lang="nb-NO" dirty="0" err="1"/>
              <a:t>direction</a:t>
            </a:r>
            <a:r>
              <a:rPr lang="nb-NO" dirty="0"/>
              <a:t> of </a:t>
            </a:r>
            <a:r>
              <a:rPr lang="nb-NO" dirty="0" err="1"/>
              <a:t>the</a:t>
            </a:r>
            <a:r>
              <a:rPr lang="nb-NO" dirty="0"/>
              <a:t> survey is in </a:t>
            </a:r>
            <a:r>
              <a:rPr lang="nb-NO" dirty="0" err="1"/>
              <a:t>the</a:t>
            </a:r>
            <a:r>
              <a:rPr lang="nb-NO" dirty="0"/>
              <a:t> NE-SW </a:t>
            </a:r>
            <a:r>
              <a:rPr lang="nb-NO" dirty="0" err="1"/>
              <a:t>direction</a:t>
            </a:r>
            <a:r>
              <a:rPr lang="nb-NO" dirty="0"/>
              <a:t>. This is </a:t>
            </a:r>
            <a:r>
              <a:rPr lang="nb-NO" dirty="0" err="1"/>
              <a:t>the</a:t>
            </a:r>
            <a:r>
              <a:rPr lang="nb-NO" dirty="0"/>
              <a:t> </a:t>
            </a:r>
            <a:r>
              <a:rPr lang="nb-NO" dirty="0" err="1"/>
              <a:t>reason</a:t>
            </a:r>
            <a:r>
              <a:rPr lang="nb-NO" dirty="0"/>
              <a:t> </a:t>
            </a:r>
            <a:r>
              <a:rPr lang="nb-NO" dirty="0" err="1"/>
              <a:t>the</a:t>
            </a:r>
            <a:r>
              <a:rPr lang="nb-NO" dirty="0"/>
              <a:t> </a:t>
            </a:r>
            <a:r>
              <a:rPr lang="nb-NO" dirty="0" err="1"/>
              <a:t>anomaly</a:t>
            </a:r>
            <a:r>
              <a:rPr lang="nb-NO" dirty="0"/>
              <a:t> is </a:t>
            </a:r>
            <a:r>
              <a:rPr lang="nb-NO" dirty="0" err="1"/>
              <a:t>elongated</a:t>
            </a:r>
            <a:r>
              <a:rPr lang="nb-NO" dirty="0"/>
              <a:t> in </a:t>
            </a:r>
            <a:r>
              <a:rPr lang="nb-NO" dirty="0" err="1"/>
              <a:t>this</a:t>
            </a:r>
            <a:r>
              <a:rPr lang="nb-NO" dirty="0"/>
              <a:t> same </a:t>
            </a:r>
            <a:r>
              <a:rPr lang="nb-NO" dirty="0" err="1"/>
              <a:t>direction</a:t>
            </a:r>
            <a:r>
              <a:rPr lang="nb-NO" dirty="0"/>
              <a:t>.</a:t>
            </a:r>
          </a:p>
          <a:p>
            <a:endParaRPr lang="nb-NO" dirty="0"/>
          </a:p>
        </p:txBody>
      </p:sp>
      <p:sp>
        <p:nvSpPr>
          <p:cNvPr id="4" name="Plassholder for lysbildenummer 3"/>
          <p:cNvSpPr>
            <a:spLocks noGrp="1"/>
          </p:cNvSpPr>
          <p:nvPr>
            <p:ph type="sldNum" sz="quarter" idx="10"/>
          </p:nvPr>
        </p:nvSpPr>
        <p:spPr/>
        <p:txBody>
          <a:bodyPr/>
          <a:lstStyle/>
          <a:p>
            <a:fld id="{C1150688-C588-4DF3-89BA-387F6D2F33D3}" type="slidenum">
              <a:rPr lang="nb-NO" smtClean="0"/>
              <a:t>9</a:t>
            </a:fld>
            <a:endParaRPr lang="nb-NO"/>
          </a:p>
        </p:txBody>
      </p:sp>
    </p:spTree>
    <p:extLst>
      <p:ext uri="{BB962C8B-B14F-4D97-AF65-F5344CB8AC3E}">
        <p14:creationId xmlns:p14="http://schemas.microsoft.com/office/powerpoint/2010/main" val="58791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11E4-3771-4028-8775-9DCE2306D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8F79520A-42B5-489A-AF1F-A767BCC83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ACEF0686-8B9F-45DF-B35A-03DE30A7CD7A}"/>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5" name="Footer Placeholder 4">
            <a:extLst>
              <a:ext uri="{FF2B5EF4-FFF2-40B4-BE49-F238E27FC236}">
                <a16:creationId xmlns:a16="http://schemas.microsoft.com/office/drawing/2014/main" id="{6C67BF71-A4A4-4A5B-9A6F-441DA0BCC57F}"/>
              </a:ext>
            </a:extLst>
          </p:cNvPr>
          <p:cNvSpPr>
            <a:spLocks noGrp="1"/>
          </p:cNvSpPr>
          <p:nvPr>
            <p:ph type="ftr" sz="quarter" idx="11"/>
          </p:nvPr>
        </p:nvSpPr>
        <p:spPr/>
        <p:txBody>
          <a:bodyPr/>
          <a:lstStyle/>
          <a:p>
            <a:endParaRPr lang="nb-NO" dirty="0"/>
          </a:p>
        </p:txBody>
      </p:sp>
      <p:sp>
        <p:nvSpPr>
          <p:cNvPr id="6" name="Slide Number Placeholder 5">
            <a:extLst>
              <a:ext uri="{FF2B5EF4-FFF2-40B4-BE49-F238E27FC236}">
                <a16:creationId xmlns:a16="http://schemas.microsoft.com/office/drawing/2014/main" id="{A4117C16-F069-4866-93ED-358A78E717F2}"/>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222076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3A3C-782D-44CC-BC21-2F48FF24501B}"/>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04CA00A4-0CDC-4AB0-BC2D-23946A504C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12550B8-55BC-44FC-AABD-7BF8BEACEF1C}"/>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5" name="Footer Placeholder 4">
            <a:extLst>
              <a:ext uri="{FF2B5EF4-FFF2-40B4-BE49-F238E27FC236}">
                <a16:creationId xmlns:a16="http://schemas.microsoft.com/office/drawing/2014/main" id="{F667D155-1212-43CC-9EA7-2A58C93B654D}"/>
              </a:ext>
            </a:extLst>
          </p:cNvPr>
          <p:cNvSpPr>
            <a:spLocks noGrp="1"/>
          </p:cNvSpPr>
          <p:nvPr>
            <p:ph type="ftr" sz="quarter" idx="11"/>
          </p:nvPr>
        </p:nvSpPr>
        <p:spPr/>
        <p:txBody>
          <a:bodyPr/>
          <a:lstStyle/>
          <a:p>
            <a:endParaRPr lang="nb-NO" dirty="0"/>
          </a:p>
        </p:txBody>
      </p:sp>
      <p:sp>
        <p:nvSpPr>
          <p:cNvPr id="6" name="Slide Number Placeholder 5">
            <a:extLst>
              <a:ext uri="{FF2B5EF4-FFF2-40B4-BE49-F238E27FC236}">
                <a16:creationId xmlns:a16="http://schemas.microsoft.com/office/drawing/2014/main" id="{E2162A53-A04B-4E7A-ABEF-9F9C286B9303}"/>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65475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65E09-5230-450C-A783-DA0DE4CE9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77B2F76-33F3-4DA8-A499-347EE59A13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7CAEA2E-17A0-43AD-A905-7178FEEE6F56}"/>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5" name="Footer Placeholder 4">
            <a:extLst>
              <a:ext uri="{FF2B5EF4-FFF2-40B4-BE49-F238E27FC236}">
                <a16:creationId xmlns:a16="http://schemas.microsoft.com/office/drawing/2014/main" id="{687EC9B2-CD4E-488D-8FB6-94184E24C3AF}"/>
              </a:ext>
            </a:extLst>
          </p:cNvPr>
          <p:cNvSpPr>
            <a:spLocks noGrp="1"/>
          </p:cNvSpPr>
          <p:nvPr>
            <p:ph type="ftr" sz="quarter" idx="11"/>
          </p:nvPr>
        </p:nvSpPr>
        <p:spPr/>
        <p:txBody>
          <a:bodyPr/>
          <a:lstStyle/>
          <a:p>
            <a:endParaRPr lang="nb-NO" dirty="0"/>
          </a:p>
        </p:txBody>
      </p:sp>
      <p:sp>
        <p:nvSpPr>
          <p:cNvPr id="6" name="Slide Number Placeholder 5">
            <a:extLst>
              <a:ext uri="{FF2B5EF4-FFF2-40B4-BE49-F238E27FC236}">
                <a16:creationId xmlns:a16="http://schemas.microsoft.com/office/drawing/2014/main" id="{A11CB92B-0A00-4FDE-A250-1FC6F1939772}"/>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146383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4992-F719-43AB-AB49-B547866034D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18C75E1-BFBF-47D1-A705-1363F90155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89B707A-3A2F-4780-AAD8-2E749FDEE499}"/>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5" name="Footer Placeholder 4">
            <a:extLst>
              <a:ext uri="{FF2B5EF4-FFF2-40B4-BE49-F238E27FC236}">
                <a16:creationId xmlns:a16="http://schemas.microsoft.com/office/drawing/2014/main" id="{9566F89E-058C-4E4C-8062-0AF54C6BE145}"/>
              </a:ext>
            </a:extLst>
          </p:cNvPr>
          <p:cNvSpPr>
            <a:spLocks noGrp="1"/>
          </p:cNvSpPr>
          <p:nvPr>
            <p:ph type="ftr" sz="quarter" idx="11"/>
          </p:nvPr>
        </p:nvSpPr>
        <p:spPr/>
        <p:txBody>
          <a:bodyPr/>
          <a:lstStyle/>
          <a:p>
            <a:endParaRPr lang="nb-NO" dirty="0"/>
          </a:p>
        </p:txBody>
      </p:sp>
      <p:sp>
        <p:nvSpPr>
          <p:cNvPr id="6" name="Slide Number Placeholder 5">
            <a:extLst>
              <a:ext uri="{FF2B5EF4-FFF2-40B4-BE49-F238E27FC236}">
                <a16:creationId xmlns:a16="http://schemas.microsoft.com/office/drawing/2014/main" id="{027A793A-6B40-4D21-897E-1A84BEDD82DE}"/>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402972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0EC9-DD19-4FF5-98DE-F21A2C9E1E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28F9A83E-5B49-47D7-9EF4-9126333B2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25BCA1-7493-4B56-A5F0-74747B5612B6}"/>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5" name="Footer Placeholder 4">
            <a:extLst>
              <a:ext uri="{FF2B5EF4-FFF2-40B4-BE49-F238E27FC236}">
                <a16:creationId xmlns:a16="http://schemas.microsoft.com/office/drawing/2014/main" id="{99C30597-42E0-4E7D-94E6-AABE2213DEBE}"/>
              </a:ext>
            </a:extLst>
          </p:cNvPr>
          <p:cNvSpPr>
            <a:spLocks noGrp="1"/>
          </p:cNvSpPr>
          <p:nvPr>
            <p:ph type="ftr" sz="quarter" idx="11"/>
          </p:nvPr>
        </p:nvSpPr>
        <p:spPr/>
        <p:txBody>
          <a:bodyPr/>
          <a:lstStyle/>
          <a:p>
            <a:endParaRPr lang="nb-NO" dirty="0"/>
          </a:p>
        </p:txBody>
      </p:sp>
      <p:sp>
        <p:nvSpPr>
          <p:cNvPr id="6" name="Slide Number Placeholder 5">
            <a:extLst>
              <a:ext uri="{FF2B5EF4-FFF2-40B4-BE49-F238E27FC236}">
                <a16:creationId xmlns:a16="http://schemas.microsoft.com/office/drawing/2014/main" id="{2EEC1792-6A3F-4D8D-9380-76754990EF71}"/>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36992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7410-6922-41DB-A825-3D14342D05AC}"/>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531CA6B4-673B-4483-A488-5A3E0A4E00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241BE5C6-BCCE-4942-B607-B970E02ABF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788DB93C-985D-4D82-B4FD-426262CB827F}"/>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6" name="Footer Placeholder 5">
            <a:extLst>
              <a:ext uri="{FF2B5EF4-FFF2-40B4-BE49-F238E27FC236}">
                <a16:creationId xmlns:a16="http://schemas.microsoft.com/office/drawing/2014/main" id="{A505E141-3B6C-44C4-95F1-952AE40061E9}"/>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9FE2EEEA-2B9C-4AD9-8A8A-696174C6D44E}"/>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201949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62CB-B8E2-4C2F-8566-8B205CCAF2E6}"/>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68D45E8-DCCD-4B9D-891F-4D8768B94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DACA57-09FF-4372-86C3-FD970A27F2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B0741C89-BBD8-469B-BF9C-C30BD092E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ADA795-2F66-4644-8D64-CBE3D1EF74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AAD11715-5886-48C4-BCE6-E1164BC7F06D}"/>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8" name="Footer Placeholder 7">
            <a:extLst>
              <a:ext uri="{FF2B5EF4-FFF2-40B4-BE49-F238E27FC236}">
                <a16:creationId xmlns:a16="http://schemas.microsoft.com/office/drawing/2014/main" id="{5D35D64D-885A-4260-AF2C-2FA2B7639E8F}"/>
              </a:ext>
            </a:extLst>
          </p:cNvPr>
          <p:cNvSpPr>
            <a:spLocks noGrp="1"/>
          </p:cNvSpPr>
          <p:nvPr>
            <p:ph type="ftr" sz="quarter" idx="11"/>
          </p:nvPr>
        </p:nvSpPr>
        <p:spPr/>
        <p:txBody>
          <a:bodyPr/>
          <a:lstStyle/>
          <a:p>
            <a:endParaRPr lang="nb-NO" dirty="0"/>
          </a:p>
        </p:txBody>
      </p:sp>
      <p:sp>
        <p:nvSpPr>
          <p:cNvPr id="9" name="Slide Number Placeholder 8">
            <a:extLst>
              <a:ext uri="{FF2B5EF4-FFF2-40B4-BE49-F238E27FC236}">
                <a16:creationId xmlns:a16="http://schemas.microsoft.com/office/drawing/2014/main" id="{01CF7CE9-600B-4DC8-9785-DB70042AB133}"/>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26972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4632-BF03-480B-86FD-0845C8FA6DEA}"/>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E47EF598-EF72-4AA6-AFFB-8E448F89D789}"/>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4" name="Footer Placeholder 3">
            <a:extLst>
              <a:ext uri="{FF2B5EF4-FFF2-40B4-BE49-F238E27FC236}">
                <a16:creationId xmlns:a16="http://schemas.microsoft.com/office/drawing/2014/main" id="{9D5F6F62-8B64-47A9-976D-2BA2609FEEBE}"/>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370F167D-3D2B-4600-8E98-C76DC31B1D60}"/>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405037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6C3D1-DB9E-44D5-A559-21F494EB97FE}"/>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3" name="Footer Placeholder 2">
            <a:extLst>
              <a:ext uri="{FF2B5EF4-FFF2-40B4-BE49-F238E27FC236}">
                <a16:creationId xmlns:a16="http://schemas.microsoft.com/office/drawing/2014/main" id="{7781A7E6-484F-48B1-A5F2-B97800702628}"/>
              </a:ext>
            </a:extLst>
          </p:cNvPr>
          <p:cNvSpPr>
            <a:spLocks noGrp="1"/>
          </p:cNvSpPr>
          <p:nvPr>
            <p:ph type="ftr" sz="quarter" idx="11"/>
          </p:nvPr>
        </p:nvSpPr>
        <p:spPr/>
        <p:txBody>
          <a:bodyPr/>
          <a:lstStyle/>
          <a:p>
            <a:endParaRPr lang="nb-NO" dirty="0"/>
          </a:p>
        </p:txBody>
      </p:sp>
      <p:sp>
        <p:nvSpPr>
          <p:cNvPr id="4" name="Slide Number Placeholder 3">
            <a:extLst>
              <a:ext uri="{FF2B5EF4-FFF2-40B4-BE49-F238E27FC236}">
                <a16:creationId xmlns:a16="http://schemas.microsoft.com/office/drawing/2014/main" id="{BFC307B2-2772-4C9C-9D67-62431988EDD3}"/>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112586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78A5-0EFF-408A-A00F-5008CFD11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C1CCE5F2-2022-44D3-AC45-D3AE49CF0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739E6AA-1F58-4A5B-A3AA-1C56F670D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08DDEF-93C9-4071-B4F5-CA526A014716}"/>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6" name="Footer Placeholder 5">
            <a:extLst>
              <a:ext uri="{FF2B5EF4-FFF2-40B4-BE49-F238E27FC236}">
                <a16:creationId xmlns:a16="http://schemas.microsoft.com/office/drawing/2014/main" id="{1C5FE07B-9BB4-426C-9D0F-AFDDFB6B5C9D}"/>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2246C9C1-4451-43EA-89EE-47013F1C1A8E}"/>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408903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E7A-FFC7-40F1-B688-1FDEE92A8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6251AE55-36B5-45AC-8E73-27226772A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dirty="0"/>
          </a:p>
        </p:txBody>
      </p:sp>
      <p:sp>
        <p:nvSpPr>
          <p:cNvPr id="4" name="Text Placeholder 3">
            <a:extLst>
              <a:ext uri="{FF2B5EF4-FFF2-40B4-BE49-F238E27FC236}">
                <a16:creationId xmlns:a16="http://schemas.microsoft.com/office/drawing/2014/main" id="{7D47750E-BF57-4114-A2A8-62A1AB5FA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ED3997-F066-43EB-99F1-E80460CDFCED}"/>
              </a:ext>
            </a:extLst>
          </p:cNvPr>
          <p:cNvSpPr>
            <a:spLocks noGrp="1"/>
          </p:cNvSpPr>
          <p:nvPr>
            <p:ph type="dt" sz="half" idx="10"/>
          </p:nvPr>
        </p:nvSpPr>
        <p:spPr/>
        <p:txBody>
          <a:bodyPr/>
          <a:lstStyle/>
          <a:p>
            <a:fld id="{E9193004-9F59-4C48-9CD7-915C2D50C3D2}" type="datetimeFigureOut">
              <a:rPr lang="nb-NO" smtClean="0"/>
              <a:t>24.04.2018</a:t>
            </a:fld>
            <a:endParaRPr lang="nb-NO" dirty="0"/>
          </a:p>
        </p:txBody>
      </p:sp>
      <p:sp>
        <p:nvSpPr>
          <p:cNvPr id="6" name="Footer Placeholder 5">
            <a:extLst>
              <a:ext uri="{FF2B5EF4-FFF2-40B4-BE49-F238E27FC236}">
                <a16:creationId xmlns:a16="http://schemas.microsoft.com/office/drawing/2014/main" id="{8AF3884F-E4F1-4686-B8ED-7CAB3982FE90}"/>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5FE44B0-48DE-4C94-8AAC-F8BACF975476}"/>
              </a:ext>
            </a:extLst>
          </p:cNvPr>
          <p:cNvSpPr>
            <a:spLocks noGrp="1"/>
          </p:cNvSpPr>
          <p:nvPr>
            <p:ph type="sldNum" sz="quarter" idx="12"/>
          </p:nvPr>
        </p:nvSpPr>
        <p:spPr/>
        <p:txBody>
          <a:bodyPr/>
          <a:lstStyle/>
          <a:p>
            <a:fld id="{0E689793-65F5-49DE-91DE-1C2D39F46F4B}" type="slidenum">
              <a:rPr lang="nb-NO" smtClean="0"/>
              <a:t>‹#›</a:t>
            </a:fld>
            <a:endParaRPr lang="nb-NO" dirty="0"/>
          </a:p>
        </p:txBody>
      </p:sp>
    </p:spTree>
    <p:extLst>
      <p:ext uri="{BB962C8B-B14F-4D97-AF65-F5344CB8AC3E}">
        <p14:creationId xmlns:p14="http://schemas.microsoft.com/office/powerpoint/2010/main" val="1321090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797D8-E965-4847-B250-CD35DEB4B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BBF3061-ED39-476B-AA14-22765CC4D7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0CABCED-6340-4261-A053-A8106DB09C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93004-9F59-4C48-9CD7-915C2D50C3D2}" type="datetimeFigureOut">
              <a:rPr lang="nb-NO" smtClean="0"/>
              <a:t>24.04.2018</a:t>
            </a:fld>
            <a:endParaRPr lang="nb-NO" dirty="0"/>
          </a:p>
        </p:txBody>
      </p:sp>
      <p:sp>
        <p:nvSpPr>
          <p:cNvPr id="5" name="Footer Placeholder 4">
            <a:extLst>
              <a:ext uri="{FF2B5EF4-FFF2-40B4-BE49-F238E27FC236}">
                <a16:creationId xmlns:a16="http://schemas.microsoft.com/office/drawing/2014/main" id="{7BCB1998-3BFB-4725-920F-E77D04A8B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dirty="0"/>
          </a:p>
        </p:txBody>
      </p:sp>
      <p:sp>
        <p:nvSpPr>
          <p:cNvPr id="6" name="Slide Number Placeholder 5">
            <a:extLst>
              <a:ext uri="{FF2B5EF4-FFF2-40B4-BE49-F238E27FC236}">
                <a16:creationId xmlns:a16="http://schemas.microsoft.com/office/drawing/2014/main" id="{51042029-B648-40C7-B12E-0CEEC001A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89793-65F5-49DE-91DE-1C2D39F46F4B}" type="slidenum">
              <a:rPr lang="nb-NO" smtClean="0"/>
              <a:t>‹#›</a:t>
            </a:fld>
            <a:endParaRPr lang="nb-NO" dirty="0"/>
          </a:p>
        </p:txBody>
      </p:sp>
    </p:spTree>
    <p:extLst>
      <p:ext uri="{BB962C8B-B14F-4D97-AF65-F5344CB8AC3E}">
        <p14:creationId xmlns:p14="http://schemas.microsoft.com/office/powerpoint/2010/main" val="11461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6C654-EAC7-43AF-8989-2030E292D205}"/>
              </a:ext>
            </a:extLst>
          </p:cNvPr>
          <p:cNvSpPr>
            <a:spLocks noGrp="1"/>
          </p:cNvSpPr>
          <p:nvPr>
            <p:ph type="ctrTitle"/>
          </p:nvPr>
        </p:nvSpPr>
        <p:spPr>
          <a:xfrm>
            <a:off x="1524000" y="871870"/>
            <a:ext cx="9144000" cy="1585470"/>
          </a:xfrm>
        </p:spPr>
        <p:txBody>
          <a:bodyPr>
            <a:normAutofit/>
          </a:bodyPr>
          <a:lstStyle/>
          <a:p>
            <a:r>
              <a:rPr lang="en-US" sz="4000" dirty="0"/>
              <a:t>Using diving waves for time-lapse seismic studies and overburden characterization</a:t>
            </a:r>
            <a:endParaRPr lang="nb-NO" sz="4000" dirty="0"/>
          </a:p>
        </p:txBody>
      </p:sp>
      <p:sp>
        <p:nvSpPr>
          <p:cNvPr id="3" name="Undertittel 2">
            <a:extLst>
              <a:ext uri="{FF2B5EF4-FFF2-40B4-BE49-F238E27FC236}">
                <a16:creationId xmlns:a16="http://schemas.microsoft.com/office/drawing/2014/main" id="{2F18940C-2708-44A5-BF22-E0F09B695228}"/>
              </a:ext>
            </a:extLst>
          </p:cNvPr>
          <p:cNvSpPr>
            <a:spLocks noGrp="1"/>
          </p:cNvSpPr>
          <p:nvPr>
            <p:ph type="subTitle" idx="1"/>
          </p:nvPr>
        </p:nvSpPr>
        <p:spPr/>
        <p:txBody>
          <a:bodyPr/>
          <a:lstStyle/>
          <a:p>
            <a:r>
              <a:rPr lang="en-US" sz="2800" dirty="0"/>
              <a:t>Bjarte Foseide, NTNU</a:t>
            </a:r>
          </a:p>
          <a:p>
            <a:r>
              <a:rPr lang="en-US" dirty="0"/>
              <a:t>Izzie Yi Liu, NTNU</a:t>
            </a:r>
          </a:p>
          <a:p>
            <a:r>
              <a:rPr lang="en-US" dirty="0"/>
              <a:t>Martin Landrø, NTNU</a:t>
            </a:r>
            <a:endParaRPr lang="nb-NO" dirty="0"/>
          </a:p>
        </p:txBody>
      </p:sp>
    </p:spTree>
    <p:extLst>
      <p:ext uri="{BB962C8B-B14F-4D97-AF65-F5344CB8AC3E}">
        <p14:creationId xmlns:p14="http://schemas.microsoft.com/office/powerpoint/2010/main" val="341179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EF839F-FEA6-4165-B717-3A156CE0E07D}"/>
              </a:ext>
            </a:extLst>
          </p:cNvPr>
          <p:cNvSpPr>
            <a:spLocks noGrp="1"/>
          </p:cNvSpPr>
          <p:nvPr>
            <p:ph type="title"/>
          </p:nvPr>
        </p:nvSpPr>
        <p:spPr>
          <a:xfrm>
            <a:off x="128338" y="365126"/>
            <a:ext cx="3673642" cy="1287212"/>
          </a:xfrm>
        </p:spPr>
        <p:txBody>
          <a:bodyPr>
            <a:normAutofit fontScale="90000"/>
          </a:bodyPr>
          <a:lstStyle/>
          <a:p>
            <a:r>
              <a:rPr lang="nb-NO" dirty="0"/>
              <a:t>Second </a:t>
            </a:r>
            <a:r>
              <a:rPr lang="nb-NO" dirty="0" err="1"/>
              <a:t>event</a:t>
            </a:r>
            <a:r>
              <a:rPr lang="nb-NO" dirty="0"/>
              <a:t> at different offsets.</a:t>
            </a:r>
            <a:br>
              <a:rPr lang="nb-NO" dirty="0"/>
            </a:br>
            <a:endParaRPr lang="nb-NO" dirty="0"/>
          </a:p>
        </p:txBody>
      </p:sp>
      <p:pic>
        <p:nvPicPr>
          <p:cNvPr id="4" name="Bilde 3">
            <a:extLst>
              <a:ext uri="{FF2B5EF4-FFF2-40B4-BE49-F238E27FC236}">
                <a16:creationId xmlns:a16="http://schemas.microsoft.com/office/drawing/2014/main" id="{D23A38A1-9E62-4ADB-A608-64490FA3ED72}"/>
              </a:ext>
            </a:extLst>
          </p:cNvPr>
          <p:cNvPicPr>
            <a:picLocks noChangeAspect="1"/>
          </p:cNvPicPr>
          <p:nvPr/>
        </p:nvPicPr>
        <p:blipFill>
          <a:blip r:embed="rId3"/>
          <a:stretch>
            <a:fillRect/>
          </a:stretch>
        </p:blipFill>
        <p:spPr>
          <a:xfrm>
            <a:off x="3493840" y="108223"/>
            <a:ext cx="3949514" cy="3321083"/>
          </a:xfrm>
          <a:prstGeom prst="rect">
            <a:avLst/>
          </a:prstGeom>
        </p:spPr>
      </p:pic>
      <p:pic>
        <p:nvPicPr>
          <p:cNvPr id="5" name="Bilde 4">
            <a:extLst>
              <a:ext uri="{FF2B5EF4-FFF2-40B4-BE49-F238E27FC236}">
                <a16:creationId xmlns:a16="http://schemas.microsoft.com/office/drawing/2014/main" id="{E0DD0C60-7F76-4D0D-B83D-E85E75FC3324}"/>
              </a:ext>
            </a:extLst>
          </p:cNvPr>
          <p:cNvPicPr>
            <a:picLocks noChangeAspect="1"/>
          </p:cNvPicPr>
          <p:nvPr/>
        </p:nvPicPr>
        <p:blipFill>
          <a:blip r:embed="rId4"/>
          <a:stretch>
            <a:fillRect/>
          </a:stretch>
        </p:blipFill>
        <p:spPr>
          <a:xfrm>
            <a:off x="7853933" y="108223"/>
            <a:ext cx="3910446" cy="3321083"/>
          </a:xfrm>
          <a:prstGeom prst="rect">
            <a:avLst/>
          </a:prstGeom>
        </p:spPr>
      </p:pic>
      <p:pic>
        <p:nvPicPr>
          <p:cNvPr id="6" name="Plassholder for innhold 5">
            <a:extLst>
              <a:ext uri="{FF2B5EF4-FFF2-40B4-BE49-F238E27FC236}">
                <a16:creationId xmlns:a16="http://schemas.microsoft.com/office/drawing/2014/main" id="{23E68C02-1119-453D-984E-9B601E122F5D}"/>
              </a:ext>
            </a:extLst>
          </p:cNvPr>
          <p:cNvPicPr>
            <a:picLocks noGrp="1" noChangeAspect="1"/>
          </p:cNvPicPr>
          <p:nvPr>
            <p:ph idx="1"/>
          </p:nvPr>
        </p:nvPicPr>
        <p:blipFill>
          <a:blip r:embed="rId5"/>
          <a:stretch>
            <a:fillRect/>
          </a:stretch>
        </p:blipFill>
        <p:spPr>
          <a:xfrm>
            <a:off x="3493840" y="3557757"/>
            <a:ext cx="3864644" cy="3300243"/>
          </a:xfrm>
          <a:prstGeom prst="rect">
            <a:avLst/>
          </a:prstGeom>
        </p:spPr>
      </p:pic>
      <p:pic>
        <p:nvPicPr>
          <p:cNvPr id="7" name="Bilde 6">
            <a:extLst>
              <a:ext uri="{FF2B5EF4-FFF2-40B4-BE49-F238E27FC236}">
                <a16:creationId xmlns:a16="http://schemas.microsoft.com/office/drawing/2014/main" id="{26258CEB-C7BB-4C87-B455-710DA25E1414}"/>
              </a:ext>
            </a:extLst>
          </p:cNvPr>
          <p:cNvPicPr>
            <a:picLocks noChangeAspect="1"/>
          </p:cNvPicPr>
          <p:nvPr/>
        </p:nvPicPr>
        <p:blipFill>
          <a:blip r:embed="rId6"/>
          <a:stretch>
            <a:fillRect/>
          </a:stretch>
        </p:blipFill>
        <p:spPr>
          <a:xfrm>
            <a:off x="7900663" y="3557757"/>
            <a:ext cx="3816990" cy="3300243"/>
          </a:xfrm>
          <a:prstGeom prst="rect">
            <a:avLst/>
          </a:prstGeom>
        </p:spPr>
      </p:pic>
      <p:sp>
        <p:nvSpPr>
          <p:cNvPr id="8" name="TekstSylinder 7">
            <a:extLst>
              <a:ext uri="{FF2B5EF4-FFF2-40B4-BE49-F238E27FC236}">
                <a16:creationId xmlns:a16="http://schemas.microsoft.com/office/drawing/2014/main" id="{93E631CF-A361-4BD7-99E8-49C9C9669172}"/>
              </a:ext>
            </a:extLst>
          </p:cNvPr>
          <p:cNvSpPr txBox="1"/>
          <p:nvPr/>
        </p:nvSpPr>
        <p:spPr>
          <a:xfrm>
            <a:off x="5023603" y="-4207"/>
            <a:ext cx="889987" cy="369332"/>
          </a:xfrm>
          <a:prstGeom prst="rect">
            <a:avLst/>
          </a:prstGeom>
          <a:noFill/>
        </p:spPr>
        <p:txBody>
          <a:bodyPr wrap="none" rtlCol="0">
            <a:spAutoFit/>
          </a:bodyPr>
          <a:lstStyle/>
          <a:p>
            <a:r>
              <a:rPr lang="nb-NO" dirty="0"/>
              <a:t>2900 m</a:t>
            </a:r>
          </a:p>
        </p:txBody>
      </p:sp>
      <p:sp>
        <p:nvSpPr>
          <p:cNvPr id="9" name="TekstSylinder 8">
            <a:extLst>
              <a:ext uri="{FF2B5EF4-FFF2-40B4-BE49-F238E27FC236}">
                <a16:creationId xmlns:a16="http://schemas.microsoft.com/office/drawing/2014/main" id="{AD597200-B68E-4B62-9197-227F8BFF3C9C}"/>
              </a:ext>
            </a:extLst>
          </p:cNvPr>
          <p:cNvSpPr txBox="1"/>
          <p:nvPr/>
        </p:nvSpPr>
        <p:spPr>
          <a:xfrm>
            <a:off x="9364164" y="-4207"/>
            <a:ext cx="889987" cy="369332"/>
          </a:xfrm>
          <a:prstGeom prst="rect">
            <a:avLst/>
          </a:prstGeom>
          <a:noFill/>
        </p:spPr>
        <p:txBody>
          <a:bodyPr wrap="none" rtlCol="0">
            <a:spAutoFit/>
          </a:bodyPr>
          <a:lstStyle/>
          <a:p>
            <a:r>
              <a:rPr lang="nb-NO" dirty="0"/>
              <a:t>3000 m</a:t>
            </a:r>
          </a:p>
        </p:txBody>
      </p:sp>
      <p:sp>
        <p:nvSpPr>
          <p:cNvPr id="10" name="TekstSylinder 9">
            <a:extLst>
              <a:ext uri="{FF2B5EF4-FFF2-40B4-BE49-F238E27FC236}">
                <a16:creationId xmlns:a16="http://schemas.microsoft.com/office/drawing/2014/main" id="{D36958F5-B1C5-436F-8102-BCA961B65E1C}"/>
              </a:ext>
            </a:extLst>
          </p:cNvPr>
          <p:cNvSpPr txBox="1"/>
          <p:nvPr/>
        </p:nvSpPr>
        <p:spPr>
          <a:xfrm>
            <a:off x="4981168" y="3429306"/>
            <a:ext cx="889987" cy="369332"/>
          </a:xfrm>
          <a:prstGeom prst="rect">
            <a:avLst/>
          </a:prstGeom>
          <a:noFill/>
        </p:spPr>
        <p:txBody>
          <a:bodyPr wrap="none" rtlCol="0">
            <a:spAutoFit/>
          </a:bodyPr>
          <a:lstStyle/>
          <a:p>
            <a:r>
              <a:rPr lang="nb-NO" dirty="0"/>
              <a:t>3300 m</a:t>
            </a:r>
          </a:p>
        </p:txBody>
      </p:sp>
      <p:sp>
        <p:nvSpPr>
          <p:cNvPr id="11" name="TekstSylinder 10">
            <a:extLst>
              <a:ext uri="{FF2B5EF4-FFF2-40B4-BE49-F238E27FC236}">
                <a16:creationId xmlns:a16="http://schemas.microsoft.com/office/drawing/2014/main" id="{B4C7821A-8189-47C2-BC71-2FA0A83BE673}"/>
              </a:ext>
            </a:extLst>
          </p:cNvPr>
          <p:cNvSpPr txBox="1"/>
          <p:nvPr/>
        </p:nvSpPr>
        <p:spPr>
          <a:xfrm>
            <a:off x="9364163" y="3429306"/>
            <a:ext cx="889987" cy="369332"/>
          </a:xfrm>
          <a:prstGeom prst="rect">
            <a:avLst/>
          </a:prstGeom>
          <a:noFill/>
        </p:spPr>
        <p:txBody>
          <a:bodyPr wrap="none" rtlCol="0">
            <a:spAutoFit/>
          </a:bodyPr>
          <a:lstStyle/>
          <a:p>
            <a:r>
              <a:rPr lang="nb-NO" dirty="0"/>
              <a:t>3500 m</a:t>
            </a:r>
          </a:p>
        </p:txBody>
      </p:sp>
      <p:sp>
        <p:nvSpPr>
          <p:cNvPr id="13" name="TekstSylinder 12">
            <a:extLst>
              <a:ext uri="{FF2B5EF4-FFF2-40B4-BE49-F238E27FC236}">
                <a16:creationId xmlns:a16="http://schemas.microsoft.com/office/drawing/2014/main" id="{08EF7E3F-B81C-4A69-8B1C-B4305710DABC}"/>
              </a:ext>
            </a:extLst>
          </p:cNvPr>
          <p:cNvSpPr txBox="1"/>
          <p:nvPr/>
        </p:nvSpPr>
        <p:spPr>
          <a:xfrm>
            <a:off x="128337" y="2202085"/>
            <a:ext cx="3280631" cy="3970318"/>
          </a:xfrm>
          <a:prstGeom prst="rect">
            <a:avLst/>
          </a:prstGeom>
          <a:noFill/>
        </p:spPr>
        <p:txBody>
          <a:bodyPr wrap="square" rtlCol="0">
            <a:spAutoFit/>
          </a:bodyPr>
          <a:lstStyle/>
          <a:p>
            <a:pPr marL="342900" indent="-342900">
              <a:buFont typeface="Arial" panose="020B0604020202020204" pitchFamily="34" charset="0"/>
              <a:buChar char="•"/>
            </a:pPr>
            <a:r>
              <a:rPr lang="nb-NO" sz="2800" dirty="0"/>
              <a:t>Start as </a:t>
            </a:r>
            <a:r>
              <a:rPr lang="nb-NO" sz="2800" dirty="0" err="1"/>
              <a:t>round</a:t>
            </a:r>
            <a:r>
              <a:rPr lang="nb-NO" sz="2800" dirty="0"/>
              <a:t> </a:t>
            </a:r>
            <a:r>
              <a:rPr lang="nb-NO" sz="2800" dirty="0" err="1"/>
              <a:t>shape</a:t>
            </a:r>
            <a:r>
              <a:rPr lang="nb-NO" sz="2800" dirty="0"/>
              <a:t> </a:t>
            </a:r>
            <a:r>
              <a:rPr lang="nb-NO" sz="2800" dirty="0" err="1"/>
              <a:t>then</a:t>
            </a:r>
            <a:r>
              <a:rPr lang="nb-NO" sz="2800" dirty="0"/>
              <a:t> </a:t>
            </a:r>
            <a:r>
              <a:rPr lang="nb-NO" sz="2800" dirty="0" err="1"/>
              <a:t>get</a:t>
            </a:r>
            <a:r>
              <a:rPr lang="nb-NO" sz="2800" dirty="0"/>
              <a:t> more </a:t>
            </a:r>
            <a:r>
              <a:rPr lang="nb-NO" sz="2800" dirty="0" err="1"/>
              <a:t>elongated</a:t>
            </a:r>
            <a:r>
              <a:rPr lang="nb-NO" sz="2800" dirty="0"/>
              <a:t> </a:t>
            </a:r>
            <a:r>
              <a:rPr lang="nb-NO" sz="2800" dirty="0" err="1"/>
              <a:t>with</a:t>
            </a:r>
            <a:r>
              <a:rPr lang="nb-NO" sz="2800" dirty="0"/>
              <a:t> </a:t>
            </a:r>
            <a:r>
              <a:rPr lang="nb-NO" sz="2800" dirty="0" err="1"/>
              <a:t>higher</a:t>
            </a:r>
            <a:r>
              <a:rPr lang="nb-NO" sz="2800" dirty="0"/>
              <a:t> offset.</a:t>
            </a:r>
          </a:p>
          <a:p>
            <a:pPr marL="342900" indent="-342900">
              <a:buFont typeface="Arial" panose="020B0604020202020204" pitchFamily="34" charset="0"/>
              <a:buChar char="•"/>
            </a:pPr>
            <a:r>
              <a:rPr lang="nb-NO" sz="2800" dirty="0"/>
              <a:t>General traveltime </a:t>
            </a:r>
            <a:r>
              <a:rPr lang="nb-NO" sz="2800" dirty="0" err="1"/>
              <a:t>difference</a:t>
            </a:r>
            <a:r>
              <a:rPr lang="nb-NO" sz="2800" dirty="0"/>
              <a:t> </a:t>
            </a:r>
            <a:r>
              <a:rPr lang="nb-NO" sz="2800" dirty="0" err="1"/>
              <a:t>bewteen</a:t>
            </a:r>
            <a:r>
              <a:rPr lang="nb-NO" sz="2800" dirty="0"/>
              <a:t> </a:t>
            </a:r>
            <a:r>
              <a:rPr lang="nb-NO" sz="2800" dirty="0" err="1"/>
              <a:t>anomaly</a:t>
            </a:r>
            <a:r>
              <a:rPr lang="nb-NO" sz="2800" dirty="0"/>
              <a:t> </a:t>
            </a:r>
            <a:r>
              <a:rPr lang="nb-NO" sz="2800" dirty="0" err="1"/>
              <a:t>centre</a:t>
            </a:r>
            <a:r>
              <a:rPr lang="nb-NO" sz="2800" dirty="0"/>
              <a:t> and </a:t>
            </a:r>
            <a:r>
              <a:rPr lang="nb-NO" sz="2800" dirty="0" err="1"/>
              <a:t>surroundings</a:t>
            </a:r>
            <a:r>
              <a:rPr lang="nb-NO" sz="2800" dirty="0"/>
              <a:t> </a:t>
            </a:r>
            <a:r>
              <a:rPr lang="nb-NO" sz="2800" dirty="0" err="1"/>
              <a:t>vary</a:t>
            </a:r>
            <a:r>
              <a:rPr lang="nb-NO" sz="2800" dirty="0"/>
              <a:t>.</a:t>
            </a:r>
          </a:p>
        </p:txBody>
      </p:sp>
    </p:spTree>
    <p:extLst>
      <p:ext uri="{BB962C8B-B14F-4D97-AF65-F5344CB8AC3E}">
        <p14:creationId xmlns:p14="http://schemas.microsoft.com/office/powerpoint/2010/main" val="121038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88568C-D7E9-4B85-872D-FB9E6DA29137}"/>
              </a:ext>
            </a:extLst>
          </p:cNvPr>
          <p:cNvSpPr>
            <a:spLocks noGrp="1"/>
          </p:cNvSpPr>
          <p:nvPr>
            <p:ph type="title"/>
          </p:nvPr>
        </p:nvSpPr>
        <p:spPr/>
        <p:txBody>
          <a:bodyPr/>
          <a:lstStyle/>
          <a:p>
            <a:r>
              <a:rPr lang="en-GB" dirty="0"/>
              <a:t>Traveltime differences and timeshifts</a:t>
            </a:r>
          </a:p>
        </p:txBody>
      </p:sp>
      <p:pic>
        <p:nvPicPr>
          <p:cNvPr id="9" name="Plassholder for innhold 8">
            <a:extLst>
              <a:ext uri="{FF2B5EF4-FFF2-40B4-BE49-F238E27FC236}">
                <a16:creationId xmlns:a16="http://schemas.microsoft.com/office/drawing/2014/main" id="{E062C712-0FAC-425F-856D-B75BC2E8CC6B}"/>
              </a:ext>
            </a:extLst>
          </p:cNvPr>
          <p:cNvPicPr>
            <a:picLocks noGrp="1" noChangeAspect="1"/>
          </p:cNvPicPr>
          <p:nvPr>
            <p:ph sz="half" idx="1"/>
          </p:nvPr>
        </p:nvPicPr>
        <p:blipFill>
          <a:blip r:embed="rId3"/>
          <a:stretch>
            <a:fillRect/>
          </a:stretch>
        </p:blipFill>
        <p:spPr>
          <a:xfrm>
            <a:off x="348803" y="2198998"/>
            <a:ext cx="6476387" cy="3977965"/>
          </a:xfrm>
          <a:prstGeom prst="rect">
            <a:avLst/>
          </a:prstGeom>
        </p:spPr>
      </p:pic>
      <p:sp>
        <p:nvSpPr>
          <p:cNvPr id="10" name="Plassholder for innhold 9">
            <a:extLst>
              <a:ext uri="{FF2B5EF4-FFF2-40B4-BE49-F238E27FC236}">
                <a16:creationId xmlns:a16="http://schemas.microsoft.com/office/drawing/2014/main" id="{6EBC43D0-DE17-4D74-B5BF-FE772B7EE3C0}"/>
              </a:ext>
            </a:extLst>
          </p:cNvPr>
          <p:cNvSpPr>
            <a:spLocks noGrp="1"/>
          </p:cNvSpPr>
          <p:nvPr>
            <p:ph sz="half" idx="2"/>
          </p:nvPr>
        </p:nvSpPr>
        <p:spPr>
          <a:xfrm>
            <a:off x="7018986" y="1825625"/>
            <a:ext cx="4334814" cy="4351338"/>
          </a:xfrm>
        </p:spPr>
        <p:txBody>
          <a:bodyPr/>
          <a:lstStyle/>
          <a:p>
            <a:r>
              <a:rPr lang="nb-NO" dirty="0"/>
              <a:t>Traveltime </a:t>
            </a:r>
            <a:r>
              <a:rPr lang="nb-NO" dirty="0" err="1"/>
              <a:t>differences</a:t>
            </a:r>
            <a:r>
              <a:rPr lang="nb-NO" dirty="0"/>
              <a:t> for </a:t>
            </a:r>
            <a:r>
              <a:rPr lang="nb-NO" dirty="0" err="1"/>
              <a:t>second</a:t>
            </a:r>
            <a:r>
              <a:rPr lang="nb-NO" dirty="0"/>
              <a:t> </a:t>
            </a:r>
            <a:r>
              <a:rPr lang="nb-NO" dirty="0" err="1"/>
              <a:t>event</a:t>
            </a:r>
            <a:r>
              <a:rPr lang="nb-NO" dirty="0"/>
              <a:t>.</a:t>
            </a:r>
          </a:p>
          <a:p>
            <a:r>
              <a:rPr lang="nb-NO" dirty="0" err="1"/>
              <a:t>Similar</a:t>
            </a:r>
            <a:r>
              <a:rPr lang="nb-NO" dirty="0"/>
              <a:t> </a:t>
            </a:r>
            <a:r>
              <a:rPr lang="nb-NO" dirty="0" err="1"/>
              <a:t>behaviour</a:t>
            </a:r>
            <a:r>
              <a:rPr lang="nb-NO" dirty="0"/>
              <a:t> </a:t>
            </a:r>
            <a:r>
              <a:rPr lang="nb-NO" dirty="0" err="1"/>
              <a:t>with</a:t>
            </a:r>
            <a:r>
              <a:rPr lang="nb-NO" dirty="0"/>
              <a:t> offset.</a:t>
            </a:r>
          </a:p>
          <a:p>
            <a:r>
              <a:rPr lang="nb-NO" dirty="0" err="1"/>
              <a:t>Unrealistically</a:t>
            </a:r>
            <a:r>
              <a:rPr lang="nb-NO" dirty="0"/>
              <a:t> </a:t>
            </a:r>
            <a:r>
              <a:rPr lang="nb-NO" dirty="0" err="1"/>
              <a:t>high</a:t>
            </a:r>
            <a:r>
              <a:rPr lang="nb-NO" dirty="0"/>
              <a:t> traveltime </a:t>
            </a:r>
            <a:r>
              <a:rPr lang="nb-NO" dirty="0" err="1"/>
              <a:t>differences</a:t>
            </a:r>
            <a:r>
              <a:rPr lang="nb-NO" dirty="0"/>
              <a:t> given </a:t>
            </a:r>
            <a:r>
              <a:rPr lang="nb-NO" dirty="0" err="1"/>
              <a:t>the</a:t>
            </a:r>
            <a:r>
              <a:rPr lang="nb-NO" dirty="0"/>
              <a:t> </a:t>
            </a:r>
            <a:r>
              <a:rPr lang="nb-NO" dirty="0" err="1"/>
              <a:t>assumtions</a:t>
            </a:r>
            <a:r>
              <a:rPr lang="nb-NO" dirty="0"/>
              <a:t>?</a:t>
            </a:r>
            <a:endParaRPr lang="en-GB" dirty="0"/>
          </a:p>
        </p:txBody>
      </p:sp>
    </p:spTree>
    <p:extLst>
      <p:ext uri="{BB962C8B-B14F-4D97-AF65-F5344CB8AC3E}">
        <p14:creationId xmlns:p14="http://schemas.microsoft.com/office/powerpoint/2010/main" val="173829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60135F-2D02-4919-8EDD-9FCFD0197FE9}"/>
              </a:ext>
            </a:extLst>
          </p:cNvPr>
          <p:cNvSpPr>
            <a:spLocks noGrp="1"/>
          </p:cNvSpPr>
          <p:nvPr>
            <p:ph type="title"/>
          </p:nvPr>
        </p:nvSpPr>
        <p:spPr/>
        <p:txBody>
          <a:bodyPr/>
          <a:lstStyle/>
          <a:p>
            <a:r>
              <a:rPr lang="nb-NO" dirty="0"/>
              <a:t>Full Waveform Inversion (preliminary results)</a:t>
            </a:r>
          </a:p>
        </p:txBody>
      </p:sp>
      <p:pic>
        <p:nvPicPr>
          <p:cNvPr id="4" name="Plassholder for innhold 3">
            <a:extLst>
              <a:ext uri="{FF2B5EF4-FFF2-40B4-BE49-F238E27FC236}">
                <a16:creationId xmlns:a16="http://schemas.microsoft.com/office/drawing/2014/main" id="{33D9103A-2489-4AD9-AF9C-A92FF627FFA2}"/>
              </a:ext>
            </a:extLst>
          </p:cNvPr>
          <p:cNvPicPr>
            <a:picLocks noGrp="1" noChangeAspect="1"/>
          </p:cNvPicPr>
          <p:nvPr>
            <p:ph idx="1"/>
          </p:nvPr>
        </p:nvPicPr>
        <p:blipFill rotWithShape="1">
          <a:blip r:embed="rId3"/>
          <a:srcRect t="5960"/>
          <a:stretch/>
        </p:blipFill>
        <p:spPr>
          <a:xfrm>
            <a:off x="4944522" y="1690689"/>
            <a:ext cx="7247478" cy="4726153"/>
          </a:xfrm>
          <a:prstGeom prst="rect">
            <a:avLst/>
          </a:prstGeom>
        </p:spPr>
      </p:pic>
      <p:sp>
        <p:nvSpPr>
          <p:cNvPr id="5" name="TekstSylinder 4">
            <a:extLst>
              <a:ext uri="{FF2B5EF4-FFF2-40B4-BE49-F238E27FC236}">
                <a16:creationId xmlns:a16="http://schemas.microsoft.com/office/drawing/2014/main" id="{AA215678-47D9-484F-A8A8-3C7B2602416B}"/>
              </a:ext>
            </a:extLst>
          </p:cNvPr>
          <p:cNvSpPr txBox="1"/>
          <p:nvPr/>
        </p:nvSpPr>
        <p:spPr>
          <a:xfrm>
            <a:off x="10199278" y="1479583"/>
            <a:ext cx="484765" cy="369332"/>
          </a:xfrm>
          <a:prstGeom prst="rect">
            <a:avLst/>
          </a:prstGeom>
          <a:noFill/>
        </p:spPr>
        <p:txBody>
          <a:bodyPr wrap="square" rtlCol="0">
            <a:spAutoFit/>
          </a:bodyPr>
          <a:lstStyle/>
          <a:p>
            <a:r>
              <a:rPr lang="nb-NO" dirty="0"/>
              <a:t>NE</a:t>
            </a:r>
          </a:p>
        </p:txBody>
      </p:sp>
      <p:sp>
        <p:nvSpPr>
          <p:cNvPr id="6" name="TekstSylinder 5">
            <a:extLst>
              <a:ext uri="{FF2B5EF4-FFF2-40B4-BE49-F238E27FC236}">
                <a16:creationId xmlns:a16="http://schemas.microsoft.com/office/drawing/2014/main" id="{2A342D0C-BDD4-4D97-8886-C18B04841894}"/>
              </a:ext>
            </a:extLst>
          </p:cNvPr>
          <p:cNvSpPr txBox="1"/>
          <p:nvPr/>
        </p:nvSpPr>
        <p:spPr>
          <a:xfrm>
            <a:off x="5875465" y="1479583"/>
            <a:ext cx="692637" cy="369332"/>
          </a:xfrm>
          <a:prstGeom prst="rect">
            <a:avLst/>
          </a:prstGeom>
          <a:noFill/>
        </p:spPr>
        <p:txBody>
          <a:bodyPr wrap="square" rtlCol="0">
            <a:spAutoFit/>
          </a:bodyPr>
          <a:lstStyle/>
          <a:p>
            <a:r>
              <a:rPr lang="nb-NO" dirty="0"/>
              <a:t>SW</a:t>
            </a:r>
          </a:p>
        </p:txBody>
      </p:sp>
      <p:sp>
        <p:nvSpPr>
          <p:cNvPr id="7" name="Rectangle 10">
            <a:extLst>
              <a:ext uri="{FF2B5EF4-FFF2-40B4-BE49-F238E27FC236}">
                <a16:creationId xmlns:a16="http://schemas.microsoft.com/office/drawing/2014/main" id="{5D361C6E-E005-43F6-8594-CC2F60A7D6B5}"/>
              </a:ext>
            </a:extLst>
          </p:cNvPr>
          <p:cNvSpPr>
            <a:spLocks noChangeArrowheads="1"/>
          </p:cNvSpPr>
          <p:nvPr/>
        </p:nvSpPr>
        <p:spPr bwMode="auto">
          <a:xfrm>
            <a:off x="8611971" y="1356472"/>
            <a:ext cx="746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b-NO" sz="1400" dirty="0">
                <a:latin typeface="Calibri" pitchFamily="34" charset="0"/>
              </a:rPr>
              <a:t>2/4-14</a:t>
            </a:r>
          </a:p>
        </p:txBody>
      </p:sp>
      <p:pic>
        <p:nvPicPr>
          <p:cNvPr id="8" name="Picture 5" descr="01P0136">
            <a:extLst>
              <a:ext uri="{FF2B5EF4-FFF2-40B4-BE49-F238E27FC236}">
                <a16:creationId xmlns:a16="http://schemas.microsoft.com/office/drawing/2014/main" id="{23FB2E8D-6571-45B1-8C9D-AA55849BC5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10705" y="1427828"/>
            <a:ext cx="202532" cy="35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e 10">
            <a:extLst>
              <a:ext uri="{FF2B5EF4-FFF2-40B4-BE49-F238E27FC236}">
                <a16:creationId xmlns:a16="http://schemas.microsoft.com/office/drawing/2014/main" id="{996DEC24-00F2-402D-9506-531C57DBF3E3}"/>
              </a:ext>
            </a:extLst>
          </p:cNvPr>
          <p:cNvPicPr>
            <a:picLocks noChangeAspect="1"/>
          </p:cNvPicPr>
          <p:nvPr/>
        </p:nvPicPr>
        <p:blipFill>
          <a:blip r:embed="rId5"/>
          <a:stretch>
            <a:fillRect/>
          </a:stretch>
        </p:blipFill>
        <p:spPr>
          <a:xfrm>
            <a:off x="87069" y="1604031"/>
            <a:ext cx="4762889" cy="4130020"/>
          </a:xfrm>
          <a:prstGeom prst="rect">
            <a:avLst/>
          </a:prstGeom>
        </p:spPr>
      </p:pic>
      <p:cxnSp>
        <p:nvCxnSpPr>
          <p:cNvPr id="13" name="Rett linje 12">
            <a:extLst>
              <a:ext uri="{FF2B5EF4-FFF2-40B4-BE49-F238E27FC236}">
                <a16:creationId xmlns:a16="http://schemas.microsoft.com/office/drawing/2014/main" id="{0E0EEF17-871F-4FE5-B56C-8E44693522DC}"/>
              </a:ext>
            </a:extLst>
          </p:cNvPr>
          <p:cNvCxnSpPr>
            <a:cxnSpLocks/>
          </p:cNvCxnSpPr>
          <p:nvPr/>
        </p:nvCxnSpPr>
        <p:spPr>
          <a:xfrm flipH="1" flipV="1">
            <a:off x="2468513" y="2694178"/>
            <a:ext cx="647700" cy="470831"/>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DDFE7659-D879-44AD-8FB3-04D924A3DE60}"/>
              </a:ext>
            </a:extLst>
          </p:cNvPr>
          <p:cNvCxnSpPr>
            <a:cxnSpLocks/>
          </p:cNvCxnSpPr>
          <p:nvPr/>
        </p:nvCxnSpPr>
        <p:spPr>
          <a:xfrm flipH="1" flipV="1">
            <a:off x="1698526" y="3803514"/>
            <a:ext cx="647700" cy="470831"/>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519AC793-49A3-4273-994D-462ADCA14C76}"/>
              </a:ext>
            </a:extLst>
          </p:cNvPr>
          <p:cNvCxnSpPr>
            <a:cxnSpLocks/>
          </p:cNvCxnSpPr>
          <p:nvPr/>
        </p:nvCxnSpPr>
        <p:spPr>
          <a:xfrm flipV="1">
            <a:off x="9087964" y="3210770"/>
            <a:ext cx="0" cy="84299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00C96AD0-01DE-497A-82CF-1725A6573969}"/>
              </a:ext>
            </a:extLst>
          </p:cNvPr>
          <p:cNvCxnSpPr>
            <a:cxnSpLocks/>
          </p:cNvCxnSpPr>
          <p:nvPr/>
        </p:nvCxnSpPr>
        <p:spPr>
          <a:xfrm flipV="1">
            <a:off x="8262275" y="3210770"/>
            <a:ext cx="0" cy="84299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2" name="TekstSylinder 31">
            <a:extLst>
              <a:ext uri="{FF2B5EF4-FFF2-40B4-BE49-F238E27FC236}">
                <a16:creationId xmlns:a16="http://schemas.microsoft.com/office/drawing/2014/main" id="{D55D6D9B-4667-4094-A80E-1C3813ADFA5C}"/>
              </a:ext>
            </a:extLst>
          </p:cNvPr>
          <p:cNvSpPr txBox="1"/>
          <p:nvPr/>
        </p:nvSpPr>
        <p:spPr>
          <a:xfrm>
            <a:off x="1886110" y="1452798"/>
            <a:ext cx="1164806" cy="369332"/>
          </a:xfrm>
          <a:prstGeom prst="rect">
            <a:avLst/>
          </a:prstGeom>
          <a:noFill/>
        </p:spPr>
        <p:txBody>
          <a:bodyPr wrap="none" rtlCol="0">
            <a:spAutoFit/>
          </a:bodyPr>
          <a:lstStyle/>
          <a:p>
            <a:r>
              <a:rPr lang="nb-NO" dirty="0" err="1"/>
              <a:t>Event</a:t>
            </a:r>
            <a:r>
              <a:rPr lang="nb-NO" dirty="0"/>
              <a:t> nr. 2</a:t>
            </a:r>
          </a:p>
        </p:txBody>
      </p:sp>
    </p:spTree>
    <p:extLst>
      <p:ext uri="{BB962C8B-B14F-4D97-AF65-F5344CB8AC3E}">
        <p14:creationId xmlns:p14="http://schemas.microsoft.com/office/powerpoint/2010/main" val="252287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Rett linje 15">
            <a:extLst>
              <a:ext uri="{FF2B5EF4-FFF2-40B4-BE49-F238E27FC236}">
                <a16:creationId xmlns:a16="http://schemas.microsoft.com/office/drawing/2014/main" id="{519AC793-49A3-4273-994D-462ADCA14C76}"/>
              </a:ext>
            </a:extLst>
          </p:cNvPr>
          <p:cNvCxnSpPr>
            <a:cxnSpLocks/>
          </p:cNvCxnSpPr>
          <p:nvPr/>
        </p:nvCxnSpPr>
        <p:spPr>
          <a:xfrm flipV="1">
            <a:off x="9087964" y="3210770"/>
            <a:ext cx="0" cy="84299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00C96AD0-01DE-497A-82CF-1725A6573969}"/>
              </a:ext>
            </a:extLst>
          </p:cNvPr>
          <p:cNvCxnSpPr>
            <a:cxnSpLocks/>
          </p:cNvCxnSpPr>
          <p:nvPr/>
        </p:nvCxnSpPr>
        <p:spPr>
          <a:xfrm flipV="1">
            <a:off x="8262275" y="3210770"/>
            <a:ext cx="0" cy="84299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0E0EEF17-871F-4FE5-B56C-8E44693522DC}"/>
              </a:ext>
            </a:extLst>
          </p:cNvPr>
          <p:cNvCxnSpPr>
            <a:cxnSpLocks/>
          </p:cNvCxnSpPr>
          <p:nvPr/>
        </p:nvCxnSpPr>
        <p:spPr>
          <a:xfrm flipH="1" flipV="1">
            <a:off x="2468513" y="2694178"/>
            <a:ext cx="647700" cy="470831"/>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DDFE7659-D879-44AD-8FB3-04D924A3DE60}"/>
              </a:ext>
            </a:extLst>
          </p:cNvPr>
          <p:cNvCxnSpPr>
            <a:cxnSpLocks/>
          </p:cNvCxnSpPr>
          <p:nvPr/>
        </p:nvCxnSpPr>
        <p:spPr>
          <a:xfrm flipH="1" flipV="1">
            <a:off x="1698526" y="3803514"/>
            <a:ext cx="647700" cy="470831"/>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pic>
        <p:nvPicPr>
          <p:cNvPr id="17" name="Bilde 16">
            <a:extLst>
              <a:ext uri="{FF2B5EF4-FFF2-40B4-BE49-F238E27FC236}">
                <a16:creationId xmlns:a16="http://schemas.microsoft.com/office/drawing/2014/main" id="{B565D300-016A-4637-A4D8-3B7F3A443750}"/>
              </a:ext>
            </a:extLst>
          </p:cNvPr>
          <p:cNvPicPr>
            <a:picLocks noChangeAspect="1"/>
          </p:cNvPicPr>
          <p:nvPr/>
        </p:nvPicPr>
        <p:blipFill>
          <a:blip r:embed="rId3"/>
          <a:stretch>
            <a:fillRect/>
          </a:stretch>
        </p:blipFill>
        <p:spPr>
          <a:xfrm>
            <a:off x="62424" y="1617899"/>
            <a:ext cx="4787799" cy="4133196"/>
          </a:xfrm>
          <a:prstGeom prst="rect">
            <a:avLst/>
          </a:prstGeom>
        </p:spPr>
      </p:pic>
      <p:pic>
        <p:nvPicPr>
          <p:cNvPr id="14" name="Bilde 13">
            <a:extLst>
              <a:ext uri="{FF2B5EF4-FFF2-40B4-BE49-F238E27FC236}">
                <a16:creationId xmlns:a16="http://schemas.microsoft.com/office/drawing/2014/main" id="{C02731B4-9311-4177-BDFD-21ABB82A4DC2}"/>
              </a:ext>
            </a:extLst>
          </p:cNvPr>
          <p:cNvPicPr>
            <a:picLocks noChangeAspect="1"/>
          </p:cNvPicPr>
          <p:nvPr/>
        </p:nvPicPr>
        <p:blipFill rotWithShape="1">
          <a:blip r:embed="rId4"/>
          <a:srcRect t="5075"/>
          <a:stretch/>
        </p:blipFill>
        <p:spPr>
          <a:xfrm>
            <a:off x="5046799" y="1735605"/>
            <a:ext cx="7173873" cy="4789105"/>
          </a:xfrm>
          <a:prstGeom prst="rect">
            <a:avLst/>
          </a:prstGeom>
        </p:spPr>
      </p:pic>
      <p:sp>
        <p:nvSpPr>
          <p:cNvPr id="2" name="Tittel 1">
            <a:extLst>
              <a:ext uri="{FF2B5EF4-FFF2-40B4-BE49-F238E27FC236}">
                <a16:creationId xmlns:a16="http://schemas.microsoft.com/office/drawing/2014/main" id="{AB60135F-2D02-4919-8EDD-9FCFD0197FE9}"/>
              </a:ext>
            </a:extLst>
          </p:cNvPr>
          <p:cNvSpPr>
            <a:spLocks noGrp="1"/>
          </p:cNvSpPr>
          <p:nvPr>
            <p:ph type="title"/>
          </p:nvPr>
        </p:nvSpPr>
        <p:spPr/>
        <p:txBody>
          <a:bodyPr/>
          <a:lstStyle/>
          <a:p>
            <a:r>
              <a:rPr lang="nb-NO" dirty="0"/>
              <a:t>Full </a:t>
            </a:r>
            <a:r>
              <a:rPr lang="nb-NO" dirty="0" err="1"/>
              <a:t>Waveform</a:t>
            </a:r>
            <a:r>
              <a:rPr lang="nb-NO" dirty="0"/>
              <a:t> </a:t>
            </a:r>
            <a:r>
              <a:rPr lang="nb-NO" dirty="0" err="1"/>
              <a:t>Inversion</a:t>
            </a:r>
            <a:r>
              <a:rPr lang="nb-NO" dirty="0"/>
              <a:t> (</a:t>
            </a:r>
            <a:r>
              <a:rPr lang="nb-NO" dirty="0" err="1"/>
              <a:t>perlimenary</a:t>
            </a:r>
            <a:r>
              <a:rPr lang="nb-NO" dirty="0"/>
              <a:t> results)</a:t>
            </a:r>
          </a:p>
        </p:txBody>
      </p:sp>
      <p:sp>
        <p:nvSpPr>
          <p:cNvPr id="5" name="TekstSylinder 4">
            <a:extLst>
              <a:ext uri="{FF2B5EF4-FFF2-40B4-BE49-F238E27FC236}">
                <a16:creationId xmlns:a16="http://schemas.microsoft.com/office/drawing/2014/main" id="{AA215678-47D9-484F-A8A8-3C7B2602416B}"/>
              </a:ext>
            </a:extLst>
          </p:cNvPr>
          <p:cNvSpPr txBox="1"/>
          <p:nvPr/>
        </p:nvSpPr>
        <p:spPr>
          <a:xfrm>
            <a:off x="10199278" y="1479583"/>
            <a:ext cx="484765" cy="369332"/>
          </a:xfrm>
          <a:prstGeom prst="rect">
            <a:avLst/>
          </a:prstGeom>
          <a:noFill/>
        </p:spPr>
        <p:txBody>
          <a:bodyPr wrap="square" rtlCol="0">
            <a:spAutoFit/>
          </a:bodyPr>
          <a:lstStyle/>
          <a:p>
            <a:r>
              <a:rPr lang="nb-NO" dirty="0"/>
              <a:t>NE</a:t>
            </a:r>
          </a:p>
        </p:txBody>
      </p:sp>
      <p:sp>
        <p:nvSpPr>
          <p:cNvPr id="6" name="TekstSylinder 5">
            <a:extLst>
              <a:ext uri="{FF2B5EF4-FFF2-40B4-BE49-F238E27FC236}">
                <a16:creationId xmlns:a16="http://schemas.microsoft.com/office/drawing/2014/main" id="{2A342D0C-BDD4-4D97-8886-C18B04841894}"/>
              </a:ext>
            </a:extLst>
          </p:cNvPr>
          <p:cNvSpPr txBox="1"/>
          <p:nvPr/>
        </p:nvSpPr>
        <p:spPr>
          <a:xfrm>
            <a:off x="5875465" y="1479583"/>
            <a:ext cx="692637" cy="369332"/>
          </a:xfrm>
          <a:prstGeom prst="rect">
            <a:avLst/>
          </a:prstGeom>
          <a:noFill/>
        </p:spPr>
        <p:txBody>
          <a:bodyPr wrap="square" rtlCol="0">
            <a:spAutoFit/>
          </a:bodyPr>
          <a:lstStyle/>
          <a:p>
            <a:r>
              <a:rPr lang="nb-NO" dirty="0"/>
              <a:t>SW</a:t>
            </a:r>
          </a:p>
        </p:txBody>
      </p:sp>
      <p:sp>
        <p:nvSpPr>
          <p:cNvPr id="7" name="Rectangle 10">
            <a:extLst>
              <a:ext uri="{FF2B5EF4-FFF2-40B4-BE49-F238E27FC236}">
                <a16:creationId xmlns:a16="http://schemas.microsoft.com/office/drawing/2014/main" id="{5D361C6E-E005-43F6-8594-CC2F60A7D6B5}"/>
              </a:ext>
            </a:extLst>
          </p:cNvPr>
          <p:cNvSpPr>
            <a:spLocks noChangeArrowheads="1"/>
          </p:cNvSpPr>
          <p:nvPr/>
        </p:nvSpPr>
        <p:spPr bwMode="auto">
          <a:xfrm>
            <a:off x="8611971" y="1356472"/>
            <a:ext cx="746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b-NO" sz="1400" dirty="0">
                <a:latin typeface="Calibri" pitchFamily="34" charset="0"/>
              </a:rPr>
              <a:t>2/4-14</a:t>
            </a:r>
          </a:p>
        </p:txBody>
      </p:sp>
      <p:pic>
        <p:nvPicPr>
          <p:cNvPr id="8" name="Picture 5" descr="01P0136">
            <a:extLst>
              <a:ext uri="{FF2B5EF4-FFF2-40B4-BE49-F238E27FC236}">
                <a16:creationId xmlns:a16="http://schemas.microsoft.com/office/drawing/2014/main" id="{23FB2E8D-6571-45B1-8C9D-AA55849BC5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0705" y="1427828"/>
            <a:ext cx="202532" cy="35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kstSylinder 17">
            <a:extLst>
              <a:ext uri="{FF2B5EF4-FFF2-40B4-BE49-F238E27FC236}">
                <a16:creationId xmlns:a16="http://schemas.microsoft.com/office/drawing/2014/main" id="{5268BF72-4C6A-4983-AAC5-A04D922F6F47}"/>
              </a:ext>
            </a:extLst>
          </p:cNvPr>
          <p:cNvSpPr txBox="1"/>
          <p:nvPr/>
        </p:nvSpPr>
        <p:spPr>
          <a:xfrm>
            <a:off x="1886110" y="1452798"/>
            <a:ext cx="1164806" cy="369332"/>
          </a:xfrm>
          <a:prstGeom prst="rect">
            <a:avLst/>
          </a:prstGeom>
          <a:noFill/>
        </p:spPr>
        <p:txBody>
          <a:bodyPr wrap="none" rtlCol="0">
            <a:spAutoFit/>
          </a:bodyPr>
          <a:lstStyle/>
          <a:p>
            <a:r>
              <a:rPr lang="nb-NO" dirty="0" err="1"/>
              <a:t>Event</a:t>
            </a:r>
            <a:r>
              <a:rPr lang="nb-NO" dirty="0"/>
              <a:t> nr. 2</a:t>
            </a:r>
          </a:p>
        </p:txBody>
      </p:sp>
    </p:spTree>
    <p:extLst>
      <p:ext uri="{BB962C8B-B14F-4D97-AF65-F5344CB8AC3E}">
        <p14:creationId xmlns:p14="http://schemas.microsoft.com/office/powerpoint/2010/main" val="147951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F83CC07-D82D-4157-91E0-D04C3581AC48}"/>
              </a:ext>
            </a:extLst>
          </p:cNvPr>
          <p:cNvSpPr>
            <a:spLocks noGrp="1"/>
          </p:cNvSpPr>
          <p:nvPr>
            <p:ph type="title"/>
          </p:nvPr>
        </p:nvSpPr>
        <p:spPr>
          <a:xfrm>
            <a:off x="839788" y="103190"/>
            <a:ext cx="10515600" cy="1325563"/>
          </a:xfrm>
        </p:spPr>
        <p:txBody>
          <a:bodyPr/>
          <a:lstStyle/>
          <a:p>
            <a:r>
              <a:rPr lang="nb-NO" dirty="0" err="1"/>
              <a:t>Comparison</a:t>
            </a:r>
            <a:r>
              <a:rPr lang="nb-NO" dirty="0"/>
              <a:t> </a:t>
            </a:r>
            <a:r>
              <a:rPr lang="nb-NO" dirty="0" err="1"/>
              <a:t>with</a:t>
            </a:r>
            <a:r>
              <a:rPr lang="nb-NO" dirty="0"/>
              <a:t> </a:t>
            </a:r>
            <a:r>
              <a:rPr lang="nb-NO" dirty="0" err="1"/>
              <a:t>reflection</a:t>
            </a:r>
            <a:r>
              <a:rPr lang="nb-NO" dirty="0"/>
              <a:t> data</a:t>
            </a:r>
          </a:p>
        </p:txBody>
      </p:sp>
      <p:sp>
        <p:nvSpPr>
          <p:cNvPr id="5" name="Plassholder for tekst 4">
            <a:extLst>
              <a:ext uri="{FF2B5EF4-FFF2-40B4-BE49-F238E27FC236}">
                <a16:creationId xmlns:a16="http://schemas.microsoft.com/office/drawing/2014/main" id="{7A1F6975-498B-4A83-9CEA-606661495C6A}"/>
              </a:ext>
            </a:extLst>
          </p:cNvPr>
          <p:cNvSpPr>
            <a:spLocks noGrp="1"/>
          </p:cNvSpPr>
          <p:nvPr>
            <p:ph type="body" idx="1"/>
          </p:nvPr>
        </p:nvSpPr>
        <p:spPr>
          <a:xfrm>
            <a:off x="160269" y="1352864"/>
            <a:ext cx="5837306" cy="387238"/>
          </a:xfrm>
        </p:spPr>
        <p:txBody>
          <a:bodyPr>
            <a:normAutofit fontScale="92500" lnSpcReduction="10000"/>
          </a:bodyPr>
          <a:lstStyle/>
          <a:p>
            <a:r>
              <a:rPr lang="nb-NO" dirty="0"/>
              <a:t>RMS amplitude 10ms time-</a:t>
            </a:r>
            <a:r>
              <a:rPr lang="nb-NO" dirty="0" err="1"/>
              <a:t>window</a:t>
            </a:r>
            <a:r>
              <a:rPr lang="nb-NO" dirty="0"/>
              <a:t> at 524ms</a:t>
            </a:r>
          </a:p>
        </p:txBody>
      </p:sp>
      <p:sp>
        <p:nvSpPr>
          <p:cNvPr id="14" name="Plassholder for tekst 13">
            <a:extLst>
              <a:ext uri="{FF2B5EF4-FFF2-40B4-BE49-F238E27FC236}">
                <a16:creationId xmlns:a16="http://schemas.microsoft.com/office/drawing/2014/main" id="{F8114625-A9C2-4655-84EA-5A1E183F2466}"/>
              </a:ext>
            </a:extLst>
          </p:cNvPr>
          <p:cNvSpPr>
            <a:spLocks noGrp="1"/>
          </p:cNvSpPr>
          <p:nvPr>
            <p:ph type="body" sz="quarter" idx="3"/>
          </p:nvPr>
        </p:nvSpPr>
        <p:spPr>
          <a:xfrm>
            <a:off x="6172200" y="1352864"/>
            <a:ext cx="5183188" cy="379987"/>
          </a:xfrm>
        </p:spPr>
        <p:txBody>
          <a:bodyPr>
            <a:normAutofit fontScale="85000" lnSpcReduction="10000"/>
          </a:bodyPr>
          <a:lstStyle/>
          <a:p>
            <a:r>
              <a:rPr lang="nb-NO" dirty="0" err="1"/>
              <a:t>Event</a:t>
            </a:r>
            <a:r>
              <a:rPr lang="nb-NO" dirty="0"/>
              <a:t> </a:t>
            </a:r>
            <a:r>
              <a:rPr lang="nb-NO" dirty="0" err="1"/>
              <a:t>number</a:t>
            </a:r>
            <a:r>
              <a:rPr lang="nb-NO" dirty="0"/>
              <a:t> 2 </a:t>
            </a:r>
            <a:r>
              <a:rPr lang="nb-NO" dirty="0" err="1"/>
              <a:t>with</a:t>
            </a:r>
            <a:r>
              <a:rPr lang="nb-NO" dirty="0"/>
              <a:t> </a:t>
            </a:r>
            <a:r>
              <a:rPr lang="nb-NO" dirty="0" err="1"/>
              <a:t>reflection</a:t>
            </a:r>
            <a:r>
              <a:rPr lang="nb-NO" dirty="0"/>
              <a:t> data </a:t>
            </a:r>
            <a:r>
              <a:rPr lang="nb-NO" dirty="0" err="1"/>
              <a:t>overlay</a:t>
            </a:r>
            <a:endParaRPr lang="nb-NO" dirty="0"/>
          </a:p>
        </p:txBody>
      </p:sp>
      <p:grpSp>
        <p:nvGrpSpPr>
          <p:cNvPr id="28" name="Gruppe 27">
            <a:extLst>
              <a:ext uri="{FF2B5EF4-FFF2-40B4-BE49-F238E27FC236}">
                <a16:creationId xmlns:a16="http://schemas.microsoft.com/office/drawing/2014/main" id="{E1A0B18C-8584-44E6-89B5-B84968B2A198}"/>
              </a:ext>
            </a:extLst>
          </p:cNvPr>
          <p:cNvGrpSpPr>
            <a:grpSpLocks noChangeAspect="1"/>
          </p:cNvGrpSpPr>
          <p:nvPr/>
        </p:nvGrpSpPr>
        <p:grpSpPr>
          <a:xfrm>
            <a:off x="6027152" y="1679230"/>
            <a:ext cx="5850379" cy="5008030"/>
            <a:chOff x="6027152" y="1679230"/>
            <a:chExt cx="5850379" cy="5008030"/>
          </a:xfrm>
        </p:grpSpPr>
        <p:pic>
          <p:nvPicPr>
            <p:cNvPr id="27" name="Bilde 26">
              <a:extLst>
                <a:ext uri="{FF2B5EF4-FFF2-40B4-BE49-F238E27FC236}">
                  <a16:creationId xmlns:a16="http://schemas.microsoft.com/office/drawing/2014/main" id="{F0D5EAD0-A6A0-4AB4-8869-9AD170159A6C}"/>
                </a:ext>
              </a:extLst>
            </p:cNvPr>
            <p:cNvPicPr>
              <a:picLocks noChangeAspect="1"/>
            </p:cNvPicPr>
            <p:nvPr/>
          </p:nvPicPr>
          <p:blipFill>
            <a:blip r:embed="rId3"/>
            <a:stretch>
              <a:fillRect/>
            </a:stretch>
          </p:blipFill>
          <p:spPr>
            <a:xfrm>
              <a:off x="6027152" y="1679230"/>
              <a:ext cx="5850379" cy="5008030"/>
            </a:xfrm>
            <a:prstGeom prst="rect">
              <a:avLst/>
            </a:prstGeom>
          </p:spPr>
        </p:pic>
        <p:grpSp>
          <p:nvGrpSpPr>
            <p:cNvPr id="20" name="Gruppe 19">
              <a:extLst>
                <a:ext uri="{FF2B5EF4-FFF2-40B4-BE49-F238E27FC236}">
                  <a16:creationId xmlns:a16="http://schemas.microsoft.com/office/drawing/2014/main" id="{497CC785-73E9-4DD1-909B-EFC8B412A39A}"/>
                </a:ext>
              </a:extLst>
            </p:cNvPr>
            <p:cNvGrpSpPr>
              <a:grpSpLocks noChangeAspect="1"/>
            </p:cNvGrpSpPr>
            <p:nvPr/>
          </p:nvGrpSpPr>
          <p:grpSpPr>
            <a:xfrm>
              <a:off x="7886043" y="3282674"/>
              <a:ext cx="1960382" cy="1670102"/>
              <a:chOff x="4504379" y="2327813"/>
              <a:chExt cx="2280085" cy="1942466"/>
            </a:xfrm>
          </p:grpSpPr>
          <p:sp>
            <p:nvSpPr>
              <p:cNvPr id="21" name="Ellipse 20">
                <a:extLst>
                  <a:ext uri="{FF2B5EF4-FFF2-40B4-BE49-F238E27FC236}">
                    <a16:creationId xmlns:a16="http://schemas.microsoft.com/office/drawing/2014/main" id="{2796FE34-A403-4DE0-8C71-D19F8E36CFCC}"/>
                  </a:ext>
                </a:extLst>
              </p:cNvPr>
              <p:cNvSpPr/>
              <p:nvPr/>
            </p:nvSpPr>
            <p:spPr>
              <a:xfrm>
                <a:off x="5515129" y="4108300"/>
                <a:ext cx="156902" cy="161979"/>
              </a:xfrm>
              <a:prstGeom prst="ellipse">
                <a:avLst/>
              </a:prstGeom>
              <a:solidFill>
                <a:srgbClr val="FF00F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ihåndsform: figur 21">
                <a:extLst>
                  <a:ext uri="{FF2B5EF4-FFF2-40B4-BE49-F238E27FC236}">
                    <a16:creationId xmlns:a16="http://schemas.microsoft.com/office/drawing/2014/main" id="{613FFFCA-6285-4A89-8E37-3991E40ED4F8}"/>
                  </a:ext>
                </a:extLst>
              </p:cNvPr>
              <p:cNvSpPr/>
              <p:nvPr/>
            </p:nvSpPr>
            <p:spPr>
              <a:xfrm>
                <a:off x="4504379" y="2327813"/>
                <a:ext cx="2280085" cy="1767583"/>
              </a:xfrm>
              <a:custGeom>
                <a:avLst/>
                <a:gdLst>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642225 w 2280085"/>
                  <a:gd name="connsiteY135" fmla="*/ 348307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613981 w 2280085"/>
                  <a:gd name="connsiteY139" fmla="*/ 560138 h 1767583"/>
                  <a:gd name="connsiteX140" fmla="*/ 1610450 w 2280085"/>
                  <a:gd name="connsiteY140" fmla="*/ 584851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642225 w 2280085"/>
                  <a:gd name="connsiteY135" fmla="*/ 348307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613981 w 2280085"/>
                  <a:gd name="connsiteY139" fmla="*/ 560138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642225 w 2280085"/>
                  <a:gd name="connsiteY135" fmla="*/ 348307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585737 w 2280085"/>
                  <a:gd name="connsiteY137" fmla="*/ 44363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638695 w 2280085"/>
                  <a:gd name="connsiteY137" fmla="*/ 44010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621042 w 2280085"/>
                  <a:gd name="connsiteY137" fmla="*/ 482467 h 1767583"/>
                  <a:gd name="connsiteX138" fmla="*/ 1843463 w 2280085"/>
                  <a:gd name="connsiteY138" fmla="*/ 425979 h 1767583"/>
                  <a:gd name="connsiteX139" fmla="*/ 1889360 w 2280085"/>
                  <a:gd name="connsiteY139" fmla="*/ 524833 h 1767583"/>
                  <a:gd name="connsiteX140" fmla="*/ 1903482 w 2280085"/>
                  <a:gd name="connsiteY140" fmla="*/ 588382 h 1767583"/>
                  <a:gd name="connsiteX141" fmla="*/ 1896421 w 2280085"/>
                  <a:gd name="connsiteY141" fmla="*/ 637809 h 1767583"/>
                  <a:gd name="connsiteX142" fmla="*/ 1861116 w 2280085"/>
                  <a:gd name="connsiteY142" fmla="*/ 719010 h 1767583"/>
                  <a:gd name="connsiteX143" fmla="*/ 1998806 w 2280085"/>
                  <a:gd name="connsiteY143" fmla="*/ 743724 h 1767583"/>
                  <a:gd name="connsiteX144" fmla="*/ 2030580 w 2280085"/>
                  <a:gd name="connsiteY144" fmla="*/ 800212 h 1767583"/>
                  <a:gd name="connsiteX145" fmla="*/ 1896421 w 2280085"/>
                  <a:gd name="connsiteY145" fmla="*/ 839047 h 1767583"/>
                  <a:gd name="connsiteX146" fmla="*/ 1776384 w 2280085"/>
                  <a:gd name="connsiteY146" fmla="*/ 835517 h 1767583"/>
                  <a:gd name="connsiteX147" fmla="*/ 1666938 w 2280085"/>
                  <a:gd name="connsiteY147" fmla="*/ 860230 h 1767583"/>
                  <a:gd name="connsiteX148" fmla="*/ 1621042 w 2280085"/>
                  <a:gd name="connsiteY148" fmla="*/ 867291 h 1767583"/>
                  <a:gd name="connsiteX149" fmla="*/ 1649286 w 2280085"/>
                  <a:gd name="connsiteY149" fmla="*/ 913188 h 1767583"/>
                  <a:gd name="connsiteX150" fmla="*/ 1712835 w 2280085"/>
                  <a:gd name="connsiteY150" fmla="*/ 952023 h 1767583"/>
                  <a:gd name="connsiteX151" fmla="*/ 1815219 w 2280085"/>
                  <a:gd name="connsiteY151" fmla="*/ 966145 h 1767583"/>
                  <a:gd name="connsiteX152" fmla="*/ 1892890 w 2280085"/>
                  <a:gd name="connsiteY152" fmla="*/ 976737 h 1767583"/>
                  <a:gd name="connsiteX153" fmla="*/ 1974092 w 2280085"/>
                  <a:gd name="connsiteY153" fmla="*/ 1015572 h 1767583"/>
                  <a:gd name="connsiteX154" fmla="*/ 2058824 w 2280085"/>
                  <a:gd name="connsiteY154" fmla="*/ 994389 h 1767583"/>
                  <a:gd name="connsiteX155" fmla="*/ 2185922 w 2280085"/>
                  <a:gd name="connsiteY155" fmla="*/ 980267 h 1767583"/>
                  <a:gd name="connsiteX156" fmla="*/ 2274185 w 2280085"/>
                  <a:gd name="connsiteY156" fmla="*/ 1015572 h 1767583"/>
                  <a:gd name="connsiteX157" fmla="*/ 2267124 w 2280085"/>
                  <a:gd name="connsiteY157" fmla="*/ 1096774 h 1767583"/>
                  <a:gd name="connsiteX158" fmla="*/ 2207105 w 2280085"/>
                  <a:gd name="connsiteY158"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843463 w 2280085"/>
                  <a:gd name="connsiteY137" fmla="*/ 425979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882299 w 2280085"/>
                  <a:gd name="connsiteY137" fmla="*/ 387143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7567 w 2280085"/>
                  <a:gd name="connsiteY136" fmla="*/ 355368 h 1767583"/>
                  <a:gd name="connsiteX137" fmla="*/ 1882299 w 2280085"/>
                  <a:gd name="connsiteY137" fmla="*/ 387143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62262 w 2280085"/>
                  <a:gd name="connsiteY135" fmla="*/ 288289 h 1767583"/>
                  <a:gd name="connsiteX136" fmla="*/ 1797567 w 2280085"/>
                  <a:gd name="connsiteY136" fmla="*/ 355368 h 1767583"/>
                  <a:gd name="connsiteX137" fmla="*/ 1882299 w 2280085"/>
                  <a:gd name="connsiteY137" fmla="*/ 387143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62262 w 2280085"/>
                  <a:gd name="connsiteY135" fmla="*/ 288289 h 1767583"/>
                  <a:gd name="connsiteX136" fmla="*/ 1797567 w 2280085"/>
                  <a:gd name="connsiteY136" fmla="*/ 355368 h 1767583"/>
                  <a:gd name="connsiteX137" fmla="*/ 1882299 w 2280085"/>
                  <a:gd name="connsiteY137" fmla="*/ 387143 h 1767583"/>
                  <a:gd name="connsiteX138" fmla="*/ 1783445 w 2280085"/>
                  <a:gd name="connsiteY138" fmla="*/ 500120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62262 w 2280085"/>
                  <a:gd name="connsiteY135" fmla="*/ 288289 h 1767583"/>
                  <a:gd name="connsiteX136" fmla="*/ 1797567 w 2280085"/>
                  <a:gd name="connsiteY136" fmla="*/ 355368 h 1767583"/>
                  <a:gd name="connsiteX137" fmla="*/ 1882299 w 2280085"/>
                  <a:gd name="connsiteY137" fmla="*/ 387143 h 1767583"/>
                  <a:gd name="connsiteX138" fmla="*/ 1903482 w 2280085"/>
                  <a:gd name="connsiteY138" fmla="*/ 493059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280085" h="1767583">
                    <a:moveTo>
                      <a:pt x="2207105" y="1114426"/>
                    </a:moveTo>
                    <a:cubicBezTo>
                      <a:pt x="2180038" y="1120310"/>
                      <a:pt x="2134730" y="1127372"/>
                      <a:pt x="2104721" y="1132079"/>
                    </a:cubicBezTo>
                    <a:cubicBezTo>
                      <a:pt x="2074712" y="1136786"/>
                      <a:pt x="2043526" y="1136198"/>
                      <a:pt x="2027050" y="1142670"/>
                    </a:cubicBezTo>
                    <a:cubicBezTo>
                      <a:pt x="2010574" y="1149142"/>
                      <a:pt x="2024696" y="1156792"/>
                      <a:pt x="2005867" y="1170914"/>
                    </a:cubicBezTo>
                    <a:cubicBezTo>
                      <a:pt x="1987038" y="1185036"/>
                      <a:pt x="1929961" y="1211515"/>
                      <a:pt x="1914074" y="1227402"/>
                    </a:cubicBezTo>
                    <a:cubicBezTo>
                      <a:pt x="1898187" y="1243289"/>
                      <a:pt x="1903482" y="1252704"/>
                      <a:pt x="1910543" y="1266238"/>
                    </a:cubicBezTo>
                    <a:cubicBezTo>
                      <a:pt x="1917604" y="1279772"/>
                      <a:pt x="1950556" y="1295070"/>
                      <a:pt x="1956440" y="1308604"/>
                    </a:cubicBezTo>
                    <a:cubicBezTo>
                      <a:pt x="1962324" y="1322138"/>
                      <a:pt x="1957028" y="1343909"/>
                      <a:pt x="1945848" y="1347440"/>
                    </a:cubicBezTo>
                    <a:cubicBezTo>
                      <a:pt x="1934668" y="1350971"/>
                      <a:pt x="1904659" y="1338025"/>
                      <a:pt x="1889360" y="1329787"/>
                    </a:cubicBezTo>
                    <a:cubicBezTo>
                      <a:pt x="1874061" y="1321549"/>
                      <a:pt x="1868177" y="1306250"/>
                      <a:pt x="1854055" y="1298012"/>
                    </a:cubicBezTo>
                    <a:cubicBezTo>
                      <a:pt x="1839933" y="1289774"/>
                      <a:pt x="1816985" y="1283302"/>
                      <a:pt x="1804628" y="1280360"/>
                    </a:cubicBezTo>
                    <a:cubicBezTo>
                      <a:pt x="1792271" y="1277418"/>
                      <a:pt x="1783444" y="1273299"/>
                      <a:pt x="1779914" y="1280360"/>
                    </a:cubicBezTo>
                    <a:cubicBezTo>
                      <a:pt x="1776383" y="1287421"/>
                      <a:pt x="1782857" y="1303897"/>
                      <a:pt x="1783445" y="1322726"/>
                    </a:cubicBezTo>
                    <a:cubicBezTo>
                      <a:pt x="1784033" y="1341555"/>
                      <a:pt x="1786387" y="1373918"/>
                      <a:pt x="1783445" y="1393336"/>
                    </a:cubicBezTo>
                    <a:cubicBezTo>
                      <a:pt x="1780503" y="1412754"/>
                      <a:pt x="1774618" y="1429230"/>
                      <a:pt x="1765792" y="1439233"/>
                    </a:cubicBezTo>
                    <a:cubicBezTo>
                      <a:pt x="1756966" y="1449236"/>
                      <a:pt x="1734606" y="1445706"/>
                      <a:pt x="1730487" y="1453355"/>
                    </a:cubicBezTo>
                    <a:cubicBezTo>
                      <a:pt x="1726368" y="1461004"/>
                      <a:pt x="1736372" y="1463946"/>
                      <a:pt x="1741079" y="1485129"/>
                    </a:cubicBezTo>
                    <a:cubicBezTo>
                      <a:pt x="1745786" y="1506312"/>
                      <a:pt x="1763438" y="1556328"/>
                      <a:pt x="1758731" y="1580453"/>
                    </a:cubicBezTo>
                    <a:cubicBezTo>
                      <a:pt x="1754024" y="1604578"/>
                      <a:pt x="1725780" y="1626938"/>
                      <a:pt x="1712835" y="1629880"/>
                    </a:cubicBezTo>
                    <a:cubicBezTo>
                      <a:pt x="1699890" y="1632822"/>
                      <a:pt x="1686356" y="1609873"/>
                      <a:pt x="1681060" y="1598105"/>
                    </a:cubicBezTo>
                    <a:cubicBezTo>
                      <a:pt x="1675764" y="1586337"/>
                      <a:pt x="1681060" y="1559270"/>
                      <a:pt x="1681060" y="1559270"/>
                    </a:cubicBezTo>
                    <a:cubicBezTo>
                      <a:pt x="1681060" y="1545148"/>
                      <a:pt x="1684002" y="1525730"/>
                      <a:pt x="1681060" y="1513373"/>
                    </a:cubicBezTo>
                    <a:cubicBezTo>
                      <a:pt x="1678118" y="1501016"/>
                      <a:pt x="1671057" y="1489248"/>
                      <a:pt x="1663408" y="1485129"/>
                    </a:cubicBezTo>
                    <a:cubicBezTo>
                      <a:pt x="1655759" y="1481010"/>
                      <a:pt x="1647521" y="1483953"/>
                      <a:pt x="1635164" y="1488660"/>
                    </a:cubicBezTo>
                    <a:cubicBezTo>
                      <a:pt x="1622807" y="1493367"/>
                      <a:pt x="1603977" y="1504547"/>
                      <a:pt x="1589267" y="1513373"/>
                    </a:cubicBezTo>
                    <a:cubicBezTo>
                      <a:pt x="1574557" y="1522199"/>
                      <a:pt x="1554550" y="1527495"/>
                      <a:pt x="1546901" y="1541617"/>
                    </a:cubicBezTo>
                    <a:cubicBezTo>
                      <a:pt x="1539252" y="1555739"/>
                      <a:pt x="1547490" y="1582806"/>
                      <a:pt x="1543371" y="1598105"/>
                    </a:cubicBezTo>
                    <a:cubicBezTo>
                      <a:pt x="1539252" y="1613404"/>
                      <a:pt x="1533956" y="1626349"/>
                      <a:pt x="1522188" y="1633410"/>
                    </a:cubicBezTo>
                    <a:cubicBezTo>
                      <a:pt x="1510420" y="1640471"/>
                      <a:pt x="1487471" y="1644590"/>
                      <a:pt x="1472761" y="1640471"/>
                    </a:cubicBezTo>
                    <a:cubicBezTo>
                      <a:pt x="1458051" y="1636352"/>
                      <a:pt x="1444516" y="1618700"/>
                      <a:pt x="1433925" y="1608697"/>
                    </a:cubicBezTo>
                    <a:cubicBezTo>
                      <a:pt x="1423334" y="1598694"/>
                      <a:pt x="1420392" y="1578688"/>
                      <a:pt x="1409212" y="1580453"/>
                    </a:cubicBezTo>
                    <a:cubicBezTo>
                      <a:pt x="1398032" y="1582218"/>
                      <a:pt x="1380968" y="1605166"/>
                      <a:pt x="1366846" y="1619288"/>
                    </a:cubicBezTo>
                    <a:cubicBezTo>
                      <a:pt x="1352724" y="1633410"/>
                      <a:pt x="1339779" y="1658712"/>
                      <a:pt x="1324480" y="1665185"/>
                    </a:cubicBezTo>
                    <a:cubicBezTo>
                      <a:pt x="1309181" y="1671658"/>
                      <a:pt x="1295059" y="1660478"/>
                      <a:pt x="1275053" y="1658124"/>
                    </a:cubicBezTo>
                    <a:cubicBezTo>
                      <a:pt x="1255047" y="1655770"/>
                      <a:pt x="1220330" y="1648709"/>
                      <a:pt x="1204443" y="1651063"/>
                    </a:cubicBezTo>
                    <a:cubicBezTo>
                      <a:pt x="1188556" y="1653417"/>
                      <a:pt x="1193263" y="1657536"/>
                      <a:pt x="1179729" y="1672246"/>
                    </a:cubicBezTo>
                    <a:cubicBezTo>
                      <a:pt x="1166195" y="1686956"/>
                      <a:pt x="1142070" y="1724026"/>
                      <a:pt x="1123241" y="1739325"/>
                    </a:cubicBezTo>
                    <a:cubicBezTo>
                      <a:pt x="1104412" y="1754624"/>
                      <a:pt x="1085582" y="1759920"/>
                      <a:pt x="1066753" y="1764039"/>
                    </a:cubicBezTo>
                    <a:cubicBezTo>
                      <a:pt x="1047924" y="1768158"/>
                      <a:pt x="1030271" y="1769335"/>
                      <a:pt x="1010265" y="1764039"/>
                    </a:cubicBezTo>
                    <a:cubicBezTo>
                      <a:pt x="990259" y="1758743"/>
                      <a:pt x="960838" y="1742855"/>
                      <a:pt x="946716" y="1732264"/>
                    </a:cubicBezTo>
                    <a:cubicBezTo>
                      <a:pt x="932594" y="1721673"/>
                      <a:pt x="938478" y="1703432"/>
                      <a:pt x="925533" y="1700490"/>
                    </a:cubicBezTo>
                    <a:cubicBezTo>
                      <a:pt x="912588" y="1697548"/>
                      <a:pt x="889051" y="1711670"/>
                      <a:pt x="869045" y="1714612"/>
                    </a:cubicBezTo>
                    <a:cubicBezTo>
                      <a:pt x="849039" y="1717554"/>
                      <a:pt x="826091" y="1721084"/>
                      <a:pt x="805496" y="1718142"/>
                    </a:cubicBezTo>
                    <a:cubicBezTo>
                      <a:pt x="784901" y="1715200"/>
                      <a:pt x="750773" y="1712846"/>
                      <a:pt x="745477" y="1696959"/>
                    </a:cubicBezTo>
                    <a:cubicBezTo>
                      <a:pt x="740181" y="1681072"/>
                      <a:pt x="771956" y="1640472"/>
                      <a:pt x="773721" y="1622819"/>
                    </a:cubicBezTo>
                    <a:cubicBezTo>
                      <a:pt x="775486" y="1605167"/>
                      <a:pt x="768426" y="1606931"/>
                      <a:pt x="756069" y="1591044"/>
                    </a:cubicBezTo>
                    <a:cubicBezTo>
                      <a:pt x="743712" y="1575157"/>
                      <a:pt x="721941" y="1537498"/>
                      <a:pt x="699581" y="1527495"/>
                    </a:cubicBezTo>
                    <a:cubicBezTo>
                      <a:pt x="677221" y="1517492"/>
                      <a:pt x="649566" y="1525142"/>
                      <a:pt x="621910" y="1531026"/>
                    </a:cubicBezTo>
                    <a:cubicBezTo>
                      <a:pt x="594254" y="1536910"/>
                      <a:pt x="556007" y="1556916"/>
                      <a:pt x="533647" y="1562800"/>
                    </a:cubicBezTo>
                    <a:cubicBezTo>
                      <a:pt x="511287" y="1568684"/>
                      <a:pt x="504227" y="1568096"/>
                      <a:pt x="487751" y="1566331"/>
                    </a:cubicBezTo>
                    <a:cubicBezTo>
                      <a:pt x="471275" y="1564566"/>
                      <a:pt x="445384" y="1563977"/>
                      <a:pt x="434793" y="1552209"/>
                    </a:cubicBezTo>
                    <a:cubicBezTo>
                      <a:pt x="424201" y="1540441"/>
                      <a:pt x="415376" y="1509254"/>
                      <a:pt x="424202" y="1495721"/>
                    </a:cubicBezTo>
                    <a:cubicBezTo>
                      <a:pt x="433028" y="1482188"/>
                      <a:pt x="473629" y="1478068"/>
                      <a:pt x="487751" y="1471007"/>
                    </a:cubicBezTo>
                    <a:cubicBezTo>
                      <a:pt x="501873" y="1463946"/>
                      <a:pt x="505992" y="1469242"/>
                      <a:pt x="508934" y="1453355"/>
                    </a:cubicBezTo>
                    <a:cubicBezTo>
                      <a:pt x="511876" y="1437468"/>
                      <a:pt x="510110" y="1393336"/>
                      <a:pt x="505403" y="1375684"/>
                    </a:cubicBezTo>
                    <a:cubicBezTo>
                      <a:pt x="500696" y="1358032"/>
                      <a:pt x="494812" y="1355678"/>
                      <a:pt x="480690" y="1347440"/>
                    </a:cubicBezTo>
                    <a:cubicBezTo>
                      <a:pt x="466568" y="1339202"/>
                      <a:pt x="437735" y="1336848"/>
                      <a:pt x="420671" y="1326256"/>
                    </a:cubicBezTo>
                    <a:cubicBezTo>
                      <a:pt x="403607" y="1315664"/>
                      <a:pt x="382424" y="1302131"/>
                      <a:pt x="378305" y="1283890"/>
                    </a:cubicBezTo>
                    <a:cubicBezTo>
                      <a:pt x="374186" y="1265649"/>
                      <a:pt x="385367" y="1235052"/>
                      <a:pt x="395958" y="1216811"/>
                    </a:cubicBezTo>
                    <a:cubicBezTo>
                      <a:pt x="406549" y="1198570"/>
                      <a:pt x="428909" y="1187979"/>
                      <a:pt x="441854" y="1174445"/>
                    </a:cubicBezTo>
                    <a:cubicBezTo>
                      <a:pt x="454799" y="1160911"/>
                      <a:pt x="477748" y="1156792"/>
                      <a:pt x="473629" y="1135609"/>
                    </a:cubicBezTo>
                    <a:cubicBezTo>
                      <a:pt x="469510" y="1114426"/>
                      <a:pt x="434205" y="1053819"/>
                      <a:pt x="417141" y="1047347"/>
                    </a:cubicBezTo>
                    <a:cubicBezTo>
                      <a:pt x="400077" y="1040875"/>
                      <a:pt x="381835" y="1079121"/>
                      <a:pt x="371244" y="1096774"/>
                    </a:cubicBezTo>
                    <a:cubicBezTo>
                      <a:pt x="360652" y="1114427"/>
                      <a:pt x="362418" y="1138552"/>
                      <a:pt x="353592" y="1153262"/>
                    </a:cubicBezTo>
                    <a:cubicBezTo>
                      <a:pt x="344766" y="1167972"/>
                      <a:pt x="334174" y="1186213"/>
                      <a:pt x="318287" y="1185036"/>
                    </a:cubicBezTo>
                    <a:cubicBezTo>
                      <a:pt x="302400" y="1183859"/>
                      <a:pt x="274155" y="1154439"/>
                      <a:pt x="258268" y="1146201"/>
                    </a:cubicBezTo>
                    <a:cubicBezTo>
                      <a:pt x="242381" y="1137963"/>
                      <a:pt x="230612" y="1146200"/>
                      <a:pt x="222963" y="1135609"/>
                    </a:cubicBezTo>
                    <a:cubicBezTo>
                      <a:pt x="215314" y="1125018"/>
                      <a:pt x="208253" y="1101481"/>
                      <a:pt x="212372" y="1082652"/>
                    </a:cubicBezTo>
                    <a:cubicBezTo>
                      <a:pt x="216491" y="1063823"/>
                      <a:pt x="234732" y="1040285"/>
                      <a:pt x="247677" y="1022633"/>
                    </a:cubicBezTo>
                    <a:cubicBezTo>
                      <a:pt x="260622" y="1004981"/>
                      <a:pt x="283571" y="990859"/>
                      <a:pt x="290043" y="976737"/>
                    </a:cubicBezTo>
                    <a:cubicBezTo>
                      <a:pt x="296515" y="962615"/>
                      <a:pt x="298280" y="944374"/>
                      <a:pt x="286512" y="937901"/>
                    </a:cubicBezTo>
                    <a:cubicBezTo>
                      <a:pt x="274744" y="931428"/>
                      <a:pt x="238851" y="935547"/>
                      <a:pt x="219433" y="937901"/>
                    </a:cubicBezTo>
                    <a:cubicBezTo>
                      <a:pt x="200015" y="940255"/>
                      <a:pt x="179421" y="959672"/>
                      <a:pt x="170006" y="952023"/>
                    </a:cubicBezTo>
                    <a:cubicBezTo>
                      <a:pt x="160591" y="944374"/>
                      <a:pt x="156473" y="907892"/>
                      <a:pt x="162945" y="892005"/>
                    </a:cubicBezTo>
                    <a:cubicBezTo>
                      <a:pt x="169417" y="876118"/>
                      <a:pt x="194131" y="869057"/>
                      <a:pt x="208841" y="856700"/>
                    </a:cubicBezTo>
                    <a:cubicBezTo>
                      <a:pt x="223551" y="844343"/>
                      <a:pt x="249442" y="837282"/>
                      <a:pt x="251207" y="817864"/>
                    </a:cubicBezTo>
                    <a:cubicBezTo>
                      <a:pt x="252972" y="798446"/>
                      <a:pt x="239439" y="753726"/>
                      <a:pt x="219433" y="740193"/>
                    </a:cubicBezTo>
                    <a:cubicBezTo>
                      <a:pt x="199427" y="726660"/>
                      <a:pt x="157649" y="743724"/>
                      <a:pt x="131170" y="736663"/>
                    </a:cubicBezTo>
                    <a:cubicBezTo>
                      <a:pt x="104691" y="729602"/>
                      <a:pt x="77624" y="716656"/>
                      <a:pt x="60560" y="697827"/>
                    </a:cubicBezTo>
                    <a:cubicBezTo>
                      <a:pt x="43496" y="678998"/>
                      <a:pt x="35258" y="645458"/>
                      <a:pt x="28785" y="623687"/>
                    </a:cubicBezTo>
                    <a:cubicBezTo>
                      <a:pt x="22312" y="601916"/>
                      <a:pt x="26431" y="586028"/>
                      <a:pt x="21724" y="567199"/>
                    </a:cubicBezTo>
                    <a:cubicBezTo>
                      <a:pt x="17017" y="548370"/>
                      <a:pt x="-3578" y="528952"/>
                      <a:pt x="541" y="510711"/>
                    </a:cubicBezTo>
                    <a:cubicBezTo>
                      <a:pt x="4660" y="492470"/>
                      <a:pt x="29962" y="470698"/>
                      <a:pt x="46438" y="457753"/>
                    </a:cubicBezTo>
                    <a:cubicBezTo>
                      <a:pt x="62914" y="444808"/>
                      <a:pt x="82920" y="443631"/>
                      <a:pt x="99396" y="433040"/>
                    </a:cubicBezTo>
                    <a:cubicBezTo>
                      <a:pt x="115872" y="422448"/>
                      <a:pt x="129405" y="398911"/>
                      <a:pt x="145292" y="394204"/>
                    </a:cubicBezTo>
                    <a:cubicBezTo>
                      <a:pt x="161179" y="389496"/>
                      <a:pt x="179420" y="404207"/>
                      <a:pt x="194719" y="404795"/>
                    </a:cubicBezTo>
                    <a:cubicBezTo>
                      <a:pt x="210018" y="405383"/>
                      <a:pt x="224728" y="407149"/>
                      <a:pt x="237085" y="397734"/>
                    </a:cubicBezTo>
                    <a:cubicBezTo>
                      <a:pt x="249442" y="388319"/>
                      <a:pt x="252384" y="358310"/>
                      <a:pt x="268860" y="348307"/>
                    </a:cubicBezTo>
                    <a:cubicBezTo>
                      <a:pt x="285336" y="338304"/>
                      <a:pt x="317110" y="333597"/>
                      <a:pt x="335939" y="337716"/>
                    </a:cubicBezTo>
                    <a:cubicBezTo>
                      <a:pt x="354768" y="341835"/>
                      <a:pt x="360653" y="368314"/>
                      <a:pt x="381836" y="373021"/>
                    </a:cubicBezTo>
                    <a:cubicBezTo>
                      <a:pt x="403019" y="377728"/>
                      <a:pt x="446561" y="376551"/>
                      <a:pt x="463037" y="365960"/>
                    </a:cubicBezTo>
                    <a:cubicBezTo>
                      <a:pt x="479513" y="355368"/>
                      <a:pt x="478336" y="334185"/>
                      <a:pt x="480690" y="309472"/>
                    </a:cubicBezTo>
                    <a:cubicBezTo>
                      <a:pt x="483044" y="284759"/>
                      <a:pt x="471863" y="241216"/>
                      <a:pt x="477159" y="217679"/>
                    </a:cubicBezTo>
                    <a:cubicBezTo>
                      <a:pt x="482455" y="194142"/>
                      <a:pt x="497754" y="181197"/>
                      <a:pt x="512464" y="168252"/>
                    </a:cubicBezTo>
                    <a:cubicBezTo>
                      <a:pt x="527174" y="155307"/>
                      <a:pt x="550712" y="149423"/>
                      <a:pt x="565422" y="140008"/>
                    </a:cubicBezTo>
                    <a:cubicBezTo>
                      <a:pt x="580132" y="130593"/>
                      <a:pt x="584251" y="114118"/>
                      <a:pt x="600727" y="111764"/>
                    </a:cubicBezTo>
                    <a:cubicBezTo>
                      <a:pt x="617203" y="109410"/>
                      <a:pt x="651331" y="117060"/>
                      <a:pt x="664276" y="125886"/>
                    </a:cubicBezTo>
                    <a:cubicBezTo>
                      <a:pt x="677221" y="134712"/>
                      <a:pt x="670749" y="156483"/>
                      <a:pt x="678398" y="164721"/>
                    </a:cubicBezTo>
                    <a:cubicBezTo>
                      <a:pt x="686047" y="172959"/>
                      <a:pt x="695462" y="172959"/>
                      <a:pt x="710172" y="175313"/>
                    </a:cubicBezTo>
                    <a:cubicBezTo>
                      <a:pt x="724882" y="177667"/>
                      <a:pt x="749596" y="185316"/>
                      <a:pt x="766660" y="178843"/>
                    </a:cubicBezTo>
                    <a:cubicBezTo>
                      <a:pt x="783724" y="172370"/>
                      <a:pt x="798435" y="150010"/>
                      <a:pt x="812557" y="136477"/>
                    </a:cubicBezTo>
                    <a:cubicBezTo>
                      <a:pt x="826679" y="122943"/>
                      <a:pt x="848450" y="94700"/>
                      <a:pt x="851392" y="97642"/>
                    </a:cubicBezTo>
                    <a:cubicBezTo>
                      <a:pt x="854334" y="100584"/>
                      <a:pt x="828444" y="145304"/>
                      <a:pt x="830209" y="154130"/>
                    </a:cubicBezTo>
                    <a:cubicBezTo>
                      <a:pt x="831974" y="162956"/>
                      <a:pt x="850216" y="154129"/>
                      <a:pt x="861984" y="150599"/>
                    </a:cubicBezTo>
                    <a:cubicBezTo>
                      <a:pt x="873752" y="147069"/>
                      <a:pt x="887285" y="141185"/>
                      <a:pt x="900819" y="132947"/>
                    </a:cubicBezTo>
                    <a:cubicBezTo>
                      <a:pt x="914352" y="124709"/>
                      <a:pt x="927886" y="109998"/>
                      <a:pt x="943185" y="101172"/>
                    </a:cubicBezTo>
                    <a:cubicBezTo>
                      <a:pt x="958484" y="92346"/>
                      <a:pt x="980845" y="79989"/>
                      <a:pt x="992613" y="79989"/>
                    </a:cubicBezTo>
                    <a:cubicBezTo>
                      <a:pt x="1004381" y="79989"/>
                      <a:pt x="1003205" y="94111"/>
                      <a:pt x="1013796" y="101172"/>
                    </a:cubicBezTo>
                    <a:cubicBezTo>
                      <a:pt x="1024387" y="108233"/>
                      <a:pt x="1044982" y="112352"/>
                      <a:pt x="1056162" y="122355"/>
                    </a:cubicBezTo>
                    <a:cubicBezTo>
                      <a:pt x="1067342" y="132358"/>
                      <a:pt x="1080287" y="147657"/>
                      <a:pt x="1080875" y="161191"/>
                    </a:cubicBezTo>
                    <a:cubicBezTo>
                      <a:pt x="1081463" y="174725"/>
                      <a:pt x="1063222" y="193554"/>
                      <a:pt x="1059692" y="203557"/>
                    </a:cubicBezTo>
                    <a:cubicBezTo>
                      <a:pt x="1056162" y="213560"/>
                      <a:pt x="1050866" y="214148"/>
                      <a:pt x="1059692" y="221209"/>
                    </a:cubicBezTo>
                    <a:cubicBezTo>
                      <a:pt x="1068518" y="228270"/>
                      <a:pt x="1099705" y="234743"/>
                      <a:pt x="1112650" y="245923"/>
                    </a:cubicBezTo>
                    <a:cubicBezTo>
                      <a:pt x="1125595" y="257103"/>
                      <a:pt x="1127360" y="290643"/>
                      <a:pt x="1137363" y="288289"/>
                    </a:cubicBezTo>
                    <a:cubicBezTo>
                      <a:pt x="1147366" y="285935"/>
                      <a:pt x="1163253" y="246511"/>
                      <a:pt x="1172668" y="231801"/>
                    </a:cubicBezTo>
                    <a:cubicBezTo>
                      <a:pt x="1182083" y="217091"/>
                      <a:pt x="1187967" y="211794"/>
                      <a:pt x="1193851" y="200026"/>
                    </a:cubicBezTo>
                    <a:cubicBezTo>
                      <a:pt x="1199735" y="188258"/>
                      <a:pt x="1194439" y="173548"/>
                      <a:pt x="1207973" y="161191"/>
                    </a:cubicBezTo>
                    <a:cubicBezTo>
                      <a:pt x="1221507" y="148834"/>
                      <a:pt x="1255635" y="125886"/>
                      <a:pt x="1275053" y="125886"/>
                    </a:cubicBezTo>
                    <a:cubicBezTo>
                      <a:pt x="1294471" y="125886"/>
                      <a:pt x="1318008" y="148834"/>
                      <a:pt x="1324480" y="161191"/>
                    </a:cubicBezTo>
                    <a:cubicBezTo>
                      <a:pt x="1330952" y="173548"/>
                      <a:pt x="1309769" y="185316"/>
                      <a:pt x="1313888" y="200026"/>
                    </a:cubicBezTo>
                    <a:cubicBezTo>
                      <a:pt x="1318007" y="214736"/>
                      <a:pt x="1337425" y="252983"/>
                      <a:pt x="1349193" y="249453"/>
                    </a:cubicBezTo>
                    <a:cubicBezTo>
                      <a:pt x="1360961" y="245923"/>
                      <a:pt x="1384498" y="178843"/>
                      <a:pt x="1384498" y="178843"/>
                    </a:cubicBezTo>
                    <a:cubicBezTo>
                      <a:pt x="1393913" y="160014"/>
                      <a:pt x="1392147" y="162367"/>
                      <a:pt x="1405681" y="136477"/>
                    </a:cubicBezTo>
                    <a:cubicBezTo>
                      <a:pt x="1419215" y="110587"/>
                      <a:pt x="1443340" y="45861"/>
                      <a:pt x="1465700" y="23501"/>
                    </a:cubicBezTo>
                    <a:cubicBezTo>
                      <a:pt x="1488060" y="1141"/>
                      <a:pt x="1513950" y="-3566"/>
                      <a:pt x="1539840" y="2318"/>
                    </a:cubicBezTo>
                    <a:cubicBezTo>
                      <a:pt x="1565730" y="8202"/>
                      <a:pt x="1603978" y="32916"/>
                      <a:pt x="1621042" y="58806"/>
                    </a:cubicBezTo>
                    <a:cubicBezTo>
                      <a:pt x="1638106" y="84696"/>
                      <a:pt x="1646344" y="131770"/>
                      <a:pt x="1642225" y="157660"/>
                    </a:cubicBezTo>
                    <a:cubicBezTo>
                      <a:pt x="1638106" y="183550"/>
                      <a:pt x="1616923" y="200026"/>
                      <a:pt x="1596328" y="214148"/>
                    </a:cubicBezTo>
                    <a:cubicBezTo>
                      <a:pt x="1575733" y="228270"/>
                      <a:pt x="1539251" y="228270"/>
                      <a:pt x="1518657" y="242392"/>
                    </a:cubicBezTo>
                    <a:cubicBezTo>
                      <a:pt x="1498063" y="256514"/>
                      <a:pt x="1476292" y="280639"/>
                      <a:pt x="1472761" y="298880"/>
                    </a:cubicBezTo>
                    <a:cubicBezTo>
                      <a:pt x="1469230" y="317121"/>
                      <a:pt x="1485117" y="340658"/>
                      <a:pt x="1497474" y="351838"/>
                    </a:cubicBezTo>
                    <a:cubicBezTo>
                      <a:pt x="1509831" y="363018"/>
                      <a:pt x="1531014" y="370667"/>
                      <a:pt x="1546901" y="365960"/>
                    </a:cubicBezTo>
                    <a:cubicBezTo>
                      <a:pt x="1562788" y="361253"/>
                      <a:pt x="1577499" y="339481"/>
                      <a:pt x="1592798" y="323594"/>
                    </a:cubicBezTo>
                    <a:cubicBezTo>
                      <a:pt x="1608097" y="307707"/>
                      <a:pt x="1623395" y="277697"/>
                      <a:pt x="1638694" y="270636"/>
                    </a:cubicBezTo>
                    <a:cubicBezTo>
                      <a:pt x="1653993" y="263575"/>
                      <a:pt x="1663996" y="278286"/>
                      <a:pt x="1684591" y="281228"/>
                    </a:cubicBezTo>
                    <a:cubicBezTo>
                      <a:pt x="1705186" y="284170"/>
                      <a:pt x="1743433" y="275932"/>
                      <a:pt x="1762262" y="288289"/>
                    </a:cubicBezTo>
                    <a:cubicBezTo>
                      <a:pt x="1781091" y="300646"/>
                      <a:pt x="1777561" y="338892"/>
                      <a:pt x="1797567" y="355368"/>
                    </a:cubicBezTo>
                    <a:cubicBezTo>
                      <a:pt x="1817573" y="371844"/>
                      <a:pt x="1864646" y="364194"/>
                      <a:pt x="1882299" y="387143"/>
                    </a:cubicBezTo>
                    <a:cubicBezTo>
                      <a:pt x="1899952" y="410092"/>
                      <a:pt x="1899952" y="459519"/>
                      <a:pt x="1903482" y="493059"/>
                    </a:cubicBezTo>
                    <a:cubicBezTo>
                      <a:pt x="1907012" y="526599"/>
                      <a:pt x="1904659" y="564257"/>
                      <a:pt x="1903482" y="588382"/>
                    </a:cubicBezTo>
                    <a:cubicBezTo>
                      <a:pt x="1902305" y="612507"/>
                      <a:pt x="1903482" y="616038"/>
                      <a:pt x="1896421" y="637809"/>
                    </a:cubicBezTo>
                    <a:cubicBezTo>
                      <a:pt x="1889360" y="659580"/>
                      <a:pt x="1844052" y="701357"/>
                      <a:pt x="1861116" y="719010"/>
                    </a:cubicBezTo>
                    <a:cubicBezTo>
                      <a:pt x="1878180" y="736663"/>
                      <a:pt x="1970562" y="730190"/>
                      <a:pt x="1998806" y="743724"/>
                    </a:cubicBezTo>
                    <a:cubicBezTo>
                      <a:pt x="2027050" y="757258"/>
                      <a:pt x="2047644" y="784325"/>
                      <a:pt x="2030580" y="800212"/>
                    </a:cubicBezTo>
                    <a:cubicBezTo>
                      <a:pt x="2013516" y="816099"/>
                      <a:pt x="1938787" y="833163"/>
                      <a:pt x="1896421" y="839047"/>
                    </a:cubicBezTo>
                    <a:cubicBezTo>
                      <a:pt x="1854055" y="844931"/>
                      <a:pt x="1814631" y="831987"/>
                      <a:pt x="1776384" y="835517"/>
                    </a:cubicBezTo>
                    <a:cubicBezTo>
                      <a:pt x="1738137" y="839047"/>
                      <a:pt x="1692828" y="854934"/>
                      <a:pt x="1666938" y="860230"/>
                    </a:cubicBezTo>
                    <a:cubicBezTo>
                      <a:pt x="1641048" y="865526"/>
                      <a:pt x="1623984" y="858465"/>
                      <a:pt x="1621042" y="867291"/>
                    </a:cubicBezTo>
                    <a:cubicBezTo>
                      <a:pt x="1618100" y="876117"/>
                      <a:pt x="1633987" y="899066"/>
                      <a:pt x="1649286" y="913188"/>
                    </a:cubicBezTo>
                    <a:cubicBezTo>
                      <a:pt x="1664585" y="927310"/>
                      <a:pt x="1685180" y="943197"/>
                      <a:pt x="1712835" y="952023"/>
                    </a:cubicBezTo>
                    <a:cubicBezTo>
                      <a:pt x="1740490" y="960849"/>
                      <a:pt x="1815219" y="966145"/>
                      <a:pt x="1815219" y="966145"/>
                    </a:cubicBezTo>
                    <a:cubicBezTo>
                      <a:pt x="1845228" y="970264"/>
                      <a:pt x="1866411" y="968499"/>
                      <a:pt x="1892890" y="976737"/>
                    </a:cubicBezTo>
                    <a:cubicBezTo>
                      <a:pt x="1919369" y="984975"/>
                      <a:pt x="1946436" y="1012630"/>
                      <a:pt x="1974092" y="1015572"/>
                    </a:cubicBezTo>
                    <a:cubicBezTo>
                      <a:pt x="2001748" y="1018514"/>
                      <a:pt x="2023519" y="1000273"/>
                      <a:pt x="2058824" y="994389"/>
                    </a:cubicBezTo>
                    <a:cubicBezTo>
                      <a:pt x="2094129" y="988505"/>
                      <a:pt x="2150028" y="976736"/>
                      <a:pt x="2185922" y="980267"/>
                    </a:cubicBezTo>
                    <a:cubicBezTo>
                      <a:pt x="2221816" y="983798"/>
                      <a:pt x="2260651" y="996154"/>
                      <a:pt x="2274185" y="1015572"/>
                    </a:cubicBezTo>
                    <a:cubicBezTo>
                      <a:pt x="2287719" y="1034990"/>
                      <a:pt x="2274774" y="1078533"/>
                      <a:pt x="2267124" y="1096774"/>
                    </a:cubicBezTo>
                    <a:cubicBezTo>
                      <a:pt x="2259475" y="1115015"/>
                      <a:pt x="2234172" y="1108542"/>
                      <a:pt x="2207105" y="1114426"/>
                    </a:cubicBezTo>
                    <a:close/>
                  </a:path>
                </a:pathLst>
              </a:custGeom>
              <a:solidFill>
                <a:srgbClr val="00206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lipse 22">
                <a:extLst>
                  <a:ext uri="{FF2B5EF4-FFF2-40B4-BE49-F238E27FC236}">
                    <a16:creationId xmlns:a16="http://schemas.microsoft.com/office/drawing/2014/main" id="{3401FFFA-8C5A-465A-9E87-F80CF94E77D2}"/>
                  </a:ext>
                </a:extLst>
              </p:cNvPr>
              <p:cNvSpPr/>
              <p:nvPr/>
            </p:nvSpPr>
            <p:spPr>
              <a:xfrm>
                <a:off x="5567802" y="3154894"/>
                <a:ext cx="153238" cy="155848"/>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0" name="Gruppe 29">
            <a:extLst>
              <a:ext uri="{FF2B5EF4-FFF2-40B4-BE49-F238E27FC236}">
                <a16:creationId xmlns:a16="http://schemas.microsoft.com/office/drawing/2014/main" id="{390E073D-5F81-4424-8B62-68CB7A48E768}"/>
              </a:ext>
            </a:extLst>
          </p:cNvPr>
          <p:cNvGrpSpPr/>
          <p:nvPr/>
        </p:nvGrpSpPr>
        <p:grpSpPr>
          <a:xfrm>
            <a:off x="235615" y="1740102"/>
            <a:ext cx="5007140" cy="5008030"/>
            <a:chOff x="-99633" y="1732851"/>
            <a:chExt cx="5007140" cy="5008030"/>
          </a:xfrm>
        </p:grpSpPr>
        <p:pic>
          <p:nvPicPr>
            <p:cNvPr id="29" name="Bilde 28">
              <a:extLst>
                <a:ext uri="{FF2B5EF4-FFF2-40B4-BE49-F238E27FC236}">
                  <a16:creationId xmlns:a16="http://schemas.microsoft.com/office/drawing/2014/main" id="{5ECD1205-8595-4A3A-95FD-49971D1403DA}"/>
                </a:ext>
              </a:extLst>
            </p:cNvPr>
            <p:cNvPicPr>
              <a:picLocks noChangeAspect="1"/>
            </p:cNvPicPr>
            <p:nvPr/>
          </p:nvPicPr>
          <p:blipFill rotWithShape="1">
            <a:blip r:embed="rId3"/>
            <a:srcRect r="14413"/>
            <a:stretch/>
          </p:blipFill>
          <p:spPr>
            <a:xfrm>
              <a:off x="-99633" y="1732851"/>
              <a:ext cx="5007140" cy="5008030"/>
            </a:xfrm>
            <a:prstGeom prst="rect">
              <a:avLst/>
            </a:prstGeom>
          </p:spPr>
        </p:pic>
        <p:grpSp>
          <p:nvGrpSpPr>
            <p:cNvPr id="26" name="Gruppe 25">
              <a:extLst>
                <a:ext uri="{FF2B5EF4-FFF2-40B4-BE49-F238E27FC236}">
                  <a16:creationId xmlns:a16="http://schemas.microsoft.com/office/drawing/2014/main" id="{018B5899-7A03-4A21-ACDC-E635355ABE9C}"/>
                </a:ext>
              </a:extLst>
            </p:cNvPr>
            <p:cNvGrpSpPr>
              <a:grpSpLocks noChangeAspect="1"/>
            </p:cNvGrpSpPr>
            <p:nvPr/>
          </p:nvGrpSpPr>
          <p:grpSpPr>
            <a:xfrm>
              <a:off x="626540" y="1956648"/>
              <a:ext cx="4280967" cy="4287741"/>
              <a:chOff x="160269" y="1732849"/>
              <a:chExt cx="4876331" cy="4884048"/>
            </a:xfrm>
          </p:grpSpPr>
          <p:grpSp>
            <p:nvGrpSpPr>
              <p:cNvPr id="25" name="Gruppe 24">
                <a:extLst>
                  <a:ext uri="{FF2B5EF4-FFF2-40B4-BE49-F238E27FC236}">
                    <a16:creationId xmlns:a16="http://schemas.microsoft.com/office/drawing/2014/main" id="{77BC1000-BB57-4217-9EB5-8CD1E3E679B1}"/>
                  </a:ext>
                </a:extLst>
              </p:cNvPr>
              <p:cNvGrpSpPr/>
              <p:nvPr/>
            </p:nvGrpSpPr>
            <p:grpSpPr>
              <a:xfrm>
                <a:off x="160269" y="1732849"/>
                <a:ext cx="4876331" cy="4884048"/>
                <a:chOff x="160269" y="1732849"/>
                <a:chExt cx="4876331" cy="4884048"/>
              </a:xfrm>
            </p:grpSpPr>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69" y="1732849"/>
                  <a:ext cx="4876331" cy="4884048"/>
                </a:xfrm>
                <a:prstGeom prst="rect">
                  <a:avLst/>
                </a:prstGeom>
              </p:spPr>
            </p:pic>
            <p:grpSp>
              <p:nvGrpSpPr>
                <p:cNvPr id="7" name="Gruppe 6"/>
                <p:cNvGrpSpPr/>
                <p:nvPr/>
              </p:nvGrpSpPr>
              <p:grpSpPr>
                <a:xfrm>
                  <a:off x="1458390" y="3269869"/>
                  <a:ext cx="2280085" cy="1942466"/>
                  <a:chOff x="4504379" y="2327813"/>
                  <a:chExt cx="2280085" cy="1942466"/>
                </a:xfrm>
              </p:grpSpPr>
              <p:sp>
                <p:nvSpPr>
                  <p:cNvPr id="8" name="Ellipse 7"/>
                  <p:cNvSpPr/>
                  <p:nvPr/>
                </p:nvSpPr>
                <p:spPr>
                  <a:xfrm>
                    <a:off x="5515129" y="4108300"/>
                    <a:ext cx="156902" cy="161979"/>
                  </a:xfrm>
                  <a:prstGeom prst="ellipse">
                    <a:avLst/>
                  </a:prstGeom>
                  <a:solidFill>
                    <a:srgbClr val="FF00F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ihåndsform: figur 8"/>
                  <p:cNvSpPr/>
                  <p:nvPr/>
                </p:nvSpPr>
                <p:spPr>
                  <a:xfrm>
                    <a:off x="4504379" y="2327813"/>
                    <a:ext cx="2280085" cy="1767583"/>
                  </a:xfrm>
                  <a:custGeom>
                    <a:avLst/>
                    <a:gdLst>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642225 w 2280085"/>
                      <a:gd name="connsiteY135" fmla="*/ 348307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613981 w 2280085"/>
                      <a:gd name="connsiteY139" fmla="*/ 560138 h 1767583"/>
                      <a:gd name="connsiteX140" fmla="*/ 1610450 w 2280085"/>
                      <a:gd name="connsiteY140" fmla="*/ 584851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642225 w 2280085"/>
                      <a:gd name="connsiteY135" fmla="*/ 348307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613981 w 2280085"/>
                      <a:gd name="connsiteY139" fmla="*/ 560138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642225 w 2280085"/>
                      <a:gd name="connsiteY135" fmla="*/ 348307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631633 w 2280085"/>
                      <a:gd name="connsiteY136" fmla="*/ 397734 h 1767583"/>
                      <a:gd name="connsiteX137" fmla="*/ 1585737 w 2280085"/>
                      <a:gd name="connsiteY137" fmla="*/ 44363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585737 w 2280085"/>
                      <a:gd name="connsiteY137" fmla="*/ 44363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638695 w 2280085"/>
                      <a:gd name="connsiteY137" fmla="*/ 440101 h 1767583"/>
                      <a:gd name="connsiteX138" fmla="*/ 1621042 w 2280085"/>
                      <a:gd name="connsiteY138" fmla="*/ 482467 h 1767583"/>
                      <a:gd name="connsiteX139" fmla="*/ 1843463 w 2280085"/>
                      <a:gd name="connsiteY139" fmla="*/ 425979 h 1767583"/>
                      <a:gd name="connsiteX140" fmla="*/ 1889360 w 2280085"/>
                      <a:gd name="connsiteY140" fmla="*/ 524833 h 1767583"/>
                      <a:gd name="connsiteX141" fmla="*/ 1903482 w 2280085"/>
                      <a:gd name="connsiteY141" fmla="*/ 588382 h 1767583"/>
                      <a:gd name="connsiteX142" fmla="*/ 1896421 w 2280085"/>
                      <a:gd name="connsiteY142" fmla="*/ 637809 h 1767583"/>
                      <a:gd name="connsiteX143" fmla="*/ 1861116 w 2280085"/>
                      <a:gd name="connsiteY143" fmla="*/ 719010 h 1767583"/>
                      <a:gd name="connsiteX144" fmla="*/ 1998806 w 2280085"/>
                      <a:gd name="connsiteY144" fmla="*/ 743724 h 1767583"/>
                      <a:gd name="connsiteX145" fmla="*/ 2030580 w 2280085"/>
                      <a:gd name="connsiteY145" fmla="*/ 800212 h 1767583"/>
                      <a:gd name="connsiteX146" fmla="*/ 1896421 w 2280085"/>
                      <a:gd name="connsiteY146" fmla="*/ 839047 h 1767583"/>
                      <a:gd name="connsiteX147" fmla="*/ 1776384 w 2280085"/>
                      <a:gd name="connsiteY147" fmla="*/ 835517 h 1767583"/>
                      <a:gd name="connsiteX148" fmla="*/ 1666938 w 2280085"/>
                      <a:gd name="connsiteY148" fmla="*/ 860230 h 1767583"/>
                      <a:gd name="connsiteX149" fmla="*/ 1621042 w 2280085"/>
                      <a:gd name="connsiteY149" fmla="*/ 867291 h 1767583"/>
                      <a:gd name="connsiteX150" fmla="*/ 1649286 w 2280085"/>
                      <a:gd name="connsiteY150" fmla="*/ 913188 h 1767583"/>
                      <a:gd name="connsiteX151" fmla="*/ 1712835 w 2280085"/>
                      <a:gd name="connsiteY151" fmla="*/ 952023 h 1767583"/>
                      <a:gd name="connsiteX152" fmla="*/ 1815219 w 2280085"/>
                      <a:gd name="connsiteY152" fmla="*/ 966145 h 1767583"/>
                      <a:gd name="connsiteX153" fmla="*/ 1892890 w 2280085"/>
                      <a:gd name="connsiteY153" fmla="*/ 976737 h 1767583"/>
                      <a:gd name="connsiteX154" fmla="*/ 1974092 w 2280085"/>
                      <a:gd name="connsiteY154" fmla="*/ 1015572 h 1767583"/>
                      <a:gd name="connsiteX155" fmla="*/ 2058824 w 2280085"/>
                      <a:gd name="connsiteY155" fmla="*/ 994389 h 1767583"/>
                      <a:gd name="connsiteX156" fmla="*/ 2185922 w 2280085"/>
                      <a:gd name="connsiteY156" fmla="*/ 980267 h 1767583"/>
                      <a:gd name="connsiteX157" fmla="*/ 2274185 w 2280085"/>
                      <a:gd name="connsiteY157" fmla="*/ 1015572 h 1767583"/>
                      <a:gd name="connsiteX158" fmla="*/ 2267124 w 2280085"/>
                      <a:gd name="connsiteY158" fmla="*/ 1096774 h 1767583"/>
                      <a:gd name="connsiteX159" fmla="*/ 2207105 w 2280085"/>
                      <a:gd name="connsiteY159"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621042 w 2280085"/>
                      <a:gd name="connsiteY137" fmla="*/ 482467 h 1767583"/>
                      <a:gd name="connsiteX138" fmla="*/ 1843463 w 2280085"/>
                      <a:gd name="connsiteY138" fmla="*/ 425979 h 1767583"/>
                      <a:gd name="connsiteX139" fmla="*/ 1889360 w 2280085"/>
                      <a:gd name="connsiteY139" fmla="*/ 524833 h 1767583"/>
                      <a:gd name="connsiteX140" fmla="*/ 1903482 w 2280085"/>
                      <a:gd name="connsiteY140" fmla="*/ 588382 h 1767583"/>
                      <a:gd name="connsiteX141" fmla="*/ 1896421 w 2280085"/>
                      <a:gd name="connsiteY141" fmla="*/ 637809 h 1767583"/>
                      <a:gd name="connsiteX142" fmla="*/ 1861116 w 2280085"/>
                      <a:gd name="connsiteY142" fmla="*/ 719010 h 1767583"/>
                      <a:gd name="connsiteX143" fmla="*/ 1998806 w 2280085"/>
                      <a:gd name="connsiteY143" fmla="*/ 743724 h 1767583"/>
                      <a:gd name="connsiteX144" fmla="*/ 2030580 w 2280085"/>
                      <a:gd name="connsiteY144" fmla="*/ 800212 h 1767583"/>
                      <a:gd name="connsiteX145" fmla="*/ 1896421 w 2280085"/>
                      <a:gd name="connsiteY145" fmla="*/ 839047 h 1767583"/>
                      <a:gd name="connsiteX146" fmla="*/ 1776384 w 2280085"/>
                      <a:gd name="connsiteY146" fmla="*/ 835517 h 1767583"/>
                      <a:gd name="connsiteX147" fmla="*/ 1666938 w 2280085"/>
                      <a:gd name="connsiteY147" fmla="*/ 860230 h 1767583"/>
                      <a:gd name="connsiteX148" fmla="*/ 1621042 w 2280085"/>
                      <a:gd name="connsiteY148" fmla="*/ 867291 h 1767583"/>
                      <a:gd name="connsiteX149" fmla="*/ 1649286 w 2280085"/>
                      <a:gd name="connsiteY149" fmla="*/ 913188 h 1767583"/>
                      <a:gd name="connsiteX150" fmla="*/ 1712835 w 2280085"/>
                      <a:gd name="connsiteY150" fmla="*/ 952023 h 1767583"/>
                      <a:gd name="connsiteX151" fmla="*/ 1815219 w 2280085"/>
                      <a:gd name="connsiteY151" fmla="*/ 966145 h 1767583"/>
                      <a:gd name="connsiteX152" fmla="*/ 1892890 w 2280085"/>
                      <a:gd name="connsiteY152" fmla="*/ 976737 h 1767583"/>
                      <a:gd name="connsiteX153" fmla="*/ 1974092 w 2280085"/>
                      <a:gd name="connsiteY153" fmla="*/ 1015572 h 1767583"/>
                      <a:gd name="connsiteX154" fmla="*/ 2058824 w 2280085"/>
                      <a:gd name="connsiteY154" fmla="*/ 994389 h 1767583"/>
                      <a:gd name="connsiteX155" fmla="*/ 2185922 w 2280085"/>
                      <a:gd name="connsiteY155" fmla="*/ 980267 h 1767583"/>
                      <a:gd name="connsiteX156" fmla="*/ 2274185 w 2280085"/>
                      <a:gd name="connsiteY156" fmla="*/ 1015572 h 1767583"/>
                      <a:gd name="connsiteX157" fmla="*/ 2267124 w 2280085"/>
                      <a:gd name="connsiteY157" fmla="*/ 1096774 h 1767583"/>
                      <a:gd name="connsiteX158" fmla="*/ 2207105 w 2280085"/>
                      <a:gd name="connsiteY158"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843463 w 2280085"/>
                      <a:gd name="connsiteY137" fmla="*/ 425979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0506 w 2280085"/>
                      <a:gd name="connsiteY136" fmla="*/ 369490 h 1767583"/>
                      <a:gd name="connsiteX137" fmla="*/ 1882299 w 2280085"/>
                      <a:gd name="connsiteY137" fmla="*/ 387143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76384 w 2280085"/>
                      <a:gd name="connsiteY135" fmla="*/ 305941 h 1767583"/>
                      <a:gd name="connsiteX136" fmla="*/ 1797567 w 2280085"/>
                      <a:gd name="connsiteY136" fmla="*/ 355368 h 1767583"/>
                      <a:gd name="connsiteX137" fmla="*/ 1882299 w 2280085"/>
                      <a:gd name="connsiteY137" fmla="*/ 387143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62262 w 2280085"/>
                      <a:gd name="connsiteY135" fmla="*/ 288289 h 1767583"/>
                      <a:gd name="connsiteX136" fmla="*/ 1797567 w 2280085"/>
                      <a:gd name="connsiteY136" fmla="*/ 355368 h 1767583"/>
                      <a:gd name="connsiteX137" fmla="*/ 1882299 w 2280085"/>
                      <a:gd name="connsiteY137" fmla="*/ 387143 h 1767583"/>
                      <a:gd name="connsiteX138" fmla="*/ 1889360 w 2280085"/>
                      <a:gd name="connsiteY138" fmla="*/ 524833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62262 w 2280085"/>
                      <a:gd name="connsiteY135" fmla="*/ 288289 h 1767583"/>
                      <a:gd name="connsiteX136" fmla="*/ 1797567 w 2280085"/>
                      <a:gd name="connsiteY136" fmla="*/ 355368 h 1767583"/>
                      <a:gd name="connsiteX137" fmla="*/ 1882299 w 2280085"/>
                      <a:gd name="connsiteY137" fmla="*/ 387143 h 1767583"/>
                      <a:gd name="connsiteX138" fmla="*/ 1783445 w 2280085"/>
                      <a:gd name="connsiteY138" fmla="*/ 500120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 name="connsiteX0" fmla="*/ 2207105 w 2280085"/>
                      <a:gd name="connsiteY0" fmla="*/ 1114426 h 1767583"/>
                      <a:gd name="connsiteX1" fmla="*/ 2104721 w 2280085"/>
                      <a:gd name="connsiteY1" fmla="*/ 1132079 h 1767583"/>
                      <a:gd name="connsiteX2" fmla="*/ 2027050 w 2280085"/>
                      <a:gd name="connsiteY2" fmla="*/ 1142670 h 1767583"/>
                      <a:gd name="connsiteX3" fmla="*/ 2005867 w 2280085"/>
                      <a:gd name="connsiteY3" fmla="*/ 1170914 h 1767583"/>
                      <a:gd name="connsiteX4" fmla="*/ 1914074 w 2280085"/>
                      <a:gd name="connsiteY4" fmla="*/ 1227402 h 1767583"/>
                      <a:gd name="connsiteX5" fmla="*/ 1910543 w 2280085"/>
                      <a:gd name="connsiteY5" fmla="*/ 1266238 h 1767583"/>
                      <a:gd name="connsiteX6" fmla="*/ 1956440 w 2280085"/>
                      <a:gd name="connsiteY6" fmla="*/ 1308604 h 1767583"/>
                      <a:gd name="connsiteX7" fmla="*/ 1945848 w 2280085"/>
                      <a:gd name="connsiteY7" fmla="*/ 1347440 h 1767583"/>
                      <a:gd name="connsiteX8" fmla="*/ 1889360 w 2280085"/>
                      <a:gd name="connsiteY8" fmla="*/ 1329787 h 1767583"/>
                      <a:gd name="connsiteX9" fmla="*/ 1854055 w 2280085"/>
                      <a:gd name="connsiteY9" fmla="*/ 1298012 h 1767583"/>
                      <a:gd name="connsiteX10" fmla="*/ 1804628 w 2280085"/>
                      <a:gd name="connsiteY10" fmla="*/ 1280360 h 1767583"/>
                      <a:gd name="connsiteX11" fmla="*/ 1779914 w 2280085"/>
                      <a:gd name="connsiteY11" fmla="*/ 1280360 h 1767583"/>
                      <a:gd name="connsiteX12" fmla="*/ 1783445 w 2280085"/>
                      <a:gd name="connsiteY12" fmla="*/ 1322726 h 1767583"/>
                      <a:gd name="connsiteX13" fmla="*/ 1783445 w 2280085"/>
                      <a:gd name="connsiteY13" fmla="*/ 1393336 h 1767583"/>
                      <a:gd name="connsiteX14" fmla="*/ 1765792 w 2280085"/>
                      <a:gd name="connsiteY14" fmla="*/ 1439233 h 1767583"/>
                      <a:gd name="connsiteX15" fmla="*/ 1730487 w 2280085"/>
                      <a:gd name="connsiteY15" fmla="*/ 1453355 h 1767583"/>
                      <a:gd name="connsiteX16" fmla="*/ 1741079 w 2280085"/>
                      <a:gd name="connsiteY16" fmla="*/ 1485129 h 1767583"/>
                      <a:gd name="connsiteX17" fmla="*/ 1758731 w 2280085"/>
                      <a:gd name="connsiteY17" fmla="*/ 1580453 h 1767583"/>
                      <a:gd name="connsiteX18" fmla="*/ 1712835 w 2280085"/>
                      <a:gd name="connsiteY18" fmla="*/ 1629880 h 1767583"/>
                      <a:gd name="connsiteX19" fmla="*/ 1681060 w 2280085"/>
                      <a:gd name="connsiteY19" fmla="*/ 1598105 h 1767583"/>
                      <a:gd name="connsiteX20" fmla="*/ 1681060 w 2280085"/>
                      <a:gd name="connsiteY20" fmla="*/ 1559270 h 1767583"/>
                      <a:gd name="connsiteX21" fmla="*/ 1681060 w 2280085"/>
                      <a:gd name="connsiteY21" fmla="*/ 1513373 h 1767583"/>
                      <a:gd name="connsiteX22" fmla="*/ 1663408 w 2280085"/>
                      <a:gd name="connsiteY22" fmla="*/ 1485129 h 1767583"/>
                      <a:gd name="connsiteX23" fmla="*/ 1635164 w 2280085"/>
                      <a:gd name="connsiteY23" fmla="*/ 1488660 h 1767583"/>
                      <a:gd name="connsiteX24" fmla="*/ 1589267 w 2280085"/>
                      <a:gd name="connsiteY24" fmla="*/ 1513373 h 1767583"/>
                      <a:gd name="connsiteX25" fmla="*/ 1546901 w 2280085"/>
                      <a:gd name="connsiteY25" fmla="*/ 1541617 h 1767583"/>
                      <a:gd name="connsiteX26" fmla="*/ 1543371 w 2280085"/>
                      <a:gd name="connsiteY26" fmla="*/ 1598105 h 1767583"/>
                      <a:gd name="connsiteX27" fmla="*/ 1522188 w 2280085"/>
                      <a:gd name="connsiteY27" fmla="*/ 1633410 h 1767583"/>
                      <a:gd name="connsiteX28" fmla="*/ 1472761 w 2280085"/>
                      <a:gd name="connsiteY28" fmla="*/ 1640471 h 1767583"/>
                      <a:gd name="connsiteX29" fmla="*/ 1433925 w 2280085"/>
                      <a:gd name="connsiteY29" fmla="*/ 1608697 h 1767583"/>
                      <a:gd name="connsiteX30" fmla="*/ 1409212 w 2280085"/>
                      <a:gd name="connsiteY30" fmla="*/ 1580453 h 1767583"/>
                      <a:gd name="connsiteX31" fmla="*/ 1366846 w 2280085"/>
                      <a:gd name="connsiteY31" fmla="*/ 1619288 h 1767583"/>
                      <a:gd name="connsiteX32" fmla="*/ 1324480 w 2280085"/>
                      <a:gd name="connsiteY32" fmla="*/ 1665185 h 1767583"/>
                      <a:gd name="connsiteX33" fmla="*/ 1275053 w 2280085"/>
                      <a:gd name="connsiteY33" fmla="*/ 1658124 h 1767583"/>
                      <a:gd name="connsiteX34" fmla="*/ 1204443 w 2280085"/>
                      <a:gd name="connsiteY34" fmla="*/ 1651063 h 1767583"/>
                      <a:gd name="connsiteX35" fmla="*/ 1179729 w 2280085"/>
                      <a:gd name="connsiteY35" fmla="*/ 1672246 h 1767583"/>
                      <a:gd name="connsiteX36" fmla="*/ 1123241 w 2280085"/>
                      <a:gd name="connsiteY36" fmla="*/ 1739325 h 1767583"/>
                      <a:gd name="connsiteX37" fmla="*/ 1066753 w 2280085"/>
                      <a:gd name="connsiteY37" fmla="*/ 1764039 h 1767583"/>
                      <a:gd name="connsiteX38" fmla="*/ 1010265 w 2280085"/>
                      <a:gd name="connsiteY38" fmla="*/ 1764039 h 1767583"/>
                      <a:gd name="connsiteX39" fmla="*/ 946716 w 2280085"/>
                      <a:gd name="connsiteY39" fmla="*/ 1732264 h 1767583"/>
                      <a:gd name="connsiteX40" fmla="*/ 925533 w 2280085"/>
                      <a:gd name="connsiteY40" fmla="*/ 1700490 h 1767583"/>
                      <a:gd name="connsiteX41" fmla="*/ 869045 w 2280085"/>
                      <a:gd name="connsiteY41" fmla="*/ 1714612 h 1767583"/>
                      <a:gd name="connsiteX42" fmla="*/ 805496 w 2280085"/>
                      <a:gd name="connsiteY42" fmla="*/ 1718142 h 1767583"/>
                      <a:gd name="connsiteX43" fmla="*/ 745477 w 2280085"/>
                      <a:gd name="connsiteY43" fmla="*/ 1696959 h 1767583"/>
                      <a:gd name="connsiteX44" fmla="*/ 773721 w 2280085"/>
                      <a:gd name="connsiteY44" fmla="*/ 1622819 h 1767583"/>
                      <a:gd name="connsiteX45" fmla="*/ 756069 w 2280085"/>
                      <a:gd name="connsiteY45" fmla="*/ 1591044 h 1767583"/>
                      <a:gd name="connsiteX46" fmla="*/ 699581 w 2280085"/>
                      <a:gd name="connsiteY46" fmla="*/ 1527495 h 1767583"/>
                      <a:gd name="connsiteX47" fmla="*/ 621910 w 2280085"/>
                      <a:gd name="connsiteY47" fmla="*/ 1531026 h 1767583"/>
                      <a:gd name="connsiteX48" fmla="*/ 533647 w 2280085"/>
                      <a:gd name="connsiteY48" fmla="*/ 1562800 h 1767583"/>
                      <a:gd name="connsiteX49" fmla="*/ 487751 w 2280085"/>
                      <a:gd name="connsiteY49" fmla="*/ 1566331 h 1767583"/>
                      <a:gd name="connsiteX50" fmla="*/ 434793 w 2280085"/>
                      <a:gd name="connsiteY50" fmla="*/ 1552209 h 1767583"/>
                      <a:gd name="connsiteX51" fmla="*/ 424202 w 2280085"/>
                      <a:gd name="connsiteY51" fmla="*/ 1495721 h 1767583"/>
                      <a:gd name="connsiteX52" fmla="*/ 487751 w 2280085"/>
                      <a:gd name="connsiteY52" fmla="*/ 1471007 h 1767583"/>
                      <a:gd name="connsiteX53" fmla="*/ 508934 w 2280085"/>
                      <a:gd name="connsiteY53" fmla="*/ 1453355 h 1767583"/>
                      <a:gd name="connsiteX54" fmla="*/ 505403 w 2280085"/>
                      <a:gd name="connsiteY54" fmla="*/ 1375684 h 1767583"/>
                      <a:gd name="connsiteX55" fmla="*/ 480690 w 2280085"/>
                      <a:gd name="connsiteY55" fmla="*/ 1347440 h 1767583"/>
                      <a:gd name="connsiteX56" fmla="*/ 420671 w 2280085"/>
                      <a:gd name="connsiteY56" fmla="*/ 1326256 h 1767583"/>
                      <a:gd name="connsiteX57" fmla="*/ 378305 w 2280085"/>
                      <a:gd name="connsiteY57" fmla="*/ 1283890 h 1767583"/>
                      <a:gd name="connsiteX58" fmla="*/ 395958 w 2280085"/>
                      <a:gd name="connsiteY58" fmla="*/ 1216811 h 1767583"/>
                      <a:gd name="connsiteX59" fmla="*/ 441854 w 2280085"/>
                      <a:gd name="connsiteY59" fmla="*/ 1174445 h 1767583"/>
                      <a:gd name="connsiteX60" fmla="*/ 473629 w 2280085"/>
                      <a:gd name="connsiteY60" fmla="*/ 1135609 h 1767583"/>
                      <a:gd name="connsiteX61" fmla="*/ 417141 w 2280085"/>
                      <a:gd name="connsiteY61" fmla="*/ 1047347 h 1767583"/>
                      <a:gd name="connsiteX62" fmla="*/ 371244 w 2280085"/>
                      <a:gd name="connsiteY62" fmla="*/ 1096774 h 1767583"/>
                      <a:gd name="connsiteX63" fmla="*/ 353592 w 2280085"/>
                      <a:gd name="connsiteY63" fmla="*/ 1153262 h 1767583"/>
                      <a:gd name="connsiteX64" fmla="*/ 318287 w 2280085"/>
                      <a:gd name="connsiteY64" fmla="*/ 1185036 h 1767583"/>
                      <a:gd name="connsiteX65" fmla="*/ 258268 w 2280085"/>
                      <a:gd name="connsiteY65" fmla="*/ 1146201 h 1767583"/>
                      <a:gd name="connsiteX66" fmla="*/ 222963 w 2280085"/>
                      <a:gd name="connsiteY66" fmla="*/ 1135609 h 1767583"/>
                      <a:gd name="connsiteX67" fmla="*/ 212372 w 2280085"/>
                      <a:gd name="connsiteY67" fmla="*/ 1082652 h 1767583"/>
                      <a:gd name="connsiteX68" fmla="*/ 247677 w 2280085"/>
                      <a:gd name="connsiteY68" fmla="*/ 1022633 h 1767583"/>
                      <a:gd name="connsiteX69" fmla="*/ 290043 w 2280085"/>
                      <a:gd name="connsiteY69" fmla="*/ 976737 h 1767583"/>
                      <a:gd name="connsiteX70" fmla="*/ 286512 w 2280085"/>
                      <a:gd name="connsiteY70" fmla="*/ 937901 h 1767583"/>
                      <a:gd name="connsiteX71" fmla="*/ 219433 w 2280085"/>
                      <a:gd name="connsiteY71" fmla="*/ 937901 h 1767583"/>
                      <a:gd name="connsiteX72" fmla="*/ 170006 w 2280085"/>
                      <a:gd name="connsiteY72" fmla="*/ 952023 h 1767583"/>
                      <a:gd name="connsiteX73" fmla="*/ 162945 w 2280085"/>
                      <a:gd name="connsiteY73" fmla="*/ 892005 h 1767583"/>
                      <a:gd name="connsiteX74" fmla="*/ 208841 w 2280085"/>
                      <a:gd name="connsiteY74" fmla="*/ 856700 h 1767583"/>
                      <a:gd name="connsiteX75" fmla="*/ 251207 w 2280085"/>
                      <a:gd name="connsiteY75" fmla="*/ 817864 h 1767583"/>
                      <a:gd name="connsiteX76" fmla="*/ 219433 w 2280085"/>
                      <a:gd name="connsiteY76" fmla="*/ 740193 h 1767583"/>
                      <a:gd name="connsiteX77" fmla="*/ 131170 w 2280085"/>
                      <a:gd name="connsiteY77" fmla="*/ 736663 h 1767583"/>
                      <a:gd name="connsiteX78" fmla="*/ 60560 w 2280085"/>
                      <a:gd name="connsiteY78" fmla="*/ 697827 h 1767583"/>
                      <a:gd name="connsiteX79" fmla="*/ 28785 w 2280085"/>
                      <a:gd name="connsiteY79" fmla="*/ 623687 h 1767583"/>
                      <a:gd name="connsiteX80" fmla="*/ 21724 w 2280085"/>
                      <a:gd name="connsiteY80" fmla="*/ 567199 h 1767583"/>
                      <a:gd name="connsiteX81" fmla="*/ 541 w 2280085"/>
                      <a:gd name="connsiteY81" fmla="*/ 510711 h 1767583"/>
                      <a:gd name="connsiteX82" fmla="*/ 46438 w 2280085"/>
                      <a:gd name="connsiteY82" fmla="*/ 457753 h 1767583"/>
                      <a:gd name="connsiteX83" fmla="*/ 99396 w 2280085"/>
                      <a:gd name="connsiteY83" fmla="*/ 433040 h 1767583"/>
                      <a:gd name="connsiteX84" fmla="*/ 145292 w 2280085"/>
                      <a:gd name="connsiteY84" fmla="*/ 394204 h 1767583"/>
                      <a:gd name="connsiteX85" fmla="*/ 194719 w 2280085"/>
                      <a:gd name="connsiteY85" fmla="*/ 404795 h 1767583"/>
                      <a:gd name="connsiteX86" fmla="*/ 237085 w 2280085"/>
                      <a:gd name="connsiteY86" fmla="*/ 397734 h 1767583"/>
                      <a:gd name="connsiteX87" fmla="*/ 268860 w 2280085"/>
                      <a:gd name="connsiteY87" fmla="*/ 348307 h 1767583"/>
                      <a:gd name="connsiteX88" fmla="*/ 335939 w 2280085"/>
                      <a:gd name="connsiteY88" fmla="*/ 337716 h 1767583"/>
                      <a:gd name="connsiteX89" fmla="*/ 381836 w 2280085"/>
                      <a:gd name="connsiteY89" fmla="*/ 373021 h 1767583"/>
                      <a:gd name="connsiteX90" fmla="*/ 463037 w 2280085"/>
                      <a:gd name="connsiteY90" fmla="*/ 365960 h 1767583"/>
                      <a:gd name="connsiteX91" fmla="*/ 480690 w 2280085"/>
                      <a:gd name="connsiteY91" fmla="*/ 309472 h 1767583"/>
                      <a:gd name="connsiteX92" fmla="*/ 477159 w 2280085"/>
                      <a:gd name="connsiteY92" fmla="*/ 217679 h 1767583"/>
                      <a:gd name="connsiteX93" fmla="*/ 512464 w 2280085"/>
                      <a:gd name="connsiteY93" fmla="*/ 168252 h 1767583"/>
                      <a:gd name="connsiteX94" fmla="*/ 565422 w 2280085"/>
                      <a:gd name="connsiteY94" fmla="*/ 140008 h 1767583"/>
                      <a:gd name="connsiteX95" fmla="*/ 600727 w 2280085"/>
                      <a:gd name="connsiteY95" fmla="*/ 111764 h 1767583"/>
                      <a:gd name="connsiteX96" fmla="*/ 664276 w 2280085"/>
                      <a:gd name="connsiteY96" fmla="*/ 125886 h 1767583"/>
                      <a:gd name="connsiteX97" fmla="*/ 678398 w 2280085"/>
                      <a:gd name="connsiteY97" fmla="*/ 164721 h 1767583"/>
                      <a:gd name="connsiteX98" fmla="*/ 710172 w 2280085"/>
                      <a:gd name="connsiteY98" fmla="*/ 175313 h 1767583"/>
                      <a:gd name="connsiteX99" fmla="*/ 766660 w 2280085"/>
                      <a:gd name="connsiteY99" fmla="*/ 178843 h 1767583"/>
                      <a:gd name="connsiteX100" fmla="*/ 812557 w 2280085"/>
                      <a:gd name="connsiteY100" fmla="*/ 136477 h 1767583"/>
                      <a:gd name="connsiteX101" fmla="*/ 851392 w 2280085"/>
                      <a:gd name="connsiteY101" fmla="*/ 97642 h 1767583"/>
                      <a:gd name="connsiteX102" fmla="*/ 830209 w 2280085"/>
                      <a:gd name="connsiteY102" fmla="*/ 154130 h 1767583"/>
                      <a:gd name="connsiteX103" fmla="*/ 861984 w 2280085"/>
                      <a:gd name="connsiteY103" fmla="*/ 150599 h 1767583"/>
                      <a:gd name="connsiteX104" fmla="*/ 900819 w 2280085"/>
                      <a:gd name="connsiteY104" fmla="*/ 132947 h 1767583"/>
                      <a:gd name="connsiteX105" fmla="*/ 943185 w 2280085"/>
                      <a:gd name="connsiteY105" fmla="*/ 101172 h 1767583"/>
                      <a:gd name="connsiteX106" fmla="*/ 992613 w 2280085"/>
                      <a:gd name="connsiteY106" fmla="*/ 79989 h 1767583"/>
                      <a:gd name="connsiteX107" fmla="*/ 1013796 w 2280085"/>
                      <a:gd name="connsiteY107" fmla="*/ 101172 h 1767583"/>
                      <a:gd name="connsiteX108" fmla="*/ 1056162 w 2280085"/>
                      <a:gd name="connsiteY108" fmla="*/ 122355 h 1767583"/>
                      <a:gd name="connsiteX109" fmla="*/ 1080875 w 2280085"/>
                      <a:gd name="connsiteY109" fmla="*/ 161191 h 1767583"/>
                      <a:gd name="connsiteX110" fmla="*/ 1059692 w 2280085"/>
                      <a:gd name="connsiteY110" fmla="*/ 203557 h 1767583"/>
                      <a:gd name="connsiteX111" fmla="*/ 1059692 w 2280085"/>
                      <a:gd name="connsiteY111" fmla="*/ 221209 h 1767583"/>
                      <a:gd name="connsiteX112" fmla="*/ 1112650 w 2280085"/>
                      <a:gd name="connsiteY112" fmla="*/ 245923 h 1767583"/>
                      <a:gd name="connsiteX113" fmla="*/ 1137363 w 2280085"/>
                      <a:gd name="connsiteY113" fmla="*/ 288289 h 1767583"/>
                      <a:gd name="connsiteX114" fmla="*/ 1172668 w 2280085"/>
                      <a:gd name="connsiteY114" fmla="*/ 231801 h 1767583"/>
                      <a:gd name="connsiteX115" fmla="*/ 1193851 w 2280085"/>
                      <a:gd name="connsiteY115" fmla="*/ 200026 h 1767583"/>
                      <a:gd name="connsiteX116" fmla="*/ 1207973 w 2280085"/>
                      <a:gd name="connsiteY116" fmla="*/ 161191 h 1767583"/>
                      <a:gd name="connsiteX117" fmla="*/ 1275053 w 2280085"/>
                      <a:gd name="connsiteY117" fmla="*/ 125886 h 1767583"/>
                      <a:gd name="connsiteX118" fmla="*/ 1324480 w 2280085"/>
                      <a:gd name="connsiteY118" fmla="*/ 161191 h 1767583"/>
                      <a:gd name="connsiteX119" fmla="*/ 1313888 w 2280085"/>
                      <a:gd name="connsiteY119" fmla="*/ 200026 h 1767583"/>
                      <a:gd name="connsiteX120" fmla="*/ 1349193 w 2280085"/>
                      <a:gd name="connsiteY120" fmla="*/ 249453 h 1767583"/>
                      <a:gd name="connsiteX121" fmla="*/ 1384498 w 2280085"/>
                      <a:gd name="connsiteY121" fmla="*/ 178843 h 1767583"/>
                      <a:gd name="connsiteX122" fmla="*/ 1405681 w 2280085"/>
                      <a:gd name="connsiteY122" fmla="*/ 136477 h 1767583"/>
                      <a:gd name="connsiteX123" fmla="*/ 1465700 w 2280085"/>
                      <a:gd name="connsiteY123" fmla="*/ 23501 h 1767583"/>
                      <a:gd name="connsiteX124" fmla="*/ 1539840 w 2280085"/>
                      <a:gd name="connsiteY124" fmla="*/ 2318 h 1767583"/>
                      <a:gd name="connsiteX125" fmla="*/ 1621042 w 2280085"/>
                      <a:gd name="connsiteY125" fmla="*/ 58806 h 1767583"/>
                      <a:gd name="connsiteX126" fmla="*/ 1642225 w 2280085"/>
                      <a:gd name="connsiteY126" fmla="*/ 157660 h 1767583"/>
                      <a:gd name="connsiteX127" fmla="*/ 1596328 w 2280085"/>
                      <a:gd name="connsiteY127" fmla="*/ 214148 h 1767583"/>
                      <a:gd name="connsiteX128" fmla="*/ 1518657 w 2280085"/>
                      <a:gd name="connsiteY128" fmla="*/ 242392 h 1767583"/>
                      <a:gd name="connsiteX129" fmla="*/ 1472761 w 2280085"/>
                      <a:gd name="connsiteY129" fmla="*/ 298880 h 1767583"/>
                      <a:gd name="connsiteX130" fmla="*/ 1497474 w 2280085"/>
                      <a:gd name="connsiteY130" fmla="*/ 351838 h 1767583"/>
                      <a:gd name="connsiteX131" fmla="*/ 1546901 w 2280085"/>
                      <a:gd name="connsiteY131" fmla="*/ 365960 h 1767583"/>
                      <a:gd name="connsiteX132" fmla="*/ 1592798 w 2280085"/>
                      <a:gd name="connsiteY132" fmla="*/ 323594 h 1767583"/>
                      <a:gd name="connsiteX133" fmla="*/ 1638694 w 2280085"/>
                      <a:gd name="connsiteY133" fmla="*/ 270636 h 1767583"/>
                      <a:gd name="connsiteX134" fmla="*/ 1684591 w 2280085"/>
                      <a:gd name="connsiteY134" fmla="*/ 281228 h 1767583"/>
                      <a:gd name="connsiteX135" fmla="*/ 1762262 w 2280085"/>
                      <a:gd name="connsiteY135" fmla="*/ 288289 h 1767583"/>
                      <a:gd name="connsiteX136" fmla="*/ 1797567 w 2280085"/>
                      <a:gd name="connsiteY136" fmla="*/ 355368 h 1767583"/>
                      <a:gd name="connsiteX137" fmla="*/ 1882299 w 2280085"/>
                      <a:gd name="connsiteY137" fmla="*/ 387143 h 1767583"/>
                      <a:gd name="connsiteX138" fmla="*/ 1903482 w 2280085"/>
                      <a:gd name="connsiteY138" fmla="*/ 493059 h 1767583"/>
                      <a:gd name="connsiteX139" fmla="*/ 1903482 w 2280085"/>
                      <a:gd name="connsiteY139" fmla="*/ 588382 h 1767583"/>
                      <a:gd name="connsiteX140" fmla="*/ 1896421 w 2280085"/>
                      <a:gd name="connsiteY140" fmla="*/ 637809 h 1767583"/>
                      <a:gd name="connsiteX141" fmla="*/ 1861116 w 2280085"/>
                      <a:gd name="connsiteY141" fmla="*/ 719010 h 1767583"/>
                      <a:gd name="connsiteX142" fmla="*/ 1998806 w 2280085"/>
                      <a:gd name="connsiteY142" fmla="*/ 743724 h 1767583"/>
                      <a:gd name="connsiteX143" fmla="*/ 2030580 w 2280085"/>
                      <a:gd name="connsiteY143" fmla="*/ 800212 h 1767583"/>
                      <a:gd name="connsiteX144" fmla="*/ 1896421 w 2280085"/>
                      <a:gd name="connsiteY144" fmla="*/ 839047 h 1767583"/>
                      <a:gd name="connsiteX145" fmla="*/ 1776384 w 2280085"/>
                      <a:gd name="connsiteY145" fmla="*/ 835517 h 1767583"/>
                      <a:gd name="connsiteX146" fmla="*/ 1666938 w 2280085"/>
                      <a:gd name="connsiteY146" fmla="*/ 860230 h 1767583"/>
                      <a:gd name="connsiteX147" fmla="*/ 1621042 w 2280085"/>
                      <a:gd name="connsiteY147" fmla="*/ 867291 h 1767583"/>
                      <a:gd name="connsiteX148" fmla="*/ 1649286 w 2280085"/>
                      <a:gd name="connsiteY148" fmla="*/ 913188 h 1767583"/>
                      <a:gd name="connsiteX149" fmla="*/ 1712835 w 2280085"/>
                      <a:gd name="connsiteY149" fmla="*/ 952023 h 1767583"/>
                      <a:gd name="connsiteX150" fmla="*/ 1815219 w 2280085"/>
                      <a:gd name="connsiteY150" fmla="*/ 966145 h 1767583"/>
                      <a:gd name="connsiteX151" fmla="*/ 1892890 w 2280085"/>
                      <a:gd name="connsiteY151" fmla="*/ 976737 h 1767583"/>
                      <a:gd name="connsiteX152" fmla="*/ 1974092 w 2280085"/>
                      <a:gd name="connsiteY152" fmla="*/ 1015572 h 1767583"/>
                      <a:gd name="connsiteX153" fmla="*/ 2058824 w 2280085"/>
                      <a:gd name="connsiteY153" fmla="*/ 994389 h 1767583"/>
                      <a:gd name="connsiteX154" fmla="*/ 2185922 w 2280085"/>
                      <a:gd name="connsiteY154" fmla="*/ 980267 h 1767583"/>
                      <a:gd name="connsiteX155" fmla="*/ 2274185 w 2280085"/>
                      <a:gd name="connsiteY155" fmla="*/ 1015572 h 1767583"/>
                      <a:gd name="connsiteX156" fmla="*/ 2267124 w 2280085"/>
                      <a:gd name="connsiteY156" fmla="*/ 1096774 h 1767583"/>
                      <a:gd name="connsiteX157" fmla="*/ 2207105 w 2280085"/>
                      <a:gd name="connsiteY157" fmla="*/ 1114426 h 176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280085" h="1767583">
                        <a:moveTo>
                          <a:pt x="2207105" y="1114426"/>
                        </a:moveTo>
                        <a:cubicBezTo>
                          <a:pt x="2180038" y="1120310"/>
                          <a:pt x="2134730" y="1127372"/>
                          <a:pt x="2104721" y="1132079"/>
                        </a:cubicBezTo>
                        <a:cubicBezTo>
                          <a:pt x="2074712" y="1136786"/>
                          <a:pt x="2043526" y="1136198"/>
                          <a:pt x="2027050" y="1142670"/>
                        </a:cubicBezTo>
                        <a:cubicBezTo>
                          <a:pt x="2010574" y="1149142"/>
                          <a:pt x="2024696" y="1156792"/>
                          <a:pt x="2005867" y="1170914"/>
                        </a:cubicBezTo>
                        <a:cubicBezTo>
                          <a:pt x="1987038" y="1185036"/>
                          <a:pt x="1929961" y="1211515"/>
                          <a:pt x="1914074" y="1227402"/>
                        </a:cubicBezTo>
                        <a:cubicBezTo>
                          <a:pt x="1898187" y="1243289"/>
                          <a:pt x="1903482" y="1252704"/>
                          <a:pt x="1910543" y="1266238"/>
                        </a:cubicBezTo>
                        <a:cubicBezTo>
                          <a:pt x="1917604" y="1279772"/>
                          <a:pt x="1950556" y="1295070"/>
                          <a:pt x="1956440" y="1308604"/>
                        </a:cubicBezTo>
                        <a:cubicBezTo>
                          <a:pt x="1962324" y="1322138"/>
                          <a:pt x="1957028" y="1343909"/>
                          <a:pt x="1945848" y="1347440"/>
                        </a:cubicBezTo>
                        <a:cubicBezTo>
                          <a:pt x="1934668" y="1350971"/>
                          <a:pt x="1904659" y="1338025"/>
                          <a:pt x="1889360" y="1329787"/>
                        </a:cubicBezTo>
                        <a:cubicBezTo>
                          <a:pt x="1874061" y="1321549"/>
                          <a:pt x="1868177" y="1306250"/>
                          <a:pt x="1854055" y="1298012"/>
                        </a:cubicBezTo>
                        <a:cubicBezTo>
                          <a:pt x="1839933" y="1289774"/>
                          <a:pt x="1816985" y="1283302"/>
                          <a:pt x="1804628" y="1280360"/>
                        </a:cubicBezTo>
                        <a:cubicBezTo>
                          <a:pt x="1792271" y="1277418"/>
                          <a:pt x="1783444" y="1273299"/>
                          <a:pt x="1779914" y="1280360"/>
                        </a:cubicBezTo>
                        <a:cubicBezTo>
                          <a:pt x="1776383" y="1287421"/>
                          <a:pt x="1782857" y="1303897"/>
                          <a:pt x="1783445" y="1322726"/>
                        </a:cubicBezTo>
                        <a:cubicBezTo>
                          <a:pt x="1784033" y="1341555"/>
                          <a:pt x="1786387" y="1373918"/>
                          <a:pt x="1783445" y="1393336"/>
                        </a:cubicBezTo>
                        <a:cubicBezTo>
                          <a:pt x="1780503" y="1412754"/>
                          <a:pt x="1774618" y="1429230"/>
                          <a:pt x="1765792" y="1439233"/>
                        </a:cubicBezTo>
                        <a:cubicBezTo>
                          <a:pt x="1756966" y="1449236"/>
                          <a:pt x="1734606" y="1445706"/>
                          <a:pt x="1730487" y="1453355"/>
                        </a:cubicBezTo>
                        <a:cubicBezTo>
                          <a:pt x="1726368" y="1461004"/>
                          <a:pt x="1736372" y="1463946"/>
                          <a:pt x="1741079" y="1485129"/>
                        </a:cubicBezTo>
                        <a:cubicBezTo>
                          <a:pt x="1745786" y="1506312"/>
                          <a:pt x="1763438" y="1556328"/>
                          <a:pt x="1758731" y="1580453"/>
                        </a:cubicBezTo>
                        <a:cubicBezTo>
                          <a:pt x="1754024" y="1604578"/>
                          <a:pt x="1725780" y="1626938"/>
                          <a:pt x="1712835" y="1629880"/>
                        </a:cubicBezTo>
                        <a:cubicBezTo>
                          <a:pt x="1699890" y="1632822"/>
                          <a:pt x="1686356" y="1609873"/>
                          <a:pt x="1681060" y="1598105"/>
                        </a:cubicBezTo>
                        <a:cubicBezTo>
                          <a:pt x="1675764" y="1586337"/>
                          <a:pt x="1681060" y="1559270"/>
                          <a:pt x="1681060" y="1559270"/>
                        </a:cubicBezTo>
                        <a:cubicBezTo>
                          <a:pt x="1681060" y="1545148"/>
                          <a:pt x="1684002" y="1525730"/>
                          <a:pt x="1681060" y="1513373"/>
                        </a:cubicBezTo>
                        <a:cubicBezTo>
                          <a:pt x="1678118" y="1501016"/>
                          <a:pt x="1671057" y="1489248"/>
                          <a:pt x="1663408" y="1485129"/>
                        </a:cubicBezTo>
                        <a:cubicBezTo>
                          <a:pt x="1655759" y="1481010"/>
                          <a:pt x="1647521" y="1483953"/>
                          <a:pt x="1635164" y="1488660"/>
                        </a:cubicBezTo>
                        <a:cubicBezTo>
                          <a:pt x="1622807" y="1493367"/>
                          <a:pt x="1603977" y="1504547"/>
                          <a:pt x="1589267" y="1513373"/>
                        </a:cubicBezTo>
                        <a:cubicBezTo>
                          <a:pt x="1574557" y="1522199"/>
                          <a:pt x="1554550" y="1527495"/>
                          <a:pt x="1546901" y="1541617"/>
                        </a:cubicBezTo>
                        <a:cubicBezTo>
                          <a:pt x="1539252" y="1555739"/>
                          <a:pt x="1547490" y="1582806"/>
                          <a:pt x="1543371" y="1598105"/>
                        </a:cubicBezTo>
                        <a:cubicBezTo>
                          <a:pt x="1539252" y="1613404"/>
                          <a:pt x="1533956" y="1626349"/>
                          <a:pt x="1522188" y="1633410"/>
                        </a:cubicBezTo>
                        <a:cubicBezTo>
                          <a:pt x="1510420" y="1640471"/>
                          <a:pt x="1487471" y="1644590"/>
                          <a:pt x="1472761" y="1640471"/>
                        </a:cubicBezTo>
                        <a:cubicBezTo>
                          <a:pt x="1458051" y="1636352"/>
                          <a:pt x="1444516" y="1618700"/>
                          <a:pt x="1433925" y="1608697"/>
                        </a:cubicBezTo>
                        <a:cubicBezTo>
                          <a:pt x="1423334" y="1598694"/>
                          <a:pt x="1420392" y="1578688"/>
                          <a:pt x="1409212" y="1580453"/>
                        </a:cubicBezTo>
                        <a:cubicBezTo>
                          <a:pt x="1398032" y="1582218"/>
                          <a:pt x="1380968" y="1605166"/>
                          <a:pt x="1366846" y="1619288"/>
                        </a:cubicBezTo>
                        <a:cubicBezTo>
                          <a:pt x="1352724" y="1633410"/>
                          <a:pt x="1339779" y="1658712"/>
                          <a:pt x="1324480" y="1665185"/>
                        </a:cubicBezTo>
                        <a:cubicBezTo>
                          <a:pt x="1309181" y="1671658"/>
                          <a:pt x="1295059" y="1660478"/>
                          <a:pt x="1275053" y="1658124"/>
                        </a:cubicBezTo>
                        <a:cubicBezTo>
                          <a:pt x="1255047" y="1655770"/>
                          <a:pt x="1220330" y="1648709"/>
                          <a:pt x="1204443" y="1651063"/>
                        </a:cubicBezTo>
                        <a:cubicBezTo>
                          <a:pt x="1188556" y="1653417"/>
                          <a:pt x="1193263" y="1657536"/>
                          <a:pt x="1179729" y="1672246"/>
                        </a:cubicBezTo>
                        <a:cubicBezTo>
                          <a:pt x="1166195" y="1686956"/>
                          <a:pt x="1142070" y="1724026"/>
                          <a:pt x="1123241" y="1739325"/>
                        </a:cubicBezTo>
                        <a:cubicBezTo>
                          <a:pt x="1104412" y="1754624"/>
                          <a:pt x="1085582" y="1759920"/>
                          <a:pt x="1066753" y="1764039"/>
                        </a:cubicBezTo>
                        <a:cubicBezTo>
                          <a:pt x="1047924" y="1768158"/>
                          <a:pt x="1030271" y="1769335"/>
                          <a:pt x="1010265" y="1764039"/>
                        </a:cubicBezTo>
                        <a:cubicBezTo>
                          <a:pt x="990259" y="1758743"/>
                          <a:pt x="960838" y="1742855"/>
                          <a:pt x="946716" y="1732264"/>
                        </a:cubicBezTo>
                        <a:cubicBezTo>
                          <a:pt x="932594" y="1721673"/>
                          <a:pt x="938478" y="1703432"/>
                          <a:pt x="925533" y="1700490"/>
                        </a:cubicBezTo>
                        <a:cubicBezTo>
                          <a:pt x="912588" y="1697548"/>
                          <a:pt x="889051" y="1711670"/>
                          <a:pt x="869045" y="1714612"/>
                        </a:cubicBezTo>
                        <a:cubicBezTo>
                          <a:pt x="849039" y="1717554"/>
                          <a:pt x="826091" y="1721084"/>
                          <a:pt x="805496" y="1718142"/>
                        </a:cubicBezTo>
                        <a:cubicBezTo>
                          <a:pt x="784901" y="1715200"/>
                          <a:pt x="750773" y="1712846"/>
                          <a:pt x="745477" y="1696959"/>
                        </a:cubicBezTo>
                        <a:cubicBezTo>
                          <a:pt x="740181" y="1681072"/>
                          <a:pt x="771956" y="1640472"/>
                          <a:pt x="773721" y="1622819"/>
                        </a:cubicBezTo>
                        <a:cubicBezTo>
                          <a:pt x="775486" y="1605167"/>
                          <a:pt x="768426" y="1606931"/>
                          <a:pt x="756069" y="1591044"/>
                        </a:cubicBezTo>
                        <a:cubicBezTo>
                          <a:pt x="743712" y="1575157"/>
                          <a:pt x="721941" y="1537498"/>
                          <a:pt x="699581" y="1527495"/>
                        </a:cubicBezTo>
                        <a:cubicBezTo>
                          <a:pt x="677221" y="1517492"/>
                          <a:pt x="649566" y="1525142"/>
                          <a:pt x="621910" y="1531026"/>
                        </a:cubicBezTo>
                        <a:cubicBezTo>
                          <a:pt x="594254" y="1536910"/>
                          <a:pt x="556007" y="1556916"/>
                          <a:pt x="533647" y="1562800"/>
                        </a:cubicBezTo>
                        <a:cubicBezTo>
                          <a:pt x="511287" y="1568684"/>
                          <a:pt x="504227" y="1568096"/>
                          <a:pt x="487751" y="1566331"/>
                        </a:cubicBezTo>
                        <a:cubicBezTo>
                          <a:pt x="471275" y="1564566"/>
                          <a:pt x="445384" y="1563977"/>
                          <a:pt x="434793" y="1552209"/>
                        </a:cubicBezTo>
                        <a:cubicBezTo>
                          <a:pt x="424201" y="1540441"/>
                          <a:pt x="415376" y="1509254"/>
                          <a:pt x="424202" y="1495721"/>
                        </a:cubicBezTo>
                        <a:cubicBezTo>
                          <a:pt x="433028" y="1482188"/>
                          <a:pt x="473629" y="1478068"/>
                          <a:pt x="487751" y="1471007"/>
                        </a:cubicBezTo>
                        <a:cubicBezTo>
                          <a:pt x="501873" y="1463946"/>
                          <a:pt x="505992" y="1469242"/>
                          <a:pt x="508934" y="1453355"/>
                        </a:cubicBezTo>
                        <a:cubicBezTo>
                          <a:pt x="511876" y="1437468"/>
                          <a:pt x="510110" y="1393336"/>
                          <a:pt x="505403" y="1375684"/>
                        </a:cubicBezTo>
                        <a:cubicBezTo>
                          <a:pt x="500696" y="1358032"/>
                          <a:pt x="494812" y="1355678"/>
                          <a:pt x="480690" y="1347440"/>
                        </a:cubicBezTo>
                        <a:cubicBezTo>
                          <a:pt x="466568" y="1339202"/>
                          <a:pt x="437735" y="1336848"/>
                          <a:pt x="420671" y="1326256"/>
                        </a:cubicBezTo>
                        <a:cubicBezTo>
                          <a:pt x="403607" y="1315664"/>
                          <a:pt x="382424" y="1302131"/>
                          <a:pt x="378305" y="1283890"/>
                        </a:cubicBezTo>
                        <a:cubicBezTo>
                          <a:pt x="374186" y="1265649"/>
                          <a:pt x="385367" y="1235052"/>
                          <a:pt x="395958" y="1216811"/>
                        </a:cubicBezTo>
                        <a:cubicBezTo>
                          <a:pt x="406549" y="1198570"/>
                          <a:pt x="428909" y="1187979"/>
                          <a:pt x="441854" y="1174445"/>
                        </a:cubicBezTo>
                        <a:cubicBezTo>
                          <a:pt x="454799" y="1160911"/>
                          <a:pt x="477748" y="1156792"/>
                          <a:pt x="473629" y="1135609"/>
                        </a:cubicBezTo>
                        <a:cubicBezTo>
                          <a:pt x="469510" y="1114426"/>
                          <a:pt x="434205" y="1053819"/>
                          <a:pt x="417141" y="1047347"/>
                        </a:cubicBezTo>
                        <a:cubicBezTo>
                          <a:pt x="400077" y="1040875"/>
                          <a:pt x="381835" y="1079121"/>
                          <a:pt x="371244" y="1096774"/>
                        </a:cubicBezTo>
                        <a:cubicBezTo>
                          <a:pt x="360652" y="1114427"/>
                          <a:pt x="362418" y="1138552"/>
                          <a:pt x="353592" y="1153262"/>
                        </a:cubicBezTo>
                        <a:cubicBezTo>
                          <a:pt x="344766" y="1167972"/>
                          <a:pt x="334174" y="1186213"/>
                          <a:pt x="318287" y="1185036"/>
                        </a:cubicBezTo>
                        <a:cubicBezTo>
                          <a:pt x="302400" y="1183859"/>
                          <a:pt x="274155" y="1154439"/>
                          <a:pt x="258268" y="1146201"/>
                        </a:cubicBezTo>
                        <a:cubicBezTo>
                          <a:pt x="242381" y="1137963"/>
                          <a:pt x="230612" y="1146200"/>
                          <a:pt x="222963" y="1135609"/>
                        </a:cubicBezTo>
                        <a:cubicBezTo>
                          <a:pt x="215314" y="1125018"/>
                          <a:pt x="208253" y="1101481"/>
                          <a:pt x="212372" y="1082652"/>
                        </a:cubicBezTo>
                        <a:cubicBezTo>
                          <a:pt x="216491" y="1063823"/>
                          <a:pt x="234732" y="1040285"/>
                          <a:pt x="247677" y="1022633"/>
                        </a:cubicBezTo>
                        <a:cubicBezTo>
                          <a:pt x="260622" y="1004981"/>
                          <a:pt x="283571" y="990859"/>
                          <a:pt x="290043" y="976737"/>
                        </a:cubicBezTo>
                        <a:cubicBezTo>
                          <a:pt x="296515" y="962615"/>
                          <a:pt x="298280" y="944374"/>
                          <a:pt x="286512" y="937901"/>
                        </a:cubicBezTo>
                        <a:cubicBezTo>
                          <a:pt x="274744" y="931428"/>
                          <a:pt x="238851" y="935547"/>
                          <a:pt x="219433" y="937901"/>
                        </a:cubicBezTo>
                        <a:cubicBezTo>
                          <a:pt x="200015" y="940255"/>
                          <a:pt x="179421" y="959672"/>
                          <a:pt x="170006" y="952023"/>
                        </a:cubicBezTo>
                        <a:cubicBezTo>
                          <a:pt x="160591" y="944374"/>
                          <a:pt x="156473" y="907892"/>
                          <a:pt x="162945" y="892005"/>
                        </a:cubicBezTo>
                        <a:cubicBezTo>
                          <a:pt x="169417" y="876118"/>
                          <a:pt x="194131" y="869057"/>
                          <a:pt x="208841" y="856700"/>
                        </a:cubicBezTo>
                        <a:cubicBezTo>
                          <a:pt x="223551" y="844343"/>
                          <a:pt x="249442" y="837282"/>
                          <a:pt x="251207" y="817864"/>
                        </a:cubicBezTo>
                        <a:cubicBezTo>
                          <a:pt x="252972" y="798446"/>
                          <a:pt x="239439" y="753726"/>
                          <a:pt x="219433" y="740193"/>
                        </a:cubicBezTo>
                        <a:cubicBezTo>
                          <a:pt x="199427" y="726660"/>
                          <a:pt x="157649" y="743724"/>
                          <a:pt x="131170" y="736663"/>
                        </a:cubicBezTo>
                        <a:cubicBezTo>
                          <a:pt x="104691" y="729602"/>
                          <a:pt x="77624" y="716656"/>
                          <a:pt x="60560" y="697827"/>
                        </a:cubicBezTo>
                        <a:cubicBezTo>
                          <a:pt x="43496" y="678998"/>
                          <a:pt x="35258" y="645458"/>
                          <a:pt x="28785" y="623687"/>
                        </a:cubicBezTo>
                        <a:cubicBezTo>
                          <a:pt x="22312" y="601916"/>
                          <a:pt x="26431" y="586028"/>
                          <a:pt x="21724" y="567199"/>
                        </a:cubicBezTo>
                        <a:cubicBezTo>
                          <a:pt x="17017" y="548370"/>
                          <a:pt x="-3578" y="528952"/>
                          <a:pt x="541" y="510711"/>
                        </a:cubicBezTo>
                        <a:cubicBezTo>
                          <a:pt x="4660" y="492470"/>
                          <a:pt x="29962" y="470698"/>
                          <a:pt x="46438" y="457753"/>
                        </a:cubicBezTo>
                        <a:cubicBezTo>
                          <a:pt x="62914" y="444808"/>
                          <a:pt x="82920" y="443631"/>
                          <a:pt x="99396" y="433040"/>
                        </a:cubicBezTo>
                        <a:cubicBezTo>
                          <a:pt x="115872" y="422448"/>
                          <a:pt x="129405" y="398911"/>
                          <a:pt x="145292" y="394204"/>
                        </a:cubicBezTo>
                        <a:cubicBezTo>
                          <a:pt x="161179" y="389496"/>
                          <a:pt x="179420" y="404207"/>
                          <a:pt x="194719" y="404795"/>
                        </a:cubicBezTo>
                        <a:cubicBezTo>
                          <a:pt x="210018" y="405383"/>
                          <a:pt x="224728" y="407149"/>
                          <a:pt x="237085" y="397734"/>
                        </a:cubicBezTo>
                        <a:cubicBezTo>
                          <a:pt x="249442" y="388319"/>
                          <a:pt x="252384" y="358310"/>
                          <a:pt x="268860" y="348307"/>
                        </a:cubicBezTo>
                        <a:cubicBezTo>
                          <a:pt x="285336" y="338304"/>
                          <a:pt x="317110" y="333597"/>
                          <a:pt x="335939" y="337716"/>
                        </a:cubicBezTo>
                        <a:cubicBezTo>
                          <a:pt x="354768" y="341835"/>
                          <a:pt x="360653" y="368314"/>
                          <a:pt x="381836" y="373021"/>
                        </a:cubicBezTo>
                        <a:cubicBezTo>
                          <a:pt x="403019" y="377728"/>
                          <a:pt x="446561" y="376551"/>
                          <a:pt x="463037" y="365960"/>
                        </a:cubicBezTo>
                        <a:cubicBezTo>
                          <a:pt x="479513" y="355368"/>
                          <a:pt x="478336" y="334185"/>
                          <a:pt x="480690" y="309472"/>
                        </a:cubicBezTo>
                        <a:cubicBezTo>
                          <a:pt x="483044" y="284759"/>
                          <a:pt x="471863" y="241216"/>
                          <a:pt x="477159" y="217679"/>
                        </a:cubicBezTo>
                        <a:cubicBezTo>
                          <a:pt x="482455" y="194142"/>
                          <a:pt x="497754" y="181197"/>
                          <a:pt x="512464" y="168252"/>
                        </a:cubicBezTo>
                        <a:cubicBezTo>
                          <a:pt x="527174" y="155307"/>
                          <a:pt x="550712" y="149423"/>
                          <a:pt x="565422" y="140008"/>
                        </a:cubicBezTo>
                        <a:cubicBezTo>
                          <a:pt x="580132" y="130593"/>
                          <a:pt x="584251" y="114118"/>
                          <a:pt x="600727" y="111764"/>
                        </a:cubicBezTo>
                        <a:cubicBezTo>
                          <a:pt x="617203" y="109410"/>
                          <a:pt x="651331" y="117060"/>
                          <a:pt x="664276" y="125886"/>
                        </a:cubicBezTo>
                        <a:cubicBezTo>
                          <a:pt x="677221" y="134712"/>
                          <a:pt x="670749" y="156483"/>
                          <a:pt x="678398" y="164721"/>
                        </a:cubicBezTo>
                        <a:cubicBezTo>
                          <a:pt x="686047" y="172959"/>
                          <a:pt x="695462" y="172959"/>
                          <a:pt x="710172" y="175313"/>
                        </a:cubicBezTo>
                        <a:cubicBezTo>
                          <a:pt x="724882" y="177667"/>
                          <a:pt x="749596" y="185316"/>
                          <a:pt x="766660" y="178843"/>
                        </a:cubicBezTo>
                        <a:cubicBezTo>
                          <a:pt x="783724" y="172370"/>
                          <a:pt x="798435" y="150010"/>
                          <a:pt x="812557" y="136477"/>
                        </a:cubicBezTo>
                        <a:cubicBezTo>
                          <a:pt x="826679" y="122943"/>
                          <a:pt x="848450" y="94700"/>
                          <a:pt x="851392" y="97642"/>
                        </a:cubicBezTo>
                        <a:cubicBezTo>
                          <a:pt x="854334" y="100584"/>
                          <a:pt x="828444" y="145304"/>
                          <a:pt x="830209" y="154130"/>
                        </a:cubicBezTo>
                        <a:cubicBezTo>
                          <a:pt x="831974" y="162956"/>
                          <a:pt x="850216" y="154129"/>
                          <a:pt x="861984" y="150599"/>
                        </a:cubicBezTo>
                        <a:cubicBezTo>
                          <a:pt x="873752" y="147069"/>
                          <a:pt x="887285" y="141185"/>
                          <a:pt x="900819" y="132947"/>
                        </a:cubicBezTo>
                        <a:cubicBezTo>
                          <a:pt x="914352" y="124709"/>
                          <a:pt x="927886" y="109998"/>
                          <a:pt x="943185" y="101172"/>
                        </a:cubicBezTo>
                        <a:cubicBezTo>
                          <a:pt x="958484" y="92346"/>
                          <a:pt x="980845" y="79989"/>
                          <a:pt x="992613" y="79989"/>
                        </a:cubicBezTo>
                        <a:cubicBezTo>
                          <a:pt x="1004381" y="79989"/>
                          <a:pt x="1003205" y="94111"/>
                          <a:pt x="1013796" y="101172"/>
                        </a:cubicBezTo>
                        <a:cubicBezTo>
                          <a:pt x="1024387" y="108233"/>
                          <a:pt x="1044982" y="112352"/>
                          <a:pt x="1056162" y="122355"/>
                        </a:cubicBezTo>
                        <a:cubicBezTo>
                          <a:pt x="1067342" y="132358"/>
                          <a:pt x="1080287" y="147657"/>
                          <a:pt x="1080875" y="161191"/>
                        </a:cubicBezTo>
                        <a:cubicBezTo>
                          <a:pt x="1081463" y="174725"/>
                          <a:pt x="1063222" y="193554"/>
                          <a:pt x="1059692" y="203557"/>
                        </a:cubicBezTo>
                        <a:cubicBezTo>
                          <a:pt x="1056162" y="213560"/>
                          <a:pt x="1050866" y="214148"/>
                          <a:pt x="1059692" y="221209"/>
                        </a:cubicBezTo>
                        <a:cubicBezTo>
                          <a:pt x="1068518" y="228270"/>
                          <a:pt x="1099705" y="234743"/>
                          <a:pt x="1112650" y="245923"/>
                        </a:cubicBezTo>
                        <a:cubicBezTo>
                          <a:pt x="1125595" y="257103"/>
                          <a:pt x="1127360" y="290643"/>
                          <a:pt x="1137363" y="288289"/>
                        </a:cubicBezTo>
                        <a:cubicBezTo>
                          <a:pt x="1147366" y="285935"/>
                          <a:pt x="1163253" y="246511"/>
                          <a:pt x="1172668" y="231801"/>
                        </a:cubicBezTo>
                        <a:cubicBezTo>
                          <a:pt x="1182083" y="217091"/>
                          <a:pt x="1187967" y="211794"/>
                          <a:pt x="1193851" y="200026"/>
                        </a:cubicBezTo>
                        <a:cubicBezTo>
                          <a:pt x="1199735" y="188258"/>
                          <a:pt x="1194439" y="173548"/>
                          <a:pt x="1207973" y="161191"/>
                        </a:cubicBezTo>
                        <a:cubicBezTo>
                          <a:pt x="1221507" y="148834"/>
                          <a:pt x="1255635" y="125886"/>
                          <a:pt x="1275053" y="125886"/>
                        </a:cubicBezTo>
                        <a:cubicBezTo>
                          <a:pt x="1294471" y="125886"/>
                          <a:pt x="1318008" y="148834"/>
                          <a:pt x="1324480" y="161191"/>
                        </a:cubicBezTo>
                        <a:cubicBezTo>
                          <a:pt x="1330952" y="173548"/>
                          <a:pt x="1309769" y="185316"/>
                          <a:pt x="1313888" y="200026"/>
                        </a:cubicBezTo>
                        <a:cubicBezTo>
                          <a:pt x="1318007" y="214736"/>
                          <a:pt x="1337425" y="252983"/>
                          <a:pt x="1349193" y="249453"/>
                        </a:cubicBezTo>
                        <a:cubicBezTo>
                          <a:pt x="1360961" y="245923"/>
                          <a:pt x="1384498" y="178843"/>
                          <a:pt x="1384498" y="178843"/>
                        </a:cubicBezTo>
                        <a:cubicBezTo>
                          <a:pt x="1393913" y="160014"/>
                          <a:pt x="1392147" y="162367"/>
                          <a:pt x="1405681" y="136477"/>
                        </a:cubicBezTo>
                        <a:cubicBezTo>
                          <a:pt x="1419215" y="110587"/>
                          <a:pt x="1443340" y="45861"/>
                          <a:pt x="1465700" y="23501"/>
                        </a:cubicBezTo>
                        <a:cubicBezTo>
                          <a:pt x="1488060" y="1141"/>
                          <a:pt x="1513950" y="-3566"/>
                          <a:pt x="1539840" y="2318"/>
                        </a:cubicBezTo>
                        <a:cubicBezTo>
                          <a:pt x="1565730" y="8202"/>
                          <a:pt x="1603978" y="32916"/>
                          <a:pt x="1621042" y="58806"/>
                        </a:cubicBezTo>
                        <a:cubicBezTo>
                          <a:pt x="1638106" y="84696"/>
                          <a:pt x="1646344" y="131770"/>
                          <a:pt x="1642225" y="157660"/>
                        </a:cubicBezTo>
                        <a:cubicBezTo>
                          <a:pt x="1638106" y="183550"/>
                          <a:pt x="1616923" y="200026"/>
                          <a:pt x="1596328" y="214148"/>
                        </a:cubicBezTo>
                        <a:cubicBezTo>
                          <a:pt x="1575733" y="228270"/>
                          <a:pt x="1539251" y="228270"/>
                          <a:pt x="1518657" y="242392"/>
                        </a:cubicBezTo>
                        <a:cubicBezTo>
                          <a:pt x="1498063" y="256514"/>
                          <a:pt x="1476292" y="280639"/>
                          <a:pt x="1472761" y="298880"/>
                        </a:cubicBezTo>
                        <a:cubicBezTo>
                          <a:pt x="1469230" y="317121"/>
                          <a:pt x="1485117" y="340658"/>
                          <a:pt x="1497474" y="351838"/>
                        </a:cubicBezTo>
                        <a:cubicBezTo>
                          <a:pt x="1509831" y="363018"/>
                          <a:pt x="1531014" y="370667"/>
                          <a:pt x="1546901" y="365960"/>
                        </a:cubicBezTo>
                        <a:cubicBezTo>
                          <a:pt x="1562788" y="361253"/>
                          <a:pt x="1577499" y="339481"/>
                          <a:pt x="1592798" y="323594"/>
                        </a:cubicBezTo>
                        <a:cubicBezTo>
                          <a:pt x="1608097" y="307707"/>
                          <a:pt x="1623395" y="277697"/>
                          <a:pt x="1638694" y="270636"/>
                        </a:cubicBezTo>
                        <a:cubicBezTo>
                          <a:pt x="1653993" y="263575"/>
                          <a:pt x="1663996" y="278286"/>
                          <a:pt x="1684591" y="281228"/>
                        </a:cubicBezTo>
                        <a:cubicBezTo>
                          <a:pt x="1705186" y="284170"/>
                          <a:pt x="1743433" y="275932"/>
                          <a:pt x="1762262" y="288289"/>
                        </a:cubicBezTo>
                        <a:cubicBezTo>
                          <a:pt x="1781091" y="300646"/>
                          <a:pt x="1777561" y="338892"/>
                          <a:pt x="1797567" y="355368"/>
                        </a:cubicBezTo>
                        <a:cubicBezTo>
                          <a:pt x="1817573" y="371844"/>
                          <a:pt x="1864646" y="364194"/>
                          <a:pt x="1882299" y="387143"/>
                        </a:cubicBezTo>
                        <a:cubicBezTo>
                          <a:pt x="1899952" y="410092"/>
                          <a:pt x="1899952" y="459519"/>
                          <a:pt x="1903482" y="493059"/>
                        </a:cubicBezTo>
                        <a:cubicBezTo>
                          <a:pt x="1907012" y="526599"/>
                          <a:pt x="1904659" y="564257"/>
                          <a:pt x="1903482" y="588382"/>
                        </a:cubicBezTo>
                        <a:cubicBezTo>
                          <a:pt x="1902305" y="612507"/>
                          <a:pt x="1903482" y="616038"/>
                          <a:pt x="1896421" y="637809"/>
                        </a:cubicBezTo>
                        <a:cubicBezTo>
                          <a:pt x="1889360" y="659580"/>
                          <a:pt x="1844052" y="701357"/>
                          <a:pt x="1861116" y="719010"/>
                        </a:cubicBezTo>
                        <a:cubicBezTo>
                          <a:pt x="1878180" y="736663"/>
                          <a:pt x="1970562" y="730190"/>
                          <a:pt x="1998806" y="743724"/>
                        </a:cubicBezTo>
                        <a:cubicBezTo>
                          <a:pt x="2027050" y="757258"/>
                          <a:pt x="2047644" y="784325"/>
                          <a:pt x="2030580" y="800212"/>
                        </a:cubicBezTo>
                        <a:cubicBezTo>
                          <a:pt x="2013516" y="816099"/>
                          <a:pt x="1938787" y="833163"/>
                          <a:pt x="1896421" y="839047"/>
                        </a:cubicBezTo>
                        <a:cubicBezTo>
                          <a:pt x="1854055" y="844931"/>
                          <a:pt x="1814631" y="831987"/>
                          <a:pt x="1776384" y="835517"/>
                        </a:cubicBezTo>
                        <a:cubicBezTo>
                          <a:pt x="1738137" y="839047"/>
                          <a:pt x="1692828" y="854934"/>
                          <a:pt x="1666938" y="860230"/>
                        </a:cubicBezTo>
                        <a:cubicBezTo>
                          <a:pt x="1641048" y="865526"/>
                          <a:pt x="1623984" y="858465"/>
                          <a:pt x="1621042" y="867291"/>
                        </a:cubicBezTo>
                        <a:cubicBezTo>
                          <a:pt x="1618100" y="876117"/>
                          <a:pt x="1633987" y="899066"/>
                          <a:pt x="1649286" y="913188"/>
                        </a:cubicBezTo>
                        <a:cubicBezTo>
                          <a:pt x="1664585" y="927310"/>
                          <a:pt x="1685180" y="943197"/>
                          <a:pt x="1712835" y="952023"/>
                        </a:cubicBezTo>
                        <a:cubicBezTo>
                          <a:pt x="1740490" y="960849"/>
                          <a:pt x="1815219" y="966145"/>
                          <a:pt x="1815219" y="966145"/>
                        </a:cubicBezTo>
                        <a:cubicBezTo>
                          <a:pt x="1845228" y="970264"/>
                          <a:pt x="1866411" y="968499"/>
                          <a:pt x="1892890" y="976737"/>
                        </a:cubicBezTo>
                        <a:cubicBezTo>
                          <a:pt x="1919369" y="984975"/>
                          <a:pt x="1946436" y="1012630"/>
                          <a:pt x="1974092" y="1015572"/>
                        </a:cubicBezTo>
                        <a:cubicBezTo>
                          <a:pt x="2001748" y="1018514"/>
                          <a:pt x="2023519" y="1000273"/>
                          <a:pt x="2058824" y="994389"/>
                        </a:cubicBezTo>
                        <a:cubicBezTo>
                          <a:pt x="2094129" y="988505"/>
                          <a:pt x="2150028" y="976736"/>
                          <a:pt x="2185922" y="980267"/>
                        </a:cubicBezTo>
                        <a:cubicBezTo>
                          <a:pt x="2221816" y="983798"/>
                          <a:pt x="2260651" y="996154"/>
                          <a:pt x="2274185" y="1015572"/>
                        </a:cubicBezTo>
                        <a:cubicBezTo>
                          <a:pt x="2287719" y="1034990"/>
                          <a:pt x="2274774" y="1078533"/>
                          <a:pt x="2267124" y="1096774"/>
                        </a:cubicBezTo>
                        <a:cubicBezTo>
                          <a:pt x="2259475" y="1115015"/>
                          <a:pt x="2234172" y="1108542"/>
                          <a:pt x="2207105" y="1114426"/>
                        </a:cubicBezTo>
                        <a:close/>
                      </a:path>
                    </a:pathLst>
                  </a:custGeom>
                  <a:solidFill>
                    <a:srgbClr val="FF0000">
                      <a:alpha val="1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lipse 9"/>
                  <p:cNvSpPr/>
                  <p:nvPr/>
                </p:nvSpPr>
                <p:spPr>
                  <a:xfrm>
                    <a:off x="5567802" y="3154894"/>
                    <a:ext cx="153238" cy="155848"/>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1" name="Bilde 10"/>
              <p:cNvPicPr>
                <a:picLocks noChangeAspect="1"/>
              </p:cNvPicPr>
              <p:nvPr/>
            </p:nvPicPr>
            <p:blipFill>
              <a:blip r:embed="rId5"/>
              <a:stretch>
                <a:fillRect/>
              </a:stretch>
            </p:blipFill>
            <p:spPr>
              <a:xfrm>
                <a:off x="4707097" y="5995279"/>
                <a:ext cx="262482" cy="539963"/>
              </a:xfrm>
              <a:prstGeom prst="rect">
                <a:avLst/>
              </a:prstGeom>
            </p:spPr>
          </p:pic>
          <p:cxnSp>
            <p:nvCxnSpPr>
              <p:cNvPr id="12" name="Rett linje 11"/>
              <p:cNvCxnSpPr/>
              <p:nvPr/>
            </p:nvCxnSpPr>
            <p:spPr>
              <a:xfrm>
                <a:off x="3738475" y="6501012"/>
                <a:ext cx="811714" cy="2446"/>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3822769" y="6191245"/>
                <a:ext cx="643125" cy="369332"/>
              </a:xfrm>
              <a:prstGeom prst="rect">
                <a:avLst/>
              </a:prstGeom>
              <a:noFill/>
            </p:spPr>
            <p:txBody>
              <a:bodyPr wrap="none" rtlCol="0">
                <a:spAutoFit/>
              </a:bodyPr>
              <a:lstStyle/>
              <a:p>
                <a:r>
                  <a:rPr lang="en-GB" dirty="0"/>
                  <a:t>1 km</a:t>
                </a:r>
              </a:p>
            </p:txBody>
          </p:sp>
        </p:grpSp>
      </p:grpSp>
    </p:spTree>
    <p:extLst>
      <p:ext uri="{BB962C8B-B14F-4D97-AF65-F5344CB8AC3E}">
        <p14:creationId xmlns:p14="http://schemas.microsoft.com/office/powerpoint/2010/main" val="203010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843018-7D51-48FA-B425-7BC368A54273}"/>
              </a:ext>
            </a:extLst>
          </p:cNvPr>
          <p:cNvSpPr>
            <a:spLocks noGrp="1"/>
          </p:cNvSpPr>
          <p:nvPr>
            <p:ph type="title"/>
          </p:nvPr>
        </p:nvSpPr>
        <p:spPr/>
        <p:txBody>
          <a:bodyPr/>
          <a:lstStyle/>
          <a:p>
            <a:r>
              <a:rPr lang="nb-NO" dirty="0" err="1"/>
              <a:t>Summary</a:t>
            </a:r>
            <a:r>
              <a:rPr lang="nb-NO" dirty="0"/>
              <a:t> and </a:t>
            </a:r>
            <a:r>
              <a:rPr lang="nb-NO" dirty="0" err="1"/>
              <a:t>further</a:t>
            </a:r>
            <a:r>
              <a:rPr lang="nb-NO" dirty="0"/>
              <a:t> </a:t>
            </a:r>
            <a:r>
              <a:rPr lang="nb-NO" dirty="0" err="1"/>
              <a:t>work</a:t>
            </a:r>
            <a:endParaRPr lang="nb-NO" dirty="0"/>
          </a:p>
        </p:txBody>
      </p:sp>
      <p:sp>
        <p:nvSpPr>
          <p:cNvPr id="3" name="Plassholder for innhold 2">
            <a:extLst>
              <a:ext uri="{FF2B5EF4-FFF2-40B4-BE49-F238E27FC236}">
                <a16:creationId xmlns:a16="http://schemas.microsoft.com/office/drawing/2014/main" id="{910489B6-BD0A-4134-ABA5-6190E5B6F2A3}"/>
              </a:ext>
            </a:extLst>
          </p:cNvPr>
          <p:cNvSpPr>
            <a:spLocks noGrp="1"/>
          </p:cNvSpPr>
          <p:nvPr>
            <p:ph idx="1"/>
          </p:nvPr>
        </p:nvSpPr>
        <p:spPr/>
        <p:txBody>
          <a:bodyPr>
            <a:normAutofit/>
          </a:bodyPr>
          <a:lstStyle/>
          <a:p>
            <a:r>
              <a:rPr lang="nb-NO" dirty="0"/>
              <a:t>High offset </a:t>
            </a:r>
            <a:r>
              <a:rPr lang="nb-NO" dirty="0" err="1"/>
              <a:t>events</a:t>
            </a:r>
            <a:r>
              <a:rPr lang="nb-NO" dirty="0"/>
              <a:t>, i.e. </a:t>
            </a:r>
            <a:r>
              <a:rPr lang="nb-NO" dirty="0" err="1"/>
              <a:t>refractions</a:t>
            </a:r>
            <a:r>
              <a:rPr lang="nb-NO" dirty="0"/>
              <a:t> and </a:t>
            </a:r>
            <a:r>
              <a:rPr lang="nb-NO" dirty="0" err="1"/>
              <a:t>diving</a:t>
            </a:r>
            <a:r>
              <a:rPr lang="nb-NO" dirty="0"/>
              <a:t> </a:t>
            </a:r>
            <a:r>
              <a:rPr lang="nb-NO" dirty="0" err="1"/>
              <a:t>waves</a:t>
            </a:r>
            <a:r>
              <a:rPr lang="nb-NO" dirty="0"/>
              <a:t>, have </a:t>
            </a:r>
            <a:r>
              <a:rPr lang="nb-NO" dirty="0" err="1"/>
              <a:t>information</a:t>
            </a:r>
            <a:r>
              <a:rPr lang="nb-NO" dirty="0"/>
              <a:t> </a:t>
            </a:r>
            <a:r>
              <a:rPr lang="nb-NO" dirty="0" err="1"/>
              <a:t>that</a:t>
            </a:r>
            <a:r>
              <a:rPr lang="nb-NO" dirty="0"/>
              <a:t> </a:t>
            </a:r>
            <a:r>
              <a:rPr lang="nb-NO" dirty="0" err="1"/>
              <a:t>can</a:t>
            </a:r>
            <a:r>
              <a:rPr lang="nb-NO" dirty="0"/>
              <a:t> be used for </a:t>
            </a:r>
            <a:r>
              <a:rPr lang="nb-NO" dirty="0" err="1"/>
              <a:t>monitoring</a:t>
            </a:r>
            <a:r>
              <a:rPr lang="nb-NO" dirty="0"/>
              <a:t> </a:t>
            </a:r>
            <a:r>
              <a:rPr lang="nb-NO" dirty="0" err="1"/>
              <a:t>shallow</a:t>
            </a:r>
            <a:r>
              <a:rPr lang="nb-NO" dirty="0"/>
              <a:t> </a:t>
            </a:r>
            <a:r>
              <a:rPr lang="nb-NO" dirty="0" err="1"/>
              <a:t>velocity</a:t>
            </a:r>
            <a:r>
              <a:rPr lang="nb-NO" dirty="0"/>
              <a:t> </a:t>
            </a:r>
            <a:r>
              <a:rPr lang="nb-NO" dirty="0" err="1"/>
              <a:t>anomalies</a:t>
            </a:r>
            <a:r>
              <a:rPr lang="nb-NO" dirty="0"/>
              <a:t>. </a:t>
            </a:r>
          </a:p>
          <a:p>
            <a:r>
              <a:rPr lang="nb-NO" dirty="0" err="1"/>
              <a:t>Diving</a:t>
            </a:r>
            <a:r>
              <a:rPr lang="nb-NO" dirty="0"/>
              <a:t> </a:t>
            </a:r>
            <a:r>
              <a:rPr lang="nb-NO" dirty="0" err="1"/>
              <a:t>waves</a:t>
            </a:r>
            <a:r>
              <a:rPr lang="nb-NO" dirty="0"/>
              <a:t> has </a:t>
            </a:r>
            <a:r>
              <a:rPr lang="nb-NO" dirty="0" err="1"/>
              <a:t>the</a:t>
            </a:r>
            <a:r>
              <a:rPr lang="nb-NO" dirty="0"/>
              <a:t> </a:t>
            </a:r>
            <a:r>
              <a:rPr lang="nb-NO" dirty="0" err="1"/>
              <a:t>potential</a:t>
            </a:r>
            <a:r>
              <a:rPr lang="nb-NO" dirty="0"/>
              <a:t> to be used for time-lapse </a:t>
            </a:r>
            <a:r>
              <a:rPr lang="nb-NO" dirty="0" err="1"/>
              <a:t>analysis</a:t>
            </a:r>
            <a:r>
              <a:rPr lang="nb-NO" dirty="0"/>
              <a:t>.</a:t>
            </a:r>
          </a:p>
          <a:p>
            <a:r>
              <a:rPr lang="nb-NO" dirty="0"/>
              <a:t>A simple </a:t>
            </a:r>
            <a:r>
              <a:rPr lang="nb-NO" dirty="0" err="1"/>
              <a:t>method</a:t>
            </a:r>
            <a:r>
              <a:rPr lang="nb-NO" dirty="0"/>
              <a:t> of </a:t>
            </a:r>
            <a:r>
              <a:rPr lang="nb-NO" dirty="0" err="1"/>
              <a:t>mapping</a:t>
            </a:r>
            <a:r>
              <a:rPr lang="nb-NO" dirty="0"/>
              <a:t> traveltimes of </a:t>
            </a:r>
            <a:r>
              <a:rPr lang="nb-NO" dirty="0" err="1"/>
              <a:t>high</a:t>
            </a:r>
            <a:r>
              <a:rPr lang="nb-NO" dirty="0"/>
              <a:t> offset </a:t>
            </a:r>
            <a:r>
              <a:rPr lang="nb-NO" dirty="0" err="1"/>
              <a:t>events</a:t>
            </a:r>
            <a:r>
              <a:rPr lang="nb-NO" dirty="0"/>
              <a:t> </a:t>
            </a:r>
            <a:r>
              <a:rPr lang="nb-NO" dirty="0" err="1"/>
              <a:t>can</a:t>
            </a:r>
            <a:r>
              <a:rPr lang="nb-NO" dirty="0"/>
              <a:t> </a:t>
            </a:r>
            <a:r>
              <a:rPr lang="nb-NO" dirty="0" err="1"/>
              <a:t>give</a:t>
            </a:r>
            <a:r>
              <a:rPr lang="nb-NO" dirty="0"/>
              <a:t> </a:t>
            </a:r>
            <a:r>
              <a:rPr lang="nb-NO" dirty="0" err="1"/>
              <a:t>indications</a:t>
            </a:r>
            <a:r>
              <a:rPr lang="nb-NO" dirty="0"/>
              <a:t> of </a:t>
            </a:r>
            <a:r>
              <a:rPr lang="nb-NO" dirty="0" err="1"/>
              <a:t>velocity</a:t>
            </a:r>
            <a:r>
              <a:rPr lang="nb-NO" dirty="0"/>
              <a:t> </a:t>
            </a:r>
            <a:r>
              <a:rPr lang="nb-NO" dirty="0" err="1"/>
              <a:t>anomalies</a:t>
            </a:r>
            <a:r>
              <a:rPr lang="nb-NO" dirty="0"/>
              <a:t>.</a:t>
            </a:r>
          </a:p>
          <a:p>
            <a:r>
              <a:rPr lang="nb-NO" dirty="0"/>
              <a:t>FWI </a:t>
            </a:r>
            <a:r>
              <a:rPr lang="nb-NO" dirty="0" err="1"/>
              <a:t>gives</a:t>
            </a:r>
            <a:r>
              <a:rPr lang="nb-NO" dirty="0"/>
              <a:t> </a:t>
            </a:r>
            <a:r>
              <a:rPr lang="nb-NO" dirty="0" err="1"/>
              <a:t>depth</a:t>
            </a:r>
            <a:r>
              <a:rPr lang="nb-NO" dirty="0"/>
              <a:t> </a:t>
            </a:r>
            <a:r>
              <a:rPr lang="nb-NO" dirty="0" err="1"/>
              <a:t>estimates</a:t>
            </a:r>
            <a:r>
              <a:rPr lang="nb-NO" dirty="0"/>
              <a:t>. Still under progress.</a:t>
            </a:r>
          </a:p>
          <a:p>
            <a:r>
              <a:rPr lang="nb-NO" dirty="0" err="1"/>
              <a:t>Finite</a:t>
            </a:r>
            <a:r>
              <a:rPr lang="nb-NO" dirty="0"/>
              <a:t> </a:t>
            </a:r>
            <a:r>
              <a:rPr lang="nb-NO" dirty="0" err="1"/>
              <a:t>difference</a:t>
            </a:r>
            <a:r>
              <a:rPr lang="nb-NO" dirty="0"/>
              <a:t> </a:t>
            </a:r>
            <a:r>
              <a:rPr lang="nb-NO" dirty="0" err="1"/>
              <a:t>modeling</a:t>
            </a:r>
            <a:r>
              <a:rPr lang="nb-NO" dirty="0"/>
              <a:t> to </a:t>
            </a:r>
            <a:r>
              <a:rPr lang="nb-NO" dirty="0" err="1"/>
              <a:t>better</a:t>
            </a:r>
            <a:r>
              <a:rPr lang="nb-NO" dirty="0"/>
              <a:t> understand 3D and 4D </a:t>
            </a:r>
            <a:r>
              <a:rPr lang="nb-NO" dirty="0" err="1"/>
              <a:t>behaviour</a:t>
            </a:r>
            <a:r>
              <a:rPr lang="nb-NO" dirty="0"/>
              <a:t>.</a:t>
            </a:r>
          </a:p>
          <a:p>
            <a:endParaRPr lang="nb-NO" dirty="0"/>
          </a:p>
        </p:txBody>
      </p:sp>
    </p:spTree>
    <p:extLst>
      <p:ext uri="{BB962C8B-B14F-4D97-AF65-F5344CB8AC3E}">
        <p14:creationId xmlns:p14="http://schemas.microsoft.com/office/powerpoint/2010/main" val="172334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8E0065-314F-4F19-B338-4D07A9D9F261}"/>
              </a:ext>
            </a:extLst>
          </p:cNvPr>
          <p:cNvSpPr>
            <a:spLocks noGrp="1"/>
          </p:cNvSpPr>
          <p:nvPr>
            <p:ph type="title"/>
          </p:nvPr>
        </p:nvSpPr>
        <p:spPr/>
        <p:txBody>
          <a:bodyPr/>
          <a:lstStyle/>
          <a:p>
            <a:r>
              <a:rPr lang="en-GB" dirty="0"/>
              <a:t>Acknowledgements</a:t>
            </a:r>
            <a:r>
              <a:rPr lang="nb-NO" dirty="0"/>
              <a:t> </a:t>
            </a:r>
          </a:p>
        </p:txBody>
      </p:sp>
      <p:sp>
        <p:nvSpPr>
          <p:cNvPr id="3" name="Plassholder for innhold 2">
            <a:extLst>
              <a:ext uri="{FF2B5EF4-FFF2-40B4-BE49-F238E27FC236}">
                <a16:creationId xmlns:a16="http://schemas.microsoft.com/office/drawing/2014/main" id="{9A530BB5-3E7B-4E4F-9F1E-6DAB482EBFF9}"/>
              </a:ext>
            </a:extLst>
          </p:cNvPr>
          <p:cNvSpPr>
            <a:spLocks noGrp="1"/>
          </p:cNvSpPr>
          <p:nvPr>
            <p:ph idx="1"/>
          </p:nvPr>
        </p:nvSpPr>
        <p:spPr/>
        <p:txBody>
          <a:bodyPr/>
          <a:lstStyle/>
          <a:p>
            <a:r>
              <a:rPr lang="nb-NO" dirty="0"/>
              <a:t>Thanks to Statoil for permission to use the 3D data, and CGG for preparing the 3D data</a:t>
            </a:r>
          </a:p>
          <a:p>
            <a:r>
              <a:rPr lang="nb-NO" dirty="0"/>
              <a:t>ROSE project for financial support </a:t>
            </a:r>
          </a:p>
          <a:p>
            <a:endParaRPr lang="nb-NO" dirty="0"/>
          </a:p>
        </p:txBody>
      </p:sp>
    </p:spTree>
    <p:extLst>
      <p:ext uri="{BB962C8B-B14F-4D97-AF65-F5344CB8AC3E}">
        <p14:creationId xmlns:p14="http://schemas.microsoft.com/office/powerpoint/2010/main" val="305622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AC3CCA-D221-4754-9F03-D49AE4B0AD91}"/>
              </a:ext>
            </a:extLst>
          </p:cNvPr>
          <p:cNvSpPr>
            <a:spLocks noGrp="1"/>
          </p:cNvSpPr>
          <p:nvPr>
            <p:ph type="title"/>
          </p:nvPr>
        </p:nvSpPr>
        <p:spPr/>
        <p:txBody>
          <a:bodyPr/>
          <a:lstStyle/>
          <a:p>
            <a:r>
              <a:rPr lang="nb-NO" dirty="0"/>
              <a:t>Underground blowout -2/4-14</a:t>
            </a:r>
          </a:p>
        </p:txBody>
      </p:sp>
      <p:pic>
        <p:nvPicPr>
          <p:cNvPr id="36" name="Plassholder for innhold 35">
            <a:extLst>
              <a:ext uri="{FF2B5EF4-FFF2-40B4-BE49-F238E27FC236}">
                <a16:creationId xmlns:a16="http://schemas.microsoft.com/office/drawing/2014/main" id="{B78EA63C-2131-4665-8362-97979369052A}"/>
              </a:ext>
            </a:extLst>
          </p:cNvPr>
          <p:cNvPicPr>
            <a:picLocks noGrp="1" noChangeAspect="1"/>
          </p:cNvPicPr>
          <p:nvPr>
            <p:ph idx="1"/>
          </p:nvPr>
        </p:nvPicPr>
        <p:blipFill>
          <a:blip r:embed="rId3"/>
          <a:stretch>
            <a:fillRect/>
          </a:stretch>
        </p:blipFill>
        <p:spPr>
          <a:xfrm>
            <a:off x="2142498" y="1825625"/>
            <a:ext cx="7907003" cy="4351338"/>
          </a:xfrm>
          <a:prstGeom prst="rect">
            <a:avLst/>
          </a:prstGeom>
        </p:spPr>
      </p:pic>
    </p:spTree>
    <p:extLst>
      <p:ext uri="{BB962C8B-B14F-4D97-AF65-F5344CB8AC3E}">
        <p14:creationId xmlns:p14="http://schemas.microsoft.com/office/powerpoint/2010/main" val="252328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23CF4D5-0702-487F-BDEE-89C6FBB539E6}"/>
              </a:ext>
            </a:extLst>
          </p:cNvPr>
          <p:cNvSpPr/>
          <p:nvPr/>
        </p:nvSpPr>
        <p:spPr>
          <a:xfrm>
            <a:off x="7531597" y="2036960"/>
            <a:ext cx="266928" cy="210664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Frihåndsform: figur 2">
            <a:extLst>
              <a:ext uri="{FF2B5EF4-FFF2-40B4-BE49-F238E27FC236}">
                <a16:creationId xmlns:a16="http://schemas.microsoft.com/office/drawing/2014/main" id="{B5BC1BFD-BDB5-40F1-8EFD-B7D30A989C12}"/>
              </a:ext>
            </a:extLst>
          </p:cNvPr>
          <p:cNvSpPr/>
          <p:nvPr/>
        </p:nvSpPr>
        <p:spPr>
          <a:xfrm>
            <a:off x="7508383" y="2021983"/>
            <a:ext cx="1648496" cy="4417454"/>
          </a:xfrm>
          <a:custGeom>
            <a:avLst/>
            <a:gdLst>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1648496 w 1648496"/>
              <a:gd name="connsiteY6" fmla="*/ 4417454 h 441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496" h="4417454">
                <a:moveTo>
                  <a:pt x="1648496" y="4417454"/>
                </a:moveTo>
                <a:lnTo>
                  <a:pt x="12879" y="4417454"/>
                </a:lnTo>
                <a:lnTo>
                  <a:pt x="0" y="12879"/>
                </a:lnTo>
                <a:lnTo>
                  <a:pt x="309093" y="0"/>
                </a:lnTo>
                <a:lnTo>
                  <a:pt x="296214" y="2125014"/>
                </a:lnTo>
                <a:lnTo>
                  <a:pt x="785611" y="2137893"/>
                </a:lnTo>
                <a:lnTo>
                  <a:pt x="1648496" y="4417454"/>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7" name="Rett pilkobling 6">
            <a:extLst>
              <a:ext uri="{FF2B5EF4-FFF2-40B4-BE49-F238E27FC236}">
                <a16:creationId xmlns:a16="http://schemas.microsoft.com/office/drawing/2014/main" id="{4A97C446-E07D-4247-8EBE-93FEFA4BA1F3}"/>
              </a:ext>
            </a:extLst>
          </p:cNvPr>
          <p:cNvCxnSpPr/>
          <p:nvPr/>
        </p:nvCxnSpPr>
        <p:spPr>
          <a:xfrm>
            <a:off x="496389" y="1552892"/>
            <a:ext cx="0" cy="48968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9" name="Rett pilkobling 8">
            <a:extLst>
              <a:ext uri="{FF2B5EF4-FFF2-40B4-BE49-F238E27FC236}">
                <a16:creationId xmlns:a16="http://schemas.microsoft.com/office/drawing/2014/main" id="{D1C2AE0A-74EA-40AF-8222-EB6B970A0A34}"/>
              </a:ext>
            </a:extLst>
          </p:cNvPr>
          <p:cNvCxnSpPr/>
          <p:nvPr/>
        </p:nvCxnSpPr>
        <p:spPr>
          <a:xfrm>
            <a:off x="370115" y="3095897"/>
            <a:ext cx="660545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Rett linje 10">
            <a:extLst>
              <a:ext uri="{FF2B5EF4-FFF2-40B4-BE49-F238E27FC236}">
                <a16:creationId xmlns:a16="http://schemas.microsoft.com/office/drawing/2014/main" id="{12FCF587-5E24-4CAD-8466-4A1CA6B1EE4F}"/>
              </a:ext>
            </a:extLst>
          </p:cNvPr>
          <p:cNvCxnSpPr>
            <a:cxnSpLocks/>
          </p:cNvCxnSpPr>
          <p:nvPr/>
        </p:nvCxnSpPr>
        <p:spPr>
          <a:xfrm>
            <a:off x="370115" y="2142309"/>
            <a:ext cx="659674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tt pilkobling 11">
            <a:extLst>
              <a:ext uri="{FF2B5EF4-FFF2-40B4-BE49-F238E27FC236}">
                <a16:creationId xmlns:a16="http://schemas.microsoft.com/office/drawing/2014/main" id="{44045C16-4522-4A6D-98FE-C6CEF65A4366}"/>
              </a:ext>
            </a:extLst>
          </p:cNvPr>
          <p:cNvCxnSpPr/>
          <p:nvPr/>
        </p:nvCxnSpPr>
        <p:spPr>
          <a:xfrm>
            <a:off x="7506789" y="1552892"/>
            <a:ext cx="0" cy="48968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Rett pilkobling 13">
            <a:extLst>
              <a:ext uri="{FF2B5EF4-FFF2-40B4-BE49-F238E27FC236}">
                <a16:creationId xmlns:a16="http://schemas.microsoft.com/office/drawing/2014/main" id="{4D0A6772-BA9E-4794-A164-58F50CC6B40D}"/>
              </a:ext>
            </a:extLst>
          </p:cNvPr>
          <p:cNvCxnSpPr/>
          <p:nvPr/>
        </p:nvCxnSpPr>
        <p:spPr>
          <a:xfrm>
            <a:off x="7402286" y="2026331"/>
            <a:ext cx="176348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6" name="Rett linje 15">
            <a:extLst>
              <a:ext uri="{FF2B5EF4-FFF2-40B4-BE49-F238E27FC236}">
                <a16:creationId xmlns:a16="http://schemas.microsoft.com/office/drawing/2014/main" id="{1EE14D13-C5EE-49A9-8953-86BB7B76BDD3}"/>
              </a:ext>
            </a:extLst>
          </p:cNvPr>
          <p:cNvCxnSpPr>
            <a:cxnSpLocks/>
          </p:cNvCxnSpPr>
          <p:nvPr/>
        </p:nvCxnSpPr>
        <p:spPr>
          <a:xfrm>
            <a:off x="7506789" y="2142309"/>
            <a:ext cx="768531" cy="200129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EB7A6D4-B3B4-48EC-933D-976F5B10B240}"/>
              </a:ext>
            </a:extLst>
          </p:cNvPr>
          <p:cNvCxnSpPr>
            <a:cxnSpLocks/>
          </p:cNvCxnSpPr>
          <p:nvPr/>
        </p:nvCxnSpPr>
        <p:spPr>
          <a:xfrm>
            <a:off x="8275320" y="4143602"/>
            <a:ext cx="890452" cy="23060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9C96CD92-09EE-4DFE-B56F-097D6C62739E}"/>
              </a:ext>
            </a:extLst>
          </p:cNvPr>
          <p:cNvCxnSpPr>
            <a:cxnSpLocks/>
          </p:cNvCxnSpPr>
          <p:nvPr/>
        </p:nvCxnSpPr>
        <p:spPr>
          <a:xfrm flipH="1">
            <a:off x="496388" y="4143601"/>
            <a:ext cx="6470471" cy="0"/>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cxnSp>
        <p:nvCxnSpPr>
          <p:cNvPr id="23" name="Rett linje 22">
            <a:extLst>
              <a:ext uri="{FF2B5EF4-FFF2-40B4-BE49-F238E27FC236}">
                <a16:creationId xmlns:a16="http://schemas.microsoft.com/office/drawing/2014/main" id="{C75D3775-0E0F-4858-9ADC-F9B1F9E927D4}"/>
              </a:ext>
            </a:extLst>
          </p:cNvPr>
          <p:cNvCxnSpPr>
            <a:cxnSpLocks/>
          </p:cNvCxnSpPr>
          <p:nvPr/>
        </p:nvCxnSpPr>
        <p:spPr>
          <a:xfrm flipH="1">
            <a:off x="6975567" y="4143601"/>
            <a:ext cx="825136"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1813D422-2C2E-4C09-8CA1-55F463D35698}"/>
              </a:ext>
            </a:extLst>
          </p:cNvPr>
          <p:cNvCxnSpPr>
            <a:cxnSpLocks/>
          </p:cNvCxnSpPr>
          <p:nvPr/>
        </p:nvCxnSpPr>
        <p:spPr>
          <a:xfrm flipH="1">
            <a:off x="7800703" y="4143601"/>
            <a:ext cx="4746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31A98E83-4B73-40C6-9EFB-9DE76DB31ABA}"/>
              </a:ext>
            </a:extLst>
          </p:cNvPr>
          <p:cNvCxnSpPr>
            <a:cxnSpLocks/>
          </p:cNvCxnSpPr>
          <p:nvPr/>
        </p:nvCxnSpPr>
        <p:spPr>
          <a:xfrm flipH="1" flipV="1">
            <a:off x="7798525" y="2026331"/>
            <a:ext cx="1090" cy="2117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Bue 35">
            <a:extLst>
              <a:ext uri="{FF2B5EF4-FFF2-40B4-BE49-F238E27FC236}">
                <a16:creationId xmlns:a16="http://schemas.microsoft.com/office/drawing/2014/main" id="{53494ABF-4F0F-441D-B7D1-EFCE27690663}"/>
              </a:ext>
            </a:extLst>
          </p:cNvPr>
          <p:cNvSpPr/>
          <p:nvPr/>
        </p:nvSpPr>
        <p:spPr>
          <a:xfrm rot="13518058" flipH="1">
            <a:off x="303884" y="-1536823"/>
            <a:ext cx="6583336" cy="6652866"/>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b-NO" dirty="0">
              <a:ln w="28575">
                <a:solidFill>
                  <a:schemeClr val="tx1"/>
                </a:solidFill>
              </a:ln>
            </a:endParaRPr>
          </a:p>
        </p:txBody>
      </p:sp>
      <p:cxnSp>
        <p:nvCxnSpPr>
          <p:cNvPr id="38" name="Rett linje 37">
            <a:extLst>
              <a:ext uri="{FF2B5EF4-FFF2-40B4-BE49-F238E27FC236}">
                <a16:creationId xmlns:a16="http://schemas.microsoft.com/office/drawing/2014/main" id="{8374C97F-635C-46D3-9C2A-B0E99DA37986}"/>
              </a:ext>
            </a:extLst>
          </p:cNvPr>
          <p:cNvCxnSpPr>
            <a:cxnSpLocks/>
          </p:cNvCxnSpPr>
          <p:nvPr/>
        </p:nvCxnSpPr>
        <p:spPr>
          <a:xfrm rot="10800000" flipH="1">
            <a:off x="5910854" y="3093622"/>
            <a:ext cx="688068" cy="1035743"/>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ett linje 38">
            <a:extLst>
              <a:ext uri="{FF2B5EF4-FFF2-40B4-BE49-F238E27FC236}">
                <a16:creationId xmlns:a16="http://schemas.microsoft.com/office/drawing/2014/main" id="{53DB09A1-82F2-42D3-884A-4A58D3943892}"/>
              </a:ext>
            </a:extLst>
          </p:cNvPr>
          <p:cNvCxnSpPr>
            <a:cxnSpLocks/>
          </p:cNvCxnSpPr>
          <p:nvPr/>
        </p:nvCxnSpPr>
        <p:spPr>
          <a:xfrm>
            <a:off x="517073" y="3093621"/>
            <a:ext cx="713015" cy="1030554"/>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Rett linje 42">
            <a:extLst>
              <a:ext uri="{FF2B5EF4-FFF2-40B4-BE49-F238E27FC236}">
                <a16:creationId xmlns:a16="http://schemas.microsoft.com/office/drawing/2014/main" id="{839549B9-6CC4-472A-A27C-B06C0AECFD24}"/>
              </a:ext>
            </a:extLst>
          </p:cNvPr>
          <p:cNvCxnSpPr>
            <a:cxnSpLocks/>
          </p:cNvCxnSpPr>
          <p:nvPr/>
        </p:nvCxnSpPr>
        <p:spPr>
          <a:xfrm flipV="1">
            <a:off x="3595552" y="2156546"/>
            <a:ext cx="0" cy="295103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tt linje 44">
            <a:extLst>
              <a:ext uri="{FF2B5EF4-FFF2-40B4-BE49-F238E27FC236}">
                <a16:creationId xmlns:a16="http://schemas.microsoft.com/office/drawing/2014/main" id="{86AD92B3-B691-4975-80FC-2006A300C937}"/>
              </a:ext>
            </a:extLst>
          </p:cNvPr>
          <p:cNvCxnSpPr>
            <a:cxnSpLocks/>
            <a:stCxn id="36" idx="2"/>
          </p:cNvCxnSpPr>
          <p:nvPr/>
        </p:nvCxnSpPr>
        <p:spPr>
          <a:xfrm flipH="1" flipV="1">
            <a:off x="3595552" y="2142311"/>
            <a:ext cx="2315302" cy="19870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tt linje 48">
            <a:extLst>
              <a:ext uri="{FF2B5EF4-FFF2-40B4-BE49-F238E27FC236}">
                <a16:creationId xmlns:a16="http://schemas.microsoft.com/office/drawing/2014/main" id="{709FA0AD-3729-4068-B0BD-7439AF3370EB}"/>
              </a:ext>
            </a:extLst>
          </p:cNvPr>
          <p:cNvCxnSpPr>
            <a:stCxn id="36" idx="2"/>
          </p:cNvCxnSpPr>
          <p:nvPr/>
        </p:nvCxnSpPr>
        <p:spPr>
          <a:xfrm flipH="1" flipV="1">
            <a:off x="5910853" y="3093621"/>
            <a:ext cx="1" cy="103574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7ED25CC5-BC36-4D66-A118-1DAC437B840C}"/>
              </a:ext>
            </a:extLst>
          </p:cNvPr>
          <p:cNvCxnSpPr/>
          <p:nvPr/>
        </p:nvCxnSpPr>
        <p:spPr>
          <a:xfrm>
            <a:off x="6966859" y="2142309"/>
            <a:ext cx="53993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kstSylinder 53">
            <a:extLst>
              <a:ext uri="{FF2B5EF4-FFF2-40B4-BE49-F238E27FC236}">
                <a16:creationId xmlns:a16="http://schemas.microsoft.com/office/drawing/2014/main" id="{FA7AB66F-3FD9-4D2D-8F45-80A1F7239ECF}"/>
              </a:ext>
            </a:extLst>
          </p:cNvPr>
          <p:cNvSpPr txBox="1"/>
          <p:nvPr/>
        </p:nvSpPr>
        <p:spPr>
          <a:xfrm>
            <a:off x="108762" y="3893342"/>
            <a:ext cx="410690" cy="461665"/>
          </a:xfrm>
          <a:prstGeom prst="rect">
            <a:avLst/>
          </a:prstGeom>
          <a:noFill/>
        </p:spPr>
        <p:txBody>
          <a:bodyPr wrap="none" rtlCol="0">
            <a:spAutoFit/>
          </a:bodyPr>
          <a:lstStyle/>
          <a:p>
            <a:r>
              <a:rPr lang="nb-NO" sz="2400" dirty="0"/>
              <a:t>z</a:t>
            </a:r>
            <a:r>
              <a:rPr lang="nb-NO" sz="2400" baseline="-25000" dirty="0"/>
              <a:t>1</a:t>
            </a:r>
          </a:p>
        </p:txBody>
      </p:sp>
      <p:sp>
        <p:nvSpPr>
          <p:cNvPr id="55" name="TekstSylinder 54">
            <a:extLst>
              <a:ext uri="{FF2B5EF4-FFF2-40B4-BE49-F238E27FC236}">
                <a16:creationId xmlns:a16="http://schemas.microsoft.com/office/drawing/2014/main" id="{60E0697A-465F-4FDC-A897-2F440984451D}"/>
              </a:ext>
            </a:extLst>
          </p:cNvPr>
          <p:cNvSpPr txBox="1"/>
          <p:nvPr/>
        </p:nvSpPr>
        <p:spPr>
          <a:xfrm>
            <a:off x="4504081" y="2596804"/>
            <a:ext cx="351378" cy="461665"/>
          </a:xfrm>
          <a:prstGeom prst="rect">
            <a:avLst/>
          </a:prstGeom>
          <a:noFill/>
        </p:spPr>
        <p:txBody>
          <a:bodyPr wrap="none" rtlCol="0">
            <a:spAutoFit/>
          </a:bodyPr>
          <a:lstStyle/>
          <a:p>
            <a:r>
              <a:rPr lang="nb-NO" sz="2400" dirty="0"/>
              <a:t>R</a:t>
            </a:r>
          </a:p>
        </p:txBody>
      </p:sp>
      <p:sp>
        <p:nvSpPr>
          <p:cNvPr id="56" name="TekstSylinder 55">
            <a:extLst>
              <a:ext uri="{FF2B5EF4-FFF2-40B4-BE49-F238E27FC236}">
                <a16:creationId xmlns:a16="http://schemas.microsoft.com/office/drawing/2014/main" id="{ECA7F380-DB36-4AFD-9DEC-8FB2FB3D19C1}"/>
              </a:ext>
            </a:extLst>
          </p:cNvPr>
          <p:cNvSpPr txBox="1"/>
          <p:nvPr/>
        </p:nvSpPr>
        <p:spPr>
          <a:xfrm>
            <a:off x="3543212" y="3424232"/>
            <a:ext cx="351378" cy="461665"/>
          </a:xfrm>
          <a:prstGeom prst="rect">
            <a:avLst/>
          </a:prstGeom>
          <a:noFill/>
        </p:spPr>
        <p:txBody>
          <a:bodyPr wrap="none" rtlCol="0">
            <a:spAutoFit/>
          </a:bodyPr>
          <a:lstStyle/>
          <a:p>
            <a:r>
              <a:rPr lang="nb-NO" sz="2400" dirty="0"/>
              <a:t>R</a:t>
            </a:r>
          </a:p>
        </p:txBody>
      </p:sp>
      <p:sp>
        <p:nvSpPr>
          <p:cNvPr id="58" name="TekstSylinder 57">
            <a:extLst>
              <a:ext uri="{FF2B5EF4-FFF2-40B4-BE49-F238E27FC236}">
                <a16:creationId xmlns:a16="http://schemas.microsoft.com/office/drawing/2014/main" id="{F45D9874-E485-43DE-ABEA-402132EE5527}"/>
              </a:ext>
            </a:extLst>
          </p:cNvPr>
          <p:cNvSpPr txBox="1"/>
          <p:nvPr/>
        </p:nvSpPr>
        <p:spPr>
          <a:xfrm>
            <a:off x="40196" y="1957643"/>
            <a:ext cx="410690" cy="461665"/>
          </a:xfrm>
          <a:prstGeom prst="rect">
            <a:avLst/>
          </a:prstGeom>
          <a:noFill/>
        </p:spPr>
        <p:txBody>
          <a:bodyPr wrap="none" rtlCol="0">
            <a:spAutoFit/>
          </a:bodyPr>
          <a:lstStyle/>
          <a:p>
            <a:r>
              <a:rPr lang="nb-NO" sz="2400" dirty="0"/>
              <a:t>z</a:t>
            </a:r>
            <a:r>
              <a:rPr lang="nb-NO" sz="2400" baseline="-25000" dirty="0"/>
              <a:t>0</a:t>
            </a:r>
          </a:p>
        </p:txBody>
      </p:sp>
      <p:sp>
        <p:nvSpPr>
          <p:cNvPr id="59" name="TekstSylinder 58">
            <a:extLst>
              <a:ext uri="{FF2B5EF4-FFF2-40B4-BE49-F238E27FC236}">
                <a16:creationId xmlns:a16="http://schemas.microsoft.com/office/drawing/2014/main" id="{72F652AA-7A10-427D-90E6-3385EFB29792}"/>
              </a:ext>
            </a:extLst>
          </p:cNvPr>
          <p:cNvSpPr txBox="1"/>
          <p:nvPr/>
        </p:nvSpPr>
        <p:spPr>
          <a:xfrm>
            <a:off x="7633064" y="1598107"/>
            <a:ext cx="463588" cy="461665"/>
          </a:xfrm>
          <a:prstGeom prst="rect">
            <a:avLst/>
          </a:prstGeom>
          <a:noFill/>
        </p:spPr>
        <p:txBody>
          <a:bodyPr wrap="none" rtlCol="0">
            <a:spAutoFit/>
          </a:bodyPr>
          <a:lstStyle/>
          <a:p>
            <a:r>
              <a:rPr lang="nb-NO" sz="2400" dirty="0"/>
              <a:t>V</a:t>
            </a:r>
            <a:r>
              <a:rPr lang="nb-NO" sz="2400" baseline="-25000" dirty="0"/>
              <a:t>0</a:t>
            </a:r>
          </a:p>
        </p:txBody>
      </p:sp>
      <p:sp>
        <p:nvSpPr>
          <p:cNvPr id="60" name="TekstSylinder 59">
            <a:extLst>
              <a:ext uri="{FF2B5EF4-FFF2-40B4-BE49-F238E27FC236}">
                <a16:creationId xmlns:a16="http://schemas.microsoft.com/office/drawing/2014/main" id="{A8BE9143-4695-46F8-8E6F-B935B0D4E1CB}"/>
              </a:ext>
            </a:extLst>
          </p:cNvPr>
          <p:cNvSpPr txBox="1"/>
          <p:nvPr/>
        </p:nvSpPr>
        <p:spPr>
          <a:xfrm>
            <a:off x="8065994" y="1575295"/>
            <a:ext cx="463588" cy="461665"/>
          </a:xfrm>
          <a:prstGeom prst="rect">
            <a:avLst/>
          </a:prstGeom>
          <a:noFill/>
        </p:spPr>
        <p:txBody>
          <a:bodyPr wrap="none" rtlCol="0">
            <a:spAutoFit/>
          </a:bodyPr>
          <a:lstStyle/>
          <a:p>
            <a:r>
              <a:rPr lang="nb-NO" sz="2400" dirty="0"/>
              <a:t>V</a:t>
            </a:r>
            <a:r>
              <a:rPr lang="nb-NO" sz="2400" baseline="-25000" dirty="0"/>
              <a:t>1</a:t>
            </a:r>
          </a:p>
        </p:txBody>
      </p:sp>
      <p:cxnSp>
        <p:nvCxnSpPr>
          <p:cNvPr id="62" name="Rett linje 61">
            <a:extLst>
              <a:ext uri="{FF2B5EF4-FFF2-40B4-BE49-F238E27FC236}">
                <a16:creationId xmlns:a16="http://schemas.microsoft.com/office/drawing/2014/main" id="{C167290C-AEC4-4F15-88DA-6E740BBC5416}"/>
              </a:ext>
            </a:extLst>
          </p:cNvPr>
          <p:cNvCxnSpPr>
            <a:cxnSpLocks/>
          </p:cNvCxnSpPr>
          <p:nvPr/>
        </p:nvCxnSpPr>
        <p:spPr>
          <a:xfrm flipV="1">
            <a:off x="8275320" y="2026331"/>
            <a:ext cx="0" cy="21172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5" name="Bilde 64">
            <a:extLst>
              <a:ext uri="{FF2B5EF4-FFF2-40B4-BE49-F238E27FC236}">
                <a16:creationId xmlns:a16="http://schemas.microsoft.com/office/drawing/2014/main" id="{C875A660-4CD2-46F9-944D-76BE7A969553}"/>
              </a:ext>
            </a:extLst>
          </p:cNvPr>
          <p:cNvPicPr>
            <a:picLocks noChangeAspect="1"/>
          </p:cNvPicPr>
          <p:nvPr/>
        </p:nvPicPr>
        <p:blipFill>
          <a:blip r:embed="rId3"/>
          <a:stretch>
            <a:fillRect/>
          </a:stretch>
        </p:blipFill>
        <p:spPr>
          <a:xfrm>
            <a:off x="8803490" y="4735460"/>
            <a:ext cx="2570993" cy="372117"/>
          </a:xfrm>
          <a:prstGeom prst="rect">
            <a:avLst/>
          </a:prstGeom>
        </p:spPr>
      </p:pic>
      <p:sp>
        <p:nvSpPr>
          <p:cNvPr id="66" name="TekstSylinder 65">
            <a:extLst>
              <a:ext uri="{FF2B5EF4-FFF2-40B4-BE49-F238E27FC236}">
                <a16:creationId xmlns:a16="http://schemas.microsoft.com/office/drawing/2014/main" id="{A99A0F3F-1673-4F18-8885-009EBD605F91}"/>
              </a:ext>
            </a:extLst>
          </p:cNvPr>
          <p:cNvSpPr txBox="1"/>
          <p:nvPr/>
        </p:nvSpPr>
        <p:spPr>
          <a:xfrm>
            <a:off x="8855824" y="1598107"/>
            <a:ext cx="359394" cy="461665"/>
          </a:xfrm>
          <a:prstGeom prst="rect">
            <a:avLst/>
          </a:prstGeom>
          <a:noFill/>
        </p:spPr>
        <p:txBody>
          <a:bodyPr wrap="none" rtlCol="0">
            <a:spAutoFit/>
          </a:bodyPr>
          <a:lstStyle/>
          <a:p>
            <a:r>
              <a:rPr lang="nb-NO" sz="2400" dirty="0"/>
              <a:t>V</a:t>
            </a:r>
          </a:p>
        </p:txBody>
      </p:sp>
      <p:sp>
        <p:nvSpPr>
          <p:cNvPr id="67" name="TekstSylinder 66">
            <a:extLst>
              <a:ext uri="{FF2B5EF4-FFF2-40B4-BE49-F238E27FC236}">
                <a16:creationId xmlns:a16="http://schemas.microsoft.com/office/drawing/2014/main" id="{E87FE213-729C-4B41-8336-50A499484133}"/>
              </a:ext>
            </a:extLst>
          </p:cNvPr>
          <p:cNvSpPr txBox="1"/>
          <p:nvPr/>
        </p:nvSpPr>
        <p:spPr>
          <a:xfrm>
            <a:off x="7225103" y="6018084"/>
            <a:ext cx="306494" cy="461665"/>
          </a:xfrm>
          <a:prstGeom prst="rect">
            <a:avLst/>
          </a:prstGeom>
          <a:noFill/>
        </p:spPr>
        <p:txBody>
          <a:bodyPr wrap="none" rtlCol="0">
            <a:spAutoFit/>
          </a:bodyPr>
          <a:lstStyle/>
          <a:p>
            <a:r>
              <a:rPr lang="nb-NO" sz="2400" dirty="0"/>
              <a:t>z</a:t>
            </a:r>
            <a:endParaRPr lang="nb-NO" dirty="0"/>
          </a:p>
        </p:txBody>
      </p:sp>
      <p:sp>
        <p:nvSpPr>
          <p:cNvPr id="68" name="TekstSylinder 67">
            <a:extLst>
              <a:ext uri="{FF2B5EF4-FFF2-40B4-BE49-F238E27FC236}">
                <a16:creationId xmlns:a16="http://schemas.microsoft.com/office/drawing/2014/main" id="{C08DA39C-9341-430A-9C70-EC2042985F4E}"/>
              </a:ext>
            </a:extLst>
          </p:cNvPr>
          <p:cNvSpPr txBox="1"/>
          <p:nvPr/>
        </p:nvSpPr>
        <p:spPr>
          <a:xfrm>
            <a:off x="234829" y="6055995"/>
            <a:ext cx="306494" cy="461665"/>
          </a:xfrm>
          <a:prstGeom prst="rect">
            <a:avLst/>
          </a:prstGeom>
          <a:noFill/>
        </p:spPr>
        <p:txBody>
          <a:bodyPr wrap="none" rtlCol="0">
            <a:spAutoFit/>
          </a:bodyPr>
          <a:lstStyle/>
          <a:p>
            <a:r>
              <a:rPr lang="nb-NO" sz="2400" dirty="0"/>
              <a:t>z</a:t>
            </a:r>
          </a:p>
        </p:txBody>
      </p:sp>
      <p:sp>
        <p:nvSpPr>
          <p:cNvPr id="69" name="TekstSylinder 68">
            <a:extLst>
              <a:ext uri="{FF2B5EF4-FFF2-40B4-BE49-F238E27FC236}">
                <a16:creationId xmlns:a16="http://schemas.microsoft.com/office/drawing/2014/main" id="{3EB40208-6119-4EC6-824A-F6C254978AFD}"/>
              </a:ext>
            </a:extLst>
          </p:cNvPr>
          <p:cNvSpPr txBox="1"/>
          <p:nvPr/>
        </p:nvSpPr>
        <p:spPr>
          <a:xfrm>
            <a:off x="6647512" y="2717961"/>
            <a:ext cx="317716" cy="461665"/>
          </a:xfrm>
          <a:prstGeom prst="rect">
            <a:avLst/>
          </a:prstGeom>
          <a:noFill/>
        </p:spPr>
        <p:txBody>
          <a:bodyPr wrap="none" rtlCol="0">
            <a:spAutoFit/>
          </a:bodyPr>
          <a:lstStyle/>
          <a:p>
            <a:r>
              <a:rPr lang="nb-NO" sz="2400" dirty="0"/>
              <a:t>x</a:t>
            </a:r>
            <a:endParaRPr lang="nb-NO" dirty="0"/>
          </a:p>
        </p:txBody>
      </p:sp>
      <p:pic>
        <p:nvPicPr>
          <p:cNvPr id="70" name="Bilde 69">
            <a:extLst>
              <a:ext uri="{FF2B5EF4-FFF2-40B4-BE49-F238E27FC236}">
                <a16:creationId xmlns:a16="http://schemas.microsoft.com/office/drawing/2014/main" id="{A7030EB9-64BF-4C46-88C4-30941CF430C1}"/>
              </a:ext>
            </a:extLst>
          </p:cNvPr>
          <p:cNvPicPr>
            <a:picLocks noChangeAspect="1"/>
          </p:cNvPicPr>
          <p:nvPr/>
        </p:nvPicPr>
        <p:blipFill rotWithShape="1">
          <a:blip r:embed="rId4"/>
          <a:srcRect r="52679"/>
          <a:stretch/>
        </p:blipFill>
        <p:spPr>
          <a:xfrm>
            <a:off x="729976" y="550861"/>
            <a:ext cx="4457749" cy="1314450"/>
          </a:xfrm>
          <a:prstGeom prst="rect">
            <a:avLst/>
          </a:prstGeom>
        </p:spPr>
      </p:pic>
      <p:sp>
        <p:nvSpPr>
          <p:cNvPr id="71" name="TekstSylinder 70">
            <a:extLst>
              <a:ext uri="{FF2B5EF4-FFF2-40B4-BE49-F238E27FC236}">
                <a16:creationId xmlns:a16="http://schemas.microsoft.com/office/drawing/2014/main" id="{927FD4C3-ABD7-4D8A-ABE1-551BE2F47DBE}"/>
              </a:ext>
            </a:extLst>
          </p:cNvPr>
          <p:cNvSpPr txBox="1"/>
          <p:nvPr/>
        </p:nvSpPr>
        <p:spPr>
          <a:xfrm>
            <a:off x="5257800" y="854242"/>
            <a:ext cx="1846339" cy="369332"/>
          </a:xfrm>
          <a:prstGeom prst="rect">
            <a:avLst/>
          </a:prstGeom>
          <a:noFill/>
        </p:spPr>
        <p:txBody>
          <a:bodyPr wrap="none" rtlCol="0">
            <a:spAutoFit/>
          </a:bodyPr>
          <a:lstStyle/>
          <a:p>
            <a:r>
              <a:rPr lang="nb-NO" dirty="0"/>
              <a:t>Kazei et al. (2013)</a:t>
            </a:r>
          </a:p>
        </p:txBody>
      </p:sp>
      <p:sp>
        <p:nvSpPr>
          <p:cNvPr id="2" name="TextBox 1"/>
          <p:cNvSpPr txBox="1"/>
          <p:nvPr/>
        </p:nvSpPr>
        <p:spPr>
          <a:xfrm>
            <a:off x="2421371" y="62005"/>
            <a:ext cx="6108211" cy="523220"/>
          </a:xfrm>
          <a:prstGeom prst="rect">
            <a:avLst/>
          </a:prstGeom>
          <a:noFill/>
        </p:spPr>
        <p:txBody>
          <a:bodyPr wrap="none" rtlCol="0">
            <a:spAutoFit/>
          </a:bodyPr>
          <a:lstStyle/>
          <a:p>
            <a:r>
              <a:rPr lang="en-US" sz="2800" b="1" dirty="0"/>
              <a:t>Diving waves – need velocity gradients</a:t>
            </a:r>
          </a:p>
        </p:txBody>
      </p:sp>
    </p:spTree>
    <p:extLst>
      <p:ext uri="{BB962C8B-B14F-4D97-AF65-F5344CB8AC3E}">
        <p14:creationId xmlns:p14="http://schemas.microsoft.com/office/powerpoint/2010/main" val="165692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ihåndsform: figur 49">
            <a:extLst>
              <a:ext uri="{FF2B5EF4-FFF2-40B4-BE49-F238E27FC236}">
                <a16:creationId xmlns:a16="http://schemas.microsoft.com/office/drawing/2014/main" id="{F7A1694F-B64F-4F99-98E0-C43B9041540F}"/>
              </a:ext>
            </a:extLst>
          </p:cNvPr>
          <p:cNvSpPr/>
          <p:nvPr/>
        </p:nvSpPr>
        <p:spPr>
          <a:xfrm>
            <a:off x="7508383" y="2021983"/>
            <a:ext cx="1648496" cy="4417454"/>
          </a:xfrm>
          <a:custGeom>
            <a:avLst/>
            <a:gdLst>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1648496 w 1648496"/>
              <a:gd name="connsiteY6"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1094704 w 1648496"/>
              <a:gd name="connsiteY6" fmla="*/ 2987899 h 4417454"/>
              <a:gd name="connsiteX7" fmla="*/ 1648496 w 1648496"/>
              <a:gd name="connsiteY7"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1043189 w 1648496"/>
              <a:gd name="connsiteY6" fmla="*/ 2820473 h 4417454"/>
              <a:gd name="connsiteX7" fmla="*/ 1094704 w 1648496"/>
              <a:gd name="connsiteY7" fmla="*/ 2987899 h 4417454"/>
              <a:gd name="connsiteX8" fmla="*/ 1648496 w 1648496"/>
              <a:gd name="connsiteY8"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682581 w 1648496"/>
              <a:gd name="connsiteY6" fmla="*/ 3116687 h 4417454"/>
              <a:gd name="connsiteX7" fmla="*/ 1094704 w 1648496"/>
              <a:gd name="connsiteY7" fmla="*/ 2987899 h 4417454"/>
              <a:gd name="connsiteX8" fmla="*/ 1648496 w 1648496"/>
              <a:gd name="connsiteY8"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713053 w 1648496"/>
              <a:gd name="connsiteY6" fmla="*/ 2882031 h 4417454"/>
              <a:gd name="connsiteX7" fmla="*/ 682581 w 1648496"/>
              <a:gd name="connsiteY7" fmla="*/ 3116687 h 4417454"/>
              <a:gd name="connsiteX8" fmla="*/ 1094704 w 1648496"/>
              <a:gd name="connsiteY8" fmla="*/ 2987899 h 4417454"/>
              <a:gd name="connsiteX9" fmla="*/ 1648496 w 1648496"/>
              <a:gd name="connsiteY9"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737546 w 1648496"/>
              <a:gd name="connsiteY6" fmla="*/ 2688810 h 4417454"/>
              <a:gd name="connsiteX7" fmla="*/ 713053 w 1648496"/>
              <a:gd name="connsiteY7" fmla="*/ 2882031 h 4417454"/>
              <a:gd name="connsiteX8" fmla="*/ 682581 w 1648496"/>
              <a:gd name="connsiteY8" fmla="*/ 3116687 h 4417454"/>
              <a:gd name="connsiteX9" fmla="*/ 1094704 w 1648496"/>
              <a:gd name="connsiteY9" fmla="*/ 2987899 h 4417454"/>
              <a:gd name="connsiteX10" fmla="*/ 1648496 w 1648496"/>
              <a:gd name="connsiteY10"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993361 w 1648496"/>
              <a:gd name="connsiteY6" fmla="*/ 2707860 h 4417454"/>
              <a:gd name="connsiteX7" fmla="*/ 713053 w 1648496"/>
              <a:gd name="connsiteY7" fmla="*/ 2882031 h 4417454"/>
              <a:gd name="connsiteX8" fmla="*/ 682581 w 1648496"/>
              <a:gd name="connsiteY8" fmla="*/ 3116687 h 4417454"/>
              <a:gd name="connsiteX9" fmla="*/ 1094704 w 1648496"/>
              <a:gd name="connsiteY9" fmla="*/ 2987899 h 4417454"/>
              <a:gd name="connsiteX10" fmla="*/ 1648496 w 1648496"/>
              <a:gd name="connsiteY10"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993361 w 1648496"/>
              <a:gd name="connsiteY6" fmla="*/ 2707860 h 4417454"/>
              <a:gd name="connsiteX7" fmla="*/ 786532 w 1648496"/>
              <a:gd name="connsiteY7" fmla="*/ 2699696 h 4417454"/>
              <a:gd name="connsiteX8" fmla="*/ 682581 w 1648496"/>
              <a:gd name="connsiteY8" fmla="*/ 3116687 h 4417454"/>
              <a:gd name="connsiteX9" fmla="*/ 1094704 w 1648496"/>
              <a:gd name="connsiteY9" fmla="*/ 2987899 h 4417454"/>
              <a:gd name="connsiteX10" fmla="*/ 1648496 w 1648496"/>
              <a:gd name="connsiteY10"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993361 w 1648496"/>
              <a:gd name="connsiteY6" fmla="*/ 2707860 h 4417454"/>
              <a:gd name="connsiteX7" fmla="*/ 775646 w 1648496"/>
              <a:gd name="connsiteY7" fmla="*/ 2637104 h 4417454"/>
              <a:gd name="connsiteX8" fmla="*/ 682581 w 1648496"/>
              <a:gd name="connsiteY8" fmla="*/ 3116687 h 4417454"/>
              <a:gd name="connsiteX9" fmla="*/ 1094704 w 1648496"/>
              <a:gd name="connsiteY9" fmla="*/ 2987899 h 4417454"/>
              <a:gd name="connsiteX10" fmla="*/ 1648496 w 1648496"/>
              <a:gd name="connsiteY10"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993361 w 1648496"/>
              <a:gd name="connsiteY6" fmla="*/ 2707860 h 4417454"/>
              <a:gd name="connsiteX7" fmla="*/ 805581 w 1648496"/>
              <a:gd name="connsiteY7" fmla="*/ 2710583 h 4417454"/>
              <a:gd name="connsiteX8" fmla="*/ 682581 w 1648496"/>
              <a:gd name="connsiteY8" fmla="*/ 3116687 h 4417454"/>
              <a:gd name="connsiteX9" fmla="*/ 1094704 w 1648496"/>
              <a:gd name="connsiteY9" fmla="*/ 2987899 h 4417454"/>
              <a:gd name="connsiteX10" fmla="*/ 1648496 w 1648496"/>
              <a:gd name="connsiteY10"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993361 w 1648496"/>
              <a:gd name="connsiteY6" fmla="*/ 2707860 h 4417454"/>
              <a:gd name="connsiteX7" fmla="*/ 805581 w 1648496"/>
              <a:gd name="connsiteY7" fmla="*/ 2710583 h 4417454"/>
              <a:gd name="connsiteX8" fmla="*/ 919346 w 1648496"/>
              <a:gd name="connsiteY8" fmla="*/ 2967008 h 4417454"/>
              <a:gd name="connsiteX9" fmla="*/ 1094704 w 1648496"/>
              <a:gd name="connsiteY9" fmla="*/ 2987899 h 4417454"/>
              <a:gd name="connsiteX10" fmla="*/ 1648496 w 1648496"/>
              <a:gd name="connsiteY10" fmla="*/ 4417454 h 4417454"/>
              <a:gd name="connsiteX0" fmla="*/ 1648496 w 1648496"/>
              <a:gd name="connsiteY0" fmla="*/ 4417454 h 4417454"/>
              <a:gd name="connsiteX1" fmla="*/ 12879 w 1648496"/>
              <a:gd name="connsiteY1" fmla="*/ 4417454 h 4417454"/>
              <a:gd name="connsiteX2" fmla="*/ 0 w 1648496"/>
              <a:gd name="connsiteY2" fmla="*/ 12879 h 4417454"/>
              <a:gd name="connsiteX3" fmla="*/ 309093 w 1648496"/>
              <a:gd name="connsiteY3" fmla="*/ 0 h 4417454"/>
              <a:gd name="connsiteX4" fmla="*/ 296214 w 1648496"/>
              <a:gd name="connsiteY4" fmla="*/ 2125014 h 4417454"/>
              <a:gd name="connsiteX5" fmla="*/ 785611 w 1648496"/>
              <a:gd name="connsiteY5" fmla="*/ 2137893 h 4417454"/>
              <a:gd name="connsiteX6" fmla="*/ 993361 w 1648496"/>
              <a:gd name="connsiteY6" fmla="*/ 2707860 h 4417454"/>
              <a:gd name="connsiteX7" fmla="*/ 805581 w 1648496"/>
              <a:gd name="connsiteY7" fmla="*/ 2710583 h 4417454"/>
              <a:gd name="connsiteX8" fmla="*/ 919346 w 1648496"/>
              <a:gd name="connsiteY8" fmla="*/ 2967008 h 4417454"/>
              <a:gd name="connsiteX9" fmla="*/ 1113754 w 1648496"/>
              <a:gd name="connsiteY9" fmla="*/ 2971571 h 4417454"/>
              <a:gd name="connsiteX10" fmla="*/ 1648496 w 1648496"/>
              <a:gd name="connsiteY10" fmla="*/ 4417454 h 441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496" h="4417454">
                <a:moveTo>
                  <a:pt x="1648496" y="4417454"/>
                </a:moveTo>
                <a:lnTo>
                  <a:pt x="12879" y="4417454"/>
                </a:lnTo>
                <a:lnTo>
                  <a:pt x="0" y="12879"/>
                </a:lnTo>
                <a:lnTo>
                  <a:pt x="309093" y="0"/>
                </a:lnTo>
                <a:lnTo>
                  <a:pt x="296214" y="2125014"/>
                </a:lnTo>
                <a:lnTo>
                  <a:pt x="785611" y="2137893"/>
                </a:lnTo>
                <a:lnTo>
                  <a:pt x="993361" y="2707860"/>
                </a:lnTo>
                <a:lnTo>
                  <a:pt x="805581" y="2710583"/>
                </a:lnTo>
                <a:lnTo>
                  <a:pt x="919346" y="2967008"/>
                </a:lnTo>
                <a:lnTo>
                  <a:pt x="1113754" y="2971571"/>
                </a:lnTo>
                <a:lnTo>
                  <a:pt x="1648496" y="4417454"/>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7" name="Rett pilkobling 6">
            <a:extLst>
              <a:ext uri="{FF2B5EF4-FFF2-40B4-BE49-F238E27FC236}">
                <a16:creationId xmlns:a16="http://schemas.microsoft.com/office/drawing/2014/main" id="{4A97C446-E07D-4247-8EBE-93FEFA4BA1F3}"/>
              </a:ext>
            </a:extLst>
          </p:cNvPr>
          <p:cNvCxnSpPr/>
          <p:nvPr/>
        </p:nvCxnSpPr>
        <p:spPr>
          <a:xfrm>
            <a:off x="496389" y="1552892"/>
            <a:ext cx="0" cy="48968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9" name="Rett pilkobling 8">
            <a:extLst>
              <a:ext uri="{FF2B5EF4-FFF2-40B4-BE49-F238E27FC236}">
                <a16:creationId xmlns:a16="http://schemas.microsoft.com/office/drawing/2014/main" id="{D1C2AE0A-74EA-40AF-8222-EB6B970A0A34}"/>
              </a:ext>
            </a:extLst>
          </p:cNvPr>
          <p:cNvCxnSpPr/>
          <p:nvPr/>
        </p:nvCxnSpPr>
        <p:spPr>
          <a:xfrm>
            <a:off x="370115" y="3095897"/>
            <a:ext cx="660545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Rett linje 10">
            <a:extLst>
              <a:ext uri="{FF2B5EF4-FFF2-40B4-BE49-F238E27FC236}">
                <a16:creationId xmlns:a16="http://schemas.microsoft.com/office/drawing/2014/main" id="{12FCF587-5E24-4CAD-8466-4A1CA6B1EE4F}"/>
              </a:ext>
            </a:extLst>
          </p:cNvPr>
          <p:cNvCxnSpPr>
            <a:cxnSpLocks/>
          </p:cNvCxnSpPr>
          <p:nvPr/>
        </p:nvCxnSpPr>
        <p:spPr>
          <a:xfrm>
            <a:off x="370115" y="2142309"/>
            <a:ext cx="659674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tt pilkobling 11">
            <a:extLst>
              <a:ext uri="{FF2B5EF4-FFF2-40B4-BE49-F238E27FC236}">
                <a16:creationId xmlns:a16="http://schemas.microsoft.com/office/drawing/2014/main" id="{44045C16-4522-4A6D-98FE-C6CEF65A4366}"/>
              </a:ext>
            </a:extLst>
          </p:cNvPr>
          <p:cNvCxnSpPr/>
          <p:nvPr/>
        </p:nvCxnSpPr>
        <p:spPr>
          <a:xfrm>
            <a:off x="7506789" y="1552892"/>
            <a:ext cx="0" cy="48968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Rett pilkobling 13">
            <a:extLst>
              <a:ext uri="{FF2B5EF4-FFF2-40B4-BE49-F238E27FC236}">
                <a16:creationId xmlns:a16="http://schemas.microsoft.com/office/drawing/2014/main" id="{4D0A6772-BA9E-4794-A164-58F50CC6B40D}"/>
              </a:ext>
            </a:extLst>
          </p:cNvPr>
          <p:cNvCxnSpPr/>
          <p:nvPr/>
        </p:nvCxnSpPr>
        <p:spPr>
          <a:xfrm>
            <a:off x="7402286" y="2026331"/>
            <a:ext cx="176348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6" name="Rett linje 15">
            <a:extLst>
              <a:ext uri="{FF2B5EF4-FFF2-40B4-BE49-F238E27FC236}">
                <a16:creationId xmlns:a16="http://schemas.microsoft.com/office/drawing/2014/main" id="{1EE14D13-C5EE-49A9-8953-86BB7B76BDD3}"/>
              </a:ext>
            </a:extLst>
          </p:cNvPr>
          <p:cNvCxnSpPr>
            <a:cxnSpLocks/>
          </p:cNvCxnSpPr>
          <p:nvPr/>
        </p:nvCxnSpPr>
        <p:spPr>
          <a:xfrm>
            <a:off x="7506789" y="2142309"/>
            <a:ext cx="768531" cy="200129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DEB7A6D4-B3B4-48EC-933D-976F5B10B240}"/>
              </a:ext>
            </a:extLst>
          </p:cNvPr>
          <p:cNvCxnSpPr>
            <a:cxnSpLocks/>
          </p:cNvCxnSpPr>
          <p:nvPr/>
        </p:nvCxnSpPr>
        <p:spPr>
          <a:xfrm>
            <a:off x="8275320" y="4143602"/>
            <a:ext cx="234830" cy="5918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9C96CD92-09EE-4DFE-B56F-097D6C62739E}"/>
              </a:ext>
            </a:extLst>
          </p:cNvPr>
          <p:cNvCxnSpPr>
            <a:cxnSpLocks/>
          </p:cNvCxnSpPr>
          <p:nvPr/>
        </p:nvCxnSpPr>
        <p:spPr>
          <a:xfrm flipH="1">
            <a:off x="496388" y="4143601"/>
            <a:ext cx="6470471" cy="0"/>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cxnSp>
        <p:nvCxnSpPr>
          <p:cNvPr id="23" name="Rett linje 22">
            <a:extLst>
              <a:ext uri="{FF2B5EF4-FFF2-40B4-BE49-F238E27FC236}">
                <a16:creationId xmlns:a16="http://schemas.microsoft.com/office/drawing/2014/main" id="{C75D3775-0E0F-4858-9ADC-F9B1F9E927D4}"/>
              </a:ext>
            </a:extLst>
          </p:cNvPr>
          <p:cNvCxnSpPr>
            <a:cxnSpLocks/>
          </p:cNvCxnSpPr>
          <p:nvPr/>
        </p:nvCxnSpPr>
        <p:spPr>
          <a:xfrm flipH="1">
            <a:off x="6975567" y="4143601"/>
            <a:ext cx="825136"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1813D422-2C2E-4C09-8CA1-55F463D35698}"/>
              </a:ext>
            </a:extLst>
          </p:cNvPr>
          <p:cNvCxnSpPr>
            <a:cxnSpLocks/>
          </p:cNvCxnSpPr>
          <p:nvPr/>
        </p:nvCxnSpPr>
        <p:spPr>
          <a:xfrm flipH="1">
            <a:off x="7800703" y="4143601"/>
            <a:ext cx="4746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31A98E83-4B73-40C6-9EFB-9DE76DB31ABA}"/>
              </a:ext>
            </a:extLst>
          </p:cNvPr>
          <p:cNvCxnSpPr>
            <a:cxnSpLocks/>
          </p:cNvCxnSpPr>
          <p:nvPr/>
        </p:nvCxnSpPr>
        <p:spPr>
          <a:xfrm flipH="1" flipV="1">
            <a:off x="7798525" y="2026331"/>
            <a:ext cx="1090" cy="2117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Bue 35">
            <a:extLst>
              <a:ext uri="{FF2B5EF4-FFF2-40B4-BE49-F238E27FC236}">
                <a16:creationId xmlns:a16="http://schemas.microsoft.com/office/drawing/2014/main" id="{53494ABF-4F0F-441D-B7D1-EFCE27690663}"/>
              </a:ext>
            </a:extLst>
          </p:cNvPr>
          <p:cNvSpPr/>
          <p:nvPr/>
        </p:nvSpPr>
        <p:spPr>
          <a:xfrm rot="13518058" flipH="1">
            <a:off x="303884" y="-1536823"/>
            <a:ext cx="6583336" cy="6652866"/>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nb-NO">
              <a:ln w="28575">
                <a:solidFill>
                  <a:schemeClr val="tx1"/>
                </a:solidFill>
              </a:ln>
            </a:endParaRPr>
          </a:p>
        </p:txBody>
      </p:sp>
      <p:cxnSp>
        <p:nvCxnSpPr>
          <p:cNvPr id="38" name="Rett linje 37">
            <a:extLst>
              <a:ext uri="{FF2B5EF4-FFF2-40B4-BE49-F238E27FC236}">
                <a16:creationId xmlns:a16="http://schemas.microsoft.com/office/drawing/2014/main" id="{8374C97F-635C-46D3-9C2A-B0E99DA37986}"/>
              </a:ext>
            </a:extLst>
          </p:cNvPr>
          <p:cNvCxnSpPr>
            <a:cxnSpLocks/>
          </p:cNvCxnSpPr>
          <p:nvPr/>
        </p:nvCxnSpPr>
        <p:spPr>
          <a:xfrm rot="10800000" flipH="1">
            <a:off x="5910854" y="3093622"/>
            <a:ext cx="688068" cy="1035743"/>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Rett linje 38">
            <a:extLst>
              <a:ext uri="{FF2B5EF4-FFF2-40B4-BE49-F238E27FC236}">
                <a16:creationId xmlns:a16="http://schemas.microsoft.com/office/drawing/2014/main" id="{53DB09A1-82F2-42D3-884A-4A58D3943892}"/>
              </a:ext>
            </a:extLst>
          </p:cNvPr>
          <p:cNvCxnSpPr>
            <a:cxnSpLocks/>
          </p:cNvCxnSpPr>
          <p:nvPr/>
        </p:nvCxnSpPr>
        <p:spPr>
          <a:xfrm>
            <a:off x="517073" y="3093621"/>
            <a:ext cx="713015" cy="1030554"/>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Rett linje 42">
            <a:extLst>
              <a:ext uri="{FF2B5EF4-FFF2-40B4-BE49-F238E27FC236}">
                <a16:creationId xmlns:a16="http://schemas.microsoft.com/office/drawing/2014/main" id="{839549B9-6CC4-472A-A27C-B06C0AECFD24}"/>
              </a:ext>
            </a:extLst>
          </p:cNvPr>
          <p:cNvCxnSpPr>
            <a:cxnSpLocks/>
          </p:cNvCxnSpPr>
          <p:nvPr/>
        </p:nvCxnSpPr>
        <p:spPr>
          <a:xfrm flipV="1">
            <a:off x="3595552" y="2156546"/>
            <a:ext cx="0" cy="295103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ett linje 44">
            <a:extLst>
              <a:ext uri="{FF2B5EF4-FFF2-40B4-BE49-F238E27FC236}">
                <a16:creationId xmlns:a16="http://schemas.microsoft.com/office/drawing/2014/main" id="{86AD92B3-B691-4975-80FC-2006A300C937}"/>
              </a:ext>
            </a:extLst>
          </p:cNvPr>
          <p:cNvCxnSpPr>
            <a:cxnSpLocks/>
            <a:stCxn id="36" idx="2"/>
          </p:cNvCxnSpPr>
          <p:nvPr/>
        </p:nvCxnSpPr>
        <p:spPr>
          <a:xfrm flipH="1" flipV="1">
            <a:off x="3595552" y="2142311"/>
            <a:ext cx="2315302" cy="19870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Rett linje 48">
            <a:extLst>
              <a:ext uri="{FF2B5EF4-FFF2-40B4-BE49-F238E27FC236}">
                <a16:creationId xmlns:a16="http://schemas.microsoft.com/office/drawing/2014/main" id="{709FA0AD-3729-4068-B0BD-7439AF3370EB}"/>
              </a:ext>
            </a:extLst>
          </p:cNvPr>
          <p:cNvCxnSpPr>
            <a:stCxn id="36" idx="2"/>
          </p:cNvCxnSpPr>
          <p:nvPr/>
        </p:nvCxnSpPr>
        <p:spPr>
          <a:xfrm flipH="1" flipV="1">
            <a:off x="5910853" y="3093621"/>
            <a:ext cx="1" cy="103574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Rett linje 52">
            <a:extLst>
              <a:ext uri="{FF2B5EF4-FFF2-40B4-BE49-F238E27FC236}">
                <a16:creationId xmlns:a16="http://schemas.microsoft.com/office/drawing/2014/main" id="{7ED25CC5-BC36-4D66-A118-1DAC437B840C}"/>
              </a:ext>
            </a:extLst>
          </p:cNvPr>
          <p:cNvCxnSpPr/>
          <p:nvPr/>
        </p:nvCxnSpPr>
        <p:spPr>
          <a:xfrm>
            <a:off x="6966859" y="2142309"/>
            <a:ext cx="53993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kstSylinder 53">
            <a:extLst>
              <a:ext uri="{FF2B5EF4-FFF2-40B4-BE49-F238E27FC236}">
                <a16:creationId xmlns:a16="http://schemas.microsoft.com/office/drawing/2014/main" id="{FA7AB66F-3FD9-4D2D-8F45-80A1F7239ECF}"/>
              </a:ext>
            </a:extLst>
          </p:cNvPr>
          <p:cNvSpPr txBox="1"/>
          <p:nvPr/>
        </p:nvSpPr>
        <p:spPr>
          <a:xfrm>
            <a:off x="108762" y="3893342"/>
            <a:ext cx="410690" cy="461665"/>
          </a:xfrm>
          <a:prstGeom prst="rect">
            <a:avLst/>
          </a:prstGeom>
          <a:noFill/>
        </p:spPr>
        <p:txBody>
          <a:bodyPr wrap="none" rtlCol="0">
            <a:spAutoFit/>
          </a:bodyPr>
          <a:lstStyle/>
          <a:p>
            <a:r>
              <a:rPr lang="nb-NO" sz="2400" dirty="0"/>
              <a:t>z</a:t>
            </a:r>
            <a:r>
              <a:rPr lang="nb-NO" sz="2400" baseline="-25000" dirty="0"/>
              <a:t>1</a:t>
            </a:r>
          </a:p>
        </p:txBody>
      </p:sp>
      <p:sp>
        <p:nvSpPr>
          <p:cNvPr id="55" name="TekstSylinder 54">
            <a:extLst>
              <a:ext uri="{FF2B5EF4-FFF2-40B4-BE49-F238E27FC236}">
                <a16:creationId xmlns:a16="http://schemas.microsoft.com/office/drawing/2014/main" id="{60E0697A-465F-4FDC-A897-2F440984451D}"/>
              </a:ext>
            </a:extLst>
          </p:cNvPr>
          <p:cNvSpPr txBox="1"/>
          <p:nvPr/>
        </p:nvSpPr>
        <p:spPr>
          <a:xfrm>
            <a:off x="4504081" y="2596804"/>
            <a:ext cx="351378" cy="461665"/>
          </a:xfrm>
          <a:prstGeom prst="rect">
            <a:avLst/>
          </a:prstGeom>
          <a:noFill/>
        </p:spPr>
        <p:txBody>
          <a:bodyPr wrap="none" rtlCol="0">
            <a:spAutoFit/>
          </a:bodyPr>
          <a:lstStyle/>
          <a:p>
            <a:r>
              <a:rPr lang="nb-NO" sz="2400" dirty="0"/>
              <a:t>R</a:t>
            </a:r>
          </a:p>
        </p:txBody>
      </p:sp>
      <p:sp>
        <p:nvSpPr>
          <p:cNvPr id="56" name="TekstSylinder 55">
            <a:extLst>
              <a:ext uri="{FF2B5EF4-FFF2-40B4-BE49-F238E27FC236}">
                <a16:creationId xmlns:a16="http://schemas.microsoft.com/office/drawing/2014/main" id="{ECA7F380-DB36-4AFD-9DEC-8FB2FB3D19C1}"/>
              </a:ext>
            </a:extLst>
          </p:cNvPr>
          <p:cNvSpPr txBox="1"/>
          <p:nvPr/>
        </p:nvSpPr>
        <p:spPr>
          <a:xfrm>
            <a:off x="3543212" y="3424232"/>
            <a:ext cx="351378" cy="461665"/>
          </a:xfrm>
          <a:prstGeom prst="rect">
            <a:avLst/>
          </a:prstGeom>
          <a:noFill/>
        </p:spPr>
        <p:txBody>
          <a:bodyPr wrap="none" rtlCol="0">
            <a:spAutoFit/>
          </a:bodyPr>
          <a:lstStyle/>
          <a:p>
            <a:r>
              <a:rPr lang="nb-NO" sz="2400" dirty="0"/>
              <a:t>R</a:t>
            </a:r>
          </a:p>
        </p:txBody>
      </p:sp>
      <p:sp>
        <p:nvSpPr>
          <p:cNvPr id="58" name="TekstSylinder 57">
            <a:extLst>
              <a:ext uri="{FF2B5EF4-FFF2-40B4-BE49-F238E27FC236}">
                <a16:creationId xmlns:a16="http://schemas.microsoft.com/office/drawing/2014/main" id="{F45D9874-E485-43DE-ABEA-402132EE5527}"/>
              </a:ext>
            </a:extLst>
          </p:cNvPr>
          <p:cNvSpPr txBox="1"/>
          <p:nvPr/>
        </p:nvSpPr>
        <p:spPr>
          <a:xfrm>
            <a:off x="40196" y="1957643"/>
            <a:ext cx="410690" cy="461665"/>
          </a:xfrm>
          <a:prstGeom prst="rect">
            <a:avLst/>
          </a:prstGeom>
          <a:noFill/>
        </p:spPr>
        <p:txBody>
          <a:bodyPr wrap="none" rtlCol="0">
            <a:spAutoFit/>
          </a:bodyPr>
          <a:lstStyle/>
          <a:p>
            <a:r>
              <a:rPr lang="nb-NO" sz="2400" dirty="0"/>
              <a:t>z</a:t>
            </a:r>
            <a:r>
              <a:rPr lang="nb-NO" sz="2400" baseline="-25000" dirty="0"/>
              <a:t>0</a:t>
            </a:r>
          </a:p>
        </p:txBody>
      </p:sp>
      <p:sp>
        <p:nvSpPr>
          <p:cNvPr id="59" name="TekstSylinder 58">
            <a:extLst>
              <a:ext uri="{FF2B5EF4-FFF2-40B4-BE49-F238E27FC236}">
                <a16:creationId xmlns:a16="http://schemas.microsoft.com/office/drawing/2014/main" id="{72F652AA-7A10-427D-90E6-3385EFB29792}"/>
              </a:ext>
            </a:extLst>
          </p:cNvPr>
          <p:cNvSpPr txBox="1"/>
          <p:nvPr/>
        </p:nvSpPr>
        <p:spPr>
          <a:xfrm>
            <a:off x="7634769" y="1598107"/>
            <a:ext cx="463588" cy="461665"/>
          </a:xfrm>
          <a:prstGeom prst="rect">
            <a:avLst/>
          </a:prstGeom>
          <a:noFill/>
        </p:spPr>
        <p:txBody>
          <a:bodyPr wrap="none" rtlCol="0">
            <a:spAutoFit/>
          </a:bodyPr>
          <a:lstStyle/>
          <a:p>
            <a:r>
              <a:rPr lang="nb-NO" sz="2400" dirty="0"/>
              <a:t>V</a:t>
            </a:r>
            <a:r>
              <a:rPr lang="nb-NO" sz="2400" baseline="-25000" dirty="0"/>
              <a:t>0</a:t>
            </a:r>
          </a:p>
        </p:txBody>
      </p:sp>
      <p:sp>
        <p:nvSpPr>
          <p:cNvPr id="60" name="TekstSylinder 59">
            <a:extLst>
              <a:ext uri="{FF2B5EF4-FFF2-40B4-BE49-F238E27FC236}">
                <a16:creationId xmlns:a16="http://schemas.microsoft.com/office/drawing/2014/main" id="{A8BE9143-4695-46F8-8E6F-B935B0D4E1CB}"/>
              </a:ext>
            </a:extLst>
          </p:cNvPr>
          <p:cNvSpPr txBox="1"/>
          <p:nvPr/>
        </p:nvSpPr>
        <p:spPr>
          <a:xfrm>
            <a:off x="8065994" y="1575295"/>
            <a:ext cx="463588" cy="461665"/>
          </a:xfrm>
          <a:prstGeom prst="rect">
            <a:avLst/>
          </a:prstGeom>
          <a:noFill/>
        </p:spPr>
        <p:txBody>
          <a:bodyPr wrap="none" rtlCol="0">
            <a:spAutoFit/>
          </a:bodyPr>
          <a:lstStyle/>
          <a:p>
            <a:r>
              <a:rPr lang="nb-NO" sz="2400" dirty="0"/>
              <a:t>V</a:t>
            </a:r>
            <a:r>
              <a:rPr lang="nb-NO" sz="2400" baseline="-25000" dirty="0"/>
              <a:t>1</a:t>
            </a:r>
          </a:p>
        </p:txBody>
      </p:sp>
      <p:cxnSp>
        <p:nvCxnSpPr>
          <p:cNvPr id="62" name="Rett linje 61">
            <a:extLst>
              <a:ext uri="{FF2B5EF4-FFF2-40B4-BE49-F238E27FC236}">
                <a16:creationId xmlns:a16="http://schemas.microsoft.com/office/drawing/2014/main" id="{C167290C-AEC4-4F15-88DA-6E740BBC5416}"/>
              </a:ext>
            </a:extLst>
          </p:cNvPr>
          <p:cNvCxnSpPr>
            <a:cxnSpLocks/>
          </p:cNvCxnSpPr>
          <p:nvPr/>
        </p:nvCxnSpPr>
        <p:spPr>
          <a:xfrm flipV="1">
            <a:off x="8275320" y="2026331"/>
            <a:ext cx="0" cy="21172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5" name="Bilde 64">
            <a:extLst>
              <a:ext uri="{FF2B5EF4-FFF2-40B4-BE49-F238E27FC236}">
                <a16:creationId xmlns:a16="http://schemas.microsoft.com/office/drawing/2014/main" id="{C875A660-4CD2-46F9-944D-76BE7A969553}"/>
              </a:ext>
            </a:extLst>
          </p:cNvPr>
          <p:cNvPicPr>
            <a:picLocks noChangeAspect="1"/>
          </p:cNvPicPr>
          <p:nvPr/>
        </p:nvPicPr>
        <p:blipFill>
          <a:blip r:embed="rId3"/>
          <a:stretch>
            <a:fillRect/>
          </a:stretch>
        </p:blipFill>
        <p:spPr>
          <a:xfrm>
            <a:off x="8939562" y="5110589"/>
            <a:ext cx="2570993" cy="372117"/>
          </a:xfrm>
          <a:prstGeom prst="rect">
            <a:avLst/>
          </a:prstGeom>
        </p:spPr>
      </p:pic>
      <p:sp>
        <p:nvSpPr>
          <p:cNvPr id="66" name="TekstSylinder 65">
            <a:extLst>
              <a:ext uri="{FF2B5EF4-FFF2-40B4-BE49-F238E27FC236}">
                <a16:creationId xmlns:a16="http://schemas.microsoft.com/office/drawing/2014/main" id="{A99A0F3F-1673-4F18-8885-009EBD605F91}"/>
              </a:ext>
            </a:extLst>
          </p:cNvPr>
          <p:cNvSpPr txBox="1"/>
          <p:nvPr/>
        </p:nvSpPr>
        <p:spPr>
          <a:xfrm>
            <a:off x="8855824" y="1598107"/>
            <a:ext cx="359394" cy="461665"/>
          </a:xfrm>
          <a:prstGeom prst="rect">
            <a:avLst/>
          </a:prstGeom>
          <a:noFill/>
        </p:spPr>
        <p:txBody>
          <a:bodyPr wrap="none" rtlCol="0">
            <a:spAutoFit/>
          </a:bodyPr>
          <a:lstStyle/>
          <a:p>
            <a:r>
              <a:rPr lang="nb-NO" sz="2400" dirty="0"/>
              <a:t>V</a:t>
            </a:r>
          </a:p>
        </p:txBody>
      </p:sp>
      <p:sp>
        <p:nvSpPr>
          <p:cNvPr id="67" name="TekstSylinder 66">
            <a:extLst>
              <a:ext uri="{FF2B5EF4-FFF2-40B4-BE49-F238E27FC236}">
                <a16:creationId xmlns:a16="http://schemas.microsoft.com/office/drawing/2014/main" id="{E87FE213-729C-4B41-8336-50A499484133}"/>
              </a:ext>
            </a:extLst>
          </p:cNvPr>
          <p:cNvSpPr txBox="1"/>
          <p:nvPr/>
        </p:nvSpPr>
        <p:spPr>
          <a:xfrm>
            <a:off x="7236824" y="6022298"/>
            <a:ext cx="306494" cy="461665"/>
          </a:xfrm>
          <a:prstGeom prst="rect">
            <a:avLst/>
          </a:prstGeom>
          <a:noFill/>
        </p:spPr>
        <p:txBody>
          <a:bodyPr wrap="none" rtlCol="0">
            <a:spAutoFit/>
          </a:bodyPr>
          <a:lstStyle/>
          <a:p>
            <a:r>
              <a:rPr lang="nb-NO" sz="2400" dirty="0"/>
              <a:t>z</a:t>
            </a:r>
            <a:endParaRPr lang="nb-NO" dirty="0"/>
          </a:p>
        </p:txBody>
      </p:sp>
      <p:sp>
        <p:nvSpPr>
          <p:cNvPr id="68" name="TekstSylinder 67">
            <a:extLst>
              <a:ext uri="{FF2B5EF4-FFF2-40B4-BE49-F238E27FC236}">
                <a16:creationId xmlns:a16="http://schemas.microsoft.com/office/drawing/2014/main" id="{C08DA39C-9341-430A-9C70-EC2042985F4E}"/>
              </a:ext>
            </a:extLst>
          </p:cNvPr>
          <p:cNvSpPr txBox="1"/>
          <p:nvPr/>
        </p:nvSpPr>
        <p:spPr>
          <a:xfrm>
            <a:off x="234829" y="6055995"/>
            <a:ext cx="306494" cy="461665"/>
          </a:xfrm>
          <a:prstGeom prst="rect">
            <a:avLst/>
          </a:prstGeom>
          <a:noFill/>
        </p:spPr>
        <p:txBody>
          <a:bodyPr wrap="none" rtlCol="0">
            <a:spAutoFit/>
          </a:bodyPr>
          <a:lstStyle/>
          <a:p>
            <a:r>
              <a:rPr lang="nb-NO" sz="2400" dirty="0"/>
              <a:t>z</a:t>
            </a:r>
          </a:p>
        </p:txBody>
      </p:sp>
      <p:sp>
        <p:nvSpPr>
          <p:cNvPr id="69" name="TekstSylinder 68">
            <a:extLst>
              <a:ext uri="{FF2B5EF4-FFF2-40B4-BE49-F238E27FC236}">
                <a16:creationId xmlns:a16="http://schemas.microsoft.com/office/drawing/2014/main" id="{3EB40208-6119-4EC6-824A-F6C254978AFD}"/>
              </a:ext>
            </a:extLst>
          </p:cNvPr>
          <p:cNvSpPr txBox="1"/>
          <p:nvPr/>
        </p:nvSpPr>
        <p:spPr>
          <a:xfrm>
            <a:off x="6648364" y="2716531"/>
            <a:ext cx="317716" cy="461665"/>
          </a:xfrm>
          <a:prstGeom prst="rect">
            <a:avLst/>
          </a:prstGeom>
          <a:noFill/>
        </p:spPr>
        <p:txBody>
          <a:bodyPr wrap="none" rtlCol="0">
            <a:spAutoFit/>
          </a:bodyPr>
          <a:lstStyle/>
          <a:p>
            <a:r>
              <a:rPr lang="nb-NO" sz="2400" dirty="0"/>
              <a:t>x</a:t>
            </a:r>
            <a:endParaRPr lang="nb-NO" dirty="0"/>
          </a:p>
        </p:txBody>
      </p:sp>
      <p:cxnSp>
        <p:nvCxnSpPr>
          <p:cNvPr id="3" name="Rett linje 2">
            <a:extLst>
              <a:ext uri="{FF2B5EF4-FFF2-40B4-BE49-F238E27FC236}">
                <a16:creationId xmlns:a16="http://schemas.microsoft.com/office/drawing/2014/main" id="{8F1480BE-9A01-4AA5-BADD-0138D9FA3300}"/>
              </a:ext>
            </a:extLst>
          </p:cNvPr>
          <p:cNvCxnSpPr/>
          <p:nvPr/>
        </p:nvCxnSpPr>
        <p:spPr>
          <a:xfrm flipH="1">
            <a:off x="496388" y="4735460"/>
            <a:ext cx="64704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3355935C-0438-4E03-AAA2-268CC338D582}"/>
              </a:ext>
            </a:extLst>
          </p:cNvPr>
          <p:cNvCxnSpPr/>
          <p:nvPr/>
        </p:nvCxnSpPr>
        <p:spPr>
          <a:xfrm flipH="1">
            <a:off x="496388" y="4979300"/>
            <a:ext cx="64704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AC3947BE-6252-4607-9863-5BBAD9E6E2A0}"/>
              </a:ext>
            </a:extLst>
          </p:cNvPr>
          <p:cNvCxnSpPr>
            <a:cxnSpLocks/>
          </p:cNvCxnSpPr>
          <p:nvPr/>
        </p:nvCxnSpPr>
        <p:spPr>
          <a:xfrm>
            <a:off x="6966859" y="4979300"/>
            <a:ext cx="1453231"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FAEB98C6-682F-4287-8916-812BCECD56BC}"/>
              </a:ext>
            </a:extLst>
          </p:cNvPr>
          <p:cNvCxnSpPr>
            <a:cxnSpLocks/>
          </p:cNvCxnSpPr>
          <p:nvPr/>
        </p:nvCxnSpPr>
        <p:spPr>
          <a:xfrm>
            <a:off x="6966859" y="4735460"/>
            <a:ext cx="134374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DC38229A-FFE3-4476-ABE4-0AA79AE3CE44}"/>
              </a:ext>
            </a:extLst>
          </p:cNvPr>
          <p:cNvCxnSpPr>
            <a:cxnSpLocks/>
          </p:cNvCxnSpPr>
          <p:nvPr/>
        </p:nvCxnSpPr>
        <p:spPr>
          <a:xfrm>
            <a:off x="8617131" y="4989013"/>
            <a:ext cx="561567" cy="14703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ett linje 47">
            <a:extLst>
              <a:ext uri="{FF2B5EF4-FFF2-40B4-BE49-F238E27FC236}">
                <a16:creationId xmlns:a16="http://schemas.microsoft.com/office/drawing/2014/main" id="{698F299F-24F8-42EA-A4FB-298BE012FAAE}"/>
              </a:ext>
            </a:extLst>
          </p:cNvPr>
          <p:cNvCxnSpPr>
            <a:cxnSpLocks/>
          </p:cNvCxnSpPr>
          <p:nvPr/>
        </p:nvCxnSpPr>
        <p:spPr>
          <a:xfrm flipH="1">
            <a:off x="8310599" y="4729103"/>
            <a:ext cx="2189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938C9A30-58A8-460C-B937-EBDEF6BC468B}"/>
              </a:ext>
            </a:extLst>
          </p:cNvPr>
          <p:cNvCxnSpPr>
            <a:cxnSpLocks/>
          </p:cNvCxnSpPr>
          <p:nvPr/>
        </p:nvCxnSpPr>
        <p:spPr>
          <a:xfrm flipH="1">
            <a:off x="8420090" y="4989013"/>
            <a:ext cx="2189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458C43AC-DBFA-419A-8DE8-1EB633AAC5F2}"/>
              </a:ext>
            </a:extLst>
          </p:cNvPr>
          <p:cNvCxnSpPr/>
          <p:nvPr/>
        </p:nvCxnSpPr>
        <p:spPr>
          <a:xfrm>
            <a:off x="8310599" y="4735460"/>
            <a:ext cx="109491" cy="2438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kstSylinder 32">
            <a:extLst>
              <a:ext uri="{FF2B5EF4-FFF2-40B4-BE49-F238E27FC236}">
                <a16:creationId xmlns:a16="http://schemas.microsoft.com/office/drawing/2014/main" id="{78FD5B5B-3040-485D-9693-3C11B47652AC}"/>
              </a:ext>
            </a:extLst>
          </p:cNvPr>
          <p:cNvSpPr txBox="1"/>
          <p:nvPr/>
        </p:nvSpPr>
        <p:spPr>
          <a:xfrm>
            <a:off x="110141" y="4423444"/>
            <a:ext cx="410690" cy="461665"/>
          </a:xfrm>
          <a:prstGeom prst="rect">
            <a:avLst/>
          </a:prstGeom>
          <a:noFill/>
        </p:spPr>
        <p:txBody>
          <a:bodyPr wrap="none" rtlCol="0">
            <a:spAutoFit/>
          </a:bodyPr>
          <a:lstStyle/>
          <a:p>
            <a:r>
              <a:rPr lang="nb-NO" sz="2400" dirty="0"/>
              <a:t>z</a:t>
            </a:r>
            <a:r>
              <a:rPr lang="nb-NO" sz="2400" baseline="-25000" dirty="0"/>
              <a:t>2</a:t>
            </a:r>
          </a:p>
        </p:txBody>
      </p:sp>
      <p:cxnSp>
        <p:nvCxnSpPr>
          <p:cNvPr id="35" name="Rett pilkobling 34">
            <a:extLst>
              <a:ext uri="{FF2B5EF4-FFF2-40B4-BE49-F238E27FC236}">
                <a16:creationId xmlns:a16="http://schemas.microsoft.com/office/drawing/2014/main" id="{98A84C16-612C-4CBE-8D47-F19B3B8FBCAF}"/>
              </a:ext>
            </a:extLst>
          </p:cNvPr>
          <p:cNvCxnSpPr/>
          <p:nvPr/>
        </p:nvCxnSpPr>
        <p:spPr>
          <a:xfrm>
            <a:off x="873580" y="4735460"/>
            <a:ext cx="0" cy="24384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kstSylinder 39">
            <a:extLst>
              <a:ext uri="{FF2B5EF4-FFF2-40B4-BE49-F238E27FC236}">
                <a16:creationId xmlns:a16="http://schemas.microsoft.com/office/drawing/2014/main" id="{D7ABA44C-C85E-4E98-93F2-6470302C47D1}"/>
              </a:ext>
            </a:extLst>
          </p:cNvPr>
          <p:cNvSpPr txBox="1"/>
          <p:nvPr/>
        </p:nvSpPr>
        <p:spPr>
          <a:xfrm>
            <a:off x="838200" y="4613821"/>
            <a:ext cx="468398" cy="461665"/>
          </a:xfrm>
          <a:prstGeom prst="rect">
            <a:avLst/>
          </a:prstGeom>
          <a:noFill/>
        </p:spPr>
        <p:txBody>
          <a:bodyPr wrap="none" rtlCol="0">
            <a:spAutoFit/>
          </a:bodyPr>
          <a:lstStyle/>
          <a:p>
            <a:r>
              <a:rPr lang="nb-NO" sz="2400" dirty="0" err="1"/>
              <a:t>dz</a:t>
            </a:r>
            <a:endParaRPr lang="nb-NO" sz="2400" dirty="0"/>
          </a:p>
        </p:txBody>
      </p:sp>
      <p:sp>
        <p:nvSpPr>
          <p:cNvPr id="41" name="Høyre klammeparentes 40">
            <a:extLst>
              <a:ext uri="{FF2B5EF4-FFF2-40B4-BE49-F238E27FC236}">
                <a16:creationId xmlns:a16="http://schemas.microsoft.com/office/drawing/2014/main" id="{5CB1156B-3714-469E-A857-65E31C8ADB07}"/>
              </a:ext>
            </a:extLst>
          </p:cNvPr>
          <p:cNvSpPr/>
          <p:nvPr/>
        </p:nvSpPr>
        <p:spPr>
          <a:xfrm rot="5400000">
            <a:off x="8446211" y="4981985"/>
            <a:ext cx="160679" cy="218983"/>
          </a:xfrm>
          <a:prstGeom prst="rightBrace">
            <a:avLst>
              <a:gd name="adj1" fmla="val 8333"/>
              <a:gd name="adj2" fmla="val 69410"/>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dirty="0"/>
          </a:p>
        </p:txBody>
      </p:sp>
      <p:sp>
        <p:nvSpPr>
          <p:cNvPr id="44" name="TekstSylinder 43">
            <a:extLst>
              <a:ext uri="{FF2B5EF4-FFF2-40B4-BE49-F238E27FC236}">
                <a16:creationId xmlns:a16="http://schemas.microsoft.com/office/drawing/2014/main" id="{6AA1CA02-8AD8-49EF-B66A-E84602B789BB}"/>
              </a:ext>
            </a:extLst>
          </p:cNvPr>
          <p:cNvSpPr txBox="1"/>
          <p:nvPr/>
        </p:nvSpPr>
        <p:spPr>
          <a:xfrm>
            <a:off x="8229347" y="5129161"/>
            <a:ext cx="486030" cy="461665"/>
          </a:xfrm>
          <a:prstGeom prst="rect">
            <a:avLst/>
          </a:prstGeom>
          <a:noFill/>
        </p:spPr>
        <p:txBody>
          <a:bodyPr wrap="none" rtlCol="0">
            <a:spAutoFit/>
          </a:bodyPr>
          <a:lstStyle/>
          <a:p>
            <a:r>
              <a:rPr lang="nb-NO" sz="2400" dirty="0"/>
              <a:t>dv</a:t>
            </a:r>
          </a:p>
        </p:txBody>
      </p:sp>
      <p:pic>
        <p:nvPicPr>
          <p:cNvPr id="47" name="Bilde 46">
            <a:extLst>
              <a:ext uri="{FF2B5EF4-FFF2-40B4-BE49-F238E27FC236}">
                <a16:creationId xmlns:a16="http://schemas.microsoft.com/office/drawing/2014/main" id="{0B975970-FDE5-4F5C-A248-3A250ED2FB84}"/>
              </a:ext>
            </a:extLst>
          </p:cNvPr>
          <p:cNvPicPr>
            <a:picLocks noChangeAspect="1"/>
          </p:cNvPicPr>
          <p:nvPr/>
        </p:nvPicPr>
        <p:blipFill>
          <a:blip r:embed="rId4"/>
          <a:stretch>
            <a:fillRect/>
          </a:stretch>
        </p:blipFill>
        <p:spPr>
          <a:xfrm>
            <a:off x="541323" y="434883"/>
            <a:ext cx="9420225" cy="1314450"/>
          </a:xfrm>
          <a:prstGeom prst="rect">
            <a:avLst/>
          </a:prstGeom>
        </p:spPr>
      </p:pic>
      <p:pic>
        <p:nvPicPr>
          <p:cNvPr id="57" name="Bilde 56">
            <a:extLst>
              <a:ext uri="{FF2B5EF4-FFF2-40B4-BE49-F238E27FC236}">
                <a16:creationId xmlns:a16="http://schemas.microsoft.com/office/drawing/2014/main" id="{7456DA86-51C0-4792-8A36-171E6F844BF3}"/>
              </a:ext>
            </a:extLst>
          </p:cNvPr>
          <p:cNvPicPr>
            <a:picLocks noChangeAspect="1"/>
          </p:cNvPicPr>
          <p:nvPr/>
        </p:nvPicPr>
        <p:blipFill>
          <a:blip r:embed="rId5"/>
          <a:stretch>
            <a:fillRect/>
          </a:stretch>
        </p:blipFill>
        <p:spPr>
          <a:xfrm>
            <a:off x="9667875" y="1607334"/>
            <a:ext cx="2524125" cy="904875"/>
          </a:xfrm>
          <a:prstGeom prst="rect">
            <a:avLst/>
          </a:prstGeom>
        </p:spPr>
      </p:pic>
      <p:sp>
        <p:nvSpPr>
          <p:cNvPr id="2" name="TextBox 1"/>
          <p:cNvSpPr txBox="1"/>
          <p:nvPr/>
        </p:nvSpPr>
        <p:spPr>
          <a:xfrm>
            <a:off x="1708702" y="74241"/>
            <a:ext cx="7189212" cy="523220"/>
          </a:xfrm>
          <a:prstGeom prst="rect">
            <a:avLst/>
          </a:prstGeom>
          <a:noFill/>
        </p:spPr>
        <p:txBody>
          <a:bodyPr wrap="none" rtlCol="0">
            <a:spAutoFit/>
          </a:bodyPr>
          <a:lstStyle/>
          <a:p>
            <a:r>
              <a:rPr lang="en-US" sz="2800" b="1" dirty="0"/>
              <a:t>The thin sand layer time-lapse seismic problem</a:t>
            </a:r>
          </a:p>
        </p:txBody>
      </p:sp>
      <p:sp>
        <p:nvSpPr>
          <p:cNvPr id="4" name="TextBox 3"/>
          <p:cNvSpPr txBox="1"/>
          <p:nvPr/>
        </p:nvSpPr>
        <p:spPr>
          <a:xfrm>
            <a:off x="903018" y="6082280"/>
            <a:ext cx="3588226" cy="461665"/>
          </a:xfrm>
          <a:prstGeom prst="rect">
            <a:avLst/>
          </a:prstGeom>
          <a:noFill/>
        </p:spPr>
        <p:txBody>
          <a:bodyPr wrap="none" rtlCol="0">
            <a:spAutoFit/>
          </a:bodyPr>
          <a:lstStyle/>
          <a:p>
            <a:r>
              <a:rPr lang="en-US" sz="2400" b="1" dirty="0"/>
              <a:t>Assume preserved </a:t>
            </a:r>
            <a:r>
              <a:rPr lang="en-US" sz="2400" b="1" dirty="0" err="1"/>
              <a:t>raypath</a:t>
            </a:r>
            <a:endParaRPr lang="en-US" sz="2400" b="1" dirty="0"/>
          </a:p>
        </p:txBody>
      </p:sp>
    </p:spTree>
    <p:extLst>
      <p:ext uri="{BB962C8B-B14F-4D97-AF65-F5344CB8AC3E}">
        <p14:creationId xmlns:p14="http://schemas.microsoft.com/office/powerpoint/2010/main" val="388776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FA6A063-7148-470A-AD7F-3DDDDF93DBF7}"/>
              </a:ext>
            </a:extLst>
          </p:cNvPr>
          <p:cNvSpPr>
            <a:spLocks noGrp="1"/>
          </p:cNvSpPr>
          <p:nvPr>
            <p:ph type="title"/>
          </p:nvPr>
        </p:nvSpPr>
        <p:spPr/>
        <p:txBody>
          <a:bodyPr/>
          <a:lstStyle/>
          <a:p>
            <a:r>
              <a:rPr lang="nb-NO" dirty="0" err="1"/>
              <a:t>Raypath</a:t>
            </a:r>
            <a:r>
              <a:rPr lang="nb-NO" dirty="0"/>
              <a:t> of </a:t>
            </a:r>
            <a:r>
              <a:rPr lang="nb-NO" dirty="0" err="1"/>
              <a:t>diving</a:t>
            </a:r>
            <a:r>
              <a:rPr lang="nb-NO" dirty="0"/>
              <a:t> </a:t>
            </a:r>
            <a:r>
              <a:rPr lang="nb-NO" dirty="0" err="1"/>
              <a:t>wave</a:t>
            </a:r>
            <a:r>
              <a:rPr lang="nb-NO" dirty="0"/>
              <a:t> at different offsets and </a:t>
            </a:r>
            <a:r>
              <a:rPr lang="nb-NO" dirty="0" err="1"/>
              <a:t>the</a:t>
            </a:r>
            <a:r>
              <a:rPr lang="nb-NO" dirty="0"/>
              <a:t> </a:t>
            </a:r>
            <a:r>
              <a:rPr lang="nb-NO" dirty="0" err="1"/>
              <a:t>corresponding</a:t>
            </a:r>
            <a:r>
              <a:rPr lang="nb-NO" dirty="0"/>
              <a:t> timeshift</a:t>
            </a:r>
          </a:p>
        </p:txBody>
      </p:sp>
      <p:pic>
        <p:nvPicPr>
          <p:cNvPr id="8" name="Plassholder for innhold 7">
            <a:extLst>
              <a:ext uri="{FF2B5EF4-FFF2-40B4-BE49-F238E27FC236}">
                <a16:creationId xmlns:a16="http://schemas.microsoft.com/office/drawing/2014/main" id="{E45C65D5-8480-4CEB-BBCC-D99186A4AA7D}"/>
              </a:ext>
            </a:extLst>
          </p:cNvPr>
          <p:cNvPicPr>
            <a:picLocks noGrp="1" noChangeAspect="1"/>
          </p:cNvPicPr>
          <p:nvPr>
            <p:ph sz="half" idx="2"/>
          </p:nvPr>
        </p:nvPicPr>
        <p:blipFill>
          <a:blip r:embed="rId3"/>
          <a:stretch>
            <a:fillRect/>
          </a:stretch>
        </p:blipFill>
        <p:spPr>
          <a:xfrm>
            <a:off x="7328258" y="2215877"/>
            <a:ext cx="4649788" cy="4066539"/>
          </a:xfrm>
          <a:prstGeom prst="rect">
            <a:avLst/>
          </a:prstGeom>
        </p:spPr>
      </p:pic>
      <p:pic>
        <p:nvPicPr>
          <p:cNvPr id="11" name="Plassholder for innhold 10">
            <a:extLst>
              <a:ext uri="{FF2B5EF4-FFF2-40B4-BE49-F238E27FC236}">
                <a16:creationId xmlns:a16="http://schemas.microsoft.com/office/drawing/2014/main" id="{6E96A4CE-345D-4CFF-8110-73705C0536F8}"/>
              </a:ext>
            </a:extLst>
          </p:cNvPr>
          <p:cNvPicPr>
            <a:picLocks noGrp="1" noChangeAspect="1"/>
          </p:cNvPicPr>
          <p:nvPr>
            <p:ph sz="half" idx="1"/>
          </p:nvPr>
        </p:nvPicPr>
        <p:blipFill rotWithShape="1">
          <a:blip r:embed="rId4"/>
          <a:srcRect t="5494" b="1"/>
          <a:stretch/>
        </p:blipFill>
        <p:spPr>
          <a:xfrm>
            <a:off x="156754" y="2103120"/>
            <a:ext cx="6635932" cy="4094052"/>
          </a:xfrm>
          <a:prstGeom prst="rect">
            <a:avLst/>
          </a:prstGeom>
        </p:spPr>
      </p:pic>
      <p:cxnSp>
        <p:nvCxnSpPr>
          <p:cNvPr id="13" name="Rett pilkobling 12">
            <a:extLst>
              <a:ext uri="{FF2B5EF4-FFF2-40B4-BE49-F238E27FC236}">
                <a16:creationId xmlns:a16="http://schemas.microsoft.com/office/drawing/2014/main" id="{73E7E1FE-E7F1-4598-BF66-98AD70DFBF38}"/>
              </a:ext>
            </a:extLst>
          </p:cNvPr>
          <p:cNvCxnSpPr>
            <a:cxnSpLocks/>
          </p:cNvCxnSpPr>
          <p:nvPr/>
        </p:nvCxnSpPr>
        <p:spPr>
          <a:xfrm flipV="1">
            <a:off x="9718398" y="2463730"/>
            <a:ext cx="0" cy="3214767"/>
          </a:xfrm>
          <a:prstGeom prst="straightConnector1">
            <a:avLst/>
          </a:prstGeom>
          <a:ln>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6" name="Rett pilkobling 15">
            <a:extLst>
              <a:ext uri="{FF2B5EF4-FFF2-40B4-BE49-F238E27FC236}">
                <a16:creationId xmlns:a16="http://schemas.microsoft.com/office/drawing/2014/main" id="{3246B4CD-2D2A-420E-A217-68B8213E5023}"/>
              </a:ext>
            </a:extLst>
          </p:cNvPr>
          <p:cNvCxnSpPr>
            <a:cxnSpLocks/>
          </p:cNvCxnSpPr>
          <p:nvPr/>
        </p:nvCxnSpPr>
        <p:spPr>
          <a:xfrm flipV="1">
            <a:off x="11121813" y="4480219"/>
            <a:ext cx="0" cy="1198278"/>
          </a:xfrm>
          <a:prstGeom prst="straightConnector1">
            <a:avLst/>
          </a:prstGeom>
          <a:ln>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 name="Rett pilkobling 20">
            <a:extLst>
              <a:ext uri="{FF2B5EF4-FFF2-40B4-BE49-F238E27FC236}">
                <a16:creationId xmlns:a16="http://schemas.microsoft.com/office/drawing/2014/main" id="{176B6C96-7442-4B93-85FF-77CB28818352}"/>
              </a:ext>
            </a:extLst>
          </p:cNvPr>
          <p:cNvCxnSpPr>
            <a:cxnSpLocks/>
          </p:cNvCxnSpPr>
          <p:nvPr/>
        </p:nvCxnSpPr>
        <p:spPr>
          <a:xfrm flipV="1">
            <a:off x="9153009" y="3539693"/>
            <a:ext cx="0" cy="2138804"/>
          </a:xfrm>
          <a:prstGeom prst="straightConnector1">
            <a:avLst/>
          </a:prstGeom>
          <a:ln>
            <a:solidFill>
              <a:srgbClr val="FF0000"/>
            </a:solidFill>
            <a:headEnd type="triangle"/>
            <a:tailEnd type="triangle"/>
          </a:ln>
        </p:spPr>
        <p:style>
          <a:lnRef idx="3">
            <a:schemeClr val="accent2"/>
          </a:lnRef>
          <a:fillRef idx="0">
            <a:schemeClr val="accent2"/>
          </a:fillRef>
          <a:effectRef idx="2">
            <a:schemeClr val="accent2"/>
          </a:effectRef>
          <a:fontRef idx="minor">
            <a:schemeClr val="tx1"/>
          </a:fontRef>
        </p:style>
      </p:cxnSp>
      <p:sp>
        <p:nvSpPr>
          <p:cNvPr id="28" name="TekstSylinder 27">
            <a:extLst>
              <a:ext uri="{FF2B5EF4-FFF2-40B4-BE49-F238E27FC236}">
                <a16:creationId xmlns:a16="http://schemas.microsoft.com/office/drawing/2014/main" id="{1FB095CB-9321-42EC-80C3-5653F7202A70}"/>
              </a:ext>
            </a:extLst>
          </p:cNvPr>
          <p:cNvSpPr txBox="1"/>
          <p:nvPr/>
        </p:nvSpPr>
        <p:spPr>
          <a:xfrm>
            <a:off x="9077693" y="4424429"/>
            <a:ext cx="362600" cy="369332"/>
          </a:xfrm>
          <a:prstGeom prst="rect">
            <a:avLst/>
          </a:prstGeom>
          <a:noFill/>
        </p:spPr>
        <p:txBody>
          <a:bodyPr wrap="none" rtlCol="0">
            <a:spAutoFit/>
          </a:bodyPr>
          <a:lstStyle/>
          <a:p>
            <a:r>
              <a:rPr lang="nb-NO" dirty="0"/>
              <a:t>x</a:t>
            </a:r>
            <a:r>
              <a:rPr lang="nb-NO" baseline="-25000" dirty="0"/>
              <a:t>1</a:t>
            </a:r>
          </a:p>
        </p:txBody>
      </p:sp>
      <p:sp>
        <p:nvSpPr>
          <p:cNvPr id="29" name="TekstSylinder 28">
            <a:extLst>
              <a:ext uri="{FF2B5EF4-FFF2-40B4-BE49-F238E27FC236}">
                <a16:creationId xmlns:a16="http://schemas.microsoft.com/office/drawing/2014/main" id="{6D373975-6BD6-4E6B-8FB7-11E3E2F5F93B}"/>
              </a:ext>
            </a:extLst>
          </p:cNvPr>
          <p:cNvSpPr txBox="1"/>
          <p:nvPr/>
        </p:nvSpPr>
        <p:spPr>
          <a:xfrm>
            <a:off x="11043619" y="4894692"/>
            <a:ext cx="362600" cy="369332"/>
          </a:xfrm>
          <a:prstGeom prst="rect">
            <a:avLst/>
          </a:prstGeom>
          <a:noFill/>
        </p:spPr>
        <p:txBody>
          <a:bodyPr wrap="none" rtlCol="0">
            <a:spAutoFit/>
          </a:bodyPr>
          <a:lstStyle/>
          <a:p>
            <a:r>
              <a:rPr lang="nb-NO" dirty="0"/>
              <a:t>x</a:t>
            </a:r>
            <a:r>
              <a:rPr lang="nb-NO" baseline="-25000" dirty="0"/>
              <a:t>3</a:t>
            </a:r>
          </a:p>
        </p:txBody>
      </p:sp>
      <p:sp>
        <p:nvSpPr>
          <p:cNvPr id="30" name="TekstSylinder 29">
            <a:extLst>
              <a:ext uri="{FF2B5EF4-FFF2-40B4-BE49-F238E27FC236}">
                <a16:creationId xmlns:a16="http://schemas.microsoft.com/office/drawing/2014/main" id="{6E9328C2-442F-4B13-BEE7-AA1409E04E2D}"/>
              </a:ext>
            </a:extLst>
          </p:cNvPr>
          <p:cNvSpPr txBox="1"/>
          <p:nvPr/>
        </p:nvSpPr>
        <p:spPr>
          <a:xfrm>
            <a:off x="9653152" y="3879814"/>
            <a:ext cx="362600" cy="369332"/>
          </a:xfrm>
          <a:prstGeom prst="rect">
            <a:avLst/>
          </a:prstGeom>
          <a:noFill/>
        </p:spPr>
        <p:txBody>
          <a:bodyPr wrap="none" rtlCol="0">
            <a:spAutoFit/>
          </a:bodyPr>
          <a:lstStyle/>
          <a:p>
            <a:r>
              <a:rPr lang="nb-NO" dirty="0"/>
              <a:t>x</a:t>
            </a:r>
            <a:r>
              <a:rPr lang="nb-NO" baseline="-25000" dirty="0"/>
              <a:t>2</a:t>
            </a:r>
          </a:p>
        </p:txBody>
      </p:sp>
      <p:sp>
        <p:nvSpPr>
          <p:cNvPr id="31" name="TekstSylinder 30">
            <a:extLst>
              <a:ext uri="{FF2B5EF4-FFF2-40B4-BE49-F238E27FC236}">
                <a16:creationId xmlns:a16="http://schemas.microsoft.com/office/drawing/2014/main" id="{7B6671F5-C01B-4B70-A86F-F754919C950D}"/>
              </a:ext>
            </a:extLst>
          </p:cNvPr>
          <p:cNvSpPr txBox="1"/>
          <p:nvPr/>
        </p:nvSpPr>
        <p:spPr>
          <a:xfrm>
            <a:off x="4950449" y="1846545"/>
            <a:ext cx="362600" cy="369332"/>
          </a:xfrm>
          <a:prstGeom prst="rect">
            <a:avLst/>
          </a:prstGeom>
          <a:noFill/>
        </p:spPr>
        <p:txBody>
          <a:bodyPr wrap="none" rtlCol="0">
            <a:spAutoFit/>
          </a:bodyPr>
          <a:lstStyle/>
          <a:p>
            <a:r>
              <a:rPr lang="nb-NO" dirty="0"/>
              <a:t>x</a:t>
            </a:r>
            <a:r>
              <a:rPr lang="nb-NO" baseline="-25000" dirty="0"/>
              <a:t>1</a:t>
            </a:r>
          </a:p>
        </p:txBody>
      </p:sp>
      <p:sp>
        <p:nvSpPr>
          <p:cNvPr id="32" name="TekstSylinder 31">
            <a:extLst>
              <a:ext uri="{FF2B5EF4-FFF2-40B4-BE49-F238E27FC236}">
                <a16:creationId xmlns:a16="http://schemas.microsoft.com/office/drawing/2014/main" id="{28D60975-F872-4F4F-B661-1AE69B8836F4}"/>
              </a:ext>
            </a:extLst>
          </p:cNvPr>
          <p:cNvSpPr txBox="1"/>
          <p:nvPr/>
        </p:nvSpPr>
        <p:spPr>
          <a:xfrm>
            <a:off x="5536486" y="1846545"/>
            <a:ext cx="362600" cy="369332"/>
          </a:xfrm>
          <a:prstGeom prst="rect">
            <a:avLst/>
          </a:prstGeom>
          <a:noFill/>
        </p:spPr>
        <p:txBody>
          <a:bodyPr wrap="none" rtlCol="0">
            <a:spAutoFit/>
          </a:bodyPr>
          <a:lstStyle/>
          <a:p>
            <a:r>
              <a:rPr lang="nb-NO" dirty="0"/>
              <a:t>x</a:t>
            </a:r>
            <a:r>
              <a:rPr lang="nb-NO" baseline="-25000" dirty="0"/>
              <a:t>3</a:t>
            </a:r>
          </a:p>
        </p:txBody>
      </p:sp>
      <p:sp>
        <p:nvSpPr>
          <p:cNvPr id="33" name="TekstSylinder 32">
            <a:extLst>
              <a:ext uri="{FF2B5EF4-FFF2-40B4-BE49-F238E27FC236}">
                <a16:creationId xmlns:a16="http://schemas.microsoft.com/office/drawing/2014/main" id="{6AC9A8E7-656F-4CA2-961D-99F3DF7A589D}"/>
              </a:ext>
            </a:extLst>
          </p:cNvPr>
          <p:cNvSpPr txBox="1"/>
          <p:nvPr/>
        </p:nvSpPr>
        <p:spPr>
          <a:xfrm>
            <a:off x="5173886" y="1846545"/>
            <a:ext cx="362600" cy="369332"/>
          </a:xfrm>
          <a:prstGeom prst="rect">
            <a:avLst/>
          </a:prstGeom>
          <a:noFill/>
        </p:spPr>
        <p:txBody>
          <a:bodyPr wrap="none" rtlCol="0">
            <a:spAutoFit/>
          </a:bodyPr>
          <a:lstStyle/>
          <a:p>
            <a:r>
              <a:rPr lang="nb-NO" dirty="0"/>
              <a:t>x</a:t>
            </a:r>
            <a:r>
              <a:rPr lang="nb-NO" baseline="-25000" dirty="0"/>
              <a:t>2</a:t>
            </a:r>
          </a:p>
        </p:txBody>
      </p:sp>
    </p:spTree>
    <p:extLst>
      <p:ext uri="{BB962C8B-B14F-4D97-AF65-F5344CB8AC3E}">
        <p14:creationId xmlns:p14="http://schemas.microsoft.com/office/powerpoint/2010/main" val="160945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C67CAF-521E-4A74-87C6-63FB90A90545}"/>
              </a:ext>
            </a:extLst>
          </p:cNvPr>
          <p:cNvSpPr>
            <a:spLocks noGrp="1"/>
          </p:cNvSpPr>
          <p:nvPr>
            <p:ph type="title"/>
          </p:nvPr>
        </p:nvSpPr>
        <p:spPr/>
        <p:txBody>
          <a:bodyPr/>
          <a:lstStyle/>
          <a:p>
            <a:r>
              <a:rPr lang="en-GB" dirty="0"/>
              <a:t>Velocity log from well 2/4-16</a:t>
            </a:r>
          </a:p>
        </p:txBody>
      </p:sp>
      <p:sp>
        <p:nvSpPr>
          <p:cNvPr id="4" name="Plassholder for innhold 3">
            <a:extLst>
              <a:ext uri="{FF2B5EF4-FFF2-40B4-BE49-F238E27FC236}">
                <a16:creationId xmlns:a16="http://schemas.microsoft.com/office/drawing/2014/main" id="{9A256030-F4D8-47BE-A265-5E24AE35B463}"/>
              </a:ext>
            </a:extLst>
          </p:cNvPr>
          <p:cNvSpPr>
            <a:spLocks noGrp="1"/>
          </p:cNvSpPr>
          <p:nvPr>
            <p:ph sz="half" idx="2"/>
          </p:nvPr>
        </p:nvSpPr>
        <p:spPr/>
        <p:txBody>
          <a:bodyPr/>
          <a:lstStyle/>
          <a:p>
            <a:r>
              <a:rPr lang="en-GB" dirty="0"/>
              <a:t>Velocity log smoothed with a moving average. </a:t>
            </a:r>
          </a:p>
          <a:p>
            <a:r>
              <a:rPr lang="en-GB" dirty="0"/>
              <a:t>General gradient of 0.6 s</a:t>
            </a:r>
            <a:r>
              <a:rPr lang="en-GB" baseline="30000" dirty="0"/>
              <a:t>-1</a:t>
            </a:r>
          </a:p>
        </p:txBody>
      </p:sp>
      <p:pic>
        <p:nvPicPr>
          <p:cNvPr id="8" name="Plassholder for innhold 7">
            <a:extLst>
              <a:ext uri="{FF2B5EF4-FFF2-40B4-BE49-F238E27FC236}">
                <a16:creationId xmlns:a16="http://schemas.microsoft.com/office/drawing/2014/main" id="{73D0A51F-702C-409A-8685-6CA9B0068151}"/>
              </a:ext>
            </a:extLst>
          </p:cNvPr>
          <p:cNvPicPr>
            <a:picLocks noGrp="1" noChangeAspect="1"/>
          </p:cNvPicPr>
          <p:nvPr>
            <p:ph sz="half" idx="1"/>
          </p:nvPr>
        </p:nvPicPr>
        <p:blipFill>
          <a:blip r:embed="rId3"/>
          <a:stretch>
            <a:fillRect/>
          </a:stretch>
        </p:blipFill>
        <p:spPr>
          <a:xfrm>
            <a:off x="1194608" y="1825625"/>
            <a:ext cx="4468783" cy="4351338"/>
          </a:xfrm>
          <a:prstGeom prst="rect">
            <a:avLst/>
          </a:prstGeom>
        </p:spPr>
      </p:pic>
      <p:pic>
        <p:nvPicPr>
          <p:cNvPr id="9" name="Bilde 8">
            <a:extLst>
              <a:ext uri="{FF2B5EF4-FFF2-40B4-BE49-F238E27FC236}">
                <a16:creationId xmlns:a16="http://schemas.microsoft.com/office/drawing/2014/main" id="{51083759-4DE4-4AC7-B377-3FA25F383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193882"/>
            <a:ext cx="3445779" cy="3342146"/>
          </a:xfrm>
          <a:prstGeom prst="rect">
            <a:avLst/>
          </a:prstGeom>
        </p:spPr>
      </p:pic>
    </p:spTree>
    <p:extLst>
      <p:ext uri="{BB962C8B-B14F-4D97-AF65-F5344CB8AC3E}">
        <p14:creationId xmlns:p14="http://schemas.microsoft.com/office/powerpoint/2010/main" val="220870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99EDFE-D3A0-42EA-90B2-2644C5BFEB8C}"/>
              </a:ext>
            </a:extLst>
          </p:cNvPr>
          <p:cNvSpPr>
            <a:spLocks noGrp="1"/>
          </p:cNvSpPr>
          <p:nvPr>
            <p:ph type="title"/>
          </p:nvPr>
        </p:nvSpPr>
        <p:spPr>
          <a:xfrm>
            <a:off x="668121" y="336698"/>
            <a:ext cx="10515600" cy="1325563"/>
          </a:xfrm>
        </p:spPr>
        <p:txBody>
          <a:bodyPr/>
          <a:lstStyle/>
          <a:p>
            <a:r>
              <a:rPr lang="nb-NO" dirty="0" err="1"/>
              <a:t>Low-passed</a:t>
            </a:r>
            <a:r>
              <a:rPr lang="nb-NO" dirty="0"/>
              <a:t> </a:t>
            </a:r>
            <a:r>
              <a:rPr lang="nb-NO" dirty="0" err="1"/>
              <a:t>shot</a:t>
            </a:r>
            <a:r>
              <a:rPr lang="nb-NO" dirty="0"/>
              <a:t> </a:t>
            </a:r>
            <a:r>
              <a:rPr lang="nb-NO" dirty="0" err="1"/>
              <a:t>gather</a:t>
            </a:r>
            <a:r>
              <a:rPr lang="nb-NO" dirty="0"/>
              <a:t>, 2/4-14 </a:t>
            </a:r>
            <a:r>
              <a:rPr lang="nb-NO" dirty="0" err="1"/>
              <a:t>field</a:t>
            </a:r>
            <a:r>
              <a:rPr lang="nb-NO" dirty="0"/>
              <a:t> data</a:t>
            </a:r>
          </a:p>
        </p:txBody>
      </p:sp>
      <p:sp>
        <p:nvSpPr>
          <p:cNvPr id="3" name="Plassholder for innhold 2">
            <a:extLst>
              <a:ext uri="{FF2B5EF4-FFF2-40B4-BE49-F238E27FC236}">
                <a16:creationId xmlns:a16="http://schemas.microsoft.com/office/drawing/2014/main" id="{73924AD0-4AEA-402A-8DC3-42FD67D88EF9}"/>
              </a:ext>
            </a:extLst>
          </p:cNvPr>
          <p:cNvSpPr>
            <a:spLocks noGrp="1"/>
          </p:cNvSpPr>
          <p:nvPr>
            <p:ph idx="1"/>
          </p:nvPr>
        </p:nvSpPr>
        <p:spPr>
          <a:xfrm>
            <a:off x="264696" y="1825625"/>
            <a:ext cx="4243136" cy="1992396"/>
          </a:xfrm>
        </p:spPr>
        <p:txBody>
          <a:bodyPr>
            <a:normAutofit/>
          </a:bodyPr>
          <a:lstStyle/>
          <a:p>
            <a:pPr marL="0" indent="0">
              <a:buNone/>
            </a:pPr>
            <a:r>
              <a:rPr lang="nb-NO" sz="2400" dirty="0"/>
              <a:t>Superpositioning of headwave and diving waves + diving wave multiples gives amplitudes increasing with offset </a:t>
            </a:r>
            <a:r>
              <a:rPr lang="nb-NO" sz="2400" i="1" dirty="0"/>
              <a:t>(Kazei et al. 2013)</a:t>
            </a:r>
          </a:p>
        </p:txBody>
      </p:sp>
      <p:grpSp>
        <p:nvGrpSpPr>
          <p:cNvPr id="16" name="Gruppe 15">
            <a:extLst>
              <a:ext uri="{FF2B5EF4-FFF2-40B4-BE49-F238E27FC236}">
                <a16:creationId xmlns:a16="http://schemas.microsoft.com/office/drawing/2014/main" id="{7D6F4A50-3426-43E1-83F5-10DC2875B18E}"/>
              </a:ext>
            </a:extLst>
          </p:cNvPr>
          <p:cNvGrpSpPr/>
          <p:nvPr/>
        </p:nvGrpSpPr>
        <p:grpSpPr>
          <a:xfrm>
            <a:off x="4924926" y="1491916"/>
            <a:ext cx="6557210" cy="5148004"/>
            <a:chOff x="2319337" y="395287"/>
            <a:chExt cx="7701078" cy="6067425"/>
          </a:xfrm>
        </p:grpSpPr>
        <p:pic>
          <p:nvPicPr>
            <p:cNvPr id="4" name="Bilde 3">
              <a:extLst>
                <a:ext uri="{FF2B5EF4-FFF2-40B4-BE49-F238E27FC236}">
                  <a16:creationId xmlns:a16="http://schemas.microsoft.com/office/drawing/2014/main" id="{429BDACF-0871-45FC-8F65-2EB5F25E955E}"/>
                </a:ext>
              </a:extLst>
            </p:cNvPr>
            <p:cNvPicPr>
              <a:picLocks noChangeAspect="1"/>
            </p:cNvPicPr>
            <p:nvPr/>
          </p:nvPicPr>
          <p:blipFill>
            <a:blip r:embed="rId3"/>
            <a:stretch>
              <a:fillRect/>
            </a:stretch>
          </p:blipFill>
          <p:spPr>
            <a:xfrm>
              <a:off x="2319337" y="395287"/>
              <a:ext cx="7553325" cy="6067425"/>
            </a:xfrm>
            <a:prstGeom prst="rect">
              <a:avLst/>
            </a:prstGeom>
          </p:spPr>
        </p:pic>
        <p:sp>
          <p:nvSpPr>
            <p:cNvPr id="11" name="TekstSylinder 10">
              <a:extLst>
                <a:ext uri="{FF2B5EF4-FFF2-40B4-BE49-F238E27FC236}">
                  <a16:creationId xmlns:a16="http://schemas.microsoft.com/office/drawing/2014/main" id="{1E0BF8E6-431E-4F60-B547-440573C7333E}"/>
                </a:ext>
              </a:extLst>
            </p:cNvPr>
            <p:cNvSpPr txBox="1"/>
            <p:nvPr/>
          </p:nvSpPr>
          <p:spPr>
            <a:xfrm>
              <a:off x="9669251" y="3488643"/>
              <a:ext cx="340158" cy="461665"/>
            </a:xfrm>
            <a:prstGeom prst="rect">
              <a:avLst/>
            </a:prstGeom>
            <a:gradFill flip="none" rotWithShape="1">
              <a:gsLst>
                <a:gs pos="0">
                  <a:srgbClr val="FF0000"/>
                </a:gs>
                <a:gs pos="0">
                  <a:srgbClr val="FF0000"/>
                </a:gs>
                <a:gs pos="0">
                  <a:schemeClr val="accent1">
                    <a:lumMod val="45000"/>
                    <a:lumOff val="55000"/>
                  </a:schemeClr>
                </a:gs>
                <a:gs pos="0">
                  <a:schemeClr val="accent1">
                    <a:lumMod val="45000"/>
                    <a:lumOff val="55000"/>
                  </a:schemeClr>
                </a:gs>
                <a:gs pos="0">
                  <a:schemeClr val="accent1">
                    <a:lumMod val="30000"/>
                    <a:lumOff val="70000"/>
                    <a:alpha val="75000"/>
                  </a:schemeClr>
                </a:gs>
              </a:gsLst>
              <a:path path="circle">
                <a:fillToRect l="50000" t="50000" r="50000" b="50000"/>
              </a:path>
              <a:tileRect/>
            </a:gradFill>
          </p:spPr>
          <p:txBody>
            <a:bodyPr wrap="square" rtlCol="0">
              <a:spAutoFit/>
            </a:bodyPr>
            <a:lstStyle/>
            <a:p>
              <a:r>
                <a:rPr lang="en-GB" sz="2400" b="1" dirty="0">
                  <a:solidFill>
                    <a:srgbClr val="FF0000"/>
                  </a:solidFill>
                </a:rPr>
                <a:t>1</a:t>
              </a:r>
            </a:p>
          </p:txBody>
        </p:sp>
        <p:sp>
          <p:nvSpPr>
            <p:cNvPr id="12" name="TekstSylinder 11">
              <a:extLst>
                <a:ext uri="{FF2B5EF4-FFF2-40B4-BE49-F238E27FC236}">
                  <a16:creationId xmlns:a16="http://schemas.microsoft.com/office/drawing/2014/main" id="{B8E0464E-45F0-4D1A-9E10-D2552F22B1E0}"/>
                </a:ext>
              </a:extLst>
            </p:cNvPr>
            <p:cNvSpPr txBox="1"/>
            <p:nvPr/>
          </p:nvSpPr>
          <p:spPr>
            <a:xfrm>
              <a:off x="9669251" y="4016167"/>
              <a:ext cx="340158" cy="461665"/>
            </a:xfrm>
            <a:prstGeom prst="rect">
              <a:avLst/>
            </a:prstGeom>
            <a:gradFill flip="none" rotWithShape="1">
              <a:gsLst>
                <a:gs pos="0">
                  <a:srgbClr val="FF0000"/>
                </a:gs>
                <a:gs pos="0">
                  <a:srgbClr val="FF0000"/>
                </a:gs>
                <a:gs pos="0">
                  <a:schemeClr val="accent1">
                    <a:lumMod val="45000"/>
                    <a:lumOff val="55000"/>
                  </a:schemeClr>
                </a:gs>
                <a:gs pos="0">
                  <a:schemeClr val="accent1">
                    <a:lumMod val="45000"/>
                    <a:lumOff val="55000"/>
                  </a:schemeClr>
                </a:gs>
                <a:gs pos="0">
                  <a:schemeClr val="accent1">
                    <a:lumMod val="30000"/>
                    <a:lumOff val="70000"/>
                    <a:alpha val="75000"/>
                  </a:schemeClr>
                </a:gs>
              </a:gsLst>
              <a:path path="circle">
                <a:fillToRect l="50000" t="50000" r="50000" b="50000"/>
              </a:path>
              <a:tileRect/>
            </a:gradFill>
          </p:spPr>
          <p:txBody>
            <a:bodyPr wrap="square" rtlCol="0">
              <a:spAutoFit/>
            </a:bodyPr>
            <a:lstStyle/>
            <a:p>
              <a:r>
                <a:rPr lang="en-GB" sz="2400" b="1" dirty="0">
                  <a:solidFill>
                    <a:srgbClr val="FF0000"/>
                  </a:solidFill>
                </a:rPr>
                <a:t>2</a:t>
              </a:r>
            </a:p>
          </p:txBody>
        </p:sp>
        <p:sp>
          <p:nvSpPr>
            <p:cNvPr id="13" name="TekstSylinder 12">
              <a:extLst>
                <a:ext uri="{FF2B5EF4-FFF2-40B4-BE49-F238E27FC236}">
                  <a16:creationId xmlns:a16="http://schemas.microsoft.com/office/drawing/2014/main" id="{428ADD9F-4203-41B5-9802-E48B301A75AB}"/>
                </a:ext>
              </a:extLst>
            </p:cNvPr>
            <p:cNvSpPr txBox="1"/>
            <p:nvPr/>
          </p:nvSpPr>
          <p:spPr>
            <a:xfrm>
              <a:off x="9680257" y="4697689"/>
              <a:ext cx="340158" cy="461665"/>
            </a:xfrm>
            <a:prstGeom prst="rect">
              <a:avLst/>
            </a:prstGeom>
            <a:gradFill flip="none" rotWithShape="1">
              <a:gsLst>
                <a:gs pos="0">
                  <a:srgbClr val="FF0000"/>
                </a:gs>
                <a:gs pos="0">
                  <a:srgbClr val="FF0000"/>
                </a:gs>
                <a:gs pos="0">
                  <a:schemeClr val="accent1">
                    <a:lumMod val="45000"/>
                    <a:lumOff val="55000"/>
                  </a:schemeClr>
                </a:gs>
                <a:gs pos="0">
                  <a:schemeClr val="accent1">
                    <a:lumMod val="45000"/>
                    <a:lumOff val="55000"/>
                  </a:schemeClr>
                </a:gs>
                <a:gs pos="0">
                  <a:schemeClr val="accent1">
                    <a:lumMod val="30000"/>
                    <a:lumOff val="70000"/>
                    <a:alpha val="75000"/>
                  </a:schemeClr>
                </a:gs>
              </a:gsLst>
              <a:path path="circle">
                <a:fillToRect l="50000" t="50000" r="50000" b="50000"/>
              </a:path>
              <a:tileRect/>
            </a:gradFill>
          </p:spPr>
          <p:txBody>
            <a:bodyPr wrap="square" rtlCol="0">
              <a:spAutoFit/>
            </a:bodyPr>
            <a:lstStyle/>
            <a:p>
              <a:r>
                <a:rPr lang="en-GB" sz="2400" b="1" dirty="0">
                  <a:solidFill>
                    <a:srgbClr val="FF0000"/>
                  </a:solidFill>
                </a:rPr>
                <a:t>3</a:t>
              </a:r>
            </a:p>
          </p:txBody>
        </p:sp>
        <p:sp>
          <p:nvSpPr>
            <p:cNvPr id="14" name="TekstSylinder 13">
              <a:extLst>
                <a:ext uri="{FF2B5EF4-FFF2-40B4-BE49-F238E27FC236}">
                  <a16:creationId xmlns:a16="http://schemas.microsoft.com/office/drawing/2014/main" id="{5F9CA9AD-2B48-4CC2-A038-D20343B5CE3D}"/>
                </a:ext>
              </a:extLst>
            </p:cNvPr>
            <p:cNvSpPr txBox="1"/>
            <p:nvPr/>
          </p:nvSpPr>
          <p:spPr>
            <a:xfrm>
              <a:off x="9680257" y="5294291"/>
              <a:ext cx="340158" cy="461665"/>
            </a:xfrm>
            <a:prstGeom prst="rect">
              <a:avLst/>
            </a:prstGeom>
            <a:gradFill flip="none" rotWithShape="1">
              <a:gsLst>
                <a:gs pos="0">
                  <a:srgbClr val="FF0000"/>
                </a:gs>
                <a:gs pos="0">
                  <a:srgbClr val="FF0000"/>
                </a:gs>
                <a:gs pos="0">
                  <a:schemeClr val="accent1">
                    <a:lumMod val="45000"/>
                    <a:lumOff val="55000"/>
                  </a:schemeClr>
                </a:gs>
                <a:gs pos="0">
                  <a:schemeClr val="accent1">
                    <a:lumMod val="45000"/>
                    <a:lumOff val="55000"/>
                  </a:schemeClr>
                </a:gs>
                <a:gs pos="0">
                  <a:schemeClr val="accent1">
                    <a:lumMod val="30000"/>
                    <a:lumOff val="70000"/>
                    <a:alpha val="75000"/>
                  </a:schemeClr>
                </a:gs>
              </a:gsLst>
              <a:path path="circle">
                <a:fillToRect l="50000" t="50000" r="50000" b="50000"/>
              </a:path>
              <a:tileRect/>
            </a:gradFill>
          </p:spPr>
          <p:txBody>
            <a:bodyPr wrap="square" rtlCol="0">
              <a:spAutoFit/>
            </a:bodyPr>
            <a:lstStyle/>
            <a:p>
              <a:r>
                <a:rPr lang="en-GB" sz="2400" b="1" dirty="0">
                  <a:solidFill>
                    <a:srgbClr val="FF0000"/>
                  </a:solidFill>
                </a:rPr>
                <a:t>4</a:t>
              </a:r>
            </a:p>
          </p:txBody>
        </p:sp>
        <p:sp>
          <p:nvSpPr>
            <p:cNvPr id="15" name="TekstSylinder 14">
              <a:extLst>
                <a:ext uri="{FF2B5EF4-FFF2-40B4-BE49-F238E27FC236}">
                  <a16:creationId xmlns:a16="http://schemas.microsoft.com/office/drawing/2014/main" id="{669D24A3-0218-4863-8909-8A7588746207}"/>
                </a:ext>
              </a:extLst>
            </p:cNvPr>
            <p:cNvSpPr txBox="1"/>
            <p:nvPr/>
          </p:nvSpPr>
          <p:spPr>
            <a:xfrm>
              <a:off x="9680257" y="5837683"/>
              <a:ext cx="340158" cy="461665"/>
            </a:xfrm>
            <a:prstGeom prst="rect">
              <a:avLst/>
            </a:prstGeom>
            <a:gradFill flip="none" rotWithShape="1">
              <a:gsLst>
                <a:gs pos="0">
                  <a:srgbClr val="FF0000"/>
                </a:gs>
                <a:gs pos="0">
                  <a:srgbClr val="FF0000"/>
                </a:gs>
                <a:gs pos="0">
                  <a:schemeClr val="accent1">
                    <a:lumMod val="45000"/>
                    <a:lumOff val="55000"/>
                  </a:schemeClr>
                </a:gs>
                <a:gs pos="0">
                  <a:schemeClr val="accent1">
                    <a:lumMod val="45000"/>
                    <a:lumOff val="55000"/>
                  </a:schemeClr>
                </a:gs>
                <a:gs pos="0">
                  <a:schemeClr val="accent1">
                    <a:lumMod val="30000"/>
                    <a:lumOff val="70000"/>
                    <a:alpha val="75000"/>
                  </a:schemeClr>
                </a:gs>
              </a:gsLst>
              <a:path path="circle">
                <a:fillToRect l="50000" t="50000" r="50000" b="50000"/>
              </a:path>
              <a:tileRect/>
            </a:gradFill>
          </p:spPr>
          <p:txBody>
            <a:bodyPr wrap="square" rtlCol="0">
              <a:spAutoFit/>
            </a:bodyPr>
            <a:lstStyle/>
            <a:p>
              <a:r>
                <a:rPr lang="en-GB" sz="2400" b="1" dirty="0">
                  <a:solidFill>
                    <a:srgbClr val="FF0000"/>
                  </a:solidFill>
                </a:rPr>
                <a:t>5</a:t>
              </a:r>
            </a:p>
          </p:txBody>
        </p:sp>
      </p:grpSp>
    </p:spTree>
    <p:extLst>
      <p:ext uri="{BB962C8B-B14F-4D97-AF65-F5344CB8AC3E}">
        <p14:creationId xmlns:p14="http://schemas.microsoft.com/office/powerpoint/2010/main" val="166073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ADA9346-8E99-4E60-A04A-EBF4F68E5386}"/>
              </a:ext>
            </a:extLst>
          </p:cNvPr>
          <p:cNvPicPr>
            <a:picLocks noChangeAspect="1"/>
          </p:cNvPicPr>
          <p:nvPr/>
        </p:nvPicPr>
        <p:blipFill>
          <a:blip r:embed="rId3"/>
          <a:stretch>
            <a:fillRect/>
          </a:stretch>
        </p:blipFill>
        <p:spPr>
          <a:xfrm>
            <a:off x="1" y="3060162"/>
            <a:ext cx="2859110" cy="3749814"/>
          </a:xfrm>
          <a:prstGeom prst="rect">
            <a:avLst/>
          </a:prstGeom>
        </p:spPr>
      </p:pic>
      <p:pic>
        <p:nvPicPr>
          <p:cNvPr id="13" name="Plassholder for innhold 12">
            <a:extLst>
              <a:ext uri="{FF2B5EF4-FFF2-40B4-BE49-F238E27FC236}">
                <a16:creationId xmlns:a16="http://schemas.microsoft.com/office/drawing/2014/main" id="{7EE79C18-8085-40F1-AF95-83513298FD16}"/>
              </a:ext>
            </a:extLst>
          </p:cNvPr>
          <p:cNvPicPr>
            <a:picLocks noGrp="1" noChangeAspect="1"/>
          </p:cNvPicPr>
          <p:nvPr>
            <p:ph idx="1"/>
          </p:nvPr>
        </p:nvPicPr>
        <p:blipFill>
          <a:blip r:embed="rId4"/>
          <a:stretch>
            <a:fillRect/>
          </a:stretch>
        </p:blipFill>
        <p:spPr>
          <a:xfrm>
            <a:off x="2704197" y="1580604"/>
            <a:ext cx="9487803" cy="4258493"/>
          </a:xfrm>
          <a:prstGeom prst="rect">
            <a:avLst/>
          </a:prstGeom>
        </p:spPr>
      </p:pic>
      <p:sp>
        <p:nvSpPr>
          <p:cNvPr id="2" name="Tittel 1">
            <a:extLst>
              <a:ext uri="{FF2B5EF4-FFF2-40B4-BE49-F238E27FC236}">
                <a16:creationId xmlns:a16="http://schemas.microsoft.com/office/drawing/2014/main" id="{7778C021-17C6-40DC-8BB2-565D91A8CCD5}"/>
              </a:ext>
            </a:extLst>
          </p:cNvPr>
          <p:cNvSpPr>
            <a:spLocks noGrp="1"/>
          </p:cNvSpPr>
          <p:nvPr>
            <p:ph type="title"/>
          </p:nvPr>
        </p:nvSpPr>
        <p:spPr/>
        <p:txBody>
          <a:bodyPr/>
          <a:lstStyle/>
          <a:p>
            <a:r>
              <a:rPr lang="nb-NO" dirty="0" err="1"/>
              <a:t>Seismic</a:t>
            </a:r>
            <a:r>
              <a:rPr lang="nb-NO" dirty="0"/>
              <a:t> trace at 3500 m offset</a:t>
            </a:r>
          </a:p>
        </p:txBody>
      </p:sp>
      <p:sp>
        <p:nvSpPr>
          <p:cNvPr id="14" name="TekstSylinder 13">
            <a:extLst>
              <a:ext uri="{FF2B5EF4-FFF2-40B4-BE49-F238E27FC236}">
                <a16:creationId xmlns:a16="http://schemas.microsoft.com/office/drawing/2014/main" id="{FA2B0101-C1CD-40E5-AFD5-B6B886AB0C98}"/>
              </a:ext>
            </a:extLst>
          </p:cNvPr>
          <p:cNvSpPr txBox="1"/>
          <p:nvPr/>
        </p:nvSpPr>
        <p:spPr>
          <a:xfrm>
            <a:off x="11746430" y="2614180"/>
            <a:ext cx="340158" cy="46166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txBody>
          <a:bodyPr wrap="none" rtlCol="0">
            <a:spAutoFit/>
          </a:bodyPr>
          <a:lstStyle/>
          <a:p>
            <a:r>
              <a:rPr lang="en-GB" sz="2400" b="1" dirty="0">
                <a:solidFill>
                  <a:srgbClr val="FF0000"/>
                </a:solidFill>
              </a:rPr>
              <a:t>1</a:t>
            </a:r>
          </a:p>
        </p:txBody>
      </p:sp>
      <p:sp>
        <p:nvSpPr>
          <p:cNvPr id="15" name="TekstSylinder 14">
            <a:extLst>
              <a:ext uri="{FF2B5EF4-FFF2-40B4-BE49-F238E27FC236}">
                <a16:creationId xmlns:a16="http://schemas.microsoft.com/office/drawing/2014/main" id="{4F6A0661-B641-4AED-BED6-7A35DD40436C}"/>
              </a:ext>
            </a:extLst>
          </p:cNvPr>
          <p:cNvSpPr txBox="1"/>
          <p:nvPr/>
        </p:nvSpPr>
        <p:spPr>
          <a:xfrm>
            <a:off x="11746430" y="3226805"/>
            <a:ext cx="340158" cy="46166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txBody>
          <a:bodyPr wrap="none" rtlCol="0">
            <a:spAutoFit/>
          </a:bodyPr>
          <a:lstStyle/>
          <a:p>
            <a:r>
              <a:rPr lang="en-GB" sz="2400" b="1" dirty="0">
                <a:solidFill>
                  <a:srgbClr val="FF0000"/>
                </a:solidFill>
              </a:rPr>
              <a:t>2</a:t>
            </a:r>
          </a:p>
        </p:txBody>
      </p:sp>
      <p:sp>
        <p:nvSpPr>
          <p:cNvPr id="16" name="TekstSylinder 15">
            <a:extLst>
              <a:ext uri="{FF2B5EF4-FFF2-40B4-BE49-F238E27FC236}">
                <a16:creationId xmlns:a16="http://schemas.microsoft.com/office/drawing/2014/main" id="{1C35E6FF-CC77-4106-AE86-7B9482BC4657}"/>
              </a:ext>
            </a:extLst>
          </p:cNvPr>
          <p:cNvSpPr txBox="1"/>
          <p:nvPr/>
        </p:nvSpPr>
        <p:spPr>
          <a:xfrm>
            <a:off x="11746430" y="3839430"/>
            <a:ext cx="340158" cy="46166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txBody>
          <a:bodyPr wrap="none" rtlCol="0">
            <a:spAutoFit/>
          </a:bodyPr>
          <a:lstStyle/>
          <a:p>
            <a:r>
              <a:rPr lang="en-GB" sz="2400" b="1" dirty="0">
                <a:solidFill>
                  <a:srgbClr val="FF0000"/>
                </a:solidFill>
              </a:rPr>
              <a:t>3</a:t>
            </a:r>
          </a:p>
        </p:txBody>
      </p:sp>
      <p:sp>
        <p:nvSpPr>
          <p:cNvPr id="17" name="TekstSylinder 16">
            <a:extLst>
              <a:ext uri="{FF2B5EF4-FFF2-40B4-BE49-F238E27FC236}">
                <a16:creationId xmlns:a16="http://schemas.microsoft.com/office/drawing/2014/main" id="{4B2AF2A4-1D4C-44F6-8F08-B9716A59F581}"/>
              </a:ext>
            </a:extLst>
          </p:cNvPr>
          <p:cNvSpPr txBox="1"/>
          <p:nvPr/>
        </p:nvSpPr>
        <p:spPr>
          <a:xfrm>
            <a:off x="11746430" y="4538084"/>
            <a:ext cx="340158" cy="46166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txBody>
          <a:bodyPr wrap="none" rtlCol="0">
            <a:spAutoFit/>
          </a:bodyPr>
          <a:lstStyle/>
          <a:p>
            <a:r>
              <a:rPr lang="en-GB" sz="2400" b="1" dirty="0">
                <a:solidFill>
                  <a:srgbClr val="FF0000"/>
                </a:solidFill>
              </a:rPr>
              <a:t>4</a:t>
            </a:r>
          </a:p>
        </p:txBody>
      </p:sp>
      <p:sp>
        <p:nvSpPr>
          <p:cNvPr id="18" name="TekstSylinder 17">
            <a:extLst>
              <a:ext uri="{FF2B5EF4-FFF2-40B4-BE49-F238E27FC236}">
                <a16:creationId xmlns:a16="http://schemas.microsoft.com/office/drawing/2014/main" id="{AAC17AE1-A6E5-4BD5-B3C7-D352FF78B86C}"/>
              </a:ext>
            </a:extLst>
          </p:cNvPr>
          <p:cNvSpPr txBox="1"/>
          <p:nvPr/>
        </p:nvSpPr>
        <p:spPr>
          <a:xfrm>
            <a:off x="11746430" y="5079789"/>
            <a:ext cx="340158" cy="461665"/>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path path="circle">
              <a:fillToRect l="50000" t="50000" r="50000" b="50000"/>
            </a:path>
            <a:tileRect/>
          </a:gradFill>
        </p:spPr>
        <p:txBody>
          <a:bodyPr wrap="none" rtlCol="0">
            <a:spAutoFit/>
          </a:bodyPr>
          <a:lstStyle/>
          <a:p>
            <a:r>
              <a:rPr lang="en-GB" sz="2400" b="1" dirty="0">
                <a:solidFill>
                  <a:srgbClr val="FF0000"/>
                </a:solidFill>
              </a:rPr>
              <a:t>5</a:t>
            </a:r>
          </a:p>
        </p:txBody>
      </p:sp>
      <p:sp>
        <p:nvSpPr>
          <p:cNvPr id="19" name="TekstSylinder 18">
            <a:extLst>
              <a:ext uri="{FF2B5EF4-FFF2-40B4-BE49-F238E27FC236}">
                <a16:creationId xmlns:a16="http://schemas.microsoft.com/office/drawing/2014/main" id="{1BF22D68-F53C-4DF3-B7F2-0D03CE5DD39A}"/>
              </a:ext>
            </a:extLst>
          </p:cNvPr>
          <p:cNvSpPr txBox="1"/>
          <p:nvPr/>
        </p:nvSpPr>
        <p:spPr>
          <a:xfrm>
            <a:off x="3383281" y="1690688"/>
            <a:ext cx="493981" cy="369332"/>
          </a:xfrm>
          <a:prstGeom prst="rect">
            <a:avLst/>
          </a:prstGeom>
          <a:noFill/>
        </p:spPr>
        <p:txBody>
          <a:bodyPr wrap="none" rtlCol="0">
            <a:spAutoFit/>
          </a:bodyPr>
          <a:lstStyle/>
          <a:p>
            <a:r>
              <a:rPr lang="nb-NO" dirty="0"/>
              <a:t>SW</a:t>
            </a:r>
          </a:p>
        </p:txBody>
      </p:sp>
      <p:sp>
        <p:nvSpPr>
          <p:cNvPr id="20" name="TekstSylinder 19">
            <a:extLst>
              <a:ext uri="{FF2B5EF4-FFF2-40B4-BE49-F238E27FC236}">
                <a16:creationId xmlns:a16="http://schemas.microsoft.com/office/drawing/2014/main" id="{B31ED299-8A23-4EAD-AECB-E0515F31D6BD}"/>
              </a:ext>
            </a:extLst>
          </p:cNvPr>
          <p:cNvSpPr txBox="1"/>
          <p:nvPr/>
        </p:nvSpPr>
        <p:spPr>
          <a:xfrm>
            <a:off x="11640632" y="1685028"/>
            <a:ext cx="445956" cy="369332"/>
          </a:xfrm>
          <a:prstGeom prst="rect">
            <a:avLst/>
          </a:prstGeom>
          <a:noFill/>
        </p:spPr>
        <p:txBody>
          <a:bodyPr wrap="none" rtlCol="0">
            <a:spAutoFit/>
          </a:bodyPr>
          <a:lstStyle/>
          <a:p>
            <a:r>
              <a:rPr lang="nb-NO" dirty="0"/>
              <a:t>NE</a:t>
            </a:r>
          </a:p>
        </p:txBody>
      </p:sp>
    </p:spTree>
    <p:extLst>
      <p:ext uri="{BB962C8B-B14F-4D97-AF65-F5344CB8AC3E}">
        <p14:creationId xmlns:p14="http://schemas.microsoft.com/office/powerpoint/2010/main" val="396632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2BEAED-FD82-4CD8-820A-300BF567FCF3}"/>
              </a:ext>
            </a:extLst>
          </p:cNvPr>
          <p:cNvSpPr>
            <a:spLocks noGrp="1"/>
          </p:cNvSpPr>
          <p:nvPr>
            <p:ph type="title"/>
          </p:nvPr>
        </p:nvSpPr>
        <p:spPr/>
        <p:txBody>
          <a:bodyPr/>
          <a:lstStyle/>
          <a:p>
            <a:pPr algn="ctr"/>
            <a:r>
              <a:rPr lang="nb-NO" dirty="0"/>
              <a:t>Second </a:t>
            </a:r>
            <a:r>
              <a:rPr lang="nb-NO" dirty="0" err="1"/>
              <a:t>event</a:t>
            </a:r>
            <a:r>
              <a:rPr lang="nb-NO" dirty="0"/>
              <a:t> at 3500 meter offset.</a:t>
            </a:r>
          </a:p>
        </p:txBody>
      </p:sp>
      <p:pic>
        <p:nvPicPr>
          <p:cNvPr id="5" name="Plassholder for innhold 4">
            <a:extLst>
              <a:ext uri="{FF2B5EF4-FFF2-40B4-BE49-F238E27FC236}">
                <a16:creationId xmlns:a16="http://schemas.microsoft.com/office/drawing/2014/main" id="{58141630-1E01-4F6F-9423-33E8EFBD1E2E}"/>
              </a:ext>
            </a:extLst>
          </p:cNvPr>
          <p:cNvPicPr>
            <a:picLocks noGrp="1" noChangeAspect="1"/>
          </p:cNvPicPr>
          <p:nvPr>
            <p:ph idx="1"/>
          </p:nvPr>
        </p:nvPicPr>
        <p:blipFill>
          <a:blip r:embed="rId3"/>
          <a:stretch>
            <a:fillRect/>
          </a:stretch>
        </p:blipFill>
        <p:spPr>
          <a:xfrm>
            <a:off x="3036233" y="1359636"/>
            <a:ext cx="6119534" cy="5238433"/>
          </a:xfrm>
          <a:prstGeom prst="rect">
            <a:avLst/>
          </a:prstGeom>
        </p:spPr>
      </p:pic>
    </p:spTree>
    <p:extLst>
      <p:ext uri="{BB962C8B-B14F-4D97-AF65-F5344CB8AC3E}">
        <p14:creationId xmlns:p14="http://schemas.microsoft.com/office/powerpoint/2010/main" val="3477441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1736</Words>
  <Application>Microsoft Office PowerPoint</Application>
  <PresentationFormat>Widescreen</PresentationFormat>
  <Paragraphs>142</Paragraphs>
  <Slides>16</Slides>
  <Notes>16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16</vt:i4>
      </vt:variant>
    </vt:vector>
  </HeadingPairs>
  <TitlesOfParts>
    <vt:vector size="20" baseType="lpstr">
      <vt:lpstr>Arial</vt:lpstr>
      <vt:lpstr>Calibri</vt:lpstr>
      <vt:lpstr>Calibri Light</vt:lpstr>
      <vt:lpstr>Office Theme</vt:lpstr>
      <vt:lpstr>Using diving waves for time-lapse seismic studies and overburden characterization</vt:lpstr>
      <vt:lpstr>Underground blowout -2/4-14</vt:lpstr>
      <vt:lpstr>PowerPoint-presentasjon</vt:lpstr>
      <vt:lpstr>PowerPoint-presentasjon</vt:lpstr>
      <vt:lpstr>Raypath of diving wave at different offsets and the corresponding timeshift</vt:lpstr>
      <vt:lpstr>Velocity log from well 2/4-16</vt:lpstr>
      <vt:lpstr>Low-passed shot gather, 2/4-14 field data</vt:lpstr>
      <vt:lpstr>Seismic trace at 3500 m offset</vt:lpstr>
      <vt:lpstr>Second event at 3500 meter offset.</vt:lpstr>
      <vt:lpstr>Second event at different offsets. </vt:lpstr>
      <vt:lpstr>Traveltime differences and timeshifts</vt:lpstr>
      <vt:lpstr>Full Waveform Inversion (preliminary results)</vt:lpstr>
      <vt:lpstr>Full Waveform Inversion (perlimenary results)</vt:lpstr>
      <vt:lpstr>Comparison with reflection data</vt:lpstr>
      <vt:lpstr>Summary and further work</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diving waves for time-lapse seismic studies and overburden characterization</dc:title>
  <dc:creator>Bjarte Foseide</dc:creator>
  <cp:lastModifiedBy>Bjarte Foseide</cp:lastModifiedBy>
  <cp:revision>23</cp:revision>
  <cp:lastPrinted>2018-04-23T10:06:45Z</cp:lastPrinted>
  <dcterms:created xsi:type="dcterms:W3CDTF">2018-04-19T06:16:21Z</dcterms:created>
  <dcterms:modified xsi:type="dcterms:W3CDTF">2018-04-24T06:13:15Z</dcterms:modified>
</cp:coreProperties>
</file>