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1"/>
  </p:sldMasterIdLst>
  <p:notesMasterIdLst>
    <p:notesMasterId r:id="rId25"/>
  </p:notesMasterIdLst>
  <p:handoutMasterIdLst>
    <p:handoutMasterId r:id="rId26"/>
  </p:handoutMasterIdLst>
  <p:sldIdLst>
    <p:sldId id="304" r:id="rId2"/>
    <p:sldId id="338" r:id="rId3"/>
    <p:sldId id="339" r:id="rId4"/>
    <p:sldId id="310" r:id="rId5"/>
    <p:sldId id="340" r:id="rId6"/>
    <p:sldId id="344" r:id="rId7"/>
    <p:sldId id="347" r:id="rId8"/>
    <p:sldId id="348" r:id="rId9"/>
    <p:sldId id="349" r:id="rId10"/>
    <p:sldId id="327" r:id="rId11"/>
    <p:sldId id="322" r:id="rId12"/>
    <p:sldId id="325" r:id="rId13"/>
    <p:sldId id="350" r:id="rId14"/>
    <p:sldId id="345" r:id="rId15"/>
    <p:sldId id="351" r:id="rId16"/>
    <p:sldId id="320" r:id="rId17"/>
    <p:sldId id="329" r:id="rId18"/>
    <p:sldId id="315" r:id="rId19"/>
    <p:sldId id="321" r:id="rId20"/>
    <p:sldId id="323" r:id="rId21"/>
    <p:sldId id="316" r:id="rId22"/>
    <p:sldId id="318" r:id="rId23"/>
    <p:sldId id="346" r:id="rId24"/>
  </p:sldIdLst>
  <p:sldSz cx="12192000" cy="6858000"/>
  <p:notesSz cx="9820275" cy="666908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168">
          <p15:clr>
            <a:srgbClr val="A4A3A4"/>
          </p15:clr>
        </p15:guide>
        <p15:guide id="2" pos="387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56565"/>
    <a:srgbClr val="5A5A5A"/>
    <a:srgbClr val="EEEEEE"/>
    <a:srgbClr val="BFBFBF"/>
    <a:srgbClr val="CCCCCC"/>
    <a:srgbClr val="003366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9" autoAdjust="0"/>
    <p:restoredTop sz="95083" autoAdjust="0"/>
  </p:normalViewPr>
  <p:slideViewPr>
    <p:cSldViewPr>
      <p:cViewPr varScale="1">
        <p:scale>
          <a:sx n="114" d="100"/>
          <a:sy n="114" d="100"/>
        </p:scale>
        <p:origin x="1248" y="101"/>
      </p:cViewPr>
      <p:guideLst>
        <p:guide orient="horz" pos="2160"/>
        <p:guide pos="384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50" d="100"/>
          <a:sy n="50" d="100"/>
        </p:scale>
        <p:origin x="2244" y="464"/>
      </p:cViewPr>
      <p:guideLst>
        <p:guide orient="horz" pos="1168"/>
        <p:guide pos="387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hii Lozovyi" userId="0a99504addfda3f7" providerId="LiveId" clId="{D1A0994D-D504-4273-AB7B-34FD3C10B1C9}"/>
    <pc:docChg chg="undo custSel addSld modSld sldOrd modMainMaster">
      <pc:chgData name="Serhii Lozovyi" userId="0a99504addfda3f7" providerId="LiveId" clId="{D1A0994D-D504-4273-AB7B-34FD3C10B1C9}" dt="2017-11-16T13:16:32.212" v="392" actId="1076"/>
      <pc:docMkLst>
        <pc:docMk/>
      </pc:docMkLst>
      <pc:sldChg chg="ord modTransition">
        <pc:chgData name="Serhii Lozovyi" userId="0a99504addfda3f7" providerId="LiveId" clId="{D1A0994D-D504-4273-AB7B-34FD3C10B1C9}" dt="2017-11-16T10:43:52.868" v="285" actId="1076"/>
        <pc:sldMkLst>
          <pc:docMk/>
          <pc:sldMk cId="1405204709" sldId="315"/>
        </pc:sldMkLst>
      </pc:sldChg>
      <pc:sldChg chg="ord">
        <pc:chgData name="Serhii Lozovyi" userId="0a99504addfda3f7" providerId="LiveId" clId="{D1A0994D-D504-4273-AB7B-34FD3C10B1C9}" dt="2017-11-16T10:43:52.868" v="285" actId="1076"/>
        <pc:sldMkLst>
          <pc:docMk/>
          <pc:sldMk cId="1593758450" sldId="316"/>
        </pc:sldMkLst>
      </pc:sldChg>
      <pc:sldChg chg="modSp ord">
        <pc:chgData name="Serhii Lozovyi" userId="0a99504addfda3f7" providerId="LiveId" clId="{D1A0994D-D504-4273-AB7B-34FD3C10B1C9}" dt="2017-11-16T10:04:29.592" v="101" actId="1076"/>
        <pc:sldMkLst>
          <pc:docMk/>
          <pc:sldMk cId="1357854804" sldId="317"/>
        </pc:sldMkLst>
        <pc:spChg chg="mod">
          <ac:chgData name="Serhii Lozovyi" userId="0a99504addfda3f7" providerId="LiveId" clId="{D1A0994D-D504-4273-AB7B-34FD3C10B1C9}" dt="2017-11-16T10:03:20.036" v="100" actId="1076"/>
          <ac:spMkLst>
            <pc:docMk/>
            <pc:sldMk cId="1357854804" sldId="317"/>
            <ac:spMk id="58" creationId="{00000000-0000-0000-0000-000000000000}"/>
          </ac:spMkLst>
        </pc:spChg>
        <pc:spChg chg="mod">
          <ac:chgData name="Serhii Lozovyi" userId="0a99504addfda3f7" providerId="LiveId" clId="{D1A0994D-D504-4273-AB7B-34FD3C10B1C9}" dt="2017-11-16T10:03:04.524" v="99" actId="1076"/>
          <ac:spMkLst>
            <pc:docMk/>
            <pc:sldMk cId="1357854804" sldId="317"/>
            <ac:spMk id="68" creationId="{00000000-0000-0000-0000-000000000000}"/>
          </ac:spMkLst>
        </pc:spChg>
      </pc:sldChg>
      <pc:sldChg chg="ord modTransition">
        <pc:chgData name="Serhii Lozovyi" userId="0a99504addfda3f7" providerId="LiveId" clId="{D1A0994D-D504-4273-AB7B-34FD3C10B1C9}" dt="2017-11-16T10:43:52.868" v="285" actId="1076"/>
        <pc:sldMkLst>
          <pc:docMk/>
          <pc:sldMk cId="514447583" sldId="318"/>
        </pc:sldMkLst>
      </pc:sldChg>
      <pc:sldChg chg="modSp">
        <pc:chgData name="Serhii Lozovyi" userId="0a99504addfda3f7" providerId="LiveId" clId="{D1A0994D-D504-4273-AB7B-34FD3C10B1C9}" dt="2017-11-16T10:23:53.811" v="112" actId="20577"/>
        <pc:sldMkLst>
          <pc:docMk/>
          <pc:sldMk cId="1827517711" sldId="319"/>
        </pc:sldMkLst>
        <pc:spChg chg="mod">
          <ac:chgData name="Serhii Lozovyi" userId="0a99504addfda3f7" providerId="LiveId" clId="{D1A0994D-D504-4273-AB7B-34FD3C10B1C9}" dt="2017-11-16T10:23:53.811" v="112" actId="20577"/>
          <ac:spMkLst>
            <pc:docMk/>
            <pc:sldMk cId="1827517711" sldId="319"/>
            <ac:spMk id="2" creationId="{00000000-0000-0000-0000-000000000000}"/>
          </ac:spMkLst>
        </pc:spChg>
      </pc:sldChg>
      <pc:sldChg chg="modSp">
        <pc:chgData name="Serhii Lozovyi" userId="0a99504addfda3f7" providerId="LiveId" clId="{D1A0994D-D504-4273-AB7B-34FD3C10B1C9}" dt="2017-11-16T10:30:10.747" v="258" actId="115"/>
        <pc:sldMkLst>
          <pc:docMk/>
          <pc:sldMk cId="320724610" sldId="320"/>
        </pc:sldMkLst>
        <pc:spChg chg="mod">
          <ac:chgData name="Serhii Lozovyi" userId="0a99504addfda3f7" providerId="LiveId" clId="{D1A0994D-D504-4273-AB7B-34FD3C10B1C9}" dt="2017-11-16T10:30:10.747" v="258" actId="115"/>
          <ac:spMkLst>
            <pc:docMk/>
            <pc:sldMk cId="320724610" sldId="320"/>
            <ac:spMk id="3" creationId="{00000000-0000-0000-0000-000000000000}"/>
          </ac:spMkLst>
        </pc:spChg>
      </pc:sldChg>
      <pc:sldChg chg="ord modTransition">
        <pc:chgData name="Serhii Lozovyi" userId="0a99504addfda3f7" providerId="LiveId" clId="{D1A0994D-D504-4273-AB7B-34FD3C10B1C9}" dt="2017-11-16T10:43:52.868" v="285" actId="1076"/>
        <pc:sldMkLst>
          <pc:docMk/>
          <pc:sldMk cId="2061350252" sldId="321"/>
        </pc:sldMkLst>
      </pc:sldChg>
      <pc:sldChg chg="modSp">
        <pc:chgData name="Serhii Lozovyi" userId="0a99504addfda3f7" providerId="LiveId" clId="{D1A0994D-D504-4273-AB7B-34FD3C10B1C9}" dt="2017-11-16T10:01:52.439" v="98" actId="20577"/>
        <pc:sldMkLst>
          <pc:docMk/>
          <pc:sldMk cId="3624755613" sldId="322"/>
        </pc:sldMkLst>
        <pc:spChg chg="mod">
          <ac:chgData name="Serhii Lozovyi" userId="0a99504addfda3f7" providerId="LiveId" clId="{D1A0994D-D504-4273-AB7B-34FD3C10B1C9}" dt="2017-11-16T10:01:52.439" v="98" actId="20577"/>
          <ac:spMkLst>
            <pc:docMk/>
            <pc:sldMk cId="3624755613" sldId="322"/>
            <ac:spMk id="2" creationId="{00000000-0000-0000-0000-000000000000}"/>
          </ac:spMkLst>
        </pc:spChg>
        <pc:grpChg chg="mod">
          <ac:chgData name="Serhii Lozovyi" userId="0a99504addfda3f7" providerId="LiveId" clId="{D1A0994D-D504-4273-AB7B-34FD3C10B1C9}" dt="2017-11-16T09:56:42.268" v="73" actId="1035"/>
          <ac:grpSpMkLst>
            <pc:docMk/>
            <pc:sldMk cId="3624755613" sldId="322"/>
            <ac:grpSpMk id="30" creationId="{00000000-0000-0000-0000-000000000000}"/>
          </ac:grpSpMkLst>
        </pc:grpChg>
        <pc:picChg chg="mod">
          <ac:chgData name="Serhii Lozovyi" userId="0a99504addfda3f7" providerId="LiveId" clId="{D1A0994D-D504-4273-AB7B-34FD3C10B1C9}" dt="2017-11-16T09:56:33.509" v="71" actId="1035"/>
          <ac:picMkLst>
            <pc:docMk/>
            <pc:sldMk cId="3624755613" sldId="322"/>
            <ac:picMk id="14" creationId="{00000000-0000-0000-0000-000000000000}"/>
          </ac:picMkLst>
        </pc:picChg>
        <pc:cxnChg chg="mod">
          <ac:chgData name="Serhii Lozovyi" userId="0a99504addfda3f7" providerId="LiveId" clId="{D1A0994D-D504-4273-AB7B-34FD3C10B1C9}" dt="2017-11-16T09:57:36.988" v="74" actId="208"/>
          <ac:cxnSpMkLst>
            <pc:docMk/>
            <pc:sldMk cId="3624755613" sldId="322"/>
            <ac:cxnSpMk id="47" creationId="{00000000-0000-0000-0000-000000000000}"/>
          </ac:cxnSpMkLst>
        </pc:cxnChg>
        <pc:cxnChg chg="mod">
          <ac:chgData name="Serhii Lozovyi" userId="0a99504addfda3f7" providerId="LiveId" clId="{D1A0994D-D504-4273-AB7B-34FD3C10B1C9}" dt="2017-11-16T09:57:36.988" v="74" actId="208"/>
          <ac:cxnSpMkLst>
            <pc:docMk/>
            <pc:sldMk cId="3624755613" sldId="322"/>
            <ac:cxnSpMk id="48" creationId="{00000000-0000-0000-0000-000000000000}"/>
          </ac:cxnSpMkLst>
        </pc:cxnChg>
        <pc:cxnChg chg="mod">
          <ac:chgData name="Serhii Lozovyi" userId="0a99504addfda3f7" providerId="LiveId" clId="{D1A0994D-D504-4273-AB7B-34FD3C10B1C9}" dt="2017-11-16T09:57:36.988" v="74" actId="208"/>
          <ac:cxnSpMkLst>
            <pc:docMk/>
            <pc:sldMk cId="3624755613" sldId="322"/>
            <ac:cxnSpMk id="50" creationId="{00000000-0000-0000-0000-000000000000}"/>
          </ac:cxnSpMkLst>
        </pc:cxnChg>
        <pc:cxnChg chg="mod">
          <ac:chgData name="Serhii Lozovyi" userId="0a99504addfda3f7" providerId="LiveId" clId="{D1A0994D-D504-4273-AB7B-34FD3C10B1C9}" dt="2017-11-16T09:57:36.988" v="74" actId="208"/>
          <ac:cxnSpMkLst>
            <pc:docMk/>
            <pc:sldMk cId="3624755613" sldId="322"/>
            <ac:cxnSpMk id="58" creationId="{00000000-0000-0000-0000-000000000000}"/>
          </ac:cxnSpMkLst>
        </pc:cxnChg>
        <pc:cxnChg chg="mod">
          <ac:chgData name="Serhii Lozovyi" userId="0a99504addfda3f7" providerId="LiveId" clId="{D1A0994D-D504-4273-AB7B-34FD3C10B1C9}" dt="2017-11-16T09:57:36.988" v="74" actId="208"/>
          <ac:cxnSpMkLst>
            <pc:docMk/>
            <pc:sldMk cId="3624755613" sldId="322"/>
            <ac:cxnSpMk id="61" creationId="{00000000-0000-0000-0000-000000000000}"/>
          </ac:cxnSpMkLst>
        </pc:cxnChg>
        <pc:cxnChg chg="mod">
          <ac:chgData name="Serhii Lozovyi" userId="0a99504addfda3f7" providerId="LiveId" clId="{D1A0994D-D504-4273-AB7B-34FD3C10B1C9}" dt="2017-11-16T09:57:36.988" v="74" actId="208"/>
          <ac:cxnSpMkLst>
            <pc:docMk/>
            <pc:sldMk cId="3624755613" sldId="322"/>
            <ac:cxnSpMk id="64" creationId="{00000000-0000-0000-0000-000000000000}"/>
          </ac:cxnSpMkLst>
        </pc:cxnChg>
      </pc:sldChg>
      <pc:sldChg chg="ord">
        <pc:chgData name="Serhii Lozovyi" userId="0a99504addfda3f7" providerId="LiveId" clId="{D1A0994D-D504-4273-AB7B-34FD3C10B1C9}" dt="2017-11-16T10:43:52.868" v="285" actId="1076"/>
        <pc:sldMkLst>
          <pc:docMk/>
          <pc:sldMk cId="1936983074" sldId="323"/>
        </pc:sldMkLst>
      </pc:sldChg>
      <pc:sldChg chg="delSp modSp">
        <pc:chgData name="Serhii Lozovyi" userId="0a99504addfda3f7" providerId="LiveId" clId="{D1A0994D-D504-4273-AB7B-34FD3C10B1C9}" dt="2017-11-16T10:52:30.524" v="315" actId="1076"/>
        <pc:sldMkLst>
          <pc:docMk/>
          <pc:sldMk cId="3168579725" sldId="325"/>
        </pc:sldMkLst>
        <pc:spChg chg="mod">
          <ac:chgData name="Serhii Lozovyi" userId="0a99504addfda3f7" providerId="LiveId" clId="{D1A0994D-D504-4273-AB7B-34FD3C10B1C9}" dt="2017-11-16T10:52:23.880" v="313" actId="1076"/>
          <ac:spMkLst>
            <pc:docMk/>
            <pc:sldMk cId="3168579725" sldId="325"/>
            <ac:spMk id="2" creationId="{00000000-0000-0000-0000-000000000000}"/>
          </ac:spMkLst>
        </pc:spChg>
        <pc:spChg chg="del mod">
          <ac:chgData name="Serhii Lozovyi" userId="0a99504addfda3f7" providerId="LiveId" clId="{D1A0994D-D504-4273-AB7B-34FD3C10B1C9}" dt="2017-11-16T10:51:52.712" v="311" actId="478"/>
          <ac:spMkLst>
            <pc:docMk/>
            <pc:sldMk cId="3168579725" sldId="325"/>
            <ac:spMk id="6" creationId="{00000000-0000-0000-0000-000000000000}"/>
          </ac:spMkLst>
        </pc:spChg>
        <pc:spChg chg="del mod">
          <ac:chgData name="Serhii Lozovyi" userId="0a99504addfda3f7" providerId="LiveId" clId="{D1A0994D-D504-4273-AB7B-34FD3C10B1C9}" dt="2017-11-16T10:51:52.712" v="311" actId="478"/>
          <ac:spMkLst>
            <pc:docMk/>
            <pc:sldMk cId="3168579725" sldId="325"/>
            <ac:spMk id="7" creationId="{00000000-0000-0000-0000-000000000000}"/>
          </ac:spMkLst>
        </pc:spChg>
        <pc:spChg chg="del mod">
          <ac:chgData name="Serhii Lozovyi" userId="0a99504addfda3f7" providerId="LiveId" clId="{D1A0994D-D504-4273-AB7B-34FD3C10B1C9}" dt="2017-11-16T10:51:52.712" v="311" actId="478"/>
          <ac:spMkLst>
            <pc:docMk/>
            <pc:sldMk cId="3168579725" sldId="325"/>
            <ac:spMk id="8" creationId="{00000000-0000-0000-0000-000000000000}"/>
          </ac:spMkLst>
        </pc:spChg>
        <pc:spChg chg="del mod">
          <ac:chgData name="Serhii Lozovyi" userId="0a99504addfda3f7" providerId="LiveId" clId="{D1A0994D-D504-4273-AB7B-34FD3C10B1C9}" dt="2017-11-16T10:51:52.712" v="311" actId="478"/>
          <ac:spMkLst>
            <pc:docMk/>
            <pc:sldMk cId="3168579725" sldId="325"/>
            <ac:spMk id="9" creationId="{00000000-0000-0000-0000-000000000000}"/>
          </ac:spMkLst>
        </pc:spChg>
        <pc:spChg chg="del mod">
          <ac:chgData name="Serhii Lozovyi" userId="0a99504addfda3f7" providerId="LiveId" clId="{D1A0994D-D504-4273-AB7B-34FD3C10B1C9}" dt="2017-11-16T10:51:52.712" v="311" actId="478"/>
          <ac:spMkLst>
            <pc:docMk/>
            <pc:sldMk cId="3168579725" sldId="325"/>
            <ac:spMk id="10" creationId="{00000000-0000-0000-0000-000000000000}"/>
          </ac:spMkLst>
        </pc:spChg>
        <pc:spChg chg="del">
          <ac:chgData name="Serhii Lozovyi" userId="0a99504addfda3f7" providerId="LiveId" clId="{D1A0994D-D504-4273-AB7B-34FD3C10B1C9}" dt="2017-11-16T10:51:14.239" v="306" actId="478"/>
          <ac:spMkLst>
            <pc:docMk/>
            <pc:sldMk cId="3168579725" sldId="325"/>
            <ac:spMk id="14" creationId="{00000000-0000-0000-0000-000000000000}"/>
          </ac:spMkLst>
        </pc:spChg>
        <pc:spChg chg="mod">
          <ac:chgData name="Serhii Lozovyi" userId="0a99504addfda3f7" providerId="LiveId" clId="{D1A0994D-D504-4273-AB7B-34FD3C10B1C9}" dt="2017-11-16T10:52:30.524" v="315" actId="1076"/>
          <ac:spMkLst>
            <pc:docMk/>
            <pc:sldMk cId="3168579725" sldId="325"/>
            <ac:spMk id="15" creationId="{00000000-0000-0000-0000-000000000000}"/>
          </ac:spMkLst>
        </pc:spChg>
        <pc:spChg chg="mod">
          <ac:chgData name="Serhii Lozovyi" userId="0a99504addfda3f7" providerId="LiveId" clId="{D1A0994D-D504-4273-AB7B-34FD3C10B1C9}" dt="2017-11-16T10:52:20.515" v="312" actId="1076"/>
          <ac:spMkLst>
            <pc:docMk/>
            <pc:sldMk cId="3168579725" sldId="325"/>
            <ac:spMk id="18" creationId="{00000000-0000-0000-0000-000000000000}"/>
          </ac:spMkLst>
        </pc:spChg>
        <pc:spChg chg="del mod">
          <ac:chgData name="Serhii Lozovyi" userId="0a99504addfda3f7" providerId="LiveId" clId="{D1A0994D-D504-4273-AB7B-34FD3C10B1C9}" dt="2017-11-16T10:51:14.239" v="306" actId="478"/>
          <ac:spMkLst>
            <pc:docMk/>
            <pc:sldMk cId="3168579725" sldId="325"/>
            <ac:spMk id="19" creationId="{00000000-0000-0000-0000-000000000000}"/>
          </ac:spMkLst>
        </pc:spChg>
        <pc:spChg chg="del mod">
          <ac:chgData name="Serhii Lozovyi" userId="0a99504addfda3f7" providerId="LiveId" clId="{D1A0994D-D504-4273-AB7B-34FD3C10B1C9}" dt="2017-11-16T10:51:14.239" v="306" actId="478"/>
          <ac:spMkLst>
            <pc:docMk/>
            <pc:sldMk cId="3168579725" sldId="325"/>
            <ac:spMk id="21" creationId="{00000000-0000-0000-0000-000000000000}"/>
          </ac:spMkLst>
        </pc:spChg>
        <pc:spChg chg="del mod">
          <ac:chgData name="Serhii Lozovyi" userId="0a99504addfda3f7" providerId="LiveId" clId="{D1A0994D-D504-4273-AB7B-34FD3C10B1C9}" dt="2017-11-16T10:51:14.239" v="306" actId="478"/>
          <ac:spMkLst>
            <pc:docMk/>
            <pc:sldMk cId="3168579725" sldId="325"/>
            <ac:spMk id="22" creationId="{00000000-0000-0000-0000-000000000000}"/>
          </ac:spMkLst>
        </pc:spChg>
        <pc:spChg chg="del">
          <ac:chgData name="Serhii Lozovyi" userId="0a99504addfda3f7" providerId="LiveId" clId="{D1A0994D-D504-4273-AB7B-34FD3C10B1C9}" dt="2017-11-16T10:51:14.239" v="306" actId="478"/>
          <ac:spMkLst>
            <pc:docMk/>
            <pc:sldMk cId="3168579725" sldId="325"/>
            <ac:spMk id="24" creationId="{00000000-0000-0000-0000-000000000000}"/>
          </ac:spMkLst>
        </pc:spChg>
        <pc:spChg chg="del">
          <ac:chgData name="Serhii Lozovyi" userId="0a99504addfda3f7" providerId="LiveId" clId="{D1A0994D-D504-4273-AB7B-34FD3C10B1C9}" dt="2017-11-16T10:51:14.239" v="306" actId="478"/>
          <ac:spMkLst>
            <pc:docMk/>
            <pc:sldMk cId="3168579725" sldId="325"/>
            <ac:spMk id="26" creationId="{00000000-0000-0000-0000-000000000000}"/>
          </ac:spMkLst>
        </pc:spChg>
        <pc:picChg chg="del mod">
          <ac:chgData name="Serhii Lozovyi" userId="0a99504addfda3f7" providerId="LiveId" clId="{D1A0994D-D504-4273-AB7B-34FD3C10B1C9}" dt="2017-11-16T10:51:50.059" v="310" actId="478"/>
          <ac:picMkLst>
            <pc:docMk/>
            <pc:sldMk cId="3168579725" sldId="325"/>
            <ac:picMk id="16" creationId="{00000000-0000-0000-0000-000000000000}"/>
          </ac:picMkLst>
        </pc:picChg>
        <pc:picChg chg="mod">
          <ac:chgData name="Serhii Lozovyi" userId="0a99504addfda3f7" providerId="LiveId" clId="{D1A0994D-D504-4273-AB7B-34FD3C10B1C9}" dt="2017-11-16T10:52:20.515" v="312" actId="1076"/>
          <ac:picMkLst>
            <pc:docMk/>
            <pc:sldMk cId="3168579725" sldId="325"/>
            <ac:picMk id="17" creationId="{00000000-0000-0000-0000-000000000000}"/>
          </ac:picMkLst>
        </pc:picChg>
        <pc:cxnChg chg="mod">
          <ac:chgData name="Serhii Lozovyi" userId="0a99504addfda3f7" providerId="LiveId" clId="{D1A0994D-D504-4273-AB7B-34FD3C10B1C9}" dt="2017-11-16T10:52:20.515" v="312" actId="1076"/>
          <ac:cxnSpMkLst>
            <pc:docMk/>
            <pc:sldMk cId="3168579725" sldId="325"/>
            <ac:cxnSpMk id="4" creationId="{00000000-0000-0000-0000-000000000000}"/>
          </ac:cxnSpMkLst>
        </pc:cxnChg>
        <pc:cxnChg chg="mod">
          <ac:chgData name="Serhii Lozovyi" userId="0a99504addfda3f7" providerId="LiveId" clId="{D1A0994D-D504-4273-AB7B-34FD3C10B1C9}" dt="2017-11-16T10:52:20.515" v="312" actId="1076"/>
          <ac:cxnSpMkLst>
            <pc:docMk/>
            <pc:sldMk cId="3168579725" sldId="325"/>
            <ac:cxnSpMk id="12" creationId="{00000000-0000-0000-0000-000000000000}"/>
          </ac:cxnSpMkLst>
        </pc:cxnChg>
        <pc:cxnChg chg="del">
          <ac:chgData name="Serhii Lozovyi" userId="0a99504addfda3f7" providerId="LiveId" clId="{D1A0994D-D504-4273-AB7B-34FD3C10B1C9}" dt="2017-11-16T10:51:14.239" v="306" actId="478"/>
          <ac:cxnSpMkLst>
            <pc:docMk/>
            <pc:sldMk cId="3168579725" sldId="325"/>
            <ac:cxnSpMk id="20" creationId="{00000000-0000-0000-0000-000000000000}"/>
          </ac:cxnSpMkLst>
        </pc:cxnChg>
        <pc:cxnChg chg="del mod">
          <ac:chgData name="Serhii Lozovyi" userId="0a99504addfda3f7" providerId="LiveId" clId="{D1A0994D-D504-4273-AB7B-34FD3C10B1C9}" dt="2017-11-16T10:51:14.239" v="306" actId="478"/>
          <ac:cxnSpMkLst>
            <pc:docMk/>
            <pc:sldMk cId="3168579725" sldId="325"/>
            <ac:cxnSpMk id="23" creationId="{00000000-0000-0000-0000-000000000000}"/>
          </ac:cxnSpMkLst>
        </pc:cxnChg>
      </pc:sldChg>
      <pc:sldChg chg="modSp ord">
        <pc:chgData name="Serhii Lozovyi" userId="0a99504addfda3f7" providerId="LiveId" clId="{D1A0994D-D504-4273-AB7B-34FD3C10B1C9}" dt="2017-11-16T12:57:16.202" v="357" actId="1076"/>
        <pc:sldMkLst>
          <pc:docMk/>
          <pc:sldMk cId="2604539161" sldId="327"/>
        </pc:sldMkLst>
        <pc:spChg chg="mod">
          <ac:chgData name="Serhii Lozovyi" userId="0a99504addfda3f7" providerId="LiveId" clId="{D1A0994D-D504-4273-AB7B-34FD3C10B1C9}" dt="2017-11-16T10:01:39.425" v="96" actId="20577"/>
          <ac:spMkLst>
            <pc:docMk/>
            <pc:sldMk cId="2604539161" sldId="327"/>
            <ac:spMk id="19" creationId="{00000000-0000-0000-0000-000000000000}"/>
          </ac:spMkLst>
        </pc:spChg>
        <pc:spChg chg="mod">
          <ac:chgData name="Serhii Lozovyi" userId="0a99504addfda3f7" providerId="LiveId" clId="{D1A0994D-D504-4273-AB7B-34FD3C10B1C9}" dt="2017-11-16T12:57:16.202" v="357" actId="1076"/>
          <ac:spMkLst>
            <pc:docMk/>
            <pc:sldMk cId="2604539161" sldId="327"/>
            <ac:spMk id="30" creationId="{00000000-0000-0000-0000-000000000000}"/>
          </ac:spMkLst>
        </pc:spChg>
        <pc:spChg chg="mod">
          <ac:chgData name="Serhii Lozovyi" userId="0a99504addfda3f7" providerId="LiveId" clId="{D1A0994D-D504-4273-AB7B-34FD3C10B1C9}" dt="2017-11-16T09:59:35.543" v="81" actId="20577"/>
          <ac:spMkLst>
            <pc:docMk/>
            <pc:sldMk cId="2604539161" sldId="327"/>
            <ac:spMk id="39" creationId="{00000000-0000-0000-0000-000000000000}"/>
          </ac:spMkLst>
        </pc:spChg>
      </pc:sldChg>
      <pc:sldChg chg="addSp delSp modSp ord">
        <pc:chgData name="Serhii Lozovyi" userId="0a99504addfda3f7" providerId="LiveId" clId="{D1A0994D-D504-4273-AB7B-34FD3C10B1C9}" dt="2017-11-16T13:16:21.573" v="390" actId="14100"/>
        <pc:sldMkLst>
          <pc:docMk/>
          <pc:sldMk cId="1096031024" sldId="341"/>
        </pc:sldMkLst>
        <pc:spChg chg="mod">
          <ac:chgData name="Serhii Lozovyi" userId="0a99504addfda3f7" providerId="LiveId" clId="{D1A0994D-D504-4273-AB7B-34FD3C10B1C9}" dt="2017-11-16T13:16:03.545" v="389" actId="1076"/>
          <ac:spMkLst>
            <pc:docMk/>
            <pc:sldMk cId="1096031024" sldId="341"/>
            <ac:spMk id="6" creationId="{CC8AF6D0-618D-4F9F-90FA-D9109EB6BB53}"/>
          </ac:spMkLst>
        </pc:spChg>
        <pc:spChg chg="mod">
          <ac:chgData name="Serhii Lozovyi" userId="0a99504addfda3f7" providerId="LiveId" clId="{D1A0994D-D504-4273-AB7B-34FD3C10B1C9}" dt="2017-11-16T13:16:03.545" v="389" actId="1076"/>
          <ac:spMkLst>
            <pc:docMk/>
            <pc:sldMk cId="1096031024" sldId="341"/>
            <ac:spMk id="7" creationId="{50903BF4-5A6C-4356-B113-3CC257DA8F0B}"/>
          </ac:spMkLst>
        </pc:spChg>
        <pc:spChg chg="mod">
          <ac:chgData name="Serhii Lozovyi" userId="0a99504addfda3f7" providerId="LiveId" clId="{D1A0994D-D504-4273-AB7B-34FD3C10B1C9}" dt="2017-11-16T13:16:03.545" v="389" actId="1076"/>
          <ac:spMkLst>
            <pc:docMk/>
            <pc:sldMk cId="1096031024" sldId="341"/>
            <ac:spMk id="8" creationId="{D19B5184-B37E-4FDE-B2AA-DB52CC32E4B9}"/>
          </ac:spMkLst>
        </pc:spChg>
        <pc:spChg chg="mod">
          <ac:chgData name="Serhii Lozovyi" userId="0a99504addfda3f7" providerId="LiveId" clId="{D1A0994D-D504-4273-AB7B-34FD3C10B1C9}" dt="2017-11-16T13:16:03.545" v="389" actId="1076"/>
          <ac:spMkLst>
            <pc:docMk/>
            <pc:sldMk cId="1096031024" sldId="341"/>
            <ac:spMk id="12" creationId="{A9AB78C1-C3BB-4332-BA41-3C6CB1D9FF82}"/>
          </ac:spMkLst>
        </pc:spChg>
        <pc:spChg chg="mod">
          <ac:chgData name="Serhii Lozovyi" userId="0a99504addfda3f7" providerId="LiveId" clId="{D1A0994D-D504-4273-AB7B-34FD3C10B1C9}" dt="2017-11-16T13:16:03.545" v="389" actId="1076"/>
          <ac:spMkLst>
            <pc:docMk/>
            <pc:sldMk cId="1096031024" sldId="341"/>
            <ac:spMk id="13" creationId="{F948827B-4DA8-46E5-8C1C-F594F67AE39A}"/>
          </ac:spMkLst>
        </pc:spChg>
        <pc:spChg chg="mod">
          <ac:chgData name="Serhii Lozovyi" userId="0a99504addfda3f7" providerId="LiveId" clId="{D1A0994D-D504-4273-AB7B-34FD3C10B1C9}" dt="2017-11-16T13:16:03.545" v="389" actId="1076"/>
          <ac:spMkLst>
            <pc:docMk/>
            <pc:sldMk cId="1096031024" sldId="341"/>
            <ac:spMk id="14" creationId="{0FE5C98E-37C3-4BA1-AFC8-3793B06C665A}"/>
          </ac:spMkLst>
        </pc:spChg>
        <pc:spChg chg="mod">
          <ac:chgData name="Serhii Lozovyi" userId="0a99504addfda3f7" providerId="LiveId" clId="{D1A0994D-D504-4273-AB7B-34FD3C10B1C9}" dt="2017-11-16T13:16:03.545" v="389" actId="1076"/>
          <ac:spMkLst>
            <pc:docMk/>
            <pc:sldMk cId="1096031024" sldId="341"/>
            <ac:spMk id="15" creationId="{310FF232-5A3C-4282-A035-DFE83AF32B32}"/>
          </ac:spMkLst>
        </pc:spChg>
        <pc:spChg chg="mod">
          <ac:chgData name="Serhii Lozovyi" userId="0a99504addfda3f7" providerId="LiveId" clId="{D1A0994D-D504-4273-AB7B-34FD3C10B1C9}" dt="2017-11-16T13:16:03.545" v="389" actId="1076"/>
          <ac:spMkLst>
            <pc:docMk/>
            <pc:sldMk cId="1096031024" sldId="341"/>
            <ac:spMk id="16" creationId="{239B4538-D488-4474-83D4-68EDFD8B8C84}"/>
          </ac:spMkLst>
        </pc:spChg>
        <pc:spChg chg="mod">
          <ac:chgData name="Serhii Lozovyi" userId="0a99504addfda3f7" providerId="LiveId" clId="{D1A0994D-D504-4273-AB7B-34FD3C10B1C9}" dt="2017-11-16T13:16:03.545" v="389" actId="1076"/>
          <ac:spMkLst>
            <pc:docMk/>
            <pc:sldMk cId="1096031024" sldId="341"/>
            <ac:spMk id="17" creationId="{28486AE2-1033-4DE2-BF0E-1A07CA551CC8}"/>
          </ac:spMkLst>
        </pc:spChg>
        <pc:spChg chg="mod">
          <ac:chgData name="Serhii Lozovyi" userId="0a99504addfda3f7" providerId="LiveId" clId="{D1A0994D-D504-4273-AB7B-34FD3C10B1C9}" dt="2017-11-16T13:16:03.545" v="389" actId="1076"/>
          <ac:spMkLst>
            <pc:docMk/>
            <pc:sldMk cId="1096031024" sldId="341"/>
            <ac:spMk id="18" creationId="{06D683E2-033E-43C5-B52B-3B44A23899B6}"/>
          </ac:spMkLst>
        </pc:spChg>
        <pc:spChg chg="add mod">
          <ac:chgData name="Serhii Lozovyi" userId="0a99504addfda3f7" providerId="LiveId" clId="{D1A0994D-D504-4273-AB7B-34FD3C10B1C9}" dt="2017-11-16T13:16:21.573" v="390" actId="14100"/>
          <ac:spMkLst>
            <pc:docMk/>
            <pc:sldMk cId="1096031024" sldId="341"/>
            <ac:spMk id="19" creationId="{CCA5B083-A5AB-4507-998F-E7FE160E465F}"/>
          </ac:spMkLst>
        </pc:spChg>
        <pc:picChg chg="add del mod">
          <ac:chgData name="Serhii Lozovyi" userId="0a99504addfda3f7" providerId="LiveId" clId="{D1A0994D-D504-4273-AB7B-34FD3C10B1C9}" dt="2017-11-16T09:51:06.584" v="21" actId="478"/>
          <ac:picMkLst>
            <pc:docMk/>
            <pc:sldMk cId="1096031024" sldId="341"/>
            <ac:picMk id="3" creationId="{4062E22F-EC83-4FFB-8ECD-540268666EC7}"/>
          </ac:picMkLst>
        </pc:picChg>
        <pc:picChg chg="add del mod">
          <ac:chgData name="Serhii Lozovyi" userId="0a99504addfda3f7" providerId="LiveId" clId="{D1A0994D-D504-4273-AB7B-34FD3C10B1C9}" dt="2017-11-16T09:51:12.398" v="24" actId="14100"/>
          <ac:picMkLst>
            <pc:docMk/>
            <pc:sldMk cId="1096031024" sldId="341"/>
            <ac:picMk id="11" creationId="{053BF9B4-36E8-4EC7-AFA5-BD1F562366F8}"/>
          </ac:picMkLst>
        </pc:picChg>
        <pc:cxnChg chg="mod">
          <ac:chgData name="Serhii Lozovyi" userId="0a99504addfda3f7" providerId="LiveId" clId="{D1A0994D-D504-4273-AB7B-34FD3C10B1C9}" dt="2017-11-16T13:16:03.545" v="389" actId="1076"/>
          <ac:cxnSpMkLst>
            <pc:docMk/>
            <pc:sldMk cId="1096031024" sldId="341"/>
            <ac:cxnSpMk id="4" creationId="{0A902982-7106-4ACA-9D44-140F4E21764E}"/>
          </ac:cxnSpMkLst>
        </pc:cxnChg>
        <pc:cxnChg chg="mod">
          <ac:chgData name="Serhii Lozovyi" userId="0a99504addfda3f7" providerId="LiveId" clId="{D1A0994D-D504-4273-AB7B-34FD3C10B1C9}" dt="2017-11-16T13:16:03.545" v="389" actId="1076"/>
          <ac:cxnSpMkLst>
            <pc:docMk/>
            <pc:sldMk cId="1096031024" sldId="341"/>
            <ac:cxnSpMk id="5" creationId="{40A805D6-FD0C-431E-9171-BB09FF9F0FF5}"/>
          </ac:cxnSpMkLst>
        </pc:cxnChg>
        <pc:cxnChg chg="mod">
          <ac:chgData name="Serhii Lozovyi" userId="0a99504addfda3f7" providerId="LiveId" clId="{D1A0994D-D504-4273-AB7B-34FD3C10B1C9}" dt="2017-11-16T13:16:03.545" v="389" actId="1076"/>
          <ac:cxnSpMkLst>
            <pc:docMk/>
            <pc:sldMk cId="1096031024" sldId="341"/>
            <ac:cxnSpMk id="9" creationId="{95D19966-0EE3-4F99-B4D6-9E98BB735204}"/>
          </ac:cxnSpMkLst>
        </pc:cxnChg>
        <pc:cxnChg chg="mod">
          <ac:chgData name="Serhii Lozovyi" userId="0a99504addfda3f7" providerId="LiveId" clId="{D1A0994D-D504-4273-AB7B-34FD3C10B1C9}" dt="2017-11-16T13:16:03.545" v="389" actId="1076"/>
          <ac:cxnSpMkLst>
            <pc:docMk/>
            <pc:sldMk cId="1096031024" sldId="341"/>
            <ac:cxnSpMk id="10" creationId="{554D3A2A-17A8-48D1-948B-9DE0160D3B09}"/>
          </ac:cxnSpMkLst>
        </pc:cxnChg>
        <pc:cxnChg chg="add mod">
          <ac:chgData name="Serhii Lozovyi" userId="0a99504addfda3f7" providerId="LiveId" clId="{D1A0994D-D504-4273-AB7B-34FD3C10B1C9}" dt="2017-11-16T13:16:03.545" v="389" actId="1076"/>
          <ac:cxnSpMkLst>
            <pc:docMk/>
            <pc:sldMk cId="1096031024" sldId="341"/>
            <ac:cxnSpMk id="11" creationId="{8683863E-8AB4-43AD-96B6-13AACB6F72A3}"/>
          </ac:cxnSpMkLst>
        </pc:cxnChg>
      </pc:sldChg>
      <pc:sldChg chg="addSp delSp modSp ord modAnim">
        <pc:chgData name="Serhii Lozovyi" userId="0a99504addfda3f7" providerId="LiveId" clId="{D1A0994D-D504-4273-AB7B-34FD3C10B1C9}" dt="2017-11-16T13:16:32.212" v="392" actId="1076"/>
        <pc:sldMkLst>
          <pc:docMk/>
          <pc:sldMk cId="2999575126" sldId="342"/>
        </pc:sldMkLst>
        <pc:spChg chg="add mod">
          <ac:chgData name="Serhii Lozovyi" userId="0a99504addfda3f7" providerId="LiveId" clId="{D1A0994D-D504-4273-AB7B-34FD3C10B1C9}" dt="2017-11-16T12:52:37.565" v="356" actId="1076"/>
          <ac:spMkLst>
            <pc:docMk/>
            <pc:sldMk cId="2999575126" sldId="342"/>
            <ac:spMk id="3" creationId="{743172F8-8091-4CBA-9A79-B1C98A2962FC}"/>
          </ac:spMkLst>
        </pc:spChg>
        <pc:spChg chg="add del mod">
          <ac:chgData name="Serhii Lozovyi" userId="0a99504addfda3f7" providerId="LiveId" clId="{D1A0994D-D504-4273-AB7B-34FD3C10B1C9}" dt="2017-11-16T09:43:27.087" v="1" actId="478"/>
          <ac:spMkLst>
            <pc:docMk/>
            <pc:sldMk cId="2999575126" sldId="342"/>
            <ac:spMk id="3" creationId="{C6B734EA-1761-47CE-B040-EA24DD014F7A}"/>
          </ac:spMkLst>
        </pc:spChg>
        <pc:spChg chg="add mod">
          <ac:chgData name="Serhii Lozovyi" userId="0a99504addfda3f7" providerId="LiveId" clId="{D1A0994D-D504-4273-AB7B-34FD3C10B1C9}" dt="2017-11-16T13:12:18.758" v="378" actId="1076"/>
          <ac:spMkLst>
            <pc:docMk/>
            <pc:sldMk cId="2999575126" sldId="342"/>
            <ac:spMk id="5" creationId="{D68E06DA-71F6-4A52-86D4-294B1752F853}"/>
          </ac:spMkLst>
        </pc:spChg>
        <pc:spChg chg="add mod">
          <ac:chgData name="Serhii Lozovyi" userId="0a99504addfda3f7" providerId="LiveId" clId="{D1A0994D-D504-4273-AB7B-34FD3C10B1C9}" dt="2017-11-16T13:16:32.212" v="392" actId="1076"/>
          <ac:spMkLst>
            <pc:docMk/>
            <pc:sldMk cId="2999575126" sldId="342"/>
            <ac:spMk id="14" creationId="{F6D315FB-0A6F-4307-8CAF-F07304951FE5}"/>
          </ac:spMkLst>
        </pc:spChg>
        <pc:picChg chg="add del mod">
          <ac:chgData name="Serhii Lozovyi" userId="0a99504addfda3f7" providerId="LiveId" clId="{D1A0994D-D504-4273-AB7B-34FD3C10B1C9}" dt="2017-11-16T12:52:32.676" v="355" actId="478"/>
          <ac:picMkLst>
            <pc:docMk/>
            <pc:sldMk cId="2999575126" sldId="342"/>
            <ac:picMk id="12" creationId="{406142F4-1509-4662-A270-818D24DA783B}"/>
          </ac:picMkLst>
        </pc:picChg>
        <pc:cxnChg chg="add mod">
          <ac:chgData name="Serhii Lozovyi" userId="0a99504addfda3f7" providerId="LiveId" clId="{D1A0994D-D504-4273-AB7B-34FD3C10B1C9}" dt="2017-11-16T13:16:32.212" v="392" actId="1076"/>
          <ac:cxnSpMkLst>
            <pc:docMk/>
            <pc:sldMk cId="2999575126" sldId="342"/>
            <ac:cxnSpMk id="13" creationId="{DB8A404E-96F4-4C07-9EAA-8A3E7BB0252A}"/>
          </ac:cxnSpMkLst>
        </pc:cxnChg>
      </pc:sldChg>
      <pc:sldChg chg="delSp modSp add ord">
        <pc:chgData name="Serhii Lozovyi" userId="0a99504addfda3f7" providerId="LiveId" clId="{D1A0994D-D504-4273-AB7B-34FD3C10B1C9}" dt="2017-11-16T10:31:03.180" v="259" actId="1076"/>
        <pc:sldMkLst>
          <pc:docMk/>
          <pc:sldMk cId="483682415" sldId="343"/>
        </pc:sldMkLst>
        <pc:spChg chg="mod">
          <ac:chgData name="Serhii Lozovyi" userId="0a99504addfda3f7" providerId="LiveId" clId="{D1A0994D-D504-4273-AB7B-34FD3C10B1C9}" dt="2017-11-16T09:45:20.721" v="17" actId="1076"/>
          <ac:spMkLst>
            <pc:docMk/>
            <pc:sldMk cId="483682415" sldId="343"/>
            <ac:spMk id="2" creationId="{1DC7BCDC-8D00-48B7-A0F3-046EF614ECD5}"/>
          </ac:spMkLst>
        </pc:spChg>
        <pc:spChg chg="del">
          <ac:chgData name="Serhii Lozovyi" userId="0a99504addfda3f7" providerId="LiveId" clId="{D1A0994D-D504-4273-AB7B-34FD3C10B1C9}" dt="2017-11-16T09:45:16.012" v="16" actId="478"/>
          <ac:spMkLst>
            <pc:docMk/>
            <pc:sldMk cId="483682415" sldId="343"/>
            <ac:spMk id="3" creationId="{FAAB8DF9-E907-42DD-BD31-52F728FB3F6C}"/>
          </ac:spMkLst>
        </pc:spChg>
      </pc:sldChg>
      <pc:sldChg chg="delSp modSp add">
        <pc:chgData name="Serhii Lozovyi" userId="0a99504addfda3f7" providerId="LiveId" clId="{D1A0994D-D504-4273-AB7B-34FD3C10B1C9}" dt="2017-11-16T10:33:43.713" v="283" actId="14100"/>
        <pc:sldMkLst>
          <pc:docMk/>
          <pc:sldMk cId="2744774169" sldId="344"/>
        </pc:sldMkLst>
        <pc:spChg chg="mod">
          <ac:chgData name="Serhii Lozovyi" userId="0a99504addfda3f7" providerId="LiveId" clId="{D1A0994D-D504-4273-AB7B-34FD3C10B1C9}" dt="2017-11-16T10:33:43.713" v="283" actId="14100"/>
          <ac:spMkLst>
            <pc:docMk/>
            <pc:sldMk cId="2744774169" sldId="344"/>
            <ac:spMk id="2" creationId="{9618871F-51BC-47A8-BECD-668B14E0792A}"/>
          </ac:spMkLst>
        </pc:spChg>
        <pc:spChg chg="del">
          <ac:chgData name="Serhii Lozovyi" userId="0a99504addfda3f7" providerId="LiveId" clId="{D1A0994D-D504-4273-AB7B-34FD3C10B1C9}" dt="2017-11-16T10:33:39.885" v="282" actId="478"/>
          <ac:spMkLst>
            <pc:docMk/>
            <pc:sldMk cId="2744774169" sldId="344"/>
            <ac:spMk id="3" creationId="{610091B0-11D2-4E2C-B293-B352B4936609}"/>
          </ac:spMkLst>
        </pc:spChg>
      </pc:sldChg>
      <pc:sldChg chg="addSp delSp modSp add">
        <pc:chgData name="Serhii Lozovyi" userId="0a99504addfda3f7" providerId="LiveId" clId="{D1A0994D-D504-4273-AB7B-34FD3C10B1C9}" dt="2017-11-16T10:48:49.629" v="303" actId="14100"/>
        <pc:sldMkLst>
          <pc:docMk/>
          <pc:sldMk cId="256383448" sldId="345"/>
        </pc:sldMkLst>
        <pc:spChg chg="del">
          <ac:chgData name="Serhii Lozovyi" userId="0a99504addfda3f7" providerId="LiveId" clId="{D1A0994D-D504-4273-AB7B-34FD3C10B1C9}" dt="2017-11-16T10:48:14.924" v="297" actId="478"/>
          <ac:spMkLst>
            <pc:docMk/>
            <pc:sldMk cId="256383448" sldId="345"/>
            <ac:spMk id="2" creationId="{49AA312D-D24D-45B7-88A4-05D63829AB70}"/>
          </ac:spMkLst>
        </pc:spChg>
        <pc:spChg chg="del">
          <ac:chgData name="Serhii Lozovyi" userId="0a99504addfda3f7" providerId="LiveId" clId="{D1A0994D-D504-4273-AB7B-34FD3C10B1C9}" dt="2017-11-16T10:48:10.679" v="296" actId="478"/>
          <ac:spMkLst>
            <pc:docMk/>
            <pc:sldMk cId="256383448" sldId="345"/>
            <ac:spMk id="3" creationId="{DCAB812A-24D5-457B-9EE6-6655B6048348}"/>
          </ac:spMkLst>
        </pc:spChg>
        <pc:spChg chg="add mod">
          <ac:chgData name="Serhii Lozovyi" userId="0a99504addfda3f7" providerId="LiveId" clId="{D1A0994D-D504-4273-AB7B-34FD3C10B1C9}" dt="2017-11-16T10:48:29.064" v="301" actId="122"/>
          <ac:spMkLst>
            <pc:docMk/>
            <pc:sldMk cId="256383448" sldId="345"/>
            <ac:spMk id="4" creationId="{CC623A10-38DA-4E20-AAA5-94A3EC340CED}"/>
          </ac:spMkLst>
        </pc:spChg>
        <pc:spChg chg="add mod">
          <ac:chgData name="Serhii Lozovyi" userId="0a99504addfda3f7" providerId="LiveId" clId="{D1A0994D-D504-4273-AB7B-34FD3C10B1C9}" dt="2017-11-16T10:48:23.555" v="300" actId="122"/>
          <ac:spMkLst>
            <pc:docMk/>
            <pc:sldMk cId="256383448" sldId="345"/>
            <ac:spMk id="6" creationId="{1DBAF08D-ECFE-40BA-9E7C-DB280926F4EA}"/>
          </ac:spMkLst>
        </pc:spChg>
        <pc:picChg chg="add">
          <ac:chgData name="Serhii Lozovyi" userId="0a99504addfda3f7" providerId="LiveId" clId="{D1A0994D-D504-4273-AB7B-34FD3C10B1C9}" dt="2017-11-16T10:48:15.687" v="298" actId="14100"/>
          <ac:picMkLst>
            <pc:docMk/>
            <pc:sldMk cId="256383448" sldId="345"/>
            <ac:picMk id="5" creationId="{1AA357E1-5D0E-4EB9-B5A0-488AAAFDBCA1}"/>
          </ac:picMkLst>
        </pc:picChg>
        <pc:picChg chg="add mod">
          <ac:chgData name="Serhii Lozovyi" userId="0a99504addfda3f7" providerId="LiveId" clId="{D1A0994D-D504-4273-AB7B-34FD3C10B1C9}" dt="2017-11-16T10:48:49.629" v="303" actId="14100"/>
          <ac:picMkLst>
            <pc:docMk/>
            <pc:sldMk cId="256383448" sldId="345"/>
            <ac:picMk id="7" creationId="{77F8BA1D-2B4A-416F-86CA-A7970B10E940}"/>
          </ac:picMkLst>
        </pc:picChg>
      </pc:sldChg>
      <pc:sldChg chg="add ord modTransition">
        <pc:chgData name="Serhii Lozovyi" userId="0a99504addfda3f7" providerId="LiveId" clId="{D1A0994D-D504-4273-AB7B-34FD3C10B1C9}" dt="2017-11-16T10:57:08.465" v="316" actId="1076"/>
        <pc:sldMkLst>
          <pc:docMk/>
          <pc:sldMk cId="2753870877" sldId="346"/>
        </pc:sldMkLst>
      </pc:sldChg>
      <pc:sldMasterChg chg="addSp delSp modSp">
        <pc:chgData name="Serhii Lozovyi" userId="0a99504addfda3f7" providerId="LiveId" clId="{D1A0994D-D504-4273-AB7B-34FD3C10B1C9}" dt="2017-11-16T13:02:09.109" v="377" actId="1035"/>
        <pc:sldMasterMkLst>
          <pc:docMk/>
          <pc:sldMasterMk cId="0" sldId="2147483654"/>
        </pc:sldMasterMkLst>
        <pc:grpChg chg="del">
          <ac:chgData name="Serhii Lozovyi" userId="0a99504addfda3f7" providerId="LiveId" clId="{D1A0994D-D504-4273-AB7B-34FD3C10B1C9}" dt="2017-11-16T13:00:41.136" v="361" actId="478"/>
          <ac:grpSpMkLst>
            <pc:docMk/>
            <pc:sldMasterMk cId="0" sldId="2147483654"/>
            <ac:grpSpMk id="13" creationId="{00000000-0000-0000-0000-000000000000}"/>
          </ac:grpSpMkLst>
        </pc:grpChg>
        <pc:picChg chg="add mod modCrop">
          <ac:chgData name="Serhii Lozovyi" userId="0a99504addfda3f7" providerId="LiveId" clId="{D1A0994D-D504-4273-AB7B-34FD3C10B1C9}" dt="2017-11-16T13:02:09.109" v="377" actId="1035"/>
          <ac:picMkLst>
            <pc:docMk/>
            <pc:sldMasterMk cId="0" sldId="2147483654"/>
            <ac:picMk id="2" creationId="{CD127F13-938D-4EC0-9079-D0E782B8D33F}"/>
          </ac:picMkLst>
        </pc:picChg>
        <pc:picChg chg="add mod">
          <ac:chgData name="Serhii Lozovyi" userId="0a99504addfda3f7" providerId="LiveId" clId="{D1A0994D-D504-4273-AB7B-34FD3C10B1C9}" dt="2017-11-16T13:02:03.672" v="374" actId="1076"/>
          <ac:picMkLst>
            <pc:docMk/>
            <pc:sldMasterMk cId="0" sldId="2147483654"/>
            <ac:picMk id="1026" creationId="{EB8A6413-4E46-4E7B-8462-BADB6D05E2B4}"/>
          </ac:picMkLst>
        </pc:picChg>
        <pc:picChg chg="del">
          <ac:chgData name="Serhii Lozovyi" userId="0a99504addfda3f7" providerId="LiveId" clId="{D1A0994D-D504-4273-AB7B-34FD3C10B1C9}" dt="2017-11-16T13:01:22.268" v="364" actId="478"/>
          <ac:picMkLst>
            <pc:docMk/>
            <pc:sldMasterMk cId="0" sldId="2147483654"/>
            <ac:picMk id="4100" creationId="{780041CD-C81D-4C2B-BC4B-42DD2C39B2BC}"/>
          </ac:picMkLst>
        </pc:pic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358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640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/>
                <a:ea typeface="+mn-ea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0225" y="0"/>
            <a:ext cx="42640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/>
                <a:ea typeface="+mn-ea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30500" y="517525"/>
            <a:ext cx="4414838" cy="2484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46200" y="3155950"/>
            <a:ext cx="7181850" cy="300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noProof="0"/>
              <a:t>Click to edit Master text styles</a:t>
            </a:r>
          </a:p>
          <a:p>
            <a:pPr lvl="1"/>
            <a:r>
              <a:rPr lang="nn-NO" noProof="0"/>
              <a:t>Second level</a:t>
            </a:r>
          </a:p>
          <a:p>
            <a:pPr lvl="2"/>
            <a:r>
              <a:rPr lang="nn-NO" noProof="0"/>
              <a:t>Third level</a:t>
            </a:r>
          </a:p>
          <a:p>
            <a:pPr lvl="3"/>
            <a:r>
              <a:rPr lang="nn-NO" noProof="0"/>
              <a:t>Fourth level</a:t>
            </a:r>
          </a:p>
          <a:p>
            <a:pPr lvl="4"/>
            <a:r>
              <a:rPr lang="nn-NO" noProof="0"/>
              <a:t>Fifth level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13488"/>
            <a:ext cx="42640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/>
                <a:ea typeface="+mn-ea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0225" y="6313488"/>
            <a:ext cx="42640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0F52BF-EC4E-924C-BCE4-DEDB7CD23217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88177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0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0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0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0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BB60ABC-4AA7-3F4A-8A64-ACBF6BA627EC}" type="slidenum">
              <a:rPr lang="nn-NO" sz="1200"/>
              <a:pPr/>
              <a:t>1</a:t>
            </a:fld>
            <a:endParaRPr lang="nn-NO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63825" y="492125"/>
            <a:ext cx="4491038" cy="2527300"/>
          </a:xfrm>
          <a:noFill/>
          <a:ln w="12700" cap="flat">
            <a:solidFill>
              <a:schemeClr val="tx1"/>
            </a:solidFill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7625" y="3179763"/>
            <a:ext cx="7181850" cy="30003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nb-NO" sz="2800">
                <a:latin typeface="Times" charset="0"/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523309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30500" y="517525"/>
            <a:ext cx="4414838" cy="2484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F52BF-EC4E-924C-BCE4-DEDB7CD23217}" type="slidenum">
              <a:rPr lang="nn-NO" smtClean="0"/>
              <a:pPr/>
              <a:t>10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80549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F52BF-EC4E-924C-BCE4-DEDB7CD23217}" type="slidenum">
              <a:rPr lang="nn-NO" smtClean="0"/>
              <a:pPr/>
              <a:t>13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90552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30500" y="517525"/>
            <a:ext cx="4414838" cy="2484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F52BF-EC4E-924C-BCE4-DEDB7CD23217}" type="slidenum">
              <a:rPr lang="nn-NO" smtClean="0"/>
              <a:pPr/>
              <a:t>21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87948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0B6A-E729-40DF-A06C-76DED153C31A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30FE-A098-4BB3-8FC6-7DE9DDF81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4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0B6A-E729-40DF-A06C-76DED153C31A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30FE-A098-4BB3-8FC6-7DE9DDF81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99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0B6A-E729-40DF-A06C-76DED153C31A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30FE-A098-4BB3-8FC6-7DE9DDF81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3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0B6A-E729-40DF-A06C-76DED153C31A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30FE-A098-4BB3-8FC6-7DE9DDF81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4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0B6A-E729-40DF-A06C-76DED153C31A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30FE-A098-4BB3-8FC6-7DE9DDF81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0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0B6A-E729-40DF-A06C-76DED153C31A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30FE-A098-4BB3-8FC6-7DE9DDF81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0B6A-E729-40DF-A06C-76DED153C31A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30FE-A098-4BB3-8FC6-7DE9DDF81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7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0B6A-E729-40DF-A06C-76DED153C31A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30FE-A098-4BB3-8FC6-7DE9DDF81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2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0B6A-E729-40DF-A06C-76DED153C31A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30FE-A098-4BB3-8FC6-7DE9DDF81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2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0B6A-E729-40DF-A06C-76DED153C31A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30FE-A098-4BB3-8FC6-7DE9DDF81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1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0B6A-E729-40DF-A06C-76DED153C31A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30FE-A098-4BB3-8FC6-7DE9DDF81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7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10B6A-E729-40DF-A06C-76DED153C31A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B30FE-A098-4BB3-8FC6-7DE9DDF81CA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30"/>
          <p:cNvSpPr>
            <a:spLocks noChangeArrowheads="1"/>
          </p:cNvSpPr>
          <p:nvPr userDrawn="1"/>
        </p:nvSpPr>
        <p:spPr bwMode="auto">
          <a:xfrm>
            <a:off x="95251" y="6248400"/>
            <a:ext cx="560916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fld id="{253ADE68-BFEF-384A-A7AE-38AFB2FADDCD}" type="slidenum">
              <a:rPr lang="nn-NO" sz="1400" b="1">
                <a:latin typeface="Arial" charset="0"/>
              </a:rPr>
              <a:pPr algn="ctr"/>
              <a:t>‹#›</a:t>
            </a:fld>
            <a:endParaRPr lang="nn-NO" sz="1400" b="1">
              <a:latin typeface="Arial" charset="0"/>
            </a:endParaRPr>
          </a:p>
        </p:txBody>
      </p:sp>
      <p:pic>
        <p:nvPicPr>
          <p:cNvPr id="8" name="Picture 2" descr="Image result for Sintef logo">
            <a:extLst>
              <a:ext uri="{FF2B5EF4-FFF2-40B4-BE49-F238E27FC236}">
                <a16:creationId xmlns:a16="http://schemas.microsoft.com/office/drawing/2014/main" id="{EB8A6413-4E46-4E7B-8462-BADB6D05E2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14156"/>
            <a:ext cx="1698974" cy="84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ntnu logo">
            <a:extLst>
              <a:ext uri="{FF2B5EF4-FFF2-40B4-BE49-F238E27FC236}">
                <a16:creationId xmlns:a16="http://schemas.microsoft.com/office/drawing/2014/main" id="{CD127F13-938D-4EC0-9079-D0E782B8D33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45"/>
          <a:stretch/>
        </p:blipFill>
        <p:spPr bwMode="auto">
          <a:xfrm>
            <a:off x="4223792" y="6309320"/>
            <a:ext cx="1591426" cy="32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95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13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120.png"/><Relationship Id="rId5" Type="http://schemas.openxmlformats.org/officeDocument/2006/relationships/image" Target="../media/image60.png"/><Relationship Id="rId10" Type="http://schemas.openxmlformats.org/officeDocument/2006/relationships/image" Target="../media/image110.png"/><Relationship Id="rId4" Type="http://schemas.openxmlformats.org/officeDocument/2006/relationships/image" Target="../media/image14.png"/><Relationship Id="rId9" Type="http://schemas.openxmlformats.org/officeDocument/2006/relationships/image" Target="../media/image10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1.png"/><Relationship Id="rId10" Type="http://schemas.openxmlformats.org/officeDocument/2006/relationships/image" Target="../media/image270.png"/><Relationship Id="rId4" Type="http://schemas.openxmlformats.org/officeDocument/2006/relationships/image" Target="../media/image17.png"/><Relationship Id="rId9" Type="http://schemas.openxmlformats.org/officeDocument/2006/relationships/image" Target="../media/image2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3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4.png"/><Relationship Id="rId9" Type="http://schemas.openxmlformats.org/officeDocument/2006/relationships/image" Target="../media/image1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5" Type="http://schemas.openxmlformats.org/officeDocument/2006/relationships/image" Target="../media/image220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72.png"/><Relationship Id="rId4" Type="http://schemas.openxmlformats.org/officeDocument/2006/relationships/image" Target="../media/image3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"/>
          <p:cNvSpPr>
            <a:spLocks noGrp="1" noChangeArrowheads="1"/>
          </p:cNvSpPr>
          <p:nvPr>
            <p:ph type="title"/>
          </p:nvPr>
        </p:nvSpPr>
        <p:spPr>
          <a:xfrm>
            <a:off x="2016125" y="622233"/>
            <a:ext cx="8575104" cy="544765"/>
          </a:xfrm>
        </p:spPr>
        <p:txBody>
          <a:bodyPr>
            <a:normAutofit fontScale="90000"/>
          </a:bodyPr>
          <a:lstStyle/>
          <a:p>
            <a:r>
              <a:rPr lang="en-GB" sz="1800" dirty="0"/>
              <a:t>ROSE meeting</a:t>
            </a:r>
            <a:br>
              <a:rPr lang="en-GB" sz="1800" dirty="0"/>
            </a:br>
            <a:r>
              <a:rPr lang="en-GB" sz="1800" dirty="0"/>
              <a:t>April 23</a:t>
            </a:r>
            <a:r>
              <a:rPr lang="en-GB" sz="1800" baseline="30000" dirty="0"/>
              <a:t>rd</a:t>
            </a:r>
            <a:r>
              <a:rPr lang="en-GB" sz="1800" dirty="0"/>
              <a:t>, 2018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" name="Rectangle 9"/>
          <p:cNvSpPr>
            <a:spLocks noGrp="1" noChangeArrowheads="1"/>
          </p:cNvSpPr>
          <p:nvPr>
            <p:ph idx="1"/>
          </p:nvPr>
        </p:nvSpPr>
        <p:spPr>
          <a:xfrm>
            <a:off x="2057400" y="3861048"/>
            <a:ext cx="8305800" cy="1094110"/>
          </a:xfrm>
        </p:spPr>
        <p:txBody>
          <a:bodyPr/>
          <a:lstStyle/>
          <a:p>
            <a:pPr marL="0" indent="0">
              <a:buNone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 candidate: Serhii Lozovyi</a:t>
            </a:r>
          </a:p>
          <a:p>
            <a:pPr marL="0" indent="0">
              <a:buNone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Supervisor: Prof. Andreas Bauer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057399" y="2276872"/>
            <a:ext cx="853382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Relating static and dynamic stiffness of shales: effects of frequency and stress</a:t>
            </a:r>
            <a:b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</a:br>
            <a:endParaRPr lang="en-US" kern="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5439284"/>
            <a:ext cx="1031545" cy="10173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971" y="1974004"/>
            <a:ext cx="5676026" cy="370208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527413" y="1186885"/>
            <a:ext cx="3809012" cy="3106540"/>
            <a:chOff x="8093980" y="290961"/>
            <a:chExt cx="3809012" cy="3106540"/>
          </a:xfrm>
        </p:grpSpPr>
        <p:grpSp>
          <p:nvGrpSpPr>
            <p:cNvPr id="29" name="Group 28"/>
            <p:cNvGrpSpPr/>
            <p:nvPr/>
          </p:nvGrpSpPr>
          <p:grpSpPr>
            <a:xfrm>
              <a:off x="8093980" y="629515"/>
              <a:ext cx="3392760" cy="2767986"/>
              <a:chOff x="4719725" y="1056893"/>
              <a:chExt cx="3392760" cy="276798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19725" y="1056893"/>
                <a:ext cx="3392760" cy="2767986"/>
              </a:xfrm>
              <a:prstGeom prst="rect">
                <a:avLst/>
              </a:prstGeom>
            </p:spPr>
          </p:pic>
          <p:sp>
            <p:nvSpPr>
              <p:cNvPr id="28" name="Rectangle 27"/>
              <p:cNvSpPr/>
              <p:nvPr/>
            </p:nvSpPr>
            <p:spPr bwMode="auto">
              <a:xfrm>
                <a:off x="7819510" y="2800941"/>
                <a:ext cx="206181" cy="28171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nb-NO">
                  <a:latin typeface="Time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1348673" y="2945904"/>
                  <a:ext cx="55431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nb-NO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oMath>
                    </m:oMathPara>
                  </a14:m>
                  <a:endParaRPr lang="nb-NO" sz="1600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48673" y="2945904"/>
                  <a:ext cx="554319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8522322" y="290961"/>
                  <a:ext cx="44646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oMath>
                    </m:oMathPara>
                  </a14:m>
                  <a:endParaRPr lang="nb-NO" sz="16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2322" y="290961"/>
                  <a:ext cx="446469" cy="3385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 bwMode="auto">
            <a:xfrm flipH="1" flipV="1">
              <a:off x="10106495" y="907297"/>
              <a:ext cx="934258" cy="56842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sm" len="sm"/>
              <a:tailEnd type="stealth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10360614" y="740973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 err="1">
                  <a:solidFill>
                    <a:schemeClr val="accent5"/>
                  </a:solidFill>
                </a:rPr>
                <a:t>unloading</a:t>
              </a:r>
              <a:endParaRPr lang="nb-NO" sz="1800" dirty="0">
                <a:solidFill>
                  <a:schemeClr val="accent5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10034487" y="1379510"/>
              <a:ext cx="0" cy="54199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0034490" y="1921502"/>
              <a:ext cx="93697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Box 23"/>
            <p:cNvSpPr txBox="1"/>
            <p:nvPr/>
          </p:nvSpPr>
          <p:spPr>
            <a:xfrm>
              <a:off x="10009236" y="1581232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solidFill>
                    <a:srgbClr val="92D050"/>
                  </a:solidFill>
                </a:rPr>
                <a:t>A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 flipH="1">
              <a:off x="9602439" y="2515127"/>
              <a:ext cx="154005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TextBox 29"/>
            <p:cNvSpPr txBox="1"/>
            <p:nvPr/>
          </p:nvSpPr>
          <p:spPr>
            <a:xfrm>
              <a:off x="11109960" y="2311500"/>
              <a:ext cx="33855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solidFill>
                    <a:schemeClr val="accent6"/>
                  </a:solidFill>
                </a:rPr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707847" y="2173443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solidFill>
                    <a:schemeClr val="accent1"/>
                  </a:solidFill>
                  <a:sym typeface="Symbol" panose="05050102010706020507" pitchFamily="18" charset="2"/>
                </a:rPr>
                <a:t></a:t>
              </a:r>
              <a:r>
                <a:rPr lang="nb-NO" sz="1800" baseline="-25000" dirty="0">
                  <a:solidFill>
                    <a:schemeClr val="accent1"/>
                  </a:solidFill>
                </a:rPr>
                <a:t>z</a:t>
              </a:r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>
              <a:off x="10020462" y="3139608"/>
              <a:ext cx="3395" cy="797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904" y="210344"/>
            <a:ext cx="8440738" cy="914400"/>
          </a:xfrm>
        </p:spPr>
        <p:txBody>
          <a:bodyPr/>
          <a:lstStyle/>
          <a:p>
            <a:r>
              <a:rPr lang="en-US" sz="2800" dirty="0"/>
              <a:t>Model by Fjær et al. (2013)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408" y="1442965"/>
            <a:ext cx="8440738" cy="3925060"/>
          </a:xfrm>
        </p:spPr>
        <p:txBody>
          <a:bodyPr/>
          <a:lstStyle/>
          <a:p>
            <a:r>
              <a:rPr lang="en-US" noProof="0" dirty="0"/>
              <a:t>Non-elastic compliance</a:t>
            </a:r>
          </a:p>
          <a:p>
            <a:endParaRPr lang="en-US" noProof="0" dirty="0"/>
          </a:p>
          <a:p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16849" y="2209411"/>
                <a:ext cx="2896819" cy="5981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nb-NO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nb-NO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nb-NO" sz="1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b-NO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nb-NO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𝑑𝑦𝑛</m:t>
                              </m:r>
                            </m:sub>
                          </m:sSub>
                        </m:den>
                      </m:f>
                      <m:r>
                        <a:rPr lang="nb-NO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nb-NO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nb-NO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nb-NO" sz="1800" i="1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nb-NO" sz="18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849" y="2209411"/>
                <a:ext cx="2896819" cy="598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783610" y="2044037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dispersion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3722075" y="2713012"/>
            <a:ext cx="232715" cy="2011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3512347" y="2814784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constants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 flipV="1">
            <a:off x="3215680" y="2703729"/>
            <a:ext cx="469755" cy="2103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695400" y="4871680"/>
            <a:ext cx="9721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Non-elastic compliance tends to increase linearly from the start of the unloading;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Semi-empirical model was confirmed in experiments with sandstones and shales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75797" y="201771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slope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2"/>
              <p:cNvSpPr>
                <a:spLocks noChangeArrowheads="1"/>
              </p:cNvSpPr>
              <p:nvPr/>
            </p:nvSpPr>
            <p:spPr bwMode="auto">
              <a:xfrm>
                <a:off x="1199456" y="3167270"/>
                <a:ext cx="2952682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nb-NO" sz="1200" i="1" dirty="0">
                    <a:latin typeface="Times" panose="02020603050405020304" pitchFamily="18" charset="0"/>
                    <a:ea typeface="Times New Roman" panose="02020603050405020304" pitchFamily="18" charset="0"/>
                    <a:cs typeface="Times" panose="02020603050405020304" pitchFamily="18" charset="0"/>
                  </a:rPr>
                  <a:t>E</a:t>
                </a:r>
                <a:r>
                  <a:rPr lang="en-US" altLang="nb-NO" sz="1200" dirty="0">
                    <a:latin typeface="Times" panose="02020603050405020304" pitchFamily="18" charset="0"/>
                    <a:ea typeface="Times New Roman" panose="02020603050405020304" pitchFamily="18" charset="0"/>
                    <a:cs typeface="Times" panose="02020603050405020304" pitchFamily="18" charset="0"/>
                  </a:rPr>
                  <a:t> – local Young's modulus during unloading</a:t>
                </a:r>
              </a:p>
              <a:p>
                <a:r>
                  <a:rPr lang="en-US" altLang="nb-NO" sz="1200" i="1" dirty="0" err="1">
                    <a:latin typeface="Times" panose="02020603050405020304" pitchFamily="18" charset="0"/>
                    <a:ea typeface="Times New Roman" panose="02020603050405020304" pitchFamily="18" charset="0"/>
                    <a:cs typeface="Times" panose="02020603050405020304" pitchFamily="18" charset="0"/>
                  </a:rPr>
                  <a:t>E</a:t>
                </a:r>
                <a:r>
                  <a:rPr lang="en-US" altLang="nb-NO" sz="1200" i="1" baseline="-25000" dirty="0" err="1">
                    <a:latin typeface="Times" panose="02020603050405020304" pitchFamily="18" charset="0"/>
                    <a:ea typeface="Times New Roman" panose="02020603050405020304" pitchFamily="18" charset="0"/>
                    <a:cs typeface="Times" panose="02020603050405020304" pitchFamily="18" charset="0"/>
                  </a:rPr>
                  <a:t>dyn</a:t>
                </a:r>
                <a:r>
                  <a:rPr lang="en-US" altLang="nb-NO" sz="1200" dirty="0">
                    <a:latin typeface="Times" panose="02020603050405020304" pitchFamily="18" charset="0"/>
                    <a:ea typeface="Times New Roman" panose="02020603050405020304" pitchFamily="18" charset="0"/>
                    <a:cs typeface="Times" panose="02020603050405020304" pitchFamily="18" charset="0"/>
                  </a:rPr>
                  <a:t> – dynamic (elastic) Young's modulus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nb-NO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nb-NO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nb-NO" sz="1200" dirty="0">
                    <a:latin typeface="Times" panose="02020603050405020304" pitchFamily="18" charset="0"/>
                    <a:ea typeface="Times New Roman" panose="02020603050405020304" pitchFamily="18" charset="0"/>
                    <a:cs typeface="Times" panose="02020603050405020304" pitchFamily="18" charset="0"/>
                  </a:rPr>
                  <a:t> – axial stress change </a:t>
                </a:r>
                <a:r>
                  <a:rPr lang="nb-NO" altLang="nb-NO" sz="300" dirty="0"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endParaRPr lang="nb-NO" altLang="nb-NO" sz="18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9456" y="3167270"/>
                <a:ext cx="2952682" cy="646331"/>
              </a:xfrm>
              <a:prstGeom prst="rect">
                <a:avLst/>
              </a:prstGeom>
              <a:blipFill>
                <a:blip r:embed="rId8"/>
                <a:stretch>
                  <a:fillRect l="-207" b="-66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4943872" y="2674834"/>
            <a:ext cx="3331306" cy="2410350"/>
            <a:chOff x="4943872" y="2674834"/>
            <a:chExt cx="3331306" cy="2410350"/>
          </a:xfrm>
        </p:grpSpPr>
        <p:cxnSp>
          <p:nvCxnSpPr>
            <p:cNvPr id="34" name="Straight Connector 33"/>
            <p:cNvCxnSpPr/>
            <p:nvPr/>
          </p:nvCxnSpPr>
          <p:spPr bwMode="auto">
            <a:xfrm flipV="1">
              <a:off x="7306108" y="2674834"/>
              <a:ext cx="969070" cy="1102982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  <a:headEnd type="none" w="sm" len="sm"/>
              <a:tailEnd type="none" w="sm" len="sm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4943872" y="2674837"/>
              <a:ext cx="3331306" cy="2410347"/>
              <a:chOff x="4943872" y="2674837"/>
              <a:chExt cx="3331306" cy="2410347"/>
            </a:xfrm>
          </p:grpSpPr>
          <p:cxnSp>
            <p:nvCxnSpPr>
              <p:cNvPr id="32" name="Straight Connector 31"/>
              <p:cNvCxnSpPr/>
              <p:nvPr/>
            </p:nvCxnSpPr>
            <p:spPr bwMode="auto">
              <a:xfrm flipV="1">
                <a:off x="4943872" y="2708920"/>
                <a:ext cx="3312368" cy="2376264"/>
              </a:xfrm>
              <a:prstGeom prst="line">
                <a:avLst/>
              </a:prstGeom>
              <a:ln w="25400">
                <a:solidFill>
                  <a:schemeClr val="accent1"/>
                </a:solidFill>
                <a:prstDash val="sysDash"/>
                <a:headEnd type="none" w="sm" len="sm"/>
                <a:tailEnd type="none" w="sm" len="sm"/>
              </a:ln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5649924" y="3376656"/>
                    <a:ext cx="950132" cy="5203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nb-NO" sz="1800" i="1" baseline="-250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𝑎𝑣</m:t>
                          </m:r>
                          <m:r>
                            <a:rPr lang="nb-NO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nb-NO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nb-NO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nb-NO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nb-NO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den>
                          </m:f>
                        </m:oMath>
                      </m:oMathPara>
                    </a14:m>
                    <a:endParaRPr lang="nb-NO" sz="1800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49924" y="3376656"/>
                    <a:ext cx="950132" cy="5203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6" name="Straight Connector 35"/>
              <p:cNvCxnSpPr/>
              <p:nvPr/>
            </p:nvCxnSpPr>
            <p:spPr bwMode="auto">
              <a:xfrm>
                <a:off x="7306108" y="3777816"/>
                <a:ext cx="95013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>
                <a:off x="8275178" y="2674837"/>
                <a:ext cx="0" cy="111095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/>
                  <p:cNvSpPr/>
                  <p:nvPr/>
                </p:nvSpPr>
                <p:spPr>
                  <a:xfrm>
                    <a:off x="7754803" y="3159442"/>
                    <a:ext cx="510909" cy="61837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nb-NO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nb-NO" sz="1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nb-NO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nb-NO" sz="1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nb-NO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den>
                          </m:f>
                        </m:oMath>
                      </m:oMathPara>
                    </a14:m>
                    <a:endParaRPr lang="nb-NO" sz="18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Rectangle 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54803" y="3159442"/>
                    <a:ext cx="510909" cy="61837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9" name="Title 1"/>
          <p:cNvSpPr txBox="1">
            <a:spLocks/>
          </p:cNvSpPr>
          <p:nvPr/>
        </p:nvSpPr>
        <p:spPr bwMode="auto">
          <a:xfrm>
            <a:off x="497831" y="747380"/>
            <a:ext cx="1125431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Stress amplitude effect on stiffness</a:t>
            </a:r>
            <a:br>
              <a:rPr lang="en-US" kern="0" dirty="0"/>
            </a:br>
            <a:r>
              <a:rPr lang="en-US" sz="2400" kern="0" dirty="0"/>
              <a:t>Undrained triaxial loading/unloading cycles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1217484" y="2563313"/>
                <a:ext cx="620170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7484" y="2563313"/>
                <a:ext cx="620170" cy="79367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11084269" y="1772816"/>
            <a:ext cx="844379" cy="1119506"/>
            <a:chOff x="11084269" y="1760521"/>
            <a:chExt cx="781022" cy="1203809"/>
          </a:xfrm>
        </p:grpSpPr>
        <p:cxnSp>
          <p:nvCxnSpPr>
            <p:cNvPr id="44" name="Straight Connector 43"/>
            <p:cNvCxnSpPr/>
            <p:nvPr/>
          </p:nvCxnSpPr>
          <p:spPr bwMode="auto">
            <a:xfrm flipH="1">
              <a:off x="11084269" y="1760521"/>
              <a:ext cx="781022" cy="1203809"/>
            </a:xfrm>
            <a:prstGeom prst="line">
              <a:avLst/>
            </a:prstGeom>
            <a:ln w="28575">
              <a:prstDash val="sysDash"/>
              <a:headEnd type="none" w="sm" len="sm"/>
              <a:tailEnd type="none" w="sm" len="sm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3" name="Flowchart: Connector 42"/>
            <p:cNvSpPr/>
            <p:nvPr/>
          </p:nvSpPr>
          <p:spPr bwMode="auto">
            <a:xfrm>
              <a:off x="11472266" y="2220122"/>
              <a:ext cx="110606" cy="110624"/>
            </a:xfrm>
            <a:prstGeom prst="flowChartConnector">
              <a:avLst/>
            </a:prstGeom>
            <a:ln>
              <a:headEnd type="none" w="sm" len="sm"/>
              <a:tailEnd type="none" w="sm" len="sm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46" name="Oval 45"/>
          <p:cNvSpPr/>
          <p:nvPr/>
        </p:nvSpPr>
        <p:spPr bwMode="auto">
          <a:xfrm rot="18483744">
            <a:off x="11304826" y="2143828"/>
            <a:ext cx="471572" cy="291282"/>
          </a:xfrm>
          <a:prstGeom prst="ellipse">
            <a:avLst/>
          </a:prstGeom>
          <a:noFill/>
          <a:ln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EE1AB5-9CF6-4A00-94E8-11D4629F201A}"/>
              </a:ext>
            </a:extLst>
          </p:cNvPr>
          <p:cNvSpPr txBox="1"/>
          <p:nvPr/>
        </p:nvSpPr>
        <p:spPr>
          <a:xfrm>
            <a:off x="803512" y="3818990"/>
            <a:ext cx="164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Opalinus Clay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53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0.33034 -0.1159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0" y="-58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6 L -0.01458 0.03402 L -0.03698 0.07268 L -0.06211 0.10717 L -0.08294 0.13356 L -0.10964 0.1618 L -0.13398 0.18657 L -0.15872 0.20949 L -0.17891 0.22546 L -0.18945 0.23588 " pathEditMode="relative" rAng="0" ptsTypes="AAAAAAAAAA">
                                      <p:cBhvr>
                                        <p:cTn id="44" dur="6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1178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46" dur="4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-0.17747 0.21922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7" grpId="0"/>
      <p:bldP spid="12" grpId="0"/>
      <p:bldP spid="19" grpId="0"/>
      <p:bldP spid="13" grpId="0"/>
      <p:bldP spid="14" grpId="0"/>
      <p:bldP spid="39" grpId="0"/>
      <p:bldP spid="21" grpId="0"/>
      <p:bldP spid="21" grpId="1"/>
      <p:bldP spid="46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520" y="4005064"/>
            <a:ext cx="3060000" cy="18697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235" y="4020296"/>
            <a:ext cx="3060000" cy="18697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883" y="4021657"/>
            <a:ext cx="3060000" cy="1864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4" y="224048"/>
            <a:ext cx="8976741" cy="914400"/>
          </a:xfrm>
        </p:spPr>
        <p:txBody>
          <a:bodyPr/>
          <a:lstStyle/>
          <a:p>
            <a:r>
              <a:rPr lang="en-US" sz="2400" dirty="0"/>
              <a:t>Stress amplitude effect on stiffness</a:t>
            </a:r>
            <a:br>
              <a:rPr lang="en-US" sz="2400" dirty="0"/>
            </a:br>
            <a:r>
              <a:rPr lang="en-US" sz="2400" dirty="0"/>
              <a:t>Opalinus Clay is highly non-elastic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555672" y="3573016"/>
            <a:ext cx="8743071" cy="423269"/>
            <a:chOff x="990287" y="3632383"/>
            <a:chExt cx="8743071" cy="4232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3972289" y="3686320"/>
                  <a:ext cx="215113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nb-NO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nb-NO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𝑎𝑥</m:t>
                          </m:r>
                        </m:sub>
                      </m:sSub>
                    </m:oMath>
                  </a14:m>
                  <a:r>
                    <a:rPr lang="en-US" sz="1800" dirty="0"/>
                    <a:t>: 2 MPa</a:t>
                  </a: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2289" y="3686320"/>
                  <a:ext cx="2151138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roup 28"/>
            <p:cNvGrpSpPr/>
            <p:nvPr/>
          </p:nvGrpSpPr>
          <p:grpSpPr>
            <a:xfrm>
              <a:off x="990287" y="3632383"/>
              <a:ext cx="8743071" cy="415336"/>
              <a:chOff x="990287" y="3632383"/>
              <a:chExt cx="8743071" cy="4153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990287" y="3632383"/>
                    <a:ext cx="1477995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nb-NO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𝑎𝑥</m:t>
                            </m:r>
                          </m:sub>
                        </m:sSub>
                      </m:oMath>
                    </a14:m>
                    <a:r>
                      <a:rPr lang="en-US" sz="1800" dirty="0"/>
                      <a:t>: 1 MPa</a:t>
                    </a:r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287" y="3632383"/>
                    <a:ext cx="1477995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8197" r="-823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/>
                  <p:cNvSpPr/>
                  <p:nvPr/>
                </p:nvSpPr>
                <p:spPr>
                  <a:xfrm>
                    <a:off x="7141070" y="3678387"/>
                    <a:ext cx="2592288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nb-NO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𝑎𝑥</m:t>
                            </m:r>
                          </m:sub>
                        </m:sSub>
                      </m:oMath>
                    </a14:m>
                    <a:r>
                      <a:rPr lang="en-US" sz="1800" dirty="0"/>
                      <a:t>: 4 MPa</a:t>
                    </a:r>
                  </a:p>
                </p:txBody>
              </p:sp>
            </mc:Choice>
            <mc:Fallback xmlns="">
              <p:sp>
                <p:nvSpPr>
                  <p:cNvPr id="18" name="Rectangle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1070" y="3678387"/>
                    <a:ext cx="2592288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10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227891"/>
              </p:ext>
            </p:extLst>
          </p:nvPr>
        </p:nvGraphicFramePr>
        <p:xfrm>
          <a:off x="3266681" y="1364238"/>
          <a:ext cx="2759967" cy="1603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989">
                  <a:extLst>
                    <a:ext uri="{9D8B030D-6E8A-4147-A177-3AD203B41FA5}">
                      <a16:colId xmlns:a16="http://schemas.microsoft.com/office/drawing/2014/main" val="3207712181"/>
                    </a:ext>
                  </a:extLst>
                </a:gridCol>
                <a:gridCol w="919989">
                  <a:extLst>
                    <a:ext uri="{9D8B030D-6E8A-4147-A177-3AD203B41FA5}">
                      <a16:colId xmlns:a16="http://schemas.microsoft.com/office/drawing/2014/main" val="213751443"/>
                    </a:ext>
                  </a:extLst>
                </a:gridCol>
                <a:gridCol w="919989">
                  <a:extLst>
                    <a:ext uri="{9D8B030D-6E8A-4147-A177-3AD203B41FA5}">
                      <a16:colId xmlns:a16="http://schemas.microsoft.com/office/drawing/2014/main" val="143743040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[</a:t>
                      </a:r>
                      <a:r>
                        <a:rPr lang="nb-NO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GPa</a:t>
                      </a:r>
                      <a:r>
                        <a:rPr lang="nb-NO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b-NO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30794"/>
                  </a:ext>
                </a:extLst>
              </a:tr>
              <a:tr h="205224"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(1MPa)</a:t>
                      </a:r>
                      <a:r>
                        <a:rPr lang="nb-NO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nb-NO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(2MPa)</a:t>
                      </a:r>
                      <a:r>
                        <a:rPr lang="nb-NO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nb-NO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(4MPa)</a:t>
                      </a:r>
                      <a:r>
                        <a:rPr lang="nb-NO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nb-NO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808051"/>
                  </a:ext>
                </a:extLst>
              </a:tr>
              <a:tr h="562336">
                <a:tc>
                  <a:txBody>
                    <a:bodyPr/>
                    <a:lstStyle/>
                    <a:p>
                      <a:pPr algn="ctr"/>
                      <a:r>
                        <a:rPr lang="nb-NO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380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127844"/>
                  </a:ext>
                </a:extLst>
              </a:tr>
            </a:tbl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6710313" y="1078863"/>
            <a:ext cx="3634019" cy="2370220"/>
            <a:chOff x="182966" y="1207752"/>
            <a:chExt cx="3634019" cy="2370220"/>
          </a:xfrm>
        </p:grpSpPr>
        <p:grpSp>
          <p:nvGrpSpPr>
            <p:cNvPr id="28" name="Group 27"/>
            <p:cNvGrpSpPr/>
            <p:nvPr/>
          </p:nvGrpSpPr>
          <p:grpSpPr>
            <a:xfrm>
              <a:off x="182966" y="1207752"/>
              <a:ext cx="3634019" cy="2370220"/>
              <a:chOff x="227368" y="1860486"/>
              <a:chExt cx="5676026" cy="370208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7368" y="1860486"/>
                <a:ext cx="5676026" cy="3702080"/>
              </a:xfrm>
              <a:prstGeom prst="rect">
                <a:avLst/>
              </a:prstGeom>
            </p:spPr>
          </p:pic>
          <p:cxnSp>
            <p:nvCxnSpPr>
              <p:cNvPr id="5" name="Straight Connector 4"/>
              <p:cNvCxnSpPr/>
              <p:nvPr/>
            </p:nvCxnSpPr>
            <p:spPr bwMode="auto">
              <a:xfrm flipV="1">
                <a:off x="2079626" y="2595404"/>
                <a:ext cx="3290010" cy="2375796"/>
              </a:xfrm>
              <a:prstGeom prst="line">
                <a:avLst/>
              </a:prstGeom>
              <a:ln w="25400">
                <a:solidFill>
                  <a:schemeClr val="accent1"/>
                </a:solidFill>
                <a:prstDash val="sysDash"/>
                <a:headEnd type="none" w="sm" len="sm"/>
                <a:tailEnd type="none" w="sm" len="sm"/>
              </a:ln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2624205" y="3407723"/>
                    <a:ext cx="990285" cy="54181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nb-NO" sz="1200" i="1" baseline="-250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𝑎𝑣</m:t>
                          </m:r>
                          <m:r>
                            <a:rPr lang="nb-NO" sz="1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nb-NO" sz="1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nb-NO" sz="1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nb-NO" sz="1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nb-NO" sz="1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den>
                          </m:f>
                        </m:oMath>
                      </m:oMathPara>
                    </a14:m>
                    <a:endParaRPr lang="nb-NO" sz="1200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4205" y="3407723"/>
                    <a:ext cx="990285" cy="54181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5769" t="-1754" r="-2885" b="-14035"/>
                    </a:stretch>
                  </a:blipFill>
                </p:spPr>
                <p:txBody>
                  <a:bodyPr/>
                  <a:lstStyle/>
                  <a:p>
                    <a:r>
                      <a:rPr lang="nb-NO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3" name="Straight Connector 32"/>
            <p:cNvCxnSpPr/>
            <p:nvPr/>
          </p:nvCxnSpPr>
          <p:spPr bwMode="auto">
            <a:xfrm flipV="1">
              <a:off x="792792" y="2438964"/>
              <a:ext cx="753423" cy="760392"/>
            </a:xfrm>
            <a:prstGeom prst="line">
              <a:avLst/>
            </a:prstGeom>
            <a:ln w="25400">
              <a:solidFill>
                <a:schemeClr val="accent1"/>
              </a:solidFill>
              <a:prstDash val="sysDash"/>
              <a:headEnd type="none" w="sm" len="sm"/>
              <a:tailEnd type="none" w="sm" len="sm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 bwMode="auto">
            <a:xfrm flipV="1">
              <a:off x="549476" y="2819160"/>
              <a:ext cx="278923" cy="370925"/>
            </a:xfrm>
            <a:prstGeom prst="line">
              <a:avLst/>
            </a:prstGeom>
            <a:ln w="25400">
              <a:solidFill>
                <a:schemeClr val="accent1"/>
              </a:solidFill>
              <a:prstDash val="sysDash"/>
              <a:headEnd type="none" w="sm" len="sm"/>
              <a:tailEnd type="none" w="sm" len="sm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47" name="Straight Arrow Connector 46"/>
          <p:cNvCxnSpPr/>
          <p:nvPr/>
        </p:nvCxnSpPr>
        <p:spPr bwMode="auto">
          <a:xfrm flipH="1" flipV="1">
            <a:off x="4014020" y="2261656"/>
            <a:ext cx="3162100" cy="5892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50000"/>
              </a:schemeClr>
            </a:solidFill>
            <a:prstDash val="sysDot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 flipH="1" flipV="1">
            <a:off x="4877425" y="2277862"/>
            <a:ext cx="2685625" cy="4432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50000"/>
              </a:schemeClr>
            </a:solidFill>
            <a:prstDash val="sysDot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/>
          <p:nvPr/>
        </p:nvCxnSpPr>
        <p:spPr bwMode="auto">
          <a:xfrm flipH="1" flipV="1">
            <a:off x="5821230" y="2270927"/>
            <a:ext cx="2706093" cy="2486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50000"/>
              </a:schemeClr>
            </a:solidFill>
            <a:prstDash val="sysDot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Rectangle 52"/>
          <p:cNvSpPr/>
          <p:nvPr/>
        </p:nvSpPr>
        <p:spPr>
          <a:xfrm>
            <a:off x="1961776" y="1986362"/>
            <a:ext cx="1365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Stress-strain slope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076211" y="2484039"/>
            <a:ext cx="1365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Zero-strain extrapolation</a:t>
            </a:r>
          </a:p>
        </p:txBody>
      </p:sp>
      <p:cxnSp>
        <p:nvCxnSpPr>
          <p:cNvPr id="58" name="Straight Arrow Connector 57"/>
          <p:cNvCxnSpPr/>
          <p:nvPr/>
        </p:nvCxnSpPr>
        <p:spPr bwMode="auto">
          <a:xfrm flipV="1">
            <a:off x="2132695" y="2850948"/>
            <a:ext cx="1450237" cy="21622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50000"/>
              </a:schemeClr>
            </a:solidFill>
            <a:prstDash val="sysDot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/>
          <p:nvPr/>
        </p:nvCxnSpPr>
        <p:spPr bwMode="auto">
          <a:xfrm flipH="1" flipV="1">
            <a:off x="4781273" y="2900247"/>
            <a:ext cx="424419" cy="218493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50000"/>
              </a:schemeClr>
            </a:solidFill>
            <a:prstDash val="sysDot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 flipH="1" flipV="1">
            <a:off x="5793859" y="2805257"/>
            <a:ext cx="2450000" cy="21920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50000"/>
              </a:schemeClr>
            </a:solidFill>
            <a:prstDash val="sysDot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9386134" y="1547695"/>
            <a:ext cx="606073" cy="725486"/>
          </a:xfrm>
          <a:prstGeom prst="line">
            <a:avLst/>
          </a:prstGeom>
          <a:ln w="25400">
            <a:solidFill>
              <a:srgbClr val="FF0000"/>
            </a:solidFill>
            <a:prstDash val="sysDash"/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9023137" y="2650680"/>
            <a:ext cx="3395" cy="79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9369042" y="2276872"/>
            <a:ext cx="623162" cy="99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9992204" y="1547695"/>
            <a:ext cx="0" cy="7254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627632" y="1827921"/>
                <a:ext cx="401648" cy="443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b-NO" sz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nb-NO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nb-NO" sz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nb-NO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</m:oMath>
                  </m:oMathPara>
                </a14:m>
                <a:endParaRPr lang="nb-NO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7632" y="1827921"/>
                <a:ext cx="401648" cy="443006"/>
              </a:xfrm>
              <a:prstGeom prst="rect">
                <a:avLst/>
              </a:prstGeom>
              <a:blipFill>
                <a:blip r:embed="rId10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 rot="20657529">
            <a:off x="8672773" y="418734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800" dirty="0">
                <a:solidFill>
                  <a:schemeClr val="accent5"/>
                </a:solidFill>
              </a:rPr>
              <a:t>unloading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44839" y="3336306"/>
            <a:ext cx="1705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Stress amplitude: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505247" y="4293096"/>
            <a:ext cx="1107996" cy="552023"/>
            <a:chOff x="8672773" y="4187349"/>
            <a:chExt cx="1107996" cy="552023"/>
          </a:xfrm>
        </p:grpSpPr>
        <p:cxnSp>
          <p:nvCxnSpPr>
            <p:cNvPr id="44" name="Straight Arrow Connector 43"/>
            <p:cNvCxnSpPr>
              <a:cxnSpLocks/>
            </p:cNvCxnSpPr>
            <p:nvPr/>
          </p:nvCxnSpPr>
          <p:spPr bwMode="auto">
            <a:xfrm flipV="1">
              <a:off x="8745569" y="4463112"/>
              <a:ext cx="915764" cy="27626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sm" len="sm"/>
              <a:tailEnd type="stealth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" name="TextBox 45"/>
            <p:cNvSpPr txBox="1"/>
            <p:nvPr/>
          </p:nvSpPr>
          <p:spPr>
            <a:xfrm rot="20657529">
              <a:off x="8672773" y="4187349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sz="1800" dirty="0">
                  <a:solidFill>
                    <a:schemeClr val="accent5"/>
                  </a:solidFill>
                </a:rPr>
                <a:t>unloading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 rot="20657529">
            <a:off x="2317868" y="436589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800" dirty="0">
                <a:solidFill>
                  <a:schemeClr val="accent5"/>
                </a:solidFill>
              </a:rPr>
              <a:t>unloading</a:t>
            </a:r>
          </a:p>
        </p:txBody>
      </p:sp>
      <p:sp>
        <p:nvSpPr>
          <p:cNvPr id="22" name="Flowchart: Connector 21"/>
          <p:cNvSpPr/>
          <p:nvPr/>
        </p:nvSpPr>
        <p:spPr bwMode="auto">
          <a:xfrm>
            <a:off x="2084616" y="5033311"/>
            <a:ext cx="54000" cy="54000"/>
          </a:xfrm>
          <a:prstGeom prst="flowChartConnector">
            <a:avLst/>
          </a:prstGeom>
          <a:ln>
            <a:solidFill>
              <a:srgbClr val="FF0000"/>
            </a:solidFill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9" name="Flowchart: Connector 58"/>
          <p:cNvSpPr/>
          <p:nvPr/>
        </p:nvSpPr>
        <p:spPr bwMode="auto">
          <a:xfrm>
            <a:off x="5189340" y="5045666"/>
            <a:ext cx="54000" cy="54000"/>
          </a:xfrm>
          <a:prstGeom prst="flowChartConnector">
            <a:avLst/>
          </a:prstGeom>
          <a:ln>
            <a:solidFill>
              <a:srgbClr val="FF0000"/>
            </a:solidFill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0" name="Flowchart: Connector 59"/>
          <p:cNvSpPr/>
          <p:nvPr/>
        </p:nvSpPr>
        <p:spPr bwMode="auto">
          <a:xfrm>
            <a:off x="8248801" y="5009754"/>
            <a:ext cx="54000" cy="54000"/>
          </a:xfrm>
          <a:prstGeom prst="flowChartConnector">
            <a:avLst/>
          </a:prstGeom>
          <a:ln>
            <a:solidFill>
              <a:srgbClr val="FF0000"/>
            </a:solidFill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5" name="TextBox 54"/>
          <p:cNvSpPr txBox="1"/>
          <p:nvPr/>
        </p:nvSpPr>
        <p:spPr>
          <a:xfrm rot="19564703">
            <a:off x="8532084" y="251188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800" dirty="0">
                <a:solidFill>
                  <a:schemeClr val="accent5"/>
                </a:solidFill>
              </a:rPr>
              <a:t>unloading</a:t>
            </a:r>
          </a:p>
        </p:txBody>
      </p:sp>
      <p:cxnSp>
        <p:nvCxnSpPr>
          <p:cNvPr id="56" name="Straight Arrow Connector 55"/>
          <p:cNvCxnSpPr/>
          <p:nvPr/>
        </p:nvCxnSpPr>
        <p:spPr bwMode="auto">
          <a:xfrm flipH="1">
            <a:off x="8614020" y="2335757"/>
            <a:ext cx="653324" cy="43827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sm" len="sm"/>
            <a:tailEnd type="stealth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C55B573-93CC-46CB-9590-650ABADE6915}"/>
              </a:ext>
            </a:extLst>
          </p:cNvPr>
          <p:cNvCxnSpPr>
            <a:cxnSpLocks/>
          </p:cNvCxnSpPr>
          <p:nvPr/>
        </p:nvCxnSpPr>
        <p:spPr bwMode="auto">
          <a:xfrm flipV="1">
            <a:off x="2392648" y="4634431"/>
            <a:ext cx="915764" cy="2762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sm" len="sm"/>
            <a:tailEnd type="stealth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059601A-0F1A-4056-B552-CDA76142D81C}"/>
              </a:ext>
            </a:extLst>
          </p:cNvPr>
          <p:cNvCxnSpPr>
            <a:cxnSpLocks/>
          </p:cNvCxnSpPr>
          <p:nvPr/>
        </p:nvCxnSpPr>
        <p:spPr bwMode="auto">
          <a:xfrm flipV="1">
            <a:off x="8853476" y="4477762"/>
            <a:ext cx="915764" cy="2762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sm" len="sm"/>
            <a:tailEnd type="stealth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24755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567" y="346299"/>
            <a:ext cx="6192688" cy="914400"/>
          </a:xfrm>
        </p:spPr>
        <p:txBody>
          <a:bodyPr/>
          <a:lstStyle/>
          <a:p>
            <a:pPr algn="ctr"/>
            <a:r>
              <a:rPr lang="nb-NO" sz="2800" dirty="0"/>
              <a:t>Young's modulus dependance on  frequency and stress amplitude 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903108" y="5433641"/>
            <a:ext cx="2599393" cy="58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>
                <a:latin typeface="Times" panose="02020603050405020304" pitchFamily="18" charset="0"/>
                <a:cs typeface="Times" panose="02020603050405020304" pitchFamily="18" charset="0"/>
              </a:rPr>
              <a:t>Opalinus Clay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1700808"/>
            <a:ext cx="4246058" cy="364461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>
            <a:off x="5599995" y="2924454"/>
            <a:ext cx="0" cy="8894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4655840" y="2924454"/>
            <a:ext cx="129614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5608210" y="330514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solidFill>
                  <a:schemeClr val="accent3">
                    <a:lumMod val="50000"/>
                  </a:schemeClr>
                </a:solidFill>
              </a:rPr>
              <a:t>-53%</a:t>
            </a:r>
          </a:p>
        </p:txBody>
      </p:sp>
    </p:spTree>
    <p:extLst>
      <p:ext uri="{BB962C8B-B14F-4D97-AF65-F5344CB8AC3E}">
        <p14:creationId xmlns:p14="http://schemas.microsoft.com/office/powerpoint/2010/main" val="3168579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Other shales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92" y="1772816"/>
            <a:ext cx="5432007" cy="3603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96" y="1772816"/>
            <a:ext cx="5450296" cy="35298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76120" y="2276872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Field shale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76120" y="3503202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Field shale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11624" y="213285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Field shale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3712" y="566274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Field shale 2 demonstrates nearly perfect elastic response </a:t>
            </a:r>
          </a:p>
        </p:txBody>
      </p:sp>
    </p:spTree>
    <p:extLst>
      <p:ext uri="{BB962C8B-B14F-4D97-AF65-F5344CB8AC3E}">
        <p14:creationId xmlns:p14="http://schemas.microsoft.com/office/powerpoint/2010/main" val="4158390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623A10-38DA-4E20-AAA5-94A3EC340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88640"/>
            <a:ext cx="11254317" cy="914400"/>
          </a:xfrm>
        </p:spPr>
        <p:txBody>
          <a:bodyPr/>
          <a:lstStyle/>
          <a:p>
            <a:pPr algn="ctr"/>
            <a:r>
              <a:rPr lang="en-US" sz="2800" dirty="0"/>
              <a:t>Velocity dispersion</a:t>
            </a:r>
            <a:endParaRPr lang="en-GB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024A78-0A0B-4EAE-B9EF-47AF4B41B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286" y="1627476"/>
            <a:ext cx="5395428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3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5394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Young's modulus dispersion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8C5E80-1932-4C4C-8B73-885FCCDB7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850" y="1971184"/>
            <a:ext cx="5401524" cy="35420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9C8C4A-DD28-4185-A5C5-232B5B919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3573016"/>
            <a:ext cx="4104456" cy="26915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75A29A-5396-4762-8D55-94D43534F190}"/>
              </a:ext>
            </a:extLst>
          </p:cNvPr>
          <p:cNvSpPr txBox="1"/>
          <p:nvPr/>
        </p:nvSpPr>
        <p:spPr>
          <a:xfrm>
            <a:off x="407368" y="4437112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Field shale 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E8AFF3-6907-495B-9DFE-940B1E495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839" y="980728"/>
            <a:ext cx="4014089" cy="26277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5C4F23-6A53-41E6-A672-C41E65003D97}"/>
              </a:ext>
            </a:extLst>
          </p:cNvPr>
          <p:cNvSpPr txBox="1"/>
          <p:nvPr/>
        </p:nvSpPr>
        <p:spPr>
          <a:xfrm>
            <a:off x="354436" y="1761441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Field shale 1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EB1E783-6E78-44DE-9AE5-278704B127AE}"/>
              </a:ext>
            </a:extLst>
          </p:cNvPr>
          <p:cNvSpPr txBox="1">
            <a:spLocks/>
          </p:cNvSpPr>
          <p:nvPr/>
        </p:nvSpPr>
        <p:spPr bwMode="auto">
          <a:xfrm>
            <a:off x="7536160" y="1556792"/>
            <a:ext cx="2599393" cy="58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>
                <a:latin typeface="Times" panose="02020603050405020304" pitchFamily="18" charset="0"/>
                <a:cs typeface="Times" panose="02020603050405020304" pitchFamily="18" charset="0"/>
              </a:rPr>
              <a:t>Opalinus Clay</a:t>
            </a:r>
          </a:p>
        </p:txBody>
      </p:sp>
    </p:spTree>
    <p:extLst>
      <p:ext uri="{BB962C8B-B14F-4D97-AF65-F5344CB8AC3E}">
        <p14:creationId xmlns:p14="http://schemas.microsoft.com/office/powerpoint/2010/main" val="1082311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726048"/>
            <a:ext cx="11089232" cy="40058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and dynamic stiffness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linked by both stress amplitude (non-elasticity)</a:t>
            </a:r>
            <a:r>
              <a:rPr lang="en-US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 rate (dispersion) effects</a:t>
            </a:r>
            <a:endParaRPr lang="en-US" sz="2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Rocks are non-elastic for strains &gt; 1 </a:t>
            </a:r>
            <a:r>
              <a:rPr lang="en-US" sz="2400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strain, both during loading </a:t>
            </a:r>
            <a:r>
              <a:rPr lang="en-US" sz="2400" u="sng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and</a:t>
            </a:r>
            <a:r>
              <a:rPr lang="en-US" sz="2400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unloading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With decreasing stress/strain amplitude, the static undrained stiffness approaches the dynamic stiffness of low frequency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 saturated shales, frequency dispersion may strongly affect stiffness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Different mechanisms are responsible for non-elastic effects and dispersion</a:t>
            </a:r>
          </a:p>
        </p:txBody>
      </p:sp>
    </p:spTree>
    <p:extLst>
      <p:ext uri="{BB962C8B-B14F-4D97-AF65-F5344CB8AC3E}">
        <p14:creationId xmlns:p14="http://schemas.microsoft.com/office/powerpoint/2010/main" val="320724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840" y="1700808"/>
            <a:ext cx="11254317" cy="9144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3140968"/>
            <a:ext cx="10009112" cy="25202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Acknowledgments:</a:t>
            </a:r>
          </a:p>
          <a:p>
            <a:pPr marL="0" indent="0">
              <a:buNone/>
            </a:pP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sz="2400" dirty="0">
                <a:latin typeface="Times" panose="02020603050405020304" pitchFamily="18" charset="0"/>
                <a:cs typeface="Times" panose="02020603050405020304" pitchFamily="18" charset="0"/>
              </a:rPr>
              <a:t>The Research Council of Norway, </a:t>
            </a:r>
            <a:r>
              <a:rPr lang="en-GB" sz="2400" dirty="0" err="1">
                <a:latin typeface="Times" panose="02020603050405020304" pitchFamily="18" charset="0"/>
                <a:cs typeface="Times" panose="02020603050405020304" pitchFamily="18" charset="0"/>
              </a:rPr>
              <a:t>AkerBP</a:t>
            </a:r>
            <a:r>
              <a:rPr lang="en-GB" sz="2400" dirty="0">
                <a:latin typeface="Times" panose="02020603050405020304" pitchFamily="18" charset="0"/>
                <a:cs typeface="Times" panose="02020603050405020304" pitchFamily="18" charset="0"/>
              </a:rPr>
              <a:t>, DONG Energy, </a:t>
            </a:r>
            <a:r>
              <a:rPr lang="en-GB" sz="2400" dirty="0" err="1">
                <a:latin typeface="Times" panose="02020603050405020304" pitchFamily="18" charset="0"/>
                <a:cs typeface="Times" panose="02020603050405020304" pitchFamily="18" charset="0"/>
              </a:rPr>
              <a:t>Engie</a:t>
            </a:r>
            <a:r>
              <a:rPr lang="en-GB" sz="2400" dirty="0">
                <a:latin typeface="Times" panose="02020603050405020304" pitchFamily="18" charset="0"/>
                <a:cs typeface="Times" panose="02020603050405020304" pitchFamily="18" charset="0"/>
              </a:rPr>
              <a:t>, Maersk and Total through the KPN-project “Shale Rock Physics: Improved seismic monitoring for increased recovery” at SINTEF</a:t>
            </a:r>
          </a:p>
          <a:p>
            <a:r>
              <a:rPr lang="en-GB" sz="2400" dirty="0">
                <a:latin typeface="Times" panose="02020603050405020304" pitchFamily="18" charset="0"/>
                <a:cs typeface="Times" panose="02020603050405020304" pitchFamily="18" charset="0"/>
              </a:rPr>
              <a:t>NAGRA (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National Cooperative for the Disposal of Radioactive Waste</a:t>
            </a:r>
            <a:r>
              <a:rPr lang="en-GB" sz="2400" dirty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</a:p>
          <a:p>
            <a:r>
              <a:rPr lang="en-GB" sz="2400" dirty="0">
                <a:latin typeface="Times" panose="02020603050405020304" pitchFamily="18" charset="0"/>
                <a:cs typeface="Times" panose="02020603050405020304" pitchFamily="18" charset="0"/>
              </a:rPr>
              <a:t>BP</a:t>
            </a: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800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48680"/>
            <a:ext cx="8440738" cy="914400"/>
          </a:xfrm>
        </p:spPr>
        <p:txBody>
          <a:bodyPr/>
          <a:lstStyle/>
          <a:p>
            <a:r>
              <a:rPr lang="en-US" sz="2400" dirty="0"/>
              <a:t>Why does the static </a:t>
            </a:r>
            <a:r>
              <a:rPr lang="en-US" sz="2400" u="sng" dirty="0"/>
              <a:t>undrained</a:t>
            </a:r>
            <a:r>
              <a:rPr lang="en-US" sz="2400" dirty="0"/>
              <a:t> stiffness differ from the dynamic stiffness?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05000" y="1628800"/>
            <a:ext cx="8440738" cy="3960440"/>
          </a:xfrm>
        </p:spPr>
        <p:txBody>
          <a:bodyPr>
            <a:normAutofit fontScale="92500" lnSpcReduction="10000"/>
          </a:bodyPr>
          <a:lstStyle/>
          <a:p>
            <a:endParaRPr lang="en-US" b="1" dirty="0"/>
          </a:p>
          <a:p>
            <a:r>
              <a:rPr lang="en-US" b="1" dirty="0"/>
              <a:t>Strain rate / frequency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b="1" dirty="0"/>
              <a:t>dispersion effects</a:t>
            </a:r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Stress amplitude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/>
              <a:t>Activation of </a:t>
            </a:r>
            <a:r>
              <a:rPr lang="en-US" b="1" dirty="0"/>
              <a:t>non-elastic </a:t>
            </a:r>
          </a:p>
          <a:p>
            <a:pPr marL="0" indent="0">
              <a:buNone/>
            </a:pPr>
            <a:r>
              <a:rPr lang="en-US" b="1" dirty="0"/>
              <a:t>processes </a:t>
            </a:r>
            <a:r>
              <a:rPr lang="en-US" dirty="0"/>
              <a:t>(focus of this work);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255747" y="2713782"/>
            <a:ext cx="3421725" cy="802506"/>
            <a:chOff x="4211960" y="1443335"/>
            <a:chExt cx="3421725" cy="802506"/>
          </a:xfrm>
        </p:grpSpPr>
        <p:sp>
          <p:nvSpPr>
            <p:cNvPr id="7" name="TextBox 6"/>
            <p:cNvSpPr txBox="1"/>
            <p:nvPr/>
          </p:nvSpPr>
          <p:spPr>
            <a:xfrm>
              <a:off x="4211960" y="1443335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average strain rate of a wave:</a:t>
              </a:r>
            </a:p>
          </p:txBody>
        </p:sp>
        <p:sp>
          <p:nvSpPr>
            <p:cNvPr id="14" name="Rectangle 2"/>
            <p:cNvSpPr>
              <a:spLocks noChangeArrowheads="1"/>
            </p:cNvSpPr>
            <p:nvPr/>
          </p:nvSpPr>
          <p:spPr bwMode="auto">
            <a:xfrm>
              <a:off x="5905493" y="1746239"/>
              <a:ext cx="172819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altLang="nb-NO" sz="1200" i="1" dirty="0">
                  <a:latin typeface="Times" panose="02020603050405020304" pitchFamily="18" charset="0"/>
                  <a:ea typeface="Times New Roman" panose="02020603050405020304" pitchFamily="18" charset="0"/>
                  <a:cs typeface="Times" panose="02020603050405020304" pitchFamily="18" charset="0"/>
                </a:rPr>
                <a:t>f</a:t>
              </a:r>
              <a:r>
                <a:rPr lang="en-US" altLang="nb-NO" sz="1200" dirty="0">
                  <a:latin typeface="Times" panose="02020603050405020304" pitchFamily="18" charset="0"/>
                  <a:ea typeface="Times New Roman" panose="02020603050405020304" pitchFamily="18" charset="0"/>
                  <a:cs typeface="Times" panose="02020603050405020304" pitchFamily="18" charset="0"/>
                </a:rPr>
                <a:t> – </a:t>
              </a:r>
              <a:r>
                <a:rPr lang="en-US" altLang="nb-NO" sz="1200" i="1" dirty="0">
                  <a:latin typeface="Times" panose="02020603050405020304" pitchFamily="18" charset="0"/>
                  <a:ea typeface="Times New Roman" panose="02020603050405020304" pitchFamily="18" charset="0"/>
                  <a:cs typeface="Times" panose="02020603050405020304" pitchFamily="18" charset="0"/>
                </a:rPr>
                <a:t>frequency</a:t>
              </a:r>
            </a:p>
            <a:p>
              <a:r>
                <a:rPr lang="en-US" altLang="nb-NO" sz="1200" i="1" dirty="0">
                  <a:latin typeface="Times" panose="02020603050405020304" pitchFamily="18" charset="0"/>
                  <a:ea typeface="Times New Roman" panose="02020603050405020304" pitchFamily="18" charset="0"/>
                  <a:cs typeface="Times" panose="02020603050405020304" pitchFamily="18" charset="0"/>
                </a:rPr>
                <a:t>ε</a:t>
              </a:r>
              <a:r>
                <a:rPr lang="en-US" altLang="nb-NO" sz="1200" i="1" baseline="-25000" dirty="0">
                  <a:latin typeface="Times" panose="02020603050405020304" pitchFamily="18" charset="0"/>
                  <a:ea typeface="Times New Roman" panose="02020603050405020304" pitchFamily="18" charset="0"/>
                  <a:cs typeface="Times" panose="02020603050405020304" pitchFamily="18" charset="0"/>
                </a:rPr>
                <a:t>0</a:t>
              </a:r>
              <a:r>
                <a:rPr lang="en-US" altLang="nb-NO" sz="1200" dirty="0">
                  <a:latin typeface="Times" panose="02020603050405020304" pitchFamily="18" charset="0"/>
                  <a:ea typeface="Times New Roman" panose="02020603050405020304" pitchFamily="18" charset="0"/>
                  <a:cs typeface="Times" panose="02020603050405020304" pitchFamily="18" charset="0"/>
                </a:rPr>
                <a:t> – strain amplitude  </a:t>
              </a:r>
              <a:r>
                <a:rPr lang="nb-NO" altLang="nb-NO" sz="3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endParaRPr lang="nb-NO" altLang="nb-NO" sz="18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1960" y="1751112"/>
              <a:ext cx="1307447" cy="494729"/>
            </a:xfrm>
            <a:prstGeom prst="rect">
              <a:avLst/>
            </a:prstGeom>
          </p:spPr>
        </p:pic>
      </p:grpSp>
      <p:sp>
        <p:nvSpPr>
          <p:cNvPr id="33" name="Slide Number Placeholder 2"/>
          <p:cNvSpPr txBox="1">
            <a:spLocks/>
          </p:cNvSpPr>
          <p:nvPr/>
        </p:nvSpPr>
        <p:spPr>
          <a:xfrm>
            <a:off x="10410852" y="8512554"/>
            <a:ext cx="514296" cy="285752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9pPr>
          </a:lstStyle>
          <a:p>
            <a:fld id="{17A9B3F3-0CDD-4032-910D-70E772557002}" type="slidenum">
              <a:rPr lang="en-GB"/>
              <a:pPr/>
              <a:t>18</a:t>
            </a:fld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6436078" y="2060848"/>
            <a:ext cx="3974774" cy="3289230"/>
            <a:chOff x="4846964" y="2473784"/>
            <a:chExt cx="3974774" cy="3289230"/>
          </a:xfrm>
        </p:grpSpPr>
        <p:pic>
          <p:nvPicPr>
            <p:cNvPr id="34" name="Picture 33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614" r="50586" b="-622"/>
            <a:stretch/>
          </p:blipFill>
          <p:spPr>
            <a:xfrm>
              <a:off x="5293346" y="2473784"/>
              <a:ext cx="3528392" cy="2811638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6452042" y="2761816"/>
              <a:ext cx="1733324" cy="1080120"/>
              <a:chOff x="2046588" y="1628800"/>
              <a:chExt cx="1733324" cy="1080120"/>
            </a:xfrm>
          </p:grpSpPr>
          <p:cxnSp>
            <p:nvCxnSpPr>
              <p:cNvPr id="36" name="Straight Arrow Connector 35"/>
              <p:cNvCxnSpPr/>
              <p:nvPr/>
            </p:nvCxnSpPr>
            <p:spPr>
              <a:xfrm flipV="1">
                <a:off x="2523956" y="1628800"/>
                <a:ext cx="1255956" cy="1080120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 rot="19126094">
                <a:off x="2046588" y="1874305"/>
                <a:ext cx="15183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>
                    <a:solidFill>
                      <a:srgbClr val="C00000"/>
                    </a:solidFill>
                  </a:rPr>
                  <a:t>Dispersion</a:t>
                </a:r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5293346" y="2473784"/>
              <a:ext cx="155717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41150" y="4634024"/>
              <a:ext cx="1112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err="1">
                  <a:solidFill>
                    <a:srgbClr val="FFC000"/>
                  </a:solidFill>
                </a:rPr>
                <a:t>quasi</a:t>
              </a:r>
              <a:r>
                <a:rPr lang="nb-NO" sz="1600" dirty="0">
                  <a:solidFill>
                    <a:srgbClr val="FFC000"/>
                  </a:solidFill>
                </a:rPr>
                <a:t> </a:t>
              </a:r>
              <a:r>
                <a:rPr lang="nb-NO" sz="1600" dirty="0" err="1">
                  <a:solidFill>
                    <a:srgbClr val="FFC000"/>
                  </a:solidFill>
                </a:rPr>
                <a:t>static</a:t>
              </a:r>
              <a:endParaRPr lang="nb-NO" sz="1600" dirty="0">
                <a:solidFill>
                  <a:srgbClr val="FFC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557388" y="3774958"/>
              <a:ext cx="8867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err="1">
                  <a:solidFill>
                    <a:srgbClr val="FFC000"/>
                  </a:solidFill>
                </a:rPr>
                <a:t>dynamic</a:t>
              </a:r>
              <a:endParaRPr lang="nb-NO" sz="1600" dirty="0">
                <a:solidFill>
                  <a:srgbClr val="FFC000"/>
                </a:solidFill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6684592" y="4149722"/>
              <a:ext cx="0" cy="504056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846964" y="4182637"/>
              <a:ext cx="19094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>
                  <a:solidFill>
                    <a:srgbClr val="C00000"/>
                  </a:solidFill>
                </a:rPr>
                <a:t>Non-elastisity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6012160" y="5178239"/>
              <a:ext cx="235594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600" dirty="0">
                  <a:solidFill>
                    <a:srgbClr val="000000"/>
                  </a:solidFill>
                  <a:latin typeface="Sabon-Roman"/>
                </a:rPr>
                <a:t>(Szewczyk et al., 2016)</a:t>
              </a:r>
              <a:br>
                <a:rPr lang="nb-NO" sz="1600" dirty="0">
                  <a:solidFill>
                    <a:srgbClr val="000000"/>
                  </a:solidFill>
                  <a:latin typeface="Sabon-Roman"/>
                </a:rPr>
              </a:b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05204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04664"/>
            <a:ext cx="8440738" cy="914400"/>
          </a:xfrm>
        </p:spPr>
        <p:txBody>
          <a:bodyPr/>
          <a:lstStyle/>
          <a:p>
            <a:r>
              <a:rPr lang="en-US" noProof="0" dirty="0"/>
              <a:t>Non-elastic process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9780" y="4826499"/>
            <a:ext cx="7935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dirty="0"/>
              <a:t>– friction is suppressing intergranular movement </a:t>
            </a:r>
          </a:p>
          <a:p>
            <a:pPr marL="457200" indent="-457200">
              <a:buAutoNum type="alphaLcParenR"/>
            </a:pPr>
            <a:r>
              <a:rPr lang="en-US" dirty="0"/>
              <a:t>– sliding is activated </a:t>
            </a:r>
          </a:p>
          <a:p>
            <a:pPr marL="457200" indent="-457200">
              <a:buAutoNum type="alphaLcParenR"/>
            </a:pPr>
            <a:r>
              <a:rPr lang="en-US" dirty="0"/>
              <a:t>– friction is reactivated after the change in loading direction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105" y="1319067"/>
            <a:ext cx="609652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5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750C1-57C4-40C0-B328-437620611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762000"/>
            <a:ext cx="11254317" cy="5187280"/>
          </a:xfrm>
        </p:spPr>
        <p:txBody>
          <a:bodyPr/>
          <a:lstStyle/>
          <a:p>
            <a:pPr algn="ctr"/>
            <a:r>
              <a:rPr lang="en-GB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2639163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971" y="1974004"/>
            <a:ext cx="5676026" cy="3702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Real experiment</a:t>
            </a:r>
            <a:br>
              <a:rPr lang="en-US" noProof="0" dirty="0"/>
            </a:br>
            <a:r>
              <a:rPr lang="en-US" sz="2400" dirty="0"/>
              <a:t>Undrained triaxial loading/unloading cycles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4943872" y="2708920"/>
            <a:ext cx="3312368" cy="2376264"/>
          </a:xfrm>
          <a:prstGeom prst="line">
            <a:avLst/>
          </a:prstGeom>
          <a:ln w="25400">
            <a:solidFill>
              <a:schemeClr val="accent1"/>
            </a:solidFill>
            <a:prstDash val="sysDash"/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49924" y="3376656"/>
                <a:ext cx="950132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nb-NO" sz="1800" i="1" baseline="-250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𝑎𝑣</m:t>
                      </m:r>
                      <m:r>
                        <a:rPr lang="nb-NO" sz="1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nb-NO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nb-NO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nb-NO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</m:oMath>
                  </m:oMathPara>
                </a14:m>
                <a:endParaRPr lang="nb-NO" sz="1800" i="1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924" y="3376656"/>
                <a:ext cx="950132" cy="5203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 bwMode="auto">
          <a:xfrm flipV="1">
            <a:off x="7306108" y="2674834"/>
            <a:ext cx="969070" cy="1102982"/>
          </a:xfrm>
          <a:prstGeom prst="line">
            <a:avLst/>
          </a:prstGeom>
          <a:ln w="25400">
            <a:solidFill>
              <a:srgbClr val="FF0000"/>
            </a:solidFill>
            <a:prstDash val="sysDash"/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>
            <a:off x="7306111" y="3777819"/>
            <a:ext cx="3395" cy="79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7306108" y="3777816"/>
            <a:ext cx="95013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8275178" y="2674837"/>
            <a:ext cx="0" cy="111095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754803" y="3159442"/>
                <a:ext cx="510909" cy="618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b-NO" sz="1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nb-NO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nb-NO" sz="1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nb-NO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</m:oMath>
                  </m:oMathPara>
                </a14:m>
                <a:endParaRPr lang="nb-NO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803" y="3159442"/>
                <a:ext cx="510909" cy="6183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6983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07" y="1676397"/>
            <a:ext cx="3716444" cy="2423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32656"/>
            <a:ext cx="8440738" cy="914400"/>
          </a:xfrm>
        </p:spPr>
        <p:txBody>
          <a:bodyPr/>
          <a:lstStyle/>
          <a:p>
            <a:r>
              <a:rPr lang="en-US" sz="2800" dirty="0"/>
              <a:t>Model by Fjær et al. (2013)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79210" y="4158095"/>
            <a:ext cx="8347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Non-elastic compliance tends to increase linearly from the start of the unloading;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Empirical model was confirmed in experiments with sandstones and shales;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>
                <a:latin typeface="+mn-lt"/>
              </a:rPr>
              <a:t>No data available in the vicinity of turning point</a:t>
            </a:r>
            <a:r>
              <a:rPr lang="en-US" sz="2000" dirty="0">
                <a:latin typeface="+mn-lt"/>
              </a:rPr>
              <a:t> (small </a:t>
            </a:r>
            <a:r>
              <a:rPr lang="en-US" sz="2000" dirty="0">
                <a:latin typeface="+mn-lt"/>
                <a:sym typeface="Symbol" panose="05050102010706020507" pitchFamily="18" charset="2"/>
              </a:rPr>
              <a:t></a:t>
            </a:r>
            <a:r>
              <a:rPr lang="en-US" sz="2000" baseline="-25000" dirty="0">
                <a:latin typeface="+mn-lt"/>
                <a:sym typeface="Symbol" panose="05050102010706020507" pitchFamily="18" charset="2"/>
              </a:rPr>
              <a:t>z</a:t>
            </a:r>
            <a:r>
              <a:rPr lang="en-US" sz="2000" dirty="0">
                <a:latin typeface="+mn-lt"/>
              </a:rPr>
              <a:t>) due to experimental constrains.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39816" y="965432"/>
            <a:ext cx="3809012" cy="3106540"/>
            <a:chOff x="6243725" y="718339"/>
            <a:chExt cx="3809012" cy="3106540"/>
          </a:xfrm>
        </p:grpSpPr>
        <p:grpSp>
          <p:nvGrpSpPr>
            <p:cNvPr id="29" name="Group 28"/>
            <p:cNvGrpSpPr/>
            <p:nvPr/>
          </p:nvGrpSpPr>
          <p:grpSpPr>
            <a:xfrm>
              <a:off x="6243725" y="1056893"/>
              <a:ext cx="3392760" cy="2767986"/>
              <a:chOff x="4719725" y="1056893"/>
              <a:chExt cx="3392760" cy="276798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19725" y="1056893"/>
                <a:ext cx="3392760" cy="2767986"/>
              </a:xfrm>
              <a:prstGeom prst="rect">
                <a:avLst/>
              </a:prstGeom>
            </p:spPr>
          </p:pic>
          <p:sp>
            <p:nvSpPr>
              <p:cNvPr id="28" name="Rectangle 27"/>
              <p:cNvSpPr/>
              <p:nvPr/>
            </p:nvSpPr>
            <p:spPr bwMode="auto">
              <a:xfrm>
                <a:off x="7819510" y="2800941"/>
                <a:ext cx="206181" cy="28171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nb-NO">
                  <a:latin typeface="Time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9498418" y="3373282"/>
                  <a:ext cx="55431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nb-NO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oMath>
                    </m:oMathPara>
                  </a14:m>
                  <a:endParaRPr lang="nb-NO" sz="1600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98418" y="3373282"/>
                  <a:ext cx="554319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6672067" y="718339"/>
                  <a:ext cx="44646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oMath>
                    </m:oMathPara>
                  </a14:m>
                  <a:endParaRPr lang="nb-NO" sz="16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2067" y="718339"/>
                  <a:ext cx="446469" cy="3385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 bwMode="auto">
            <a:xfrm flipH="1" flipV="1">
              <a:off x="8256240" y="1334675"/>
              <a:ext cx="934258" cy="56842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sm" len="sm"/>
              <a:tailEnd type="stealth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8510359" y="1168351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 err="1">
                  <a:solidFill>
                    <a:schemeClr val="accent5"/>
                  </a:solidFill>
                </a:rPr>
                <a:t>unloading</a:t>
              </a:r>
              <a:endParaRPr lang="nb-NO" sz="1800" dirty="0">
                <a:solidFill>
                  <a:schemeClr val="accent5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8184232" y="1806888"/>
              <a:ext cx="0" cy="54199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8184235" y="2348880"/>
              <a:ext cx="93697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Box 23"/>
            <p:cNvSpPr txBox="1"/>
            <p:nvPr/>
          </p:nvSpPr>
          <p:spPr>
            <a:xfrm>
              <a:off x="8158981" y="200861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solidFill>
                    <a:srgbClr val="92D050"/>
                  </a:solidFill>
                </a:rPr>
                <a:t>A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 flipH="1">
              <a:off x="7752184" y="2942505"/>
              <a:ext cx="154005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TextBox 29"/>
            <p:cNvSpPr txBox="1"/>
            <p:nvPr/>
          </p:nvSpPr>
          <p:spPr>
            <a:xfrm>
              <a:off x="9259705" y="273887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solidFill>
                    <a:schemeClr val="accent6"/>
                  </a:solidFill>
                </a:rPr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857592" y="2600821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solidFill>
                    <a:schemeClr val="accent1"/>
                  </a:solidFill>
                  <a:sym typeface="Symbol" panose="05050102010706020507" pitchFamily="18" charset="2"/>
                </a:rPr>
                <a:t></a:t>
              </a:r>
              <a:r>
                <a:rPr lang="nb-NO" sz="1800" baseline="-25000" dirty="0">
                  <a:solidFill>
                    <a:schemeClr val="accent1"/>
                  </a:solidFill>
                </a:rPr>
                <a:t>z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0704512" y="2687979"/>
                <a:ext cx="620170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4512" y="2687979"/>
                <a:ext cx="620170" cy="7936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 bwMode="auto">
          <a:xfrm flipH="1">
            <a:off x="10321619" y="2366885"/>
            <a:ext cx="934837" cy="758350"/>
          </a:xfrm>
          <a:prstGeom prst="line">
            <a:avLst/>
          </a:prstGeom>
          <a:ln w="28575">
            <a:prstDash val="sysDash"/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Flowchart: Connector 32"/>
          <p:cNvSpPr/>
          <p:nvPr/>
        </p:nvSpPr>
        <p:spPr bwMode="auto">
          <a:xfrm>
            <a:off x="10765210" y="2689038"/>
            <a:ext cx="119578" cy="102877"/>
          </a:xfrm>
          <a:prstGeom prst="flowChartConnector">
            <a:avLst/>
          </a:prstGeom>
          <a:ln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31526" y="1675355"/>
            <a:ext cx="4312346" cy="2113685"/>
            <a:chOff x="803347" y="1394124"/>
            <a:chExt cx="4312346" cy="2113685"/>
          </a:xfrm>
        </p:grpSpPr>
        <p:grpSp>
          <p:nvGrpSpPr>
            <p:cNvPr id="35" name="Group 34"/>
            <p:cNvGrpSpPr/>
            <p:nvPr/>
          </p:nvGrpSpPr>
          <p:grpSpPr>
            <a:xfrm>
              <a:off x="803347" y="1711926"/>
              <a:ext cx="4312346" cy="1795883"/>
              <a:chOff x="2063552" y="1806885"/>
              <a:chExt cx="4312346" cy="179588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647706" y="1833204"/>
                <a:ext cx="17281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dispersion</a:t>
                </a: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 bwMode="auto">
              <a:xfrm flipV="1">
                <a:off x="4586171" y="2502179"/>
                <a:ext cx="232715" cy="201113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3" name="TextBox 12"/>
              <p:cNvSpPr txBox="1"/>
              <p:nvPr/>
            </p:nvSpPr>
            <p:spPr>
              <a:xfrm>
                <a:off x="3539893" y="1806885"/>
                <a:ext cx="17281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slope</a:t>
                </a: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2063552" y="1998578"/>
                <a:ext cx="4041083" cy="1604190"/>
                <a:chOff x="2063552" y="1998578"/>
                <a:chExt cx="4041083" cy="1604190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4376443" y="2603951"/>
                  <a:ext cx="172819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constants</a:t>
                  </a:r>
                </a:p>
              </p:txBody>
            </p:sp>
            <p:cxnSp>
              <p:nvCxnSpPr>
                <p:cNvPr id="15" name="Straight Arrow Connector 14"/>
                <p:cNvCxnSpPr/>
                <p:nvPr/>
              </p:nvCxnSpPr>
              <p:spPr bwMode="auto">
                <a:xfrm flipH="1" flipV="1">
                  <a:off x="4079776" y="2492896"/>
                  <a:ext cx="469755" cy="210397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21" name="Group 20"/>
                <p:cNvGrpSpPr/>
                <p:nvPr/>
              </p:nvGrpSpPr>
              <p:grpSpPr>
                <a:xfrm>
                  <a:off x="2063552" y="1998578"/>
                  <a:ext cx="3014212" cy="1604190"/>
                  <a:chOff x="2063552" y="1998578"/>
                  <a:chExt cx="3014212" cy="160419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" name="TextBox 7"/>
                      <p:cNvSpPr txBox="1"/>
                      <p:nvPr/>
                    </p:nvSpPr>
                    <p:spPr>
                      <a:xfrm>
                        <a:off x="2180945" y="1998578"/>
                        <a:ext cx="2896819" cy="5981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nb-NO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  <m:r>
                                <a:rPr lang="nb-NO" sz="1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nb-NO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b-NO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nb-NO" sz="1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den>
                              </m:f>
                              <m:r>
                                <a:rPr lang="nb-NO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nb-NO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b-NO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nb-NO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nb-NO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𝑑𝑦𝑛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nb-NO" sz="1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nb-NO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nb-NO" sz="1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sz="1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nb-NO" sz="1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nb-NO" sz="1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nb-NO" sz="1800" i="1">
                                  <a:latin typeface="Cambria Math" panose="02040503050406030204" pitchFamily="18" charset="0"/>
                                </a:rPr>
                                <m:t> +</m:t>
                              </m:r>
                              <m:r>
                                <a:rPr lang="nb-NO" sz="1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m:oMathPara>
                        </a14:m>
                        <a:endParaRPr lang="en-US" sz="1800" dirty="0"/>
                      </a:p>
                    </p:txBody>
                  </p:sp>
                </mc:Choice>
                <mc:Fallback xmlns="">
                  <p:sp>
                    <p:nvSpPr>
                      <p:cNvPr id="8" name="TextBox 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180945" y="1998578"/>
                        <a:ext cx="2896819" cy="598177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" name="Rectangle 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63552" y="2956437"/>
                        <a:ext cx="2952682" cy="6463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US" altLang="nb-NO" sz="1200" i="1" dirty="0">
                            <a:latin typeface="Times" panose="02020603050405020304" pitchFamily="18" charset="0"/>
                            <a:ea typeface="Times New Roman" panose="02020603050405020304" pitchFamily="18" charset="0"/>
                            <a:cs typeface="Times" panose="02020603050405020304" pitchFamily="18" charset="0"/>
                          </a:rPr>
                          <a:t>E</a:t>
                        </a:r>
                        <a:r>
                          <a:rPr lang="en-US" altLang="nb-NO" sz="1200" dirty="0">
                            <a:latin typeface="Times" panose="02020603050405020304" pitchFamily="18" charset="0"/>
                            <a:ea typeface="Times New Roman" panose="02020603050405020304" pitchFamily="18" charset="0"/>
                            <a:cs typeface="Times" panose="02020603050405020304" pitchFamily="18" charset="0"/>
                          </a:rPr>
                          <a:t> – local Young's modulus during unloading</a:t>
                        </a:r>
                      </a:p>
                      <a:p>
                        <a:r>
                          <a:rPr lang="en-US" altLang="nb-NO" sz="1200" i="1" dirty="0" err="1">
                            <a:latin typeface="Times" panose="02020603050405020304" pitchFamily="18" charset="0"/>
                            <a:ea typeface="Times New Roman" panose="02020603050405020304" pitchFamily="18" charset="0"/>
                            <a:cs typeface="Times" panose="02020603050405020304" pitchFamily="18" charset="0"/>
                          </a:rPr>
                          <a:t>E</a:t>
                        </a:r>
                        <a:r>
                          <a:rPr lang="en-US" altLang="nb-NO" sz="1200" i="1" baseline="-25000" dirty="0" err="1">
                            <a:latin typeface="Times" panose="02020603050405020304" pitchFamily="18" charset="0"/>
                            <a:ea typeface="Times New Roman" panose="02020603050405020304" pitchFamily="18" charset="0"/>
                            <a:cs typeface="Times" panose="02020603050405020304" pitchFamily="18" charset="0"/>
                          </a:rPr>
                          <a:t>dyn</a:t>
                        </a:r>
                        <a:r>
                          <a:rPr lang="en-US" altLang="nb-NO" sz="1200" dirty="0">
                            <a:latin typeface="Times" panose="02020603050405020304" pitchFamily="18" charset="0"/>
                            <a:ea typeface="Times New Roman" panose="02020603050405020304" pitchFamily="18" charset="0"/>
                            <a:cs typeface="Times" panose="02020603050405020304" pitchFamily="18" charset="0"/>
                          </a:rPr>
                          <a:t> – dynamic (elastic) Young's modulus</a:t>
                        </a:r>
                      </a:p>
                      <a:p>
                        <a:pPr lvl="0"/>
                        <a14:m>
                          <m:oMath xmlns:m="http://schemas.openxmlformats.org/officeDocument/2006/math">
                            <m:sSub>
                              <m:sSubPr>
                                <m:ctrlPr>
                                  <a:rPr lang="nb-NO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nb-NO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nb-NO" sz="12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oMath>
                        </a14:m>
                        <a:r>
                          <a:rPr lang="en-US" altLang="nb-NO" sz="1200" dirty="0">
                            <a:latin typeface="Times" panose="02020603050405020304" pitchFamily="18" charset="0"/>
                            <a:ea typeface="Times New Roman" panose="02020603050405020304" pitchFamily="18" charset="0"/>
                            <a:cs typeface="Times" panose="02020603050405020304" pitchFamily="18" charset="0"/>
                          </a:rPr>
                          <a:t> – axial stress change </a:t>
                        </a:r>
                        <a:r>
                          <a:rPr lang="nb-NO" altLang="nb-NO" sz="300" dirty="0">
                            <a:latin typeface="Times" panose="02020603050405020304" pitchFamily="18" charset="0"/>
                            <a:cs typeface="Times" panose="02020603050405020304" pitchFamily="18" charset="0"/>
                          </a:rPr>
                          <a:t> </a:t>
                        </a:r>
                        <a:endParaRPr lang="nb-NO" altLang="nb-NO" sz="1800" dirty="0">
                          <a:latin typeface="Times" panose="02020603050405020304" pitchFamily="18" charset="0"/>
                          <a:cs typeface="Times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4" name="Rectangle 2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2063552" y="2956437"/>
                        <a:ext cx="2952682" cy="646331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 l="-207" b="-6604"/>
                        </a:stretch>
                      </a:blipFill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  <p:sp>
          <p:nvSpPr>
            <p:cNvPr id="37" name="Rectangle 36"/>
            <p:cNvSpPr/>
            <p:nvPr/>
          </p:nvSpPr>
          <p:spPr>
            <a:xfrm>
              <a:off x="834185" y="1394124"/>
              <a:ext cx="30941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indent="0">
                <a:buNone/>
              </a:pPr>
              <a:r>
                <a:rPr lang="en-US" dirty="0"/>
                <a:t>Non-elastic compliance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3758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051" y="271088"/>
            <a:ext cx="10344472" cy="914400"/>
          </a:xfrm>
        </p:spPr>
        <p:txBody>
          <a:bodyPr/>
          <a:lstStyle/>
          <a:p>
            <a:r>
              <a:rPr lang="en-US" sz="2400" dirty="0"/>
              <a:t>Static unloading and </a:t>
            </a:r>
            <a:br>
              <a:rPr lang="en-US" sz="2400" dirty="0"/>
            </a:br>
            <a:r>
              <a:rPr lang="en-US" sz="2400" dirty="0"/>
              <a:t>low frequency oscillations at various stress amplitudes (0÷0.5 MPa)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01" y="2298217"/>
            <a:ext cx="3802352" cy="24833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1293" y="1977577"/>
            <a:ext cx="3018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Stress path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3234" y="1862659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Compliance: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97140" y="1749508"/>
                <a:ext cx="2923877" cy="569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80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nb-NO" sz="180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sub>
                      </m:sSub>
                      <m:r>
                        <a:rPr lang="nb-NO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nb-NO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nb-NO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nb-NO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800" b="1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nb-NO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nb-NO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nb-NO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18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sub>
                      </m:sSub>
                      <m:r>
                        <a:rPr lang="nb-NO" sz="1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nb-NO" sz="1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nb-NO" sz="1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𝒆𝒍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140" y="1749508"/>
                <a:ext cx="2923877" cy="5695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751217" y="1188164"/>
            <a:ext cx="4175448" cy="51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Water-saturated Castlegate sandstone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8346" y="5517232"/>
            <a:ext cx="5645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 err="1"/>
              <a:t>Strain</a:t>
            </a:r>
            <a:r>
              <a:rPr lang="nb-NO" sz="1800" dirty="0"/>
              <a:t> rate during </a:t>
            </a:r>
            <a:r>
              <a:rPr lang="nb-NO" sz="1800" dirty="0" err="1"/>
              <a:t>unloading</a:t>
            </a:r>
            <a:r>
              <a:rPr lang="nb-NO" sz="1800" dirty="0"/>
              <a:t> is </a:t>
            </a:r>
            <a:r>
              <a:rPr lang="nb-NO" sz="1800" dirty="0" err="1"/>
              <a:t>similar</a:t>
            </a:r>
            <a:r>
              <a:rPr lang="nb-NO" sz="1800" dirty="0"/>
              <a:t> to </a:t>
            </a:r>
            <a:r>
              <a:rPr lang="nb-NO" sz="1800" dirty="0" err="1"/>
              <a:t>average</a:t>
            </a:r>
            <a:r>
              <a:rPr lang="nb-NO" sz="1800" dirty="0"/>
              <a:t> </a:t>
            </a:r>
            <a:r>
              <a:rPr lang="nb-NO" sz="1800" dirty="0" err="1"/>
              <a:t>strain</a:t>
            </a:r>
            <a:r>
              <a:rPr lang="nb-NO" sz="1800" dirty="0"/>
              <a:t> rate </a:t>
            </a:r>
            <a:r>
              <a:rPr lang="nb-NO" sz="1800" dirty="0" err="1"/>
              <a:t>of</a:t>
            </a:r>
            <a:r>
              <a:rPr lang="nb-NO" sz="1800" dirty="0"/>
              <a:t> </a:t>
            </a:r>
            <a:r>
              <a:rPr lang="nb-NO" sz="1800" dirty="0" err="1"/>
              <a:t>dynamic</a:t>
            </a:r>
            <a:r>
              <a:rPr lang="nb-NO" sz="1800" dirty="0"/>
              <a:t> </a:t>
            </a:r>
            <a:r>
              <a:rPr lang="nb-NO" sz="1800" dirty="0" err="1"/>
              <a:t>measurement</a:t>
            </a:r>
            <a:r>
              <a:rPr lang="nb-NO" sz="1800" dirty="0"/>
              <a:t> </a:t>
            </a:r>
            <a:r>
              <a:rPr lang="nb-NO" sz="1800" dirty="0">
                <a:sym typeface="Symbol" panose="05050102010706020507" pitchFamily="18" charset="2"/>
              </a:rPr>
              <a:t> </a:t>
            </a:r>
            <a:r>
              <a:rPr lang="nb-NO" sz="1800" dirty="0" err="1">
                <a:sym typeface="Symbol" panose="05050102010706020507" pitchFamily="18" charset="2"/>
              </a:rPr>
              <a:t>dispersion</a:t>
            </a:r>
            <a:r>
              <a:rPr lang="nb-NO" sz="1800" dirty="0">
                <a:sym typeface="Symbol" panose="05050102010706020507" pitchFamily="18" charset="2"/>
              </a:rPr>
              <a:t> </a:t>
            </a:r>
            <a:r>
              <a:rPr lang="nb-NO" sz="1800" dirty="0" err="1">
                <a:sym typeface="Symbol" panose="05050102010706020507" pitchFamily="18" charset="2"/>
              </a:rPr>
              <a:t>can</a:t>
            </a:r>
            <a:r>
              <a:rPr lang="nb-NO" sz="1800" dirty="0">
                <a:sym typeface="Symbol" panose="05050102010706020507" pitchFamily="18" charset="2"/>
              </a:rPr>
              <a:t> be </a:t>
            </a:r>
            <a:r>
              <a:rPr lang="nb-NO" sz="1800" dirty="0" err="1">
                <a:sym typeface="Symbol" panose="05050102010706020507" pitchFamily="18" charset="2"/>
              </a:rPr>
              <a:t>neglected</a:t>
            </a:r>
            <a:endParaRPr lang="nb-NO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912" y="2315209"/>
            <a:ext cx="5150402" cy="336159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H="1" flipV="1">
            <a:off x="7893197" y="3109113"/>
            <a:ext cx="1368151" cy="2896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sm" len="sm"/>
            <a:tailEnd type="stealth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8284120" y="2874352"/>
            <a:ext cx="129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800" dirty="0">
                <a:solidFill>
                  <a:schemeClr val="accent5"/>
                </a:solidFill>
              </a:rPr>
              <a:t>unloading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flipH="1">
            <a:off x="7611977" y="3463072"/>
            <a:ext cx="1" cy="29639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7611977" y="3759467"/>
            <a:ext cx="1288520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0655545" y="4149080"/>
                <a:ext cx="675828" cy="722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nb-NO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nb-NO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𝒆𝒍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5545" y="4149080"/>
                <a:ext cx="675828" cy="7225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Brace 22"/>
          <p:cNvSpPr/>
          <p:nvPr/>
        </p:nvSpPr>
        <p:spPr bwMode="auto">
          <a:xfrm>
            <a:off x="10584223" y="4077071"/>
            <a:ext cx="168080" cy="980321"/>
          </a:xfrm>
          <a:prstGeom prst="rightBrace">
            <a:avLst/>
          </a:prstGeom>
          <a:ln w="19050">
            <a:round/>
            <a:headEnd type="none" w="lg" len="lg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530328" y="3457440"/>
                <a:ext cx="46060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00" b="1" i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328" y="3457440"/>
                <a:ext cx="46060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4447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372" y="1052736"/>
            <a:ext cx="4246628" cy="3645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672" y="135467"/>
            <a:ext cx="6192688" cy="914400"/>
          </a:xfrm>
        </p:spPr>
        <p:txBody>
          <a:bodyPr/>
          <a:lstStyle/>
          <a:p>
            <a:pPr algn="ctr"/>
            <a:r>
              <a:rPr lang="nb-NO" sz="2800" dirty="0"/>
              <a:t>Young's modulus dependance on  frequency and stress amplitude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75060" y="2368361"/>
            <a:ext cx="1323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1 Mpa</a:t>
            </a:r>
          </a:p>
        </p:txBody>
      </p:sp>
      <p:sp>
        <p:nvSpPr>
          <p:cNvPr id="7" name="Rectangle 6"/>
          <p:cNvSpPr/>
          <p:nvPr/>
        </p:nvSpPr>
        <p:spPr>
          <a:xfrm>
            <a:off x="3935760" y="2733895"/>
            <a:ext cx="15520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600" dirty="0"/>
              <a:t>Stress amplitude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9319" y="2749857"/>
            <a:ext cx="1323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2 Mpa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75060" y="3099429"/>
            <a:ext cx="1323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4 Mpa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3736835" y="2486393"/>
            <a:ext cx="222522" cy="890083"/>
          </a:xfrm>
          <a:prstGeom prst="rightBrace">
            <a:avLst>
              <a:gd name="adj1" fmla="val 8333"/>
              <a:gd name="adj2" fmla="val 5069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 sz="2000">
              <a:ln>
                <a:solidFill>
                  <a:srgbClr val="FFFFFF"/>
                </a:solidFill>
              </a:ln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9329255" y="612287"/>
            <a:ext cx="274014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>
                <a:latin typeface="Times" panose="02020603050405020304" pitchFamily="18" charset="0"/>
                <a:cs typeface="Times" panose="02020603050405020304" pitchFamily="18" charset="0"/>
              </a:rPr>
              <a:t>Opalinus Clay shale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53226"/>
            <a:ext cx="4246058" cy="364461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>
            <a:off x="7616219" y="2276872"/>
            <a:ext cx="0" cy="8894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6672064" y="2276872"/>
            <a:ext cx="129614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7624434" y="265756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solidFill>
                  <a:schemeClr val="accent3">
                    <a:lumMod val="50000"/>
                  </a:schemeClr>
                </a:solidFill>
              </a:rPr>
              <a:t>-53%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3"/>
              <p:cNvSpPr txBox="1"/>
              <p:nvPr/>
            </p:nvSpPr>
            <p:spPr>
              <a:xfrm>
                <a:off x="2352480" y="4784473"/>
                <a:ext cx="3091487" cy="611771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nb-NO" sz="16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nb-NO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nb-NO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nb-NO" sz="16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6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nb-NO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nb-NO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𝑑</m:t>
                                  </m:r>
                                  <m:r>
                                    <a:rPr lang="nb-NO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𝜖</m:t>
                                  </m:r>
                                </m:num>
                                <m:den>
                                  <m:r>
                                    <a:rPr lang="nb-NO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𝑑</m:t>
                                  </m:r>
                                  <m:r>
                                    <a:rPr lang="nb-NO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nb-NO" sz="16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nb-NO" sz="1600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nb-NO" sz="1600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nb-NO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nb-NO" sz="16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nb-NO" sz="1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nb-NO" sz="1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b-NO" sz="1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sz="1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nb-NO" sz="16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nb-NO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𝒆𝒍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nb-NO" sz="1600" b="1" dirty="0"/>
              </a:p>
            </p:txBody>
          </p:sp>
        </mc:Choice>
        <mc:Fallback xmlns="">
          <p:sp>
            <p:nvSpPr>
              <p:cNvPr id="1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480" y="4784473"/>
                <a:ext cx="3091487" cy="6117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6"/>
              <p:cNvSpPr txBox="1"/>
              <p:nvPr/>
            </p:nvSpPr>
            <p:spPr>
              <a:xfrm>
                <a:off x="7036644" y="5207884"/>
                <a:ext cx="2555956" cy="562077"/>
              </a:xfrm>
              <a:prstGeom prst="rect">
                <a:avLst/>
              </a:prstGeom>
              <a:noFill/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nb-NO" sz="1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nb-NO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nb-NO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nb-NO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nb-NO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nb-NO" sz="1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nb-NO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1" i="1" smtClean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nb-NO" sz="1600" b="1" i="1">
                                      <a:latin typeface="Cambria Math" panose="02040503050406030204" pitchFamily="18" charset="0"/>
                                    </a:rPr>
                                    <m:t>𝒂𝒗𝒈</m:t>
                                  </m:r>
                                </m:sub>
                              </m:sSub>
                              <m:r>
                                <a:rPr lang="nb-NO" sz="16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nb-NO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nb-NO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nb-NO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nb-NO" sz="1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nb-NO" sz="1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nb-NO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1" i="1" smtClean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nb-NO" sz="1600" b="1" i="1" smtClean="0">
                                      <a:latin typeface="Cambria Math" panose="02040503050406030204" pitchFamily="18" charset="0"/>
                                    </a:rPr>
                                    <m:t>𝒆𝒍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nb-NO" sz="1600" b="1" dirty="0"/>
              </a:p>
            </p:txBody>
          </p:sp>
        </mc:Choice>
        <mc:Fallback xmlns="">
          <p:sp>
            <p:nvSpPr>
              <p:cNvPr id="19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644" y="5207884"/>
                <a:ext cx="2555956" cy="5620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8174227" y="5809201"/>
            <a:ext cx="82013" cy="288032"/>
          </a:xfrm>
          <a:prstGeom prst="straightConnector1">
            <a:avLst/>
          </a:prstGeom>
          <a:ln>
            <a:solidFill>
              <a:srgbClr val="0044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75065" y="5927956"/>
            <a:ext cx="2181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1" dirty="0" err="1"/>
              <a:t>Average</a:t>
            </a:r>
            <a:r>
              <a:rPr lang="nb-NO" sz="1600" b="1" dirty="0"/>
              <a:t> </a:t>
            </a:r>
            <a:r>
              <a:rPr lang="nb-NO" sz="1600" b="1" dirty="0" err="1"/>
              <a:t>static</a:t>
            </a:r>
            <a:r>
              <a:rPr lang="nb-NO" sz="1600" b="1" dirty="0"/>
              <a:t> </a:t>
            </a:r>
            <a:r>
              <a:rPr lang="nb-NO" sz="1600" b="1" dirty="0" err="1"/>
              <a:t>stiffness</a:t>
            </a:r>
            <a:endParaRPr lang="nb-NO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718260" y="589843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 err="1"/>
              <a:t>Low-frequency</a:t>
            </a:r>
            <a:r>
              <a:rPr lang="nb-NO" sz="1600" b="1" dirty="0"/>
              <a:t> </a:t>
            </a:r>
            <a:r>
              <a:rPr lang="nb-NO" sz="1600" b="1" dirty="0" err="1"/>
              <a:t>elastic</a:t>
            </a:r>
            <a:r>
              <a:rPr lang="nb-NO" sz="1600" b="1" dirty="0"/>
              <a:t> </a:t>
            </a:r>
            <a:r>
              <a:rPr lang="nb-NO" sz="1600" b="1" dirty="0" err="1"/>
              <a:t>stiffness</a:t>
            </a:r>
            <a:endParaRPr lang="nb-NO" sz="1600" b="1" dirty="0"/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H="1" flipV="1">
            <a:off x="9480376" y="5769961"/>
            <a:ext cx="288032" cy="327272"/>
          </a:xfrm>
          <a:prstGeom prst="straightConnector1">
            <a:avLst/>
          </a:prstGeom>
          <a:ln>
            <a:solidFill>
              <a:srgbClr val="0044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790546" y="5092276"/>
            <a:ext cx="120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Inelasticity </a:t>
            </a:r>
          </a:p>
          <a:p>
            <a:r>
              <a:rPr lang="en-US" sz="1600" b="1" dirty="0"/>
              <a:t>parameter: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5"/>
              <p:cNvSpPr txBox="1"/>
              <p:nvPr/>
            </p:nvSpPr>
            <p:spPr>
              <a:xfrm>
                <a:off x="2352480" y="5567836"/>
                <a:ext cx="2936188" cy="53226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1600" b="0" i="1">
                                  <a:latin typeface="Cambria Math" panose="02040503050406030204" pitchFamily="18" charset="0"/>
                                </a:rPr>
                                <m:t>𝑎𝑣𝑔</m:t>
                              </m:r>
                            </m:sub>
                          </m:sSub>
                          <m:r>
                            <a:rPr lang="nb-NO" sz="1600" b="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nb-NO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nb-NO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nb-NO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nb-NO" sz="16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6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nb-NO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nb-NO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nb-NO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nb-NO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nb-NO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nb-NO" sz="16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6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nb-NO" sz="16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nb-NO" sz="16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nb-NO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b-NO" sz="1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nb-NO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nb-NO" sz="1600" dirty="0"/>
              </a:p>
            </p:txBody>
          </p:sp>
        </mc:Choice>
        <mc:Fallback xmlns="">
          <p:sp>
            <p:nvSpPr>
              <p:cNvPr id="24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480" y="5567836"/>
                <a:ext cx="2936188" cy="5322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870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256" y="5980903"/>
            <a:ext cx="3600400" cy="10801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from Yale and Swami </a:t>
            </a:r>
            <a:r>
              <a:rPr lang="nb-NO" dirty="0"/>
              <a:t>(</a:t>
            </a:r>
            <a:r>
              <a:rPr lang="en-US" dirty="0"/>
              <a:t>2017) </a:t>
            </a:r>
          </a:p>
          <a:p>
            <a:pPr marL="0" indent="0">
              <a:buNone/>
            </a:pPr>
            <a:r>
              <a:rPr lang="nb-NO" dirty="0"/>
              <a:t>ARMA 17-0644</a:t>
            </a:r>
            <a:br>
              <a:rPr lang="nb-NO" dirty="0"/>
            </a:br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01" t="9963" r="19447" b="7350"/>
          <a:stretch/>
        </p:blipFill>
        <p:spPr>
          <a:xfrm rot="16200000" flipV="1">
            <a:off x="3330076" y="-285795"/>
            <a:ext cx="4883779" cy="7416824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 rot="16200000">
            <a:off x="767408" y="2564904"/>
            <a:ext cx="2268252" cy="972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dirty="0"/>
              <a:t>E </a:t>
            </a:r>
            <a:r>
              <a:rPr lang="nb-NO" dirty="0" err="1"/>
              <a:t>dynamic</a:t>
            </a:r>
            <a:br>
              <a:rPr lang="nb-NO" dirty="0"/>
            </a:br>
            <a:r>
              <a:rPr lang="en-US" dirty="0"/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79776" y="5949280"/>
            <a:ext cx="36004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dirty="0"/>
              <a:t>E </a:t>
            </a:r>
            <a:r>
              <a:rPr lang="nb-NO" dirty="0" err="1"/>
              <a:t>static</a:t>
            </a:r>
            <a:r>
              <a:rPr lang="en-US" dirty="0"/>
              <a:t>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63553" y="152636"/>
            <a:ext cx="799288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dirty="0" err="1"/>
              <a:t>Static</a:t>
            </a:r>
            <a:r>
              <a:rPr lang="nb-NO" dirty="0"/>
              <a:t> </a:t>
            </a:r>
            <a:r>
              <a:rPr lang="nb-NO" dirty="0" err="1"/>
              <a:t>vs</a:t>
            </a:r>
            <a:r>
              <a:rPr lang="nb-NO" dirty="0"/>
              <a:t> </a:t>
            </a:r>
            <a:r>
              <a:rPr lang="nb-NO" dirty="0" err="1"/>
              <a:t>dynamic</a:t>
            </a:r>
            <a:r>
              <a:rPr lang="nb-NO" dirty="0"/>
              <a:t> </a:t>
            </a:r>
            <a:r>
              <a:rPr lang="nb-NO" dirty="0" err="1"/>
              <a:t>Young’s</a:t>
            </a:r>
            <a:r>
              <a:rPr lang="nb-NO" dirty="0"/>
              <a:t> modulus, E, in rocks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0B6229-F693-4869-AB83-38C8C16524A3}"/>
              </a:ext>
            </a:extLst>
          </p:cNvPr>
          <p:cNvCxnSpPr>
            <a:cxnSpLocks/>
          </p:cNvCxnSpPr>
          <p:nvPr/>
        </p:nvCxnSpPr>
        <p:spPr>
          <a:xfrm flipV="1">
            <a:off x="1343472" y="404664"/>
            <a:ext cx="9145016" cy="5688632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474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03512" y="2492896"/>
            <a:ext cx="96670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n-lt"/>
              </a:rPr>
              <a:t>Elastic media: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Stiffness </a:t>
            </a:r>
            <a:r>
              <a:rPr lang="en-US" sz="2800" u="sng" dirty="0">
                <a:latin typeface="+mn-lt"/>
              </a:rPr>
              <a:t>does not</a:t>
            </a:r>
            <a:r>
              <a:rPr lang="en-US" sz="2800" dirty="0">
                <a:latin typeface="+mn-lt"/>
              </a:rPr>
              <a:t> depend on frequency or stress amplitude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Static stiffness = dynamic stiffness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6803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87488" y="1268760"/>
            <a:ext cx="97210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n-lt"/>
              </a:rPr>
              <a:t>Rocks are not elastic media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Static stiffness </a:t>
            </a:r>
            <a:r>
              <a:rPr lang="en-US" sz="2800" dirty="0">
                <a:latin typeface="+mn-lt"/>
                <a:sym typeface="Symbol" panose="05050102010706020507" pitchFamily="18" charset="2"/>
              </a:rPr>
              <a:t></a:t>
            </a:r>
            <a:r>
              <a:rPr lang="en-US" sz="2800" dirty="0">
                <a:latin typeface="+mn-lt"/>
              </a:rPr>
              <a:t> dynamic stiffness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dirty="0">
              <a:latin typeface="+mn-lt"/>
            </a:endParaRPr>
          </a:p>
          <a:p>
            <a:r>
              <a:rPr lang="en-US" sz="2800" dirty="0">
                <a:latin typeface="+mn-lt"/>
              </a:rPr>
              <a:t>Main reasons: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Static stiffness is often drained, but dynamic is undrained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Static stiffness depends on stress amplitude (order of MPa), while dynamic is in elastic regime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Stiffness is dependent on stress rate (frequency dispersion)</a:t>
            </a:r>
          </a:p>
          <a:p>
            <a:r>
              <a:rPr lang="en-US" sz="2800" dirty="0">
                <a:latin typeface="+mn-lt"/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1343472" y="3429000"/>
            <a:ext cx="9289032" cy="1368152"/>
          </a:xfrm>
          <a:prstGeom prst="roundRect">
            <a:avLst/>
          </a:prstGeom>
          <a:noFill/>
          <a:ln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020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8871F-51BC-47A8-BECD-668B14E07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762000"/>
            <a:ext cx="11254317" cy="4827240"/>
          </a:xfrm>
        </p:spPr>
        <p:txBody>
          <a:bodyPr/>
          <a:lstStyle/>
          <a:p>
            <a:pPr algn="ctr"/>
            <a:r>
              <a:rPr lang="en-US" dirty="0"/>
              <a:t>Research methodology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4774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7" y="15233"/>
            <a:ext cx="12038843" cy="695868"/>
          </a:xfrm>
        </p:spPr>
        <p:txBody>
          <a:bodyPr/>
          <a:lstStyle/>
          <a:p>
            <a:pPr algn="ctr"/>
            <a:r>
              <a:rPr lang="en-US" sz="2400" dirty="0"/>
              <a:t>Low frequency apparatus</a:t>
            </a:r>
          </a:p>
        </p:txBody>
      </p:sp>
      <p:sp>
        <p:nvSpPr>
          <p:cNvPr id="4" name="Can 3"/>
          <p:cNvSpPr/>
          <p:nvPr/>
        </p:nvSpPr>
        <p:spPr>
          <a:xfrm>
            <a:off x="767617" y="2002086"/>
            <a:ext cx="2653578" cy="3888432"/>
          </a:xfrm>
          <a:prstGeom prst="can">
            <a:avLst>
              <a:gd name="adj" fmla="val 1289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Can 4"/>
          <p:cNvSpPr/>
          <p:nvPr/>
        </p:nvSpPr>
        <p:spPr>
          <a:xfrm>
            <a:off x="1750651" y="5216469"/>
            <a:ext cx="685800" cy="558081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6" name="Can 5"/>
          <p:cNvSpPr/>
          <p:nvPr/>
        </p:nvSpPr>
        <p:spPr>
          <a:xfrm>
            <a:off x="1750651" y="4743096"/>
            <a:ext cx="685800" cy="55808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7" name="Can 6"/>
          <p:cNvSpPr/>
          <p:nvPr/>
        </p:nvSpPr>
        <p:spPr>
          <a:xfrm>
            <a:off x="1963033" y="4337831"/>
            <a:ext cx="262746" cy="473389"/>
          </a:xfrm>
          <a:prstGeom prst="can">
            <a:avLst>
              <a:gd name="adj" fmla="val 25856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Can 7"/>
          <p:cNvSpPr/>
          <p:nvPr/>
        </p:nvSpPr>
        <p:spPr>
          <a:xfrm>
            <a:off x="1832091" y="3894100"/>
            <a:ext cx="524637" cy="512279"/>
          </a:xfrm>
          <a:prstGeom prst="can">
            <a:avLst>
              <a:gd name="adj" fmla="val 25856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Can 8"/>
          <p:cNvSpPr/>
          <p:nvPr/>
        </p:nvSpPr>
        <p:spPr>
          <a:xfrm>
            <a:off x="1832091" y="3272889"/>
            <a:ext cx="524637" cy="700522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0" name="Rectangle 9"/>
          <p:cNvSpPr/>
          <p:nvPr/>
        </p:nvSpPr>
        <p:spPr>
          <a:xfrm>
            <a:off x="2013397" y="3612496"/>
            <a:ext cx="162018" cy="1351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797373" y="3511001"/>
            <a:ext cx="0" cy="20545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91439" y="3523428"/>
            <a:ext cx="0" cy="20545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28219" y="3172342"/>
            <a:ext cx="0" cy="88277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53047" y="3172342"/>
            <a:ext cx="0" cy="88277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Can 14"/>
          <p:cNvSpPr/>
          <p:nvPr/>
        </p:nvSpPr>
        <p:spPr>
          <a:xfrm>
            <a:off x="1832091" y="2840206"/>
            <a:ext cx="524637" cy="512279"/>
          </a:xfrm>
          <a:prstGeom prst="can">
            <a:avLst>
              <a:gd name="adj" fmla="val 25856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Can 15"/>
          <p:cNvSpPr/>
          <p:nvPr/>
        </p:nvSpPr>
        <p:spPr>
          <a:xfrm>
            <a:off x="1963033" y="2434412"/>
            <a:ext cx="262746" cy="473389"/>
          </a:xfrm>
          <a:prstGeom prst="can">
            <a:avLst>
              <a:gd name="adj" fmla="val 25856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7" name="Down Arrow 16"/>
          <p:cNvSpPr/>
          <p:nvPr/>
        </p:nvSpPr>
        <p:spPr>
          <a:xfrm>
            <a:off x="1912669" y="1786340"/>
            <a:ext cx="363474" cy="65838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447019" y="2921029"/>
            <a:ext cx="54006" cy="1385967"/>
            <a:chOff x="6012160" y="2012701"/>
            <a:chExt cx="72008" cy="1741032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6012160" y="2192721"/>
              <a:ext cx="72008" cy="1340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084168" y="2326786"/>
              <a:ext cx="0" cy="11142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012160" y="3439648"/>
              <a:ext cx="72008" cy="1340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012160" y="3573713"/>
              <a:ext cx="0" cy="180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012160" y="2012701"/>
              <a:ext cx="0" cy="180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 flipH="1">
            <a:off x="1696645" y="2920466"/>
            <a:ext cx="54006" cy="1385967"/>
            <a:chOff x="6012160" y="2012701"/>
            <a:chExt cx="72008" cy="1741032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6012160" y="2192721"/>
              <a:ext cx="72008" cy="1340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084168" y="2326786"/>
              <a:ext cx="0" cy="11142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6012160" y="3439648"/>
              <a:ext cx="72008" cy="1340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012160" y="3573713"/>
              <a:ext cx="0" cy="180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12160" y="2012701"/>
              <a:ext cx="0" cy="180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n 29"/>
          <p:cNvSpPr/>
          <p:nvPr/>
        </p:nvSpPr>
        <p:spPr>
          <a:xfrm>
            <a:off x="2498058" y="4279584"/>
            <a:ext cx="54006" cy="1873764"/>
          </a:xfrm>
          <a:prstGeom prst="can">
            <a:avLst>
              <a:gd name="adj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1" name="Can 30"/>
          <p:cNvSpPr/>
          <p:nvPr/>
        </p:nvSpPr>
        <p:spPr>
          <a:xfrm>
            <a:off x="2622180" y="3012844"/>
            <a:ext cx="47423" cy="3140504"/>
          </a:xfrm>
          <a:prstGeom prst="can">
            <a:avLst>
              <a:gd name="adj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2" name="Flowchart: Connector 31"/>
          <p:cNvSpPr/>
          <p:nvPr/>
        </p:nvSpPr>
        <p:spPr>
          <a:xfrm>
            <a:off x="1858667" y="4032950"/>
            <a:ext cx="34289" cy="50274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3" name="Flowchart: Connector 32"/>
          <p:cNvSpPr/>
          <p:nvPr/>
        </p:nvSpPr>
        <p:spPr>
          <a:xfrm>
            <a:off x="1858667" y="3247751"/>
            <a:ext cx="34289" cy="50274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4" name="Flowchart: Connector 33"/>
          <p:cNvSpPr/>
          <p:nvPr/>
        </p:nvSpPr>
        <p:spPr>
          <a:xfrm>
            <a:off x="2286110" y="4032950"/>
            <a:ext cx="34289" cy="50274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5" name="Flowchart: Connector 34"/>
          <p:cNvSpPr/>
          <p:nvPr/>
        </p:nvSpPr>
        <p:spPr>
          <a:xfrm>
            <a:off x="2286110" y="3247751"/>
            <a:ext cx="34289" cy="50274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6" name="Can 35"/>
          <p:cNvSpPr/>
          <p:nvPr/>
        </p:nvSpPr>
        <p:spPr>
          <a:xfrm>
            <a:off x="2077207" y="3012847"/>
            <a:ext cx="36329" cy="304877"/>
          </a:xfrm>
          <a:prstGeom prst="can">
            <a:avLst>
              <a:gd name="adj" fmla="val 50000"/>
            </a:avLst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7" name="Flowchart: Connector 36"/>
          <p:cNvSpPr/>
          <p:nvPr/>
        </p:nvSpPr>
        <p:spPr>
          <a:xfrm>
            <a:off x="2068365" y="3272888"/>
            <a:ext cx="54006" cy="50274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8" name="Can 37"/>
          <p:cNvSpPr/>
          <p:nvPr/>
        </p:nvSpPr>
        <p:spPr>
          <a:xfrm rot="16200000">
            <a:off x="2485540" y="2865183"/>
            <a:ext cx="36397" cy="331730"/>
          </a:xfrm>
          <a:prstGeom prst="can">
            <a:avLst>
              <a:gd name="adj" fmla="val 50000"/>
            </a:avLst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9" name="Can 38"/>
          <p:cNvSpPr/>
          <p:nvPr/>
        </p:nvSpPr>
        <p:spPr>
          <a:xfrm rot="16200000">
            <a:off x="2195233" y="2894900"/>
            <a:ext cx="36397" cy="272303"/>
          </a:xfrm>
          <a:prstGeom prst="can">
            <a:avLst>
              <a:gd name="adj" fmla="val 50000"/>
            </a:avLst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0" name="Can 39"/>
          <p:cNvSpPr/>
          <p:nvPr/>
        </p:nvSpPr>
        <p:spPr>
          <a:xfrm rot="16200000">
            <a:off x="2186435" y="4157041"/>
            <a:ext cx="36397" cy="272303"/>
          </a:xfrm>
          <a:prstGeom prst="can">
            <a:avLst>
              <a:gd name="adj" fmla="val 50000"/>
            </a:avLst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1" name="Can 40"/>
          <p:cNvSpPr/>
          <p:nvPr/>
        </p:nvSpPr>
        <p:spPr>
          <a:xfrm rot="16200000">
            <a:off x="2429282" y="4181537"/>
            <a:ext cx="34289" cy="211282"/>
          </a:xfrm>
          <a:prstGeom prst="can">
            <a:avLst>
              <a:gd name="adj" fmla="val 50000"/>
            </a:avLst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2" name="Can 41"/>
          <p:cNvSpPr/>
          <p:nvPr/>
        </p:nvSpPr>
        <p:spPr>
          <a:xfrm>
            <a:off x="2075390" y="4058088"/>
            <a:ext cx="36329" cy="248906"/>
          </a:xfrm>
          <a:prstGeom prst="can">
            <a:avLst>
              <a:gd name="adj" fmla="val 50000"/>
            </a:avLst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3" name="Flowchart: Connector 42"/>
          <p:cNvSpPr/>
          <p:nvPr/>
        </p:nvSpPr>
        <p:spPr>
          <a:xfrm>
            <a:off x="2067403" y="4054726"/>
            <a:ext cx="54006" cy="55598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4" name="TextBox 43"/>
          <p:cNvSpPr txBox="1"/>
          <p:nvPr/>
        </p:nvSpPr>
        <p:spPr>
          <a:xfrm>
            <a:off x="3424837" y="2418996"/>
            <a:ext cx="145816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50" b="1" dirty="0"/>
          </a:p>
          <a:p>
            <a:endParaRPr lang="en-GB" sz="1050" b="1" dirty="0"/>
          </a:p>
          <a:p>
            <a:r>
              <a:rPr lang="en-GB" sz="1050" b="1" dirty="0"/>
              <a:t>Ultrasonic P- and</a:t>
            </a:r>
          </a:p>
          <a:p>
            <a:r>
              <a:rPr lang="en-GB" sz="1050" b="1" dirty="0"/>
              <a:t>S-wave transducers</a:t>
            </a:r>
          </a:p>
          <a:p>
            <a:endParaRPr lang="en-GB" sz="1050" b="1" dirty="0"/>
          </a:p>
          <a:p>
            <a:r>
              <a:rPr lang="en-GB" sz="1050" b="1" dirty="0"/>
              <a:t>Rubber sleeve </a:t>
            </a:r>
          </a:p>
          <a:p>
            <a:endParaRPr lang="en-GB" sz="1050" b="1" dirty="0"/>
          </a:p>
          <a:p>
            <a:r>
              <a:rPr lang="en-GB" sz="1050" b="1" dirty="0"/>
              <a:t>Strain gauges</a:t>
            </a:r>
          </a:p>
          <a:p>
            <a:endParaRPr lang="en-GB" sz="1050" b="1" dirty="0"/>
          </a:p>
          <a:p>
            <a:endParaRPr lang="en-GB" sz="1050" b="1" dirty="0"/>
          </a:p>
          <a:p>
            <a:endParaRPr lang="en-GB" sz="1050" b="1" dirty="0"/>
          </a:p>
          <a:p>
            <a:r>
              <a:rPr lang="en-GB" sz="1050" b="1" dirty="0"/>
              <a:t>Pore pressure channels</a:t>
            </a:r>
          </a:p>
          <a:p>
            <a:endParaRPr lang="en-GB" sz="1350" dirty="0"/>
          </a:p>
        </p:txBody>
      </p:sp>
      <p:sp>
        <p:nvSpPr>
          <p:cNvPr id="45" name="Rectangle 44"/>
          <p:cNvSpPr/>
          <p:nvPr/>
        </p:nvSpPr>
        <p:spPr>
          <a:xfrm>
            <a:off x="750965" y="2938053"/>
            <a:ext cx="1096775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1050" b="1" dirty="0"/>
          </a:p>
          <a:p>
            <a:endParaRPr lang="en-GB" sz="1050" b="1" dirty="0"/>
          </a:p>
          <a:p>
            <a:endParaRPr lang="en-GB" sz="1050" b="1" dirty="0"/>
          </a:p>
          <a:p>
            <a:r>
              <a:rPr lang="en-GB" sz="1050" b="1" dirty="0"/>
              <a:t>Sample</a:t>
            </a:r>
          </a:p>
          <a:p>
            <a:endParaRPr lang="en-GB" sz="1050" b="1" dirty="0"/>
          </a:p>
          <a:p>
            <a:endParaRPr lang="en-GB" sz="1050" b="1" dirty="0"/>
          </a:p>
          <a:p>
            <a:endParaRPr lang="en-GB" sz="1050" b="1" dirty="0"/>
          </a:p>
          <a:p>
            <a:endParaRPr lang="en-GB" sz="1050" b="1" dirty="0"/>
          </a:p>
          <a:p>
            <a:endParaRPr lang="en-GB" sz="1050" b="1" dirty="0"/>
          </a:p>
          <a:p>
            <a:r>
              <a:rPr lang="en-GB" sz="1050" b="1" dirty="0"/>
              <a:t>Force sensor</a:t>
            </a:r>
          </a:p>
          <a:p>
            <a:endParaRPr lang="en-GB" sz="1050" b="1" dirty="0"/>
          </a:p>
          <a:p>
            <a:r>
              <a:rPr lang="en-GB" sz="1050" b="1" dirty="0"/>
              <a:t>Piezoelectric  </a:t>
            </a:r>
          </a:p>
          <a:p>
            <a:r>
              <a:rPr lang="en-GB" sz="1050" b="1" dirty="0"/>
              <a:t>actuator</a:t>
            </a:r>
          </a:p>
          <a:p>
            <a:endParaRPr lang="en-GB" sz="1050" b="1" dirty="0"/>
          </a:p>
          <a:p>
            <a:r>
              <a:rPr lang="en-GB" sz="1050" b="1" dirty="0"/>
              <a:t>Internal load </a:t>
            </a:r>
          </a:p>
          <a:p>
            <a:r>
              <a:rPr lang="en-GB" sz="1050" b="1" dirty="0"/>
              <a:t>sensor for static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832549" y="5620763"/>
            <a:ext cx="1026114" cy="0"/>
          </a:xfrm>
          <a:prstGeom prst="line">
            <a:avLst/>
          </a:prstGeom>
          <a:ln w="12700" cap="rnd" cmpd="sng">
            <a:prstDash val="solid"/>
            <a:miter lim="800000"/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849693" y="5134709"/>
            <a:ext cx="1026114" cy="0"/>
          </a:xfrm>
          <a:prstGeom prst="line">
            <a:avLst/>
          </a:prstGeom>
          <a:ln w="12700" cap="rnd" cmpd="sng">
            <a:prstDash val="solid"/>
            <a:miter lim="800000"/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849694" y="4649566"/>
            <a:ext cx="1217710" cy="0"/>
          </a:xfrm>
          <a:prstGeom prst="line">
            <a:avLst/>
          </a:prstGeom>
          <a:ln w="12700" cap="rnd" cmpd="sng">
            <a:prstDash val="solid"/>
            <a:miter lim="800000"/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849694" y="3682894"/>
            <a:ext cx="1062976" cy="0"/>
          </a:xfrm>
          <a:prstGeom prst="line">
            <a:avLst/>
          </a:prstGeom>
          <a:ln w="12700" cap="rnd" cmpd="sng">
            <a:prstDash val="solid"/>
            <a:miter lim="800000"/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145257" y="3730553"/>
            <a:ext cx="2089670" cy="0"/>
          </a:xfrm>
          <a:prstGeom prst="line">
            <a:avLst/>
          </a:prstGeom>
          <a:ln w="12700" cap="rnd" cmpd="sng">
            <a:prstDash val="solid"/>
            <a:miter lim="800000"/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25063" y="3406517"/>
            <a:ext cx="1763873" cy="0"/>
          </a:xfrm>
          <a:prstGeom prst="line">
            <a:avLst/>
          </a:prstGeom>
          <a:ln w="12700" cap="rnd" cmpd="sng">
            <a:prstDash val="solid"/>
            <a:miter lim="800000"/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552063" y="4553893"/>
            <a:ext cx="1898888" cy="0"/>
          </a:xfrm>
          <a:prstGeom prst="line">
            <a:avLst/>
          </a:prstGeom>
          <a:ln w="12700" cap="rnd" cmpd="sng">
            <a:prstDash val="solid"/>
            <a:miter lim="800000"/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Flowchart: Connector 55"/>
          <p:cNvSpPr/>
          <p:nvPr/>
        </p:nvSpPr>
        <p:spPr>
          <a:xfrm>
            <a:off x="2648878" y="4533076"/>
            <a:ext cx="41449" cy="4144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7" name="Flowchart: Connector 56"/>
          <p:cNvSpPr/>
          <p:nvPr/>
        </p:nvSpPr>
        <p:spPr>
          <a:xfrm>
            <a:off x="2370718" y="3706391"/>
            <a:ext cx="41449" cy="4144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8" name="TextBox 57"/>
          <p:cNvSpPr txBox="1"/>
          <p:nvPr/>
        </p:nvSpPr>
        <p:spPr>
          <a:xfrm>
            <a:off x="2121409" y="1791745"/>
            <a:ext cx="13625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/>
              <a:t>Static force from a </a:t>
            </a:r>
          </a:p>
          <a:p>
            <a:r>
              <a:rPr lang="en-GB" sz="1050" i="1" dirty="0"/>
              <a:t>loading frame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1329086" y="3172340"/>
            <a:ext cx="288894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329086" y="3510998"/>
            <a:ext cx="288894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329086" y="3946302"/>
            <a:ext cx="288894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547691" y="3527477"/>
            <a:ext cx="283080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2552064" y="3939102"/>
            <a:ext cx="283080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2552064" y="3183018"/>
            <a:ext cx="283080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852513" y="2798273"/>
            <a:ext cx="80784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i="1" dirty="0"/>
              <a:t>Confining </a:t>
            </a:r>
          </a:p>
          <a:p>
            <a:r>
              <a:rPr lang="en-GB" sz="1050" i="1" dirty="0"/>
              <a:t>pressure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2225782" y="3096341"/>
            <a:ext cx="2373237" cy="0"/>
          </a:xfrm>
          <a:prstGeom prst="line">
            <a:avLst/>
          </a:prstGeom>
          <a:ln w="12700" cap="rnd" cmpd="sng">
            <a:prstDash val="solid"/>
            <a:miter lim="800000"/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9768408" y="4360876"/>
                <a:ext cx="1420196" cy="11558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𝑑𝑦𝑛</m:t>
                          </m:r>
                        </m:sub>
                      </m:sSub>
                      <m:r>
                        <a:rPr lang="nb-NO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𝑎𝑥</m:t>
                              </m:r>
                            </m:sub>
                          </m:sSub>
                        </m:den>
                      </m:f>
                      <m:r>
                        <a:rPr lang="nb-NO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nb-NO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𝑟𝑎𝑑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8408" y="4360876"/>
                <a:ext cx="1420196" cy="11558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ounded Rectangle 14"/>
          <p:cNvSpPr/>
          <p:nvPr/>
        </p:nvSpPr>
        <p:spPr bwMode="auto">
          <a:xfrm>
            <a:off x="6357641" y="3149811"/>
            <a:ext cx="1930612" cy="497991"/>
          </a:xfrm>
          <a:prstGeom prst="roundRect">
            <a:avLst/>
          </a:prstGeom>
          <a:ln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Time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357642" y="3122147"/>
            <a:ext cx="1972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Axial stress (</a:t>
            </a:r>
            <a:r>
              <a:rPr lang="el-GR" sz="1400" dirty="0"/>
              <a:t>σ</a:t>
            </a:r>
            <a:r>
              <a:rPr lang="nb-NO" sz="1400" baseline="-25000" dirty="0"/>
              <a:t>ax</a:t>
            </a:r>
            <a:r>
              <a:rPr lang="en-US" sz="1400" dirty="0"/>
              <a:t>) modulations are applied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6528048" y="3678861"/>
            <a:ext cx="1386428" cy="2875354"/>
            <a:chOff x="4484211" y="1709639"/>
            <a:chExt cx="2076581" cy="4306683"/>
          </a:xfrm>
        </p:grpSpPr>
        <p:grpSp>
          <p:nvGrpSpPr>
            <p:cNvPr id="78" name="Group 77"/>
            <p:cNvGrpSpPr/>
            <p:nvPr/>
          </p:nvGrpSpPr>
          <p:grpSpPr>
            <a:xfrm>
              <a:off x="4484211" y="1709639"/>
              <a:ext cx="2076581" cy="4306683"/>
              <a:chOff x="591696" y="1173585"/>
              <a:chExt cx="2076581" cy="4306683"/>
            </a:xfrm>
          </p:grpSpPr>
          <p:pic>
            <p:nvPicPr>
              <p:cNvPr id="81" name="Content Placeholder 5"/>
              <p:cNvPicPr>
                <a:picLocks noChangeAspect="1"/>
              </p:cNvPicPr>
              <p:nvPr/>
            </p:nvPicPr>
            <p:blipFill rotWithShape="1">
              <a:blip r:embed="rId3"/>
              <a:srcRect l="25539" r="27714"/>
              <a:stretch/>
            </p:blipFill>
            <p:spPr bwMode="auto">
              <a:xfrm>
                <a:off x="591696" y="1661102"/>
                <a:ext cx="2076581" cy="33316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</p:pic>
          <p:sp>
            <p:nvSpPr>
              <p:cNvPr id="82" name="Down Arrow 17"/>
              <p:cNvSpPr/>
              <p:nvPr/>
            </p:nvSpPr>
            <p:spPr bwMode="auto">
              <a:xfrm>
                <a:off x="1403648" y="1173585"/>
                <a:ext cx="565750" cy="464350"/>
              </a:xfrm>
              <a:prstGeom prst="downArrow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</a:endParaRPr>
              </a:p>
            </p:txBody>
          </p:sp>
          <p:sp>
            <p:nvSpPr>
              <p:cNvPr id="83" name="Down Arrow 18"/>
              <p:cNvSpPr/>
              <p:nvPr/>
            </p:nvSpPr>
            <p:spPr bwMode="auto">
              <a:xfrm rot="10800000">
                <a:off x="1403648" y="5015918"/>
                <a:ext cx="565750" cy="464350"/>
              </a:xfrm>
              <a:prstGeom prst="downArrow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</a:endParaRPr>
              </a:p>
            </p:txBody>
          </p:sp>
        </p:grpSp>
        <p:sp>
          <p:nvSpPr>
            <p:cNvPr id="79" name="Left-Right Arrow 20"/>
            <p:cNvSpPr/>
            <p:nvPr/>
          </p:nvSpPr>
          <p:spPr bwMode="auto">
            <a:xfrm>
              <a:off x="5419931" y="2991986"/>
              <a:ext cx="432048" cy="216024"/>
            </a:xfrm>
            <a:prstGeom prst="leftRightArrow">
              <a:avLst/>
            </a:prstGeom>
            <a:ln>
              <a:headEnd type="none" w="sm" len="sm"/>
              <a:tailEnd type="none" w="sm" len="sm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Times"/>
              </a:endParaRPr>
            </a:p>
          </p:txBody>
        </p:sp>
        <p:sp>
          <p:nvSpPr>
            <p:cNvPr id="80" name="Left-Right Arrow 21"/>
            <p:cNvSpPr/>
            <p:nvPr/>
          </p:nvSpPr>
          <p:spPr bwMode="auto">
            <a:xfrm rot="5400000">
              <a:off x="5744419" y="3348030"/>
              <a:ext cx="432048" cy="216024"/>
            </a:xfrm>
            <a:prstGeom prst="leftRightArrow">
              <a:avLst/>
            </a:prstGeom>
            <a:ln>
              <a:headEnd type="none" w="sm" len="sm"/>
              <a:tailEnd type="none" w="sm" len="sm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Times"/>
              </a:endParaRPr>
            </a:p>
          </p:txBody>
        </p:sp>
      </p:grpSp>
      <p:sp>
        <p:nvSpPr>
          <p:cNvPr id="84" name="Rounded Rectangle 22"/>
          <p:cNvSpPr/>
          <p:nvPr/>
        </p:nvSpPr>
        <p:spPr bwMode="auto">
          <a:xfrm>
            <a:off x="7736529" y="4568505"/>
            <a:ext cx="1784642" cy="682454"/>
          </a:xfrm>
          <a:prstGeom prst="roundRect">
            <a:avLst/>
          </a:prstGeom>
          <a:ln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Time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781719" y="4568505"/>
                <a:ext cx="178515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Axial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𝑎𝑥</m:t>
                        </m:r>
                      </m:sub>
                    </m:sSub>
                  </m:oMath>
                </a14:m>
                <a:r>
                  <a:rPr lang="en-US" sz="1400" dirty="0"/>
                  <a:t>) and radial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𝑟𝑎𝑑</m:t>
                        </m:r>
                      </m:sub>
                    </m:sSub>
                  </m:oMath>
                </a14:m>
                <a:r>
                  <a:rPr lang="en-US" sz="1400" dirty="0"/>
                  <a:t>) strains are recorded </a:t>
                </a: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719" y="4568505"/>
                <a:ext cx="1785156" cy="738664"/>
              </a:xfrm>
              <a:prstGeom prst="rect">
                <a:avLst/>
              </a:prstGeom>
              <a:blipFill>
                <a:blip r:embed="rId4"/>
                <a:stretch>
                  <a:fillRect t="-820" r="-685"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Up-Down 2"/>
          <p:cNvSpPr/>
          <p:nvPr/>
        </p:nvSpPr>
        <p:spPr bwMode="auto">
          <a:xfrm>
            <a:off x="1990804" y="4935266"/>
            <a:ext cx="200132" cy="283458"/>
          </a:xfrm>
          <a:prstGeom prst="up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b-NO">
              <a:latin typeface="Time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658007" y="2721395"/>
            <a:ext cx="403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Low frequency measurement technique 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9" name="Table 48">
                <a:extLst>
                  <a:ext uri="{FF2B5EF4-FFF2-40B4-BE49-F238E27FC236}">
                    <a16:creationId xmlns:a16="http://schemas.microsoft.com/office/drawing/2014/main" id="{1BA2FB5A-9645-449F-AE4A-D9627CF455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2634757"/>
                  </p:ext>
                </p:extLst>
              </p:nvPr>
            </p:nvGraphicFramePr>
            <p:xfrm>
              <a:off x="4069521" y="657749"/>
              <a:ext cx="8016650" cy="18288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184002">
                      <a:extLst>
                        <a:ext uri="{9D8B030D-6E8A-4147-A177-3AD203B41FA5}">
                          <a16:colId xmlns:a16="http://schemas.microsoft.com/office/drawing/2014/main" val="2421321969"/>
                        </a:ext>
                      </a:extLst>
                    </a:gridCol>
                    <a:gridCol w="2160240">
                      <a:extLst>
                        <a:ext uri="{9D8B030D-6E8A-4147-A177-3AD203B41FA5}">
                          <a16:colId xmlns:a16="http://schemas.microsoft.com/office/drawing/2014/main" val="3174427558"/>
                        </a:ext>
                      </a:extLst>
                    </a:gridCol>
                    <a:gridCol w="2109841">
                      <a:extLst>
                        <a:ext uri="{9D8B030D-6E8A-4147-A177-3AD203B41FA5}">
                          <a16:colId xmlns:a16="http://schemas.microsoft.com/office/drawing/2014/main" val="109127993"/>
                        </a:ext>
                      </a:extLst>
                    </a:gridCol>
                    <a:gridCol w="1562567">
                      <a:extLst>
                        <a:ext uri="{9D8B030D-6E8A-4147-A177-3AD203B41FA5}">
                          <a16:colId xmlns:a16="http://schemas.microsoft.com/office/drawing/2014/main" val="2564882226"/>
                        </a:ext>
                      </a:extLst>
                    </a:gridCol>
                  </a:tblGrid>
                  <a:tr h="293589">
                    <a:tc>
                      <a:txBody>
                        <a:bodyPr/>
                        <a:lstStyle/>
                        <a:p>
                          <a:r>
                            <a:rPr lang="nb-NO" sz="1600" dirty="0" err="1"/>
                            <a:t>Measurement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sz="1600" dirty="0" err="1"/>
                            <a:t>Measured</a:t>
                          </a:r>
                          <a:r>
                            <a:rPr lang="nb-NO" sz="1600" dirty="0"/>
                            <a:t> parameters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sz="1600" dirty="0" err="1"/>
                            <a:t>Frequency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sz="1600" dirty="0" err="1"/>
                            <a:t>Strain</a:t>
                          </a:r>
                          <a:r>
                            <a:rPr lang="nb-NO" sz="1600" dirty="0"/>
                            <a:t> amplitude</a:t>
                          </a:r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9880346"/>
                      </a:ext>
                    </a:extLst>
                  </a:tr>
                  <a:tr h="499238">
                    <a:tc>
                      <a:txBody>
                        <a:bodyPr/>
                        <a:lstStyle/>
                        <a:p>
                          <a:r>
                            <a:rPr lang="nb-NO" sz="1600" dirty="0" err="1"/>
                            <a:t>Static</a:t>
                          </a:r>
                          <a:r>
                            <a:rPr lang="nb-NO" sz="1600" dirty="0"/>
                            <a:t> (undrained)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Young’s modulus, E  Poisson’s ratio,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oMath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sz="1600" dirty="0" err="1"/>
                            <a:t>Corresponds</a:t>
                          </a:r>
                          <a:r>
                            <a:rPr lang="nb-NO" sz="1600" dirty="0"/>
                            <a:t> to ~0.5 </a:t>
                          </a:r>
                          <a:r>
                            <a:rPr lang="nb-NO" sz="1600" dirty="0" err="1"/>
                            <a:t>Hz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sz="1600" dirty="0"/>
                            <a:t>Up to order </a:t>
                          </a:r>
                          <a:r>
                            <a:rPr lang="nb-NO" sz="1600" dirty="0" err="1"/>
                            <a:t>of</a:t>
                          </a:r>
                          <a:r>
                            <a:rPr lang="nb-NO" sz="1600" dirty="0"/>
                            <a:t> </a:t>
                          </a:r>
                        </a:p>
                        <a:p>
                          <a:r>
                            <a:rPr lang="en-GB" sz="1600" dirty="0"/>
                            <a:t>10</a:t>
                          </a:r>
                          <a:r>
                            <a:rPr lang="en-GB" sz="1600" baseline="30000" dirty="0"/>
                            <a:t>-3 </a:t>
                          </a:r>
                          <a:r>
                            <a:rPr lang="en-GB" sz="1600" dirty="0"/>
                            <a:t>m/m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5977886"/>
                      </a:ext>
                    </a:extLst>
                  </a:tr>
                  <a:tr h="251402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Low frequency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/>
                            <a:t>E,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oMath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sz="1600" dirty="0"/>
                            <a:t>0.5-150 </a:t>
                          </a:r>
                          <a:r>
                            <a:rPr lang="nb-NO" sz="1600" dirty="0" err="1"/>
                            <a:t>Hz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/>
                            <a:t>≤10</a:t>
                          </a:r>
                          <a:r>
                            <a:rPr lang="en-GB" sz="1600" baseline="30000" dirty="0"/>
                            <a:t>-6 </a:t>
                          </a:r>
                          <a:r>
                            <a:rPr lang="en-GB" sz="1600" dirty="0"/>
                            <a:t>m/m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7814521"/>
                      </a:ext>
                    </a:extLst>
                  </a:tr>
                  <a:tr h="293589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Ultrasonic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P- and S-wave velocities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sz="1600" dirty="0"/>
                            <a:t>500 kHz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sz="1600" dirty="0"/>
                            <a:t>~10</a:t>
                          </a:r>
                          <a:r>
                            <a:rPr lang="nb-NO" sz="1600" baseline="30000" dirty="0"/>
                            <a:t>-10</a:t>
                          </a:r>
                          <a:r>
                            <a:rPr lang="en-GB" sz="1600" dirty="0"/>
                            <a:t> m/m</a:t>
                          </a:r>
                          <a:endParaRPr lang="en-GB" sz="1600" baseline="30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04715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9" name="Table 48">
                <a:extLst>
                  <a:ext uri="{FF2B5EF4-FFF2-40B4-BE49-F238E27FC236}">
                    <a16:creationId xmlns:a16="http://schemas.microsoft.com/office/drawing/2014/main" id="{1BA2FB5A-9645-449F-AE4A-D9627CF455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2634757"/>
                  </p:ext>
                </p:extLst>
              </p:nvPr>
            </p:nvGraphicFramePr>
            <p:xfrm>
              <a:off x="4069521" y="657749"/>
              <a:ext cx="8016650" cy="18288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184002">
                      <a:extLst>
                        <a:ext uri="{9D8B030D-6E8A-4147-A177-3AD203B41FA5}">
                          <a16:colId xmlns:a16="http://schemas.microsoft.com/office/drawing/2014/main" val="2421321969"/>
                        </a:ext>
                      </a:extLst>
                    </a:gridCol>
                    <a:gridCol w="2160240">
                      <a:extLst>
                        <a:ext uri="{9D8B030D-6E8A-4147-A177-3AD203B41FA5}">
                          <a16:colId xmlns:a16="http://schemas.microsoft.com/office/drawing/2014/main" val="3174427558"/>
                        </a:ext>
                      </a:extLst>
                    </a:gridCol>
                    <a:gridCol w="2109841">
                      <a:extLst>
                        <a:ext uri="{9D8B030D-6E8A-4147-A177-3AD203B41FA5}">
                          <a16:colId xmlns:a16="http://schemas.microsoft.com/office/drawing/2014/main" val="109127993"/>
                        </a:ext>
                      </a:extLst>
                    </a:gridCol>
                    <a:gridCol w="1562567">
                      <a:extLst>
                        <a:ext uri="{9D8B030D-6E8A-4147-A177-3AD203B41FA5}">
                          <a16:colId xmlns:a16="http://schemas.microsoft.com/office/drawing/2014/main" val="2564882226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r>
                            <a:rPr lang="nb-NO" sz="1600" dirty="0" err="1"/>
                            <a:t>Measurement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sz="1600" dirty="0" err="1"/>
                            <a:t>Measured</a:t>
                          </a:r>
                          <a:r>
                            <a:rPr lang="nb-NO" sz="1600" dirty="0"/>
                            <a:t> parameters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sz="1600" dirty="0" err="1"/>
                            <a:t>Frequency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sz="1600" dirty="0" err="1"/>
                            <a:t>Strain</a:t>
                          </a:r>
                          <a:r>
                            <a:rPr lang="nb-NO" sz="1600" dirty="0"/>
                            <a:t> amplitude</a:t>
                          </a:r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988034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nb-NO" sz="1600" dirty="0" err="1"/>
                            <a:t>Static</a:t>
                          </a:r>
                          <a:r>
                            <a:rPr lang="nb-NO" sz="1600" dirty="0"/>
                            <a:t> (undrained)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1412" t="-101042" r="-170621" b="-128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b-NO" sz="1600" dirty="0" err="1"/>
                            <a:t>Corresponds</a:t>
                          </a:r>
                          <a:r>
                            <a:rPr lang="nb-NO" sz="1600" dirty="0"/>
                            <a:t> to ~0.5 </a:t>
                          </a:r>
                          <a:r>
                            <a:rPr lang="nb-NO" sz="1600" dirty="0" err="1"/>
                            <a:t>Hz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sz="1600" dirty="0"/>
                            <a:t>Up to order </a:t>
                          </a:r>
                          <a:r>
                            <a:rPr lang="nb-NO" sz="1600" dirty="0" err="1"/>
                            <a:t>of</a:t>
                          </a:r>
                          <a:r>
                            <a:rPr lang="nb-NO" sz="1600" dirty="0"/>
                            <a:t> </a:t>
                          </a:r>
                        </a:p>
                        <a:p>
                          <a:r>
                            <a:rPr lang="en-GB" sz="1600" dirty="0"/>
                            <a:t>10</a:t>
                          </a:r>
                          <a:r>
                            <a:rPr lang="en-GB" sz="1600" baseline="30000" dirty="0"/>
                            <a:t>-3 </a:t>
                          </a:r>
                          <a:r>
                            <a:rPr lang="en-GB" sz="1600" dirty="0"/>
                            <a:t>m/m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597788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Low frequency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1412" t="-350909" r="-170621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b-NO" sz="1600" dirty="0"/>
                            <a:t>0.5-150 </a:t>
                          </a:r>
                          <a:r>
                            <a:rPr lang="nb-NO" sz="1600" dirty="0" err="1"/>
                            <a:t>Hz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/>
                            <a:t>≤10</a:t>
                          </a:r>
                          <a:r>
                            <a:rPr lang="en-GB" sz="1600" baseline="30000" dirty="0"/>
                            <a:t>-6 </a:t>
                          </a:r>
                          <a:r>
                            <a:rPr lang="en-GB" sz="1600" dirty="0"/>
                            <a:t>m/m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781452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Ultrasonic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P- and S-wave velocities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sz="1600" dirty="0"/>
                            <a:t>500 kHz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sz="1600" dirty="0"/>
                            <a:t>~10</a:t>
                          </a:r>
                          <a:r>
                            <a:rPr lang="nb-NO" sz="1600" baseline="30000" dirty="0"/>
                            <a:t>-10</a:t>
                          </a:r>
                          <a:r>
                            <a:rPr lang="en-GB" sz="1600" dirty="0"/>
                            <a:t> m/m</a:t>
                          </a:r>
                          <a:endParaRPr lang="en-GB" sz="1600" baseline="30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047159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99582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60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Linking velocities to engineering  parameters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886" y="1910881"/>
            <a:ext cx="3726817" cy="226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18045"/>
          <a:stretch/>
        </p:blipFill>
        <p:spPr>
          <a:xfrm>
            <a:off x="2210898" y="4365104"/>
            <a:ext cx="3215227" cy="14694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745760"/>
              </p:ext>
            </p:extLst>
          </p:nvPr>
        </p:nvGraphicFramePr>
        <p:xfrm>
          <a:off x="1271464" y="1444154"/>
          <a:ext cx="3547120" cy="1694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2920680" imgH="1396800" progId="Equation.DSMT4">
                  <p:embed/>
                </p:oleObj>
              </mc:Choice>
              <mc:Fallback>
                <p:oleObj name="Equation" r:id="rId5" imgW="2920680" imgH="1396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464" y="1444154"/>
                        <a:ext cx="3547120" cy="169477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5E2036B-F3D8-4A96-9AF0-13DBFE120640}"/>
              </a:ext>
            </a:extLst>
          </p:cNvPr>
          <p:cNvSpPr txBox="1">
            <a:spLocks/>
          </p:cNvSpPr>
          <p:nvPr/>
        </p:nvSpPr>
        <p:spPr>
          <a:xfrm>
            <a:off x="1271463" y="1000540"/>
            <a:ext cx="3819723" cy="391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MU Serif" panose="02000603000000000000" pitchFamily="2" charset="0"/>
                <a:cs typeface="Arial" panose="020B0604020202020204" pitchFamily="34" charset="0"/>
              </a:rPr>
              <a:t>Stiffness matrix for TI medium (e.g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CMU Serif" panose="02000603000000000000" pitchFamily="2" charset="0"/>
                <a:cs typeface="Arial" panose="020B0604020202020204" pitchFamily="34" charset="0"/>
              </a:rPr>
              <a:t>. shales</a:t>
            </a:r>
            <a:r>
              <a:rPr kumimoji="0" lang="en-US" sz="18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MU Serif" panose="02000603000000000000" pitchFamily="2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E6E732-9FF8-4F71-B042-BA8BE6F500DB}"/>
              </a:ext>
            </a:extLst>
          </p:cNvPr>
          <p:cNvPicPr/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41"/>
          <a:stretch/>
        </p:blipFill>
        <p:spPr bwMode="auto">
          <a:xfrm>
            <a:off x="2073837" y="5756340"/>
            <a:ext cx="3387496" cy="361438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734" y="4332178"/>
            <a:ext cx="1183119" cy="153525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5E2036B-F3D8-4A96-9AF0-13DBFE120640}"/>
              </a:ext>
            </a:extLst>
          </p:cNvPr>
          <p:cNvSpPr txBox="1">
            <a:spLocks/>
          </p:cNvSpPr>
          <p:nvPr/>
        </p:nvSpPr>
        <p:spPr>
          <a:xfrm>
            <a:off x="2324369" y="4005647"/>
            <a:ext cx="3197383" cy="344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CMU Serif" panose="02000603000000000000" pitchFamily="2" charset="0"/>
                <a:cs typeface="Arial" panose="020B0604020202020204" pitchFamily="34" charset="0"/>
              </a:rPr>
              <a:t>V</a:t>
            </a:r>
            <a:r>
              <a:rPr lang="en-US" sz="1800" baseline="-25000" dirty="0">
                <a:solidFill>
                  <a:prstClr val="black"/>
                </a:solidFill>
                <a:latin typeface="Arial" panose="020B0604020202020204" pitchFamily="34" charset="0"/>
                <a:ea typeface="CMU Serif" panose="02000603000000000000" pitchFamily="2" charset="0"/>
                <a:cs typeface="Arial" panose="020B0604020202020204" pitchFamily="34" charset="0"/>
              </a:rPr>
              <a:t>P0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CMU Serif" panose="02000603000000000000" pitchFamily="2" charset="0"/>
                <a:cs typeface="Arial" panose="020B0604020202020204" pitchFamily="34" charset="0"/>
              </a:rPr>
              <a:t>,V</a:t>
            </a:r>
            <a:r>
              <a:rPr lang="en-US" sz="1800" baseline="-25000" dirty="0">
                <a:solidFill>
                  <a:prstClr val="black"/>
                </a:solidFill>
                <a:latin typeface="Arial" panose="020B0604020202020204" pitchFamily="34" charset="0"/>
                <a:ea typeface="CMU Serif" panose="02000603000000000000" pitchFamily="2" charset="0"/>
                <a:cs typeface="Arial" panose="020B0604020202020204" pitchFamily="34" charset="0"/>
              </a:rPr>
              <a:t>S0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CMU Serif" panose="02000603000000000000" pitchFamily="2" charset="0"/>
                <a:cs typeface="Arial" panose="020B0604020202020204" pitchFamily="34" charset="0"/>
              </a:rPr>
              <a:t>        V</a:t>
            </a:r>
            <a:r>
              <a:rPr lang="en-US" sz="1800" baseline="-25000" dirty="0">
                <a:solidFill>
                  <a:prstClr val="black"/>
                </a:solidFill>
                <a:latin typeface="Arial" panose="020B0604020202020204" pitchFamily="34" charset="0"/>
                <a:ea typeface="CMU Serif" panose="02000603000000000000" pitchFamily="2" charset="0"/>
                <a:cs typeface="Arial" panose="020B0604020202020204" pitchFamily="34" charset="0"/>
              </a:rPr>
              <a:t>P90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CMU Serif" panose="02000603000000000000" pitchFamily="2" charset="0"/>
                <a:cs typeface="Arial" panose="020B0604020202020204" pitchFamily="34" charset="0"/>
              </a:rPr>
              <a:t>,V</a:t>
            </a:r>
            <a:r>
              <a:rPr lang="en-US" sz="1800" baseline="-25000" dirty="0">
                <a:solidFill>
                  <a:prstClr val="black"/>
                </a:solidFill>
                <a:latin typeface="Arial" panose="020B0604020202020204" pitchFamily="34" charset="0"/>
                <a:ea typeface="CMU Serif" panose="02000603000000000000" pitchFamily="2" charset="0"/>
                <a:cs typeface="Arial" panose="020B0604020202020204" pitchFamily="34" charset="0"/>
              </a:rPr>
              <a:t>S90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CMU Serif" panose="02000603000000000000" pitchFamily="2" charset="0"/>
                <a:cs typeface="Arial" panose="020B0604020202020204" pitchFamily="34" charset="0"/>
              </a:rPr>
              <a:t>       V</a:t>
            </a:r>
            <a:r>
              <a:rPr lang="en-US" sz="1800" baseline="-25000" dirty="0">
                <a:solidFill>
                  <a:prstClr val="black"/>
                </a:solidFill>
                <a:latin typeface="Arial" panose="020B0604020202020204" pitchFamily="34" charset="0"/>
                <a:ea typeface="CMU Serif" panose="02000603000000000000" pitchFamily="2" charset="0"/>
                <a:cs typeface="Arial" panose="020B0604020202020204" pitchFamily="34" charset="0"/>
              </a:rPr>
              <a:t>P45</a:t>
            </a:r>
            <a:endParaRPr kumimoji="0" lang="en-US" sz="180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MU Serif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E2036B-F3D8-4A96-9AF0-13DBFE120640}"/>
              </a:ext>
            </a:extLst>
          </p:cNvPr>
          <p:cNvSpPr txBox="1">
            <a:spLocks/>
          </p:cNvSpPr>
          <p:nvPr/>
        </p:nvSpPr>
        <p:spPr>
          <a:xfrm>
            <a:off x="1702029" y="3091077"/>
            <a:ext cx="3819723" cy="391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MU Serif" panose="02000603000000000000" pitchFamily="2" charset="0"/>
                <a:cs typeface="Arial" panose="020B0604020202020204" pitchFamily="34" charset="0"/>
              </a:rPr>
              <a:t>5 independent constants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5E2036B-F3D8-4A96-9AF0-13DBFE120640}"/>
              </a:ext>
            </a:extLst>
          </p:cNvPr>
          <p:cNvSpPr txBox="1">
            <a:spLocks/>
          </p:cNvSpPr>
          <p:nvPr/>
        </p:nvSpPr>
        <p:spPr>
          <a:xfrm>
            <a:off x="695400" y="3808444"/>
            <a:ext cx="3819723" cy="556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MU Serif" panose="02000603000000000000" pitchFamily="2" charset="0"/>
                <a:cs typeface="Arial" panose="020B0604020202020204" pitchFamily="34" charset="0"/>
              </a:rPr>
              <a:t>Ultrasonic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MU Serif" panose="02000603000000000000" pitchFamily="2" charset="0"/>
                <a:cs typeface="Arial" panose="020B0604020202020204" pitchFamily="34" charset="0"/>
              </a:rPr>
              <a:t>measurement: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5E2036B-F3D8-4A96-9AF0-13DBFE120640}"/>
              </a:ext>
            </a:extLst>
          </p:cNvPr>
          <p:cNvSpPr txBox="1">
            <a:spLocks/>
          </p:cNvSpPr>
          <p:nvPr/>
        </p:nvSpPr>
        <p:spPr>
          <a:xfrm>
            <a:off x="675120" y="5664186"/>
            <a:ext cx="3819723" cy="488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MU Serif" panose="02000603000000000000" pitchFamily="2" charset="0"/>
                <a:cs typeface="Arial" panose="020B0604020202020204" pitchFamily="34" charset="0"/>
              </a:rPr>
              <a:t>Low frequency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CMU Serif" panose="02000603000000000000" pitchFamily="2" charset="0"/>
                <a:cs typeface="Arial" panose="020B0604020202020204" pitchFamily="34" charset="0"/>
              </a:rPr>
              <a:t>measurement</a:t>
            </a:r>
            <a:r>
              <a:rPr kumimoji="0" lang="en-US" sz="18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MU Serif" panose="02000603000000000000" pitchFamily="2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78176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84155"/>
          </a:xfrm>
        </p:spPr>
        <p:txBody>
          <a:bodyPr/>
          <a:lstStyle/>
          <a:p>
            <a:pPr algn="ctr"/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1852088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|2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|27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846</Words>
  <Application>Microsoft Office PowerPoint</Application>
  <PresentationFormat>Widescreen</PresentationFormat>
  <Paragraphs>229</Paragraphs>
  <Slides>23</Slides>
  <Notes>4</Notes>
  <HiddenSlides>7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ＭＳ Ｐゴシック</vt:lpstr>
      <vt:lpstr>Arial</vt:lpstr>
      <vt:lpstr>Calibri</vt:lpstr>
      <vt:lpstr>Calibri Light</vt:lpstr>
      <vt:lpstr>Cambria Math</vt:lpstr>
      <vt:lpstr>CMU Serif</vt:lpstr>
      <vt:lpstr>Sabon-Roman</vt:lpstr>
      <vt:lpstr>Symbol</vt:lpstr>
      <vt:lpstr>Times</vt:lpstr>
      <vt:lpstr>Times New Roman</vt:lpstr>
      <vt:lpstr>Wingdings</vt:lpstr>
      <vt:lpstr>Office Theme</vt:lpstr>
      <vt:lpstr>Equation</vt:lpstr>
      <vt:lpstr>ROSE meeting April 23rd, 2018</vt:lpstr>
      <vt:lpstr>Motivation</vt:lpstr>
      <vt:lpstr>PowerPoint Presentation</vt:lpstr>
      <vt:lpstr>PowerPoint Presentation</vt:lpstr>
      <vt:lpstr>PowerPoint Presentation</vt:lpstr>
      <vt:lpstr>Research methodology</vt:lpstr>
      <vt:lpstr>Low frequency apparatus</vt:lpstr>
      <vt:lpstr>Linking velocities to engineering  parameters</vt:lpstr>
      <vt:lpstr>Results</vt:lpstr>
      <vt:lpstr>Model by Fjær et al. (2013)</vt:lpstr>
      <vt:lpstr>Stress amplitude effect on stiffness Opalinus Clay is highly non-elastic</vt:lpstr>
      <vt:lpstr>Young's modulus dependance on  frequency and stress amplitude </vt:lpstr>
      <vt:lpstr>Other shales</vt:lpstr>
      <vt:lpstr>Velocity dispersion</vt:lpstr>
      <vt:lpstr>Young's modulus dispersion</vt:lpstr>
      <vt:lpstr>Conclusions</vt:lpstr>
      <vt:lpstr>Thank you</vt:lpstr>
      <vt:lpstr>Why does the static undrained stiffness differ from the dynamic stiffness?</vt:lpstr>
      <vt:lpstr>Non-elastic process</vt:lpstr>
      <vt:lpstr>Real experiment Undrained triaxial loading/unloading cycles</vt:lpstr>
      <vt:lpstr>Model by Fjær et al. (2013)</vt:lpstr>
      <vt:lpstr>Static unloading and  low frequency oscillations at various stress amplitudes (0÷0.5 MPa) </vt:lpstr>
      <vt:lpstr>Young's modulus dependance on  frequency and stress amplitude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Norske lysark 2001</dc:title>
  <dc:creator>Infoavdelingen</dc:creator>
  <cp:lastModifiedBy>Serhii Lozovyi</cp:lastModifiedBy>
  <cp:revision>731</cp:revision>
  <cp:lastPrinted>2005-06-02T08:50:29Z</cp:lastPrinted>
  <dcterms:created xsi:type="dcterms:W3CDTF">1998-10-19T12:17:04Z</dcterms:created>
  <dcterms:modified xsi:type="dcterms:W3CDTF">2018-04-23T08:13:37Z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