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92" r:id="rId3"/>
    <p:sldId id="259" r:id="rId4"/>
    <p:sldId id="294" r:id="rId5"/>
    <p:sldId id="293" r:id="rId6"/>
    <p:sldId id="260" r:id="rId7"/>
    <p:sldId id="263" r:id="rId8"/>
    <p:sldId id="267" r:id="rId9"/>
    <p:sldId id="274" r:id="rId10"/>
    <p:sldId id="276" r:id="rId11"/>
    <p:sldId id="290" r:id="rId12"/>
    <p:sldId id="279" r:id="rId13"/>
    <p:sldId id="288" r:id="rId14"/>
    <p:sldId id="289" r:id="rId15"/>
    <p:sldId id="291" r:id="rId16"/>
    <p:sldId id="281" r:id="rId17"/>
    <p:sldId id="284" r:id="rId18"/>
    <p:sldId id="285" r:id="rId19"/>
    <p:sldId id="286" r:id="rId20"/>
    <p:sldId id="287" r:id="rId21"/>
    <p:sldId id="275" r:id="rId22"/>
    <p:sldId id="277" r:id="rId23"/>
    <p:sldId id="258" r:id="rId24"/>
    <p:sldId id="266" r:id="rId25"/>
    <p:sldId id="268" r:id="rId26"/>
    <p:sldId id="262" r:id="rId27"/>
    <p:sldId id="273" r:id="rId28"/>
    <p:sldId id="269" r:id="rId29"/>
    <p:sldId id="264" r:id="rId30"/>
    <p:sldId id="265" r:id="rId31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ondre Torset" initials="ST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35" autoAdjust="0"/>
    <p:restoredTop sz="77625" autoAdjust="0"/>
  </p:normalViewPr>
  <p:slideViewPr>
    <p:cSldViewPr snapToGrid="0">
      <p:cViewPr varScale="1">
        <p:scale>
          <a:sx n="76" d="100"/>
          <a:sy n="76" d="100"/>
        </p:scale>
        <p:origin x="1184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4-11T16:33:43.439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9055FF-9EC3-4AFE-8C98-E66A454D90EF}" type="datetimeFigureOut">
              <a:rPr lang="en-US" smtClean="0"/>
              <a:t>5/22/18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008107-98A9-4B72-B81C-209C34887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721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"First, I will give a brief illustration of one method of sandstone modelling throughout the burial history. This is not to say to say that everyone does this, but anyway.</a:t>
            </a:r>
          </a:p>
          <a:p>
            <a:r>
              <a:rPr lang="en-US" dirty="0"/>
              <a:t>All of these velocities that you will see today are dry. This means that when </a:t>
            </a:r>
            <a:r>
              <a:rPr lang="en-US" dirty="0" err="1"/>
              <a:t>i</a:t>
            </a:r>
            <a:r>
              <a:rPr lang="en-US" dirty="0"/>
              <a:t> say stress I mean effective stress</a:t>
            </a:r>
          </a:p>
          <a:p>
            <a:endParaRPr lang="en-US" dirty="0"/>
          </a:p>
          <a:p>
            <a:r>
              <a:rPr lang="en-US" dirty="0"/>
              <a:t>Let's assume that a (dry) velocity of 2776 is observed at 600m depth.</a:t>
            </a:r>
          </a:p>
          <a:p>
            <a:endParaRPr lang="en-US" dirty="0"/>
          </a:p>
          <a:p>
            <a:r>
              <a:rPr lang="en-US" dirty="0"/>
              <a:t>The idea is then to model compaction with a granular media model (in this case Hertz-</a:t>
            </a:r>
            <a:r>
              <a:rPr lang="en-US" dirty="0" err="1"/>
              <a:t>Mindlin</a:t>
            </a:r>
            <a:r>
              <a:rPr lang="en-US" dirty="0"/>
              <a:t>) and then combine this with cementation models (in this case </a:t>
            </a:r>
            <a:r>
              <a:rPr lang="en-US" dirty="0" err="1"/>
              <a:t>walderhaug</a:t>
            </a:r>
            <a:r>
              <a:rPr lang="en-US" dirty="0"/>
              <a:t> and </a:t>
            </a:r>
            <a:r>
              <a:rPr lang="en-US" dirty="0" err="1"/>
              <a:t>Dvorkin-Nur</a:t>
            </a:r>
            <a:r>
              <a:rPr lang="en-US" dirty="0"/>
              <a:t>) </a:t>
            </a:r>
          </a:p>
          <a:p>
            <a:r>
              <a:rPr lang="en-US" dirty="0"/>
              <a:t>For those of you familiar with these models, you will see that I have employed some degree of pragmatism to connect Hertz-</a:t>
            </a:r>
            <a:r>
              <a:rPr lang="en-US" dirty="0" err="1"/>
              <a:t>Mindlin</a:t>
            </a:r>
            <a:r>
              <a:rPr lang="en-US" dirty="0"/>
              <a:t> and </a:t>
            </a:r>
            <a:r>
              <a:rPr lang="en-US" dirty="0" err="1"/>
              <a:t>Dvorkin-Nur</a:t>
            </a:r>
            <a:r>
              <a:rPr lang="en-US" dirty="0"/>
              <a:t>, but for this illustration that is not crucial.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08107-98A9-4B72-B81C-209C34887D8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0853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08107-98A9-4B72-B81C-209C34887D8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9532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08107-98A9-4B72-B81C-209C34887D8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8922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08107-98A9-4B72-B81C-209C34887D8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111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Trenger</a:t>
            </a:r>
            <a:r>
              <a:rPr lang="en-US" dirty="0"/>
              <a:t> </a:t>
            </a:r>
            <a:r>
              <a:rPr lang="en-US" dirty="0" err="1"/>
              <a:t>kanskje</a:t>
            </a:r>
            <a:r>
              <a:rPr lang="en-US" dirty="0"/>
              <a:t> </a:t>
            </a:r>
            <a:r>
              <a:rPr lang="en-US" dirty="0" err="1"/>
              <a:t>ikke</a:t>
            </a:r>
            <a:r>
              <a:rPr lang="en-US" dirty="0"/>
              <a:t> </a:t>
            </a:r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/>
              <a:t>tre</a:t>
            </a:r>
            <a:r>
              <a:rPr lang="en-US" dirty="0"/>
              <a:t> </a:t>
            </a:r>
            <a:r>
              <a:rPr lang="en-US" dirty="0" err="1"/>
              <a:t>metodene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08107-98A9-4B72-B81C-209C34887D8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9534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Several uncertainty moments to this assumptions of course – how is the cement affected by being subject to loading and subsequent </a:t>
            </a:r>
            <a:r>
              <a:rPr lang="en-GB" noProof="0" dirty="0"/>
              <a:t>unloading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08107-98A9-4B72-B81C-209C34887D8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216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08107-98A9-4B72-B81C-209C34887D8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148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Several uncertainty moments to this assumptions of course – how is the cement affected by being subject to loading and subsequent unloading.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08107-98A9-4B72-B81C-209C34887D8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4137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08107-98A9-4B72-B81C-209C34887D8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4249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start with the crack model</a:t>
            </a:r>
            <a:r>
              <a:rPr lang="en-US" baseline="0" dirty="0"/>
              <a:t> because that is the stage most connected to uplift. </a:t>
            </a:r>
            <a:r>
              <a:rPr lang="en-US" dirty="0"/>
              <a:t>The implementation is</a:t>
            </a:r>
            <a:r>
              <a:rPr lang="en-US" baseline="0" dirty="0"/>
              <a:t> in a for-loop: Assume that small enough variations in stress, the sample follows the generalized Hooke’s law. The axial strain is then given as </a:t>
            </a:r>
            <a:r>
              <a:rPr lang="en-US" baseline="0" dirty="0" err="1"/>
              <a:t>dsig</a:t>
            </a:r>
            <a:r>
              <a:rPr lang="en-US" baseline="0" dirty="0"/>
              <a:t>/C_33 [UNIAXIAL STRAIN ONLY]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08107-98A9-4B72-B81C-209C34887D8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2865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08107-98A9-4B72-B81C-209C34887D8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8788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08107-98A9-4B72-B81C-209C34887D8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1847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08107-98A9-4B72-B81C-209C34887D8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034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3E9B8-BA6B-465F-8279-2DD8AC8227AB}" type="datetimeFigureOut">
              <a:rPr lang="en-US" smtClean="0"/>
              <a:t>5/22/18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8588-FB03-404E-8C27-CB736F57A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95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3E9B8-BA6B-465F-8279-2DD8AC8227AB}" type="datetimeFigureOut">
              <a:rPr lang="en-US" smtClean="0"/>
              <a:t>5/22/18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8588-FB03-404E-8C27-CB736F57A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549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3E9B8-BA6B-465F-8279-2DD8AC8227AB}" type="datetimeFigureOut">
              <a:rPr lang="en-US" smtClean="0"/>
              <a:t>5/22/18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8588-FB03-404E-8C27-CB736F57A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148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3E9B8-BA6B-465F-8279-2DD8AC8227AB}" type="datetimeFigureOut">
              <a:rPr lang="en-US" smtClean="0"/>
              <a:t>5/22/18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8588-FB03-404E-8C27-CB736F57A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379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3E9B8-BA6B-465F-8279-2DD8AC8227AB}" type="datetimeFigureOut">
              <a:rPr lang="en-US" smtClean="0"/>
              <a:t>5/22/18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8588-FB03-404E-8C27-CB736F57A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726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3E9B8-BA6B-465F-8279-2DD8AC8227AB}" type="datetimeFigureOut">
              <a:rPr lang="en-US" smtClean="0"/>
              <a:t>5/22/18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8588-FB03-404E-8C27-CB736F57A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849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3E9B8-BA6B-465F-8279-2DD8AC8227AB}" type="datetimeFigureOut">
              <a:rPr lang="en-US" smtClean="0"/>
              <a:t>5/22/18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8588-FB03-404E-8C27-CB736F57A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088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3E9B8-BA6B-465F-8279-2DD8AC8227AB}" type="datetimeFigureOut">
              <a:rPr lang="en-US" smtClean="0"/>
              <a:t>5/22/18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8588-FB03-404E-8C27-CB736F57A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748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3E9B8-BA6B-465F-8279-2DD8AC8227AB}" type="datetimeFigureOut">
              <a:rPr lang="en-US" smtClean="0"/>
              <a:t>5/22/18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8588-FB03-404E-8C27-CB736F57A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46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3E9B8-BA6B-465F-8279-2DD8AC8227AB}" type="datetimeFigureOut">
              <a:rPr lang="en-US" smtClean="0"/>
              <a:t>5/22/18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8588-FB03-404E-8C27-CB736F57A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610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3E9B8-BA6B-465F-8279-2DD8AC8227AB}" type="datetimeFigureOut">
              <a:rPr lang="en-US" smtClean="0"/>
              <a:t>5/22/18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8588-FB03-404E-8C27-CB736F57A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041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3E9B8-BA6B-465F-8279-2DD8AC8227AB}" type="datetimeFigureOut">
              <a:rPr lang="en-US" smtClean="0"/>
              <a:t>5/22/18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B8588-FB03-404E-8C27-CB736F57A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416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20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emf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"/><Relationship Id="rId2" Type="http://schemas.openxmlformats.org/officeDocument/2006/relationships/image" Target="../media/image25.t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tif"/><Relationship Id="rId4" Type="http://schemas.openxmlformats.org/officeDocument/2006/relationships/image" Target="../media/image5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Laboratory Measurements as a Tool in Rock Physics Modelling of Uplift	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Sondre Torset – Student, NTNU</a:t>
            </a:r>
          </a:p>
        </p:txBody>
      </p:sp>
    </p:spTree>
    <p:extLst>
      <p:ext uri="{BB962C8B-B14F-4D97-AF65-F5344CB8AC3E}">
        <p14:creationId xmlns:p14="http://schemas.microsoft.com/office/powerpoint/2010/main" val="9773825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Post-cementation loading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 model capable of describing both anisotropy and stress dependence in cemented rocks is required. </a:t>
            </a:r>
          </a:p>
          <a:p>
            <a:r>
              <a:rPr lang="en-US" dirty="0"/>
              <a:t>The patchy cement model described in </a:t>
            </a:r>
            <a:r>
              <a:rPr lang="en-US" dirty="0" err="1"/>
              <a:t>Avseth</a:t>
            </a:r>
            <a:r>
              <a:rPr lang="en-US" dirty="0"/>
              <a:t> et al. (2016) can describe stress sensitivity but not anisotropy.</a:t>
            </a:r>
          </a:p>
          <a:p>
            <a:r>
              <a:rPr lang="en-US" dirty="0"/>
              <a:t>The model in </a:t>
            </a:r>
            <a:r>
              <a:rPr lang="en-US" dirty="0" err="1"/>
              <a:t>Avseth</a:t>
            </a:r>
            <a:r>
              <a:rPr lang="en-US" dirty="0"/>
              <a:t> et al. (2016) uses an isotropic granular media as the lower bound, but by using an anisotropic granular media instead, the anisotropy can be preserved </a:t>
            </a:r>
          </a:p>
          <a:p>
            <a:r>
              <a:rPr lang="en-US" dirty="0"/>
              <a:t>The cemented rock stiffness is obtained using the model in </a:t>
            </a:r>
            <a:r>
              <a:rPr lang="en-US" dirty="0" err="1"/>
              <a:t>Dvorkin</a:t>
            </a:r>
            <a:r>
              <a:rPr lang="en-US" dirty="0"/>
              <a:t> and </a:t>
            </a:r>
            <a:r>
              <a:rPr lang="en-US" dirty="0" err="1"/>
              <a:t>Nur</a:t>
            </a:r>
            <a:r>
              <a:rPr lang="en-US" dirty="0"/>
              <a:t> (1996)</a:t>
            </a:r>
          </a:p>
          <a:p>
            <a:r>
              <a:rPr lang="en-US" dirty="0"/>
              <a:t>The mixing is done using an anisotropic </a:t>
            </a:r>
            <a:r>
              <a:rPr lang="en-US" dirty="0" err="1"/>
              <a:t>Hashin</a:t>
            </a:r>
            <a:r>
              <a:rPr lang="en-US" dirty="0"/>
              <a:t>-</a:t>
            </a:r>
            <a:r>
              <a:rPr lang="nb-NO" dirty="0" err="1"/>
              <a:t>Shtrikman</a:t>
            </a:r>
            <a:r>
              <a:rPr lang="en-US" dirty="0"/>
              <a:t> formulation found in Parnell and Calvo-</a:t>
            </a:r>
            <a:r>
              <a:rPr lang="en-US" dirty="0" err="1"/>
              <a:t>Jurado</a:t>
            </a:r>
            <a:r>
              <a:rPr lang="en-US" dirty="0"/>
              <a:t> (2015)</a:t>
            </a:r>
          </a:p>
        </p:txBody>
      </p:sp>
    </p:spTree>
    <p:extLst>
      <p:ext uri="{BB962C8B-B14F-4D97-AF65-F5344CB8AC3E}">
        <p14:creationId xmlns:p14="http://schemas.microsoft.com/office/powerpoint/2010/main" val="35851855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Final </a:t>
            </a:r>
            <a:r>
              <a:rPr lang="nb-NO" dirty="0" err="1"/>
              <a:t>result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The </a:t>
            </a:r>
            <a:r>
              <a:rPr lang="nb-NO" dirty="0" err="1"/>
              <a:t>three</a:t>
            </a:r>
            <a:r>
              <a:rPr lang="nb-NO" dirty="0"/>
              <a:t> </a:t>
            </a:r>
            <a:r>
              <a:rPr lang="nb-NO" dirty="0" err="1"/>
              <a:t>models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</a:t>
            </a:r>
            <a:r>
              <a:rPr lang="nb-NO" dirty="0" err="1"/>
              <a:t>then</a:t>
            </a:r>
            <a:r>
              <a:rPr lang="nb-NO" dirty="0"/>
              <a:t> be </a:t>
            </a:r>
            <a:r>
              <a:rPr lang="nb-NO" dirty="0" err="1"/>
              <a:t>combined</a:t>
            </a:r>
            <a:r>
              <a:rPr lang="nb-NO" dirty="0"/>
              <a:t> to </a:t>
            </a:r>
            <a:r>
              <a:rPr lang="nb-NO" dirty="0" err="1"/>
              <a:t>one</a:t>
            </a:r>
            <a:r>
              <a:rPr lang="nb-NO" dirty="0"/>
              <a:t> </a:t>
            </a:r>
            <a:r>
              <a:rPr lang="nb-NO" dirty="0" err="1"/>
              <a:t>continous</a:t>
            </a:r>
            <a:r>
              <a:rPr lang="nb-NO" dirty="0"/>
              <a:t> </a:t>
            </a:r>
            <a:r>
              <a:rPr lang="nb-NO" dirty="0" err="1"/>
              <a:t>burial</a:t>
            </a:r>
            <a:r>
              <a:rPr lang="nb-NO" dirty="0"/>
              <a:t> </a:t>
            </a:r>
            <a:r>
              <a:rPr lang="nb-NO" dirty="0" err="1"/>
              <a:t>history</a:t>
            </a:r>
            <a:endParaRPr lang="nb-NO" dirty="0"/>
          </a:p>
          <a:p>
            <a:endParaRPr lang="nb-NO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B8E5E9FD-0C54-424B-868A-F97520D6EB40}"/>
              </a:ext>
            </a:extLst>
          </p:cNvPr>
          <p:cNvSpPr txBox="1"/>
          <p:nvPr/>
        </p:nvSpPr>
        <p:spPr>
          <a:xfrm>
            <a:off x="613019" y="18854"/>
            <a:ext cx="584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All models are wrong, but some are useful – George Box</a:t>
            </a:r>
          </a:p>
        </p:txBody>
      </p:sp>
    </p:spTree>
    <p:extLst>
      <p:ext uri="{BB962C8B-B14F-4D97-AF65-F5344CB8AC3E}">
        <p14:creationId xmlns:p14="http://schemas.microsoft.com/office/powerpoint/2010/main" val="25353145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overview Axial P-wave velocity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0" y="1690688"/>
            <a:ext cx="66675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4795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Final </a:t>
            </a:r>
            <a:r>
              <a:rPr lang="nb-NO" dirty="0" err="1"/>
              <a:t>overview</a:t>
            </a:r>
            <a:r>
              <a:rPr lang="nb-NO" dirty="0"/>
              <a:t>: Radial P-</a:t>
            </a:r>
            <a:r>
              <a:rPr lang="nb-NO" dirty="0" err="1"/>
              <a:t>wave</a:t>
            </a:r>
            <a:r>
              <a:rPr lang="nb-NO" dirty="0"/>
              <a:t> </a:t>
            </a:r>
            <a:r>
              <a:rPr lang="nb-NO" dirty="0" err="1"/>
              <a:t>velocity</a:t>
            </a:r>
            <a:endParaRPr lang="nb-NO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0" y="1690688"/>
            <a:ext cx="66675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691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Final </a:t>
            </a:r>
            <a:r>
              <a:rPr lang="nb-NO" dirty="0" err="1"/>
              <a:t>Overview</a:t>
            </a:r>
            <a:r>
              <a:rPr lang="nb-NO" dirty="0"/>
              <a:t> - </a:t>
            </a:r>
            <a:r>
              <a:rPr lang="nb-NO" dirty="0" err="1"/>
              <a:t>Anisotropy</a:t>
            </a:r>
            <a:endParaRPr lang="nb-NO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067760"/>
            <a:ext cx="5334000" cy="4000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81400" y="2220160"/>
            <a:ext cx="53340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159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Limitations</a:t>
            </a:r>
            <a:r>
              <a:rPr lang="nb-NO" dirty="0"/>
              <a:t> and </a:t>
            </a:r>
            <a:r>
              <a:rPr lang="nb-NO" dirty="0" err="1"/>
              <a:t>assumptions</a:t>
            </a:r>
            <a:r>
              <a:rPr lang="nb-NO" dirty="0"/>
              <a:t> – </a:t>
            </a:r>
            <a:r>
              <a:rPr lang="nb-NO" dirty="0" err="1"/>
              <a:t>could</a:t>
            </a:r>
            <a:r>
              <a:rPr lang="nb-NO" dirty="0"/>
              <a:t> be a </a:t>
            </a:r>
            <a:r>
              <a:rPr lang="nb-NO" dirty="0" err="1"/>
              <a:t>pressentation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its</a:t>
            </a:r>
            <a:r>
              <a:rPr lang="nb-NO" dirty="0"/>
              <a:t> </a:t>
            </a:r>
            <a:r>
              <a:rPr lang="nb-NO" dirty="0" err="1"/>
              <a:t>own</a:t>
            </a:r>
            <a:r>
              <a:rPr lang="nb-NO" dirty="0"/>
              <a:t> – </a:t>
            </a:r>
            <a:r>
              <a:rPr lang="nb-NO" dirty="0" err="1"/>
              <a:t>Quick</a:t>
            </a:r>
            <a:r>
              <a:rPr lang="nb-NO" dirty="0"/>
              <a:t> </a:t>
            </a:r>
            <a:r>
              <a:rPr lang="nb-NO" dirty="0" err="1"/>
              <a:t>overview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nb-NO" dirty="0"/>
              <a:t>Lab </a:t>
            </a:r>
            <a:r>
              <a:rPr lang="nb-NO" dirty="0" err="1"/>
              <a:t>setup</a:t>
            </a:r>
            <a:r>
              <a:rPr lang="nb-NO" dirty="0"/>
              <a:t> – How </a:t>
            </a:r>
            <a:r>
              <a:rPr lang="nb-NO" dirty="0" err="1"/>
              <a:t>translatable</a:t>
            </a:r>
            <a:r>
              <a:rPr lang="nb-NO" dirty="0"/>
              <a:t> </a:t>
            </a:r>
            <a:r>
              <a:rPr lang="nb-NO" dirty="0" err="1"/>
              <a:t>are</a:t>
            </a:r>
            <a:r>
              <a:rPr lang="nb-NO" dirty="0"/>
              <a:t> </a:t>
            </a:r>
            <a:r>
              <a:rPr lang="nb-NO" dirty="0" err="1"/>
              <a:t>these</a:t>
            </a:r>
            <a:r>
              <a:rPr lang="nb-NO" dirty="0"/>
              <a:t> </a:t>
            </a:r>
            <a:r>
              <a:rPr lang="nb-NO" dirty="0" err="1"/>
              <a:t>results</a:t>
            </a:r>
            <a:r>
              <a:rPr lang="nb-NO" dirty="0"/>
              <a:t> to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field</a:t>
            </a:r>
            <a:r>
              <a:rPr lang="nb-NO" dirty="0"/>
              <a:t> case:</a:t>
            </a:r>
          </a:p>
          <a:p>
            <a:pPr lvl="1"/>
            <a:r>
              <a:rPr lang="nb-NO" dirty="0" err="1"/>
              <a:t>Temperature</a:t>
            </a:r>
            <a:r>
              <a:rPr lang="nb-NO" dirty="0"/>
              <a:t> – </a:t>
            </a:r>
            <a:r>
              <a:rPr lang="nb-NO" dirty="0" err="1"/>
              <a:t>higher</a:t>
            </a:r>
            <a:r>
              <a:rPr lang="nb-NO" dirty="0"/>
              <a:t> </a:t>
            </a:r>
            <a:r>
              <a:rPr lang="nb-NO" dirty="0" err="1"/>
              <a:t>temperature</a:t>
            </a:r>
            <a:r>
              <a:rPr lang="nb-NO" dirty="0"/>
              <a:t> in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field</a:t>
            </a:r>
            <a:r>
              <a:rPr lang="nb-NO" dirty="0"/>
              <a:t> -&gt; More </a:t>
            </a:r>
            <a:r>
              <a:rPr lang="nb-NO" dirty="0" err="1"/>
              <a:t>ductile</a:t>
            </a:r>
            <a:endParaRPr lang="nb-NO" dirty="0"/>
          </a:p>
          <a:p>
            <a:pPr lvl="1"/>
            <a:r>
              <a:rPr lang="nb-NO" dirty="0" err="1"/>
              <a:t>Strain</a:t>
            </a:r>
            <a:r>
              <a:rPr lang="nb-NO" dirty="0"/>
              <a:t> rate – </a:t>
            </a:r>
            <a:r>
              <a:rPr lang="nb-NO" dirty="0" err="1"/>
              <a:t>Higher</a:t>
            </a:r>
            <a:r>
              <a:rPr lang="nb-NO" dirty="0"/>
              <a:t> in </a:t>
            </a:r>
            <a:r>
              <a:rPr lang="nb-NO" dirty="0" err="1"/>
              <a:t>the</a:t>
            </a:r>
            <a:r>
              <a:rPr lang="nb-NO" dirty="0"/>
              <a:t> lab</a:t>
            </a:r>
          </a:p>
          <a:p>
            <a:pPr lvl="1"/>
            <a:r>
              <a:rPr lang="nb-NO" dirty="0" err="1"/>
              <a:t>Uniaxial</a:t>
            </a:r>
            <a:r>
              <a:rPr lang="nb-NO" dirty="0"/>
              <a:t> </a:t>
            </a:r>
            <a:r>
              <a:rPr lang="nb-NO" dirty="0" err="1"/>
              <a:t>strain</a:t>
            </a:r>
            <a:r>
              <a:rPr lang="nb-NO" dirty="0"/>
              <a:t> during </a:t>
            </a:r>
            <a:r>
              <a:rPr lang="nb-NO" dirty="0" err="1"/>
              <a:t>uplift</a:t>
            </a:r>
            <a:r>
              <a:rPr lang="nb-NO" dirty="0"/>
              <a:t>? </a:t>
            </a:r>
          </a:p>
          <a:p>
            <a:r>
              <a:rPr lang="nb-NO" dirty="0" err="1"/>
              <a:t>Granular</a:t>
            </a:r>
            <a:r>
              <a:rPr lang="nb-NO" dirty="0"/>
              <a:t> media </a:t>
            </a:r>
            <a:r>
              <a:rPr lang="nb-NO" dirty="0" err="1"/>
              <a:t>models</a:t>
            </a:r>
            <a:endParaRPr lang="nb-NO" dirty="0"/>
          </a:p>
          <a:p>
            <a:pPr lvl="1"/>
            <a:r>
              <a:rPr lang="nb-NO" dirty="0"/>
              <a:t>All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assumptions</a:t>
            </a:r>
            <a:r>
              <a:rPr lang="nb-NO" dirty="0"/>
              <a:t> in Walton (1987)</a:t>
            </a:r>
          </a:p>
          <a:p>
            <a:pPr lvl="1"/>
            <a:r>
              <a:rPr lang="nb-NO" dirty="0" err="1"/>
              <a:t>Mixing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rough and </a:t>
            </a:r>
            <a:r>
              <a:rPr lang="nb-NO" dirty="0" err="1"/>
              <a:t>smooth</a:t>
            </a:r>
            <a:r>
              <a:rPr lang="nb-NO" dirty="0"/>
              <a:t> </a:t>
            </a:r>
            <a:r>
              <a:rPr lang="nb-NO" dirty="0" err="1"/>
              <a:t>contacts</a:t>
            </a:r>
            <a:endParaRPr lang="nb-NO" dirty="0"/>
          </a:p>
          <a:p>
            <a:r>
              <a:rPr lang="nb-NO" dirty="0" err="1"/>
              <a:t>Cementation</a:t>
            </a:r>
            <a:r>
              <a:rPr lang="nb-NO" dirty="0"/>
              <a:t> </a:t>
            </a:r>
            <a:r>
              <a:rPr lang="nb-NO" dirty="0" err="1"/>
              <a:t>models</a:t>
            </a:r>
            <a:r>
              <a:rPr lang="nb-NO" dirty="0"/>
              <a:t> (</a:t>
            </a:r>
            <a:r>
              <a:rPr lang="nb-NO" dirty="0" err="1"/>
              <a:t>Anisotropic</a:t>
            </a:r>
            <a:r>
              <a:rPr lang="nb-NO" dirty="0"/>
              <a:t> </a:t>
            </a:r>
            <a:r>
              <a:rPr lang="nb-NO" dirty="0" err="1"/>
              <a:t>Patchy</a:t>
            </a:r>
            <a:r>
              <a:rPr lang="nb-NO" dirty="0"/>
              <a:t> </a:t>
            </a:r>
            <a:r>
              <a:rPr lang="nb-NO" dirty="0" err="1"/>
              <a:t>Cement</a:t>
            </a:r>
            <a:r>
              <a:rPr lang="nb-NO" dirty="0"/>
              <a:t>)</a:t>
            </a:r>
          </a:p>
          <a:p>
            <a:pPr lvl="1"/>
            <a:r>
              <a:rPr lang="nb-NO" dirty="0"/>
              <a:t>The </a:t>
            </a:r>
            <a:r>
              <a:rPr lang="nb-NO" dirty="0" err="1"/>
              <a:t>assumption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rock </a:t>
            </a:r>
            <a:r>
              <a:rPr lang="nb-NO" dirty="0" err="1"/>
              <a:t>can</a:t>
            </a:r>
            <a:r>
              <a:rPr lang="nb-NO" dirty="0"/>
              <a:t> be </a:t>
            </a:r>
            <a:r>
              <a:rPr lang="nb-NO" dirty="0" err="1"/>
              <a:t>seen</a:t>
            </a:r>
            <a:r>
              <a:rPr lang="nb-NO" dirty="0"/>
              <a:t> as a </a:t>
            </a:r>
            <a:r>
              <a:rPr lang="nb-NO" dirty="0" err="1"/>
              <a:t>mixture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cemented</a:t>
            </a:r>
            <a:r>
              <a:rPr lang="nb-NO" dirty="0"/>
              <a:t> (</a:t>
            </a:r>
            <a:r>
              <a:rPr lang="nb-NO" dirty="0" err="1"/>
              <a:t>whose</a:t>
            </a:r>
            <a:r>
              <a:rPr lang="nb-NO" dirty="0"/>
              <a:t> </a:t>
            </a:r>
            <a:r>
              <a:rPr lang="nb-NO" dirty="0" err="1"/>
              <a:t>stiffness</a:t>
            </a:r>
            <a:r>
              <a:rPr lang="nb-NO" dirty="0"/>
              <a:t> is </a:t>
            </a:r>
            <a:r>
              <a:rPr lang="nb-NO" dirty="0" err="1"/>
              <a:t>determined</a:t>
            </a:r>
            <a:r>
              <a:rPr lang="nb-NO" dirty="0"/>
              <a:t> </a:t>
            </a:r>
            <a:r>
              <a:rPr lang="nb-NO" dirty="0" err="1"/>
              <a:t>based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Dvorkin</a:t>
            </a:r>
            <a:r>
              <a:rPr lang="nb-NO" dirty="0"/>
              <a:t> and </a:t>
            </a:r>
            <a:r>
              <a:rPr lang="nb-NO" dirty="0" err="1"/>
              <a:t>Nur</a:t>
            </a:r>
            <a:r>
              <a:rPr lang="nb-NO" dirty="0"/>
              <a:t> (1996) ) and </a:t>
            </a:r>
            <a:r>
              <a:rPr lang="nb-NO" dirty="0" err="1"/>
              <a:t>uncemented</a:t>
            </a:r>
            <a:r>
              <a:rPr lang="nb-NO" dirty="0"/>
              <a:t> </a:t>
            </a:r>
            <a:r>
              <a:rPr lang="nb-NO" dirty="0" err="1"/>
              <a:t>grain</a:t>
            </a:r>
            <a:r>
              <a:rPr lang="nb-NO" dirty="0"/>
              <a:t> </a:t>
            </a:r>
            <a:r>
              <a:rPr lang="nb-NO" dirty="0" err="1"/>
              <a:t>contacts</a:t>
            </a:r>
            <a:r>
              <a:rPr lang="nb-NO" dirty="0"/>
              <a:t> (</a:t>
            </a:r>
            <a:r>
              <a:rPr lang="nb-NO" dirty="0" err="1"/>
              <a:t>whose</a:t>
            </a:r>
            <a:r>
              <a:rPr lang="nb-NO" dirty="0"/>
              <a:t> </a:t>
            </a:r>
            <a:r>
              <a:rPr lang="nb-NO" dirty="0" err="1"/>
              <a:t>stiffness</a:t>
            </a:r>
            <a:r>
              <a:rPr lang="nb-NO" dirty="0"/>
              <a:t> is </a:t>
            </a:r>
            <a:r>
              <a:rPr lang="nb-NO" dirty="0" err="1"/>
              <a:t>determined</a:t>
            </a:r>
            <a:r>
              <a:rPr lang="nb-NO" dirty="0"/>
              <a:t> by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methodology</a:t>
            </a:r>
            <a:r>
              <a:rPr lang="nb-NO" dirty="0"/>
              <a:t> </a:t>
            </a:r>
            <a:r>
              <a:rPr lang="nb-NO" dirty="0" err="1"/>
              <a:t>developed</a:t>
            </a:r>
            <a:r>
              <a:rPr lang="nb-NO" dirty="0"/>
              <a:t> in </a:t>
            </a:r>
            <a:r>
              <a:rPr lang="nb-NO" dirty="0" err="1"/>
              <a:t>this</a:t>
            </a:r>
            <a:r>
              <a:rPr lang="nb-NO" dirty="0"/>
              <a:t> </a:t>
            </a:r>
            <a:r>
              <a:rPr lang="nb-NO" dirty="0" err="1"/>
              <a:t>work</a:t>
            </a:r>
            <a:r>
              <a:rPr lang="nb-NO" dirty="0"/>
              <a:t>, </a:t>
            </a:r>
            <a:r>
              <a:rPr lang="nb-NO" dirty="0" err="1"/>
              <a:t>based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Avseth</a:t>
            </a:r>
            <a:r>
              <a:rPr lang="nb-NO" dirty="0"/>
              <a:t> et al. (2016)).</a:t>
            </a:r>
          </a:p>
          <a:p>
            <a:r>
              <a:rPr lang="nb-NO" dirty="0" err="1"/>
              <a:t>Crack</a:t>
            </a:r>
            <a:r>
              <a:rPr lang="nb-NO" dirty="0"/>
              <a:t> </a:t>
            </a:r>
            <a:r>
              <a:rPr lang="nb-NO" dirty="0" err="1"/>
              <a:t>model</a:t>
            </a:r>
            <a:r>
              <a:rPr lang="nb-NO" dirty="0"/>
              <a:t> </a:t>
            </a:r>
          </a:p>
          <a:p>
            <a:pPr lvl="1"/>
            <a:r>
              <a:rPr lang="nb-NO" dirty="0"/>
              <a:t>In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model</a:t>
            </a:r>
            <a:r>
              <a:rPr lang="nb-NO" dirty="0"/>
              <a:t> </a:t>
            </a:r>
            <a:r>
              <a:rPr lang="nb-NO" dirty="0" err="1"/>
              <a:t>presented</a:t>
            </a:r>
            <a:r>
              <a:rPr lang="nb-NO" dirty="0"/>
              <a:t> </a:t>
            </a:r>
            <a:r>
              <a:rPr lang="nb-NO" dirty="0" err="1"/>
              <a:t>here</a:t>
            </a:r>
            <a:r>
              <a:rPr lang="nb-NO" dirty="0"/>
              <a:t> </a:t>
            </a:r>
            <a:r>
              <a:rPr lang="nb-NO" dirty="0" err="1"/>
              <a:t>limited</a:t>
            </a:r>
            <a:r>
              <a:rPr lang="nb-NO" dirty="0"/>
              <a:t> to </a:t>
            </a:r>
            <a:r>
              <a:rPr lang="nb-NO" dirty="0" err="1"/>
              <a:t>uniaxial</a:t>
            </a:r>
            <a:r>
              <a:rPr lang="nb-NO" dirty="0"/>
              <a:t> </a:t>
            </a:r>
            <a:r>
              <a:rPr lang="nb-NO" dirty="0" err="1"/>
              <a:t>strain</a:t>
            </a:r>
            <a:r>
              <a:rPr lang="nb-NO" dirty="0"/>
              <a:t>.</a:t>
            </a:r>
          </a:p>
          <a:p>
            <a:pPr lvl="1"/>
            <a:r>
              <a:rPr lang="nb-NO" dirty="0"/>
              <a:t>Small </a:t>
            </a:r>
            <a:r>
              <a:rPr lang="nb-NO" dirty="0" err="1"/>
              <a:t>enough</a:t>
            </a:r>
            <a:r>
              <a:rPr lang="nb-NO" dirty="0"/>
              <a:t> stress and </a:t>
            </a:r>
            <a:r>
              <a:rPr lang="nb-NO" dirty="0" err="1"/>
              <a:t>strain</a:t>
            </a:r>
            <a:r>
              <a:rPr lang="nb-NO" dirty="0"/>
              <a:t> </a:t>
            </a:r>
            <a:r>
              <a:rPr lang="nb-NO" dirty="0">
                <a:sym typeface="Wingdings" panose="05000000000000000000" pitchFamily="2" charset="2"/>
              </a:rPr>
              <a:t> </a:t>
            </a:r>
            <a:r>
              <a:rPr lang="nb-NO" dirty="0" err="1">
                <a:sym typeface="Wingdings" panose="05000000000000000000" pitchFamily="2" charset="2"/>
              </a:rPr>
              <a:t>Generalised</a:t>
            </a:r>
            <a:r>
              <a:rPr lang="nb-NO" dirty="0">
                <a:sym typeface="Wingdings" panose="05000000000000000000" pitchFamily="2" charset="2"/>
              </a:rPr>
              <a:t> </a:t>
            </a:r>
            <a:r>
              <a:rPr lang="nb-NO" dirty="0" err="1">
                <a:sym typeface="Wingdings" panose="05000000000000000000" pitchFamily="2" charset="2"/>
              </a:rPr>
              <a:t>Hooke’s</a:t>
            </a:r>
            <a:r>
              <a:rPr lang="nb-NO" dirty="0">
                <a:sym typeface="Wingdings" panose="05000000000000000000" pitchFamily="2" charset="2"/>
              </a:rPr>
              <a:t> </a:t>
            </a:r>
            <a:r>
              <a:rPr lang="nb-NO" dirty="0" err="1">
                <a:sym typeface="Wingdings" panose="05000000000000000000" pitchFamily="2" charset="2"/>
              </a:rPr>
              <a:t>law</a:t>
            </a:r>
            <a:r>
              <a:rPr lang="nb-NO" dirty="0">
                <a:sym typeface="Wingdings" panose="05000000000000000000" pitchFamily="2" charset="2"/>
              </a:rPr>
              <a:t> in </a:t>
            </a:r>
            <a:r>
              <a:rPr lang="nb-NO" dirty="0" err="1">
                <a:sym typeface="Wingdings" panose="05000000000000000000" pitchFamily="2" charset="2"/>
              </a:rPr>
              <a:t>iteration</a:t>
            </a:r>
            <a:r>
              <a:rPr lang="nb-NO" dirty="0">
                <a:sym typeface="Wingdings" panose="05000000000000000000" pitchFamily="2" charset="2"/>
              </a:rPr>
              <a:t> loop </a:t>
            </a:r>
            <a:r>
              <a:rPr lang="nb-NO" dirty="0" err="1">
                <a:sym typeface="Wingdings" panose="05000000000000000000" pitchFamily="2" charset="2"/>
              </a:rPr>
              <a:t>with</a:t>
            </a:r>
            <a:r>
              <a:rPr lang="nb-NO" dirty="0">
                <a:sym typeface="Wingdings" panose="05000000000000000000" pitchFamily="2" charset="2"/>
              </a:rPr>
              <a:t> </a:t>
            </a:r>
            <a:r>
              <a:rPr lang="nb-NO" dirty="0" err="1">
                <a:sym typeface="Wingdings" panose="05000000000000000000" pitchFamily="2" charset="2"/>
              </a:rPr>
              <a:t>the</a:t>
            </a:r>
            <a:r>
              <a:rPr lang="nb-NO" dirty="0">
                <a:sym typeface="Wingdings" panose="05000000000000000000" pitchFamily="2" charset="2"/>
              </a:rPr>
              <a:t> </a:t>
            </a:r>
            <a:r>
              <a:rPr lang="nb-NO" dirty="0" err="1">
                <a:sym typeface="Wingdings" panose="05000000000000000000" pitchFamily="2" charset="2"/>
              </a:rPr>
              <a:t>crack</a:t>
            </a:r>
            <a:r>
              <a:rPr lang="nb-NO" dirty="0">
                <a:sym typeface="Wingdings" panose="05000000000000000000" pitchFamily="2" charset="2"/>
              </a:rPr>
              <a:t> </a:t>
            </a:r>
            <a:r>
              <a:rPr lang="nb-NO" dirty="0" err="1">
                <a:sym typeface="Wingdings" panose="05000000000000000000" pitchFamily="2" charset="2"/>
              </a:rPr>
              <a:t>model</a:t>
            </a:r>
            <a:endParaRPr lang="nb-NO" dirty="0">
              <a:sym typeface="Wingdings" panose="05000000000000000000" pitchFamily="2" charset="2"/>
            </a:endParaRPr>
          </a:p>
          <a:p>
            <a:pPr lvl="1"/>
            <a:r>
              <a:rPr lang="nb-NO" dirty="0" err="1">
                <a:sym typeface="Wingdings" panose="05000000000000000000" pitchFamily="2" charset="2"/>
              </a:rPr>
              <a:t>Creep</a:t>
            </a:r>
            <a:r>
              <a:rPr lang="nb-NO" dirty="0">
                <a:sym typeface="Wingdings" panose="05000000000000000000" pitchFamily="2" charset="2"/>
              </a:rPr>
              <a:t> in </a:t>
            </a:r>
            <a:r>
              <a:rPr lang="nb-NO" dirty="0" err="1">
                <a:sym typeface="Wingdings" panose="05000000000000000000" pitchFamily="2" charset="2"/>
              </a:rPr>
              <a:t>the</a:t>
            </a:r>
            <a:r>
              <a:rPr lang="nb-NO" dirty="0">
                <a:sym typeface="Wingdings" panose="05000000000000000000" pitchFamily="2" charset="2"/>
              </a:rPr>
              <a:t> </a:t>
            </a:r>
            <a:r>
              <a:rPr lang="nb-NO" dirty="0" err="1">
                <a:sym typeface="Wingdings" panose="05000000000000000000" pitchFamily="2" charset="2"/>
              </a:rPr>
              <a:t>experimental</a:t>
            </a:r>
            <a:r>
              <a:rPr lang="nb-NO" dirty="0">
                <a:sym typeface="Wingdings" panose="05000000000000000000" pitchFamily="2" charset="2"/>
              </a:rPr>
              <a:t> data </a:t>
            </a:r>
            <a:r>
              <a:rPr lang="nb-NO" dirty="0" err="1">
                <a:sym typeface="Wingdings" panose="05000000000000000000" pitchFamily="2" charset="2"/>
              </a:rPr>
              <a:t>can</a:t>
            </a:r>
            <a:r>
              <a:rPr lang="nb-NO" dirty="0">
                <a:sym typeface="Wingdings" panose="05000000000000000000" pitchFamily="2" charset="2"/>
              </a:rPr>
              <a:t> be </a:t>
            </a:r>
            <a:r>
              <a:rPr lang="nb-NO" dirty="0" err="1">
                <a:sym typeface="Wingdings" panose="05000000000000000000" pitchFamily="2" charset="2"/>
              </a:rPr>
              <a:t>compensated</a:t>
            </a:r>
            <a:r>
              <a:rPr lang="nb-NO" dirty="0">
                <a:sym typeface="Wingdings" panose="05000000000000000000" pitchFamily="2" charset="2"/>
              </a:rPr>
              <a:t>.</a:t>
            </a:r>
            <a:r>
              <a:rPr lang="nb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73777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experiments suggest an increased stress dependence during uplift.</a:t>
            </a:r>
          </a:p>
          <a:p>
            <a:r>
              <a:rPr lang="en-US" dirty="0"/>
              <a:t>Under uniaxial strain conditions there is also a change in the P-wave anisotropy during simulated uplift compared to burial</a:t>
            </a:r>
          </a:p>
          <a:p>
            <a:r>
              <a:rPr lang="en-US" dirty="0"/>
              <a:t>These laboratory tests have been used to test a rock physics model that for a set of input parameters models the Axial and Radial P-wave velocities (and thus the P-wave anisotropy) during burial and uplift.</a:t>
            </a:r>
          </a:p>
          <a:p>
            <a:r>
              <a:rPr lang="en-US" dirty="0"/>
              <a:t>Plethora of limitations and assumptions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4101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26F3EC60-EB04-47FB-8839-B10F99B5F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87594"/>
            <a:ext cx="12154891" cy="357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8918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752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2" y="63308"/>
            <a:ext cx="10515600" cy="1325563"/>
          </a:xfrm>
        </p:spPr>
        <p:txBody>
          <a:bodyPr/>
          <a:lstStyle/>
          <a:p>
            <a:r>
              <a:rPr lang="en-US" dirty="0"/>
              <a:t>Biaxial Walton (rough)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862686" y="-4108"/>
                <a:ext cx="7014328" cy="738466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nb-NO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</m:sSub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sSub>
                      <m:sSub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nb-NO" i="1"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</m:sSub>
                    <m:sSub>
                      <m:sSub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nb-NO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33</m:t>
                        </m:r>
                      </m:sub>
                    </m:sSub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62686" y="-4108"/>
                <a:ext cx="7014328" cy="738466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2843"/>
          <a:stretch/>
        </p:blipFill>
        <p:spPr>
          <a:xfrm>
            <a:off x="5274592" y="2134060"/>
            <a:ext cx="3154641" cy="4229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0860" y="3250181"/>
            <a:ext cx="3520323" cy="998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333" y="2619835"/>
            <a:ext cx="4381500" cy="16287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28800" y="2435169"/>
            <a:ext cx="1894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Walton: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078" y="4800404"/>
            <a:ext cx="4184617" cy="847088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4798833" y="4248610"/>
            <a:ext cx="9515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279287" y="1025047"/>
            <a:ext cx="37418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Create expressions for stress and stiffness in terms of 10 integral equations (same procedure as </a:t>
            </a:r>
            <a:r>
              <a:rPr lang="en-US" dirty="0" err="1"/>
              <a:t>Bandyopadhyay</a:t>
            </a:r>
            <a:r>
              <a:rPr lang="en-US" dirty="0"/>
              <a:t>, except the integrals are solved without assumptions)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7699342" y="3749395"/>
            <a:ext cx="9515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0926" y="726091"/>
            <a:ext cx="2924175" cy="13525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399880" y="1541078"/>
                <a:ext cx="2752627" cy="6576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sub>
                          </m:sSub>
                        </m:num>
                        <m:den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33</m:t>
                              </m:r>
                            </m:sub>
                          </m:sSub>
                        </m:den>
                      </m:f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−0.5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9880" y="1541078"/>
                <a:ext cx="2752627" cy="65761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7372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582212" cy="1325563"/>
          </a:xfrm>
        </p:spPr>
        <p:txBody>
          <a:bodyPr/>
          <a:lstStyle/>
          <a:p>
            <a:r>
              <a:rPr lang="en-US" dirty="0"/>
              <a:t>Conceptual Model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08668" y="1690688"/>
            <a:ext cx="51093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dry velocity of 2776m/s is measured at 600 m depth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Granular media models (In this case Hertz-</a:t>
            </a:r>
            <a:r>
              <a:rPr lang="en-US" dirty="0" err="1"/>
              <a:t>Mindlin</a:t>
            </a:r>
            <a:r>
              <a:rPr lang="en-US" dirty="0"/>
              <a:t>) and cementation models (In this case </a:t>
            </a:r>
            <a:r>
              <a:rPr lang="en-US" dirty="0" err="1"/>
              <a:t>Walderhaug</a:t>
            </a:r>
            <a:r>
              <a:rPr lang="en-US" dirty="0"/>
              <a:t> and </a:t>
            </a:r>
            <a:r>
              <a:rPr lang="en-US" dirty="0" err="1"/>
              <a:t>Dvorkin</a:t>
            </a:r>
            <a:r>
              <a:rPr lang="en-US" dirty="0"/>
              <a:t> Nur) can be used to model velocity increase with depth.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Max burial predicted by this result: 2800m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700" y="1263650"/>
            <a:ext cx="5334000" cy="4000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467" y="1269470"/>
            <a:ext cx="5334000" cy="4000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88867" y="1597553"/>
            <a:ext cx="1879600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nb-NO" sz="1200" dirty="0" err="1"/>
              <a:t>Burial</a:t>
            </a:r>
            <a:r>
              <a:rPr lang="nb-NO" sz="1200" dirty="0"/>
              <a:t> is </a:t>
            </a:r>
            <a:r>
              <a:rPr lang="nb-NO" sz="1200" dirty="0" err="1"/>
              <a:t>modelled</a:t>
            </a:r>
            <a:r>
              <a:rPr lang="nb-NO" sz="1200" dirty="0"/>
              <a:t> </a:t>
            </a:r>
            <a:r>
              <a:rPr lang="nb-NO" sz="1200" dirty="0" err="1"/>
              <a:t>using</a:t>
            </a:r>
            <a:r>
              <a:rPr lang="nb-NO" sz="1200" dirty="0"/>
              <a:t> Hertz-</a:t>
            </a:r>
            <a:r>
              <a:rPr lang="nb-NO" sz="1200" dirty="0" err="1"/>
              <a:t>Mindlin</a:t>
            </a:r>
            <a:endParaRPr lang="nb-NO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8026400" y="4281487"/>
            <a:ext cx="3683000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nb-NO" sz="1200" dirty="0" err="1"/>
              <a:t>Cementation</a:t>
            </a:r>
            <a:r>
              <a:rPr lang="nb-NO" sz="1200" dirty="0"/>
              <a:t> is </a:t>
            </a:r>
            <a:r>
              <a:rPr lang="nb-NO" sz="1200" dirty="0" err="1"/>
              <a:t>modelled</a:t>
            </a:r>
            <a:r>
              <a:rPr lang="nb-NO" sz="1200" dirty="0"/>
              <a:t> </a:t>
            </a:r>
            <a:r>
              <a:rPr lang="nb-NO" sz="1200" dirty="0" err="1"/>
              <a:t>with</a:t>
            </a:r>
            <a:r>
              <a:rPr lang="nb-NO" sz="1200" dirty="0"/>
              <a:t> </a:t>
            </a:r>
            <a:r>
              <a:rPr lang="nb-NO" sz="1200" dirty="0" err="1"/>
              <a:t>the</a:t>
            </a:r>
            <a:r>
              <a:rPr lang="nb-NO" sz="1200" dirty="0"/>
              <a:t> </a:t>
            </a:r>
            <a:r>
              <a:rPr lang="nb-NO" sz="1200" dirty="0" err="1"/>
              <a:t>models</a:t>
            </a:r>
            <a:r>
              <a:rPr lang="nb-NO" sz="1200" dirty="0"/>
              <a:t> from Walderhaug (1996) and </a:t>
            </a:r>
            <a:r>
              <a:rPr lang="nb-NO" sz="1200" dirty="0" err="1"/>
              <a:t>Dvorkin</a:t>
            </a:r>
            <a:r>
              <a:rPr lang="nb-NO" sz="1200" dirty="0"/>
              <a:t> and </a:t>
            </a:r>
            <a:r>
              <a:rPr lang="nb-NO" sz="1200" dirty="0" err="1"/>
              <a:t>Nur</a:t>
            </a:r>
            <a:r>
              <a:rPr lang="nb-NO" sz="1200" dirty="0"/>
              <a:t> (1996)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84934" y="2242838"/>
            <a:ext cx="128693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1200" dirty="0"/>
              <a:t>No </a:t>
            </a:r>
            <a:r>
              <a:rPr lang="nb-NO" sz="1200" dirty="0" err="1"/>
              <a:t>velocity</a:t>
            </a:r>
            <a:r>
              <a:rPr lang="nb-NO" sz="1200" dirty="0"/>
              <a:t> </a:t>
            </a:r>
            <a:r>
              <a:rPr lang="nb-NO" sz="1200" dirty="0" err="1"/>
              <a:t>change</a:t>
            </a:r>
            <a:r>
              <a:rPr lang="nb-NO" sz="1200" dirty="0"/>
              <a:t> during </a:t>
            </a:r>
            <a:r>
              <a:rPr lang="nb-NO" sz="1200" dirty="0" err="1"/>
              <a:t>uplift</a:t>
            </a:r>
            <a:endParaRPr lang="nb-NO" sz="1200" dirty="0"/>
          </a:p>
        </p:txBody>
      </p:sp>
      <p:sp>
        <p:nvSpPr>
          <p:cNvPr id="9" name="TextBox 17">
            <a:extLst>
              <a:ext uri="{FF2B5EF4-FFF2-40B4-BE49-F238E27FC236}">
                <a16:creationId xmlns:a16="http://schemas.microsoft.com/office/drawing/2014/main" id="{2065E960-2FC2-410B-84A9-1228919D1BD0}"/>
              </a:ext>
            </a:extLst>
          </p:cNvPr>
          <p:cNvSpPr txBox="1"/>
          <p:nvPr/>
        </p:nvSpPr>
        <p:spPr>
          <a:xfrm>
            <a:off x="8831854" y="2177148"/>
            <a:ext cx="1630710" cy="738664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r>
              <a:rPr lang="nb-NO" sz="1400" dirty="0" err="1"/>
              <a:t>Cementation</a:t>
            </a:r>
            <a:r>
              <a:rPr lang="nb-NO" sz="1400" dirty="0"/>
              <a:t> </a:t>
            </a:r>
            <a:r>
              <a:rPr lang="nb-NO" sz="1400" dirty="0" err="1"/>
              <a:t>assumed</a:t>
            </a:r>
            <a:r>
              <a:rPr lang="nb-NO" sz="1400" dirty="0"/>
              <a:t> to start at 2km </a:t>
            </a:r>
            <a:r>
              <a:rPr lang="nb-NO" sz="1400" dirty="0" err="1"/>
              <a:t>depth</a:t>
            </a:r>
            <a:r>
              <a:rPr lang="nb-NO" sz="1400" dirty="0"/>
              <a:t> (70 °C)</a:t>
            </a:r>
          </a:p>
        </p:txBody>
      </p:sp>
    </p:spTree>
    <p:extLst>
      <p:ext uri="{BB962C8B-B14F-4D97-AF65-F5344CB8AC3E}">
        <p14:creationId xmlns:p14="http://schemas.microsoft.com/office/powerpoint/2010/main" val="296013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71561" y="1297723"/>
                <a:ext cx="4102476" cy="3773897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Expressions for stress and strain can’t (at least by me) be solved analytically..</a:t>
                </a:r>
              </a:p>
              <a:p>
                <a:r>
                  <a:rPr lang="en-US" dirty="0"/>
                  <a:t>But.. Can Newton’s method to solve an equation equal to zero</a:t>
                </a:r>
              </a:p>
              <a:p>
                <a:r>
                  <a:rPr lang="en-US" dirty="0"/>
                  <a:t>Very small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dirty="0"/>
                  <a:t> in the limit of uniaxial compaction is a “limit” effect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1561" y="1297723"/>
                <a:ext cx="4102476" cy="3773897"/>
              </a:xfrm>
              <a:blipFill>
                <a:blip r:embed="rId3"/>
                <a:stretch>
                  <a:fillRect l="-2675" t="-3716" r="-3566" b="-45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/>
          <p:cNvSpPr txBox="1">
            <a:spLocks/>
          </p:cNvSpPr>
          <p:nvPr/>
        </p:nvSpPr>
        <p:spPr>
          <a:xfrm>
            <a:off x="16792" y="633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Biaxial Walton (rough)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6990" y="87664"/>
            <a:ext cx="3632462" cy="66800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584437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8B"/>
                </a:solidFill>
                <a:latin typeface="Arial" panose="020B0604020202020204" pitchFamily="34" charset="0"/>
              </a:rPr>
              <a:t>The Newton method is ALWAYS linearly stable (but it may diverge if </a:t>
            </a:r>
            <a:r>
              <a:rPr lang="en-US" i="1" dirty="0">
                <a:solidFill>
                  <a:srgbClr val="00008B"/>
                </a:solidFill>
                <a:latin typeface="Arial" panose="020B0604020202020204" pitchFamily="34" charset="0"/>
              </a:rPr>
              <a:t>x</a:t>
            </a:r>
            <a:r>
              <a:rPr lang="en-US" sz="900" i="1" baseline="-25000" dirty="0">
                <a:solidFill>
                  <a:srgbClr val="00008B"/>
                </a:solidFill>
                <a:latin typeface="Arial" panose="020B0604020202020204" pitchFamily="34" charset="0"/>
              </a:rPr>
              <a:t>0</a:t>
            </a:r>
            <a:r>
              <a:rPr lang="en-US" dirty="0">
                <a:solidFill>
                  <a:srgbClr val="00008B"/>
                </a:solidFill>
                <a:latin typeface="Arial" panose="020B0604020202020204" pitchFamily="34" charset="0"/>
              </a:rPr>
              <a:t> is sufficiently far from </a:t>
            </a:r>
            <a:r>
              <a:rPr lang="en-US" i="1" dirty="0">
                <a:solidFill>
                  <a:srgbClr val="00008B"/>
                </a:solidFill>
                <a:latin typeface="Arial" panose="020B0604020202020204" pitchFamily="34" charset="0"/>
              </a:rPr>
              <a:t>x</a:t>
            </a:r>
            <a:r>
              <a:rPr lang="en-US" sz="900" i="1" baseline="-25000" dirty="0">
                <a:solidFill>
                  <a:srgbClr val="00008B"/>
                </a:solidFill>
                <a:latin typeface="Arial" panose="020B0604020202020204" pitchFamily="34" charset="0"/>
              </a:rPr>
              <a:t>*</a:t>
            </a:r>
            <a:r>
              <a:rPr lang="en-US" dirty="0">
                <a:solidFill>
                  <a:srgbClr val="00008B"/>
                </a:solidFill>
                <a:latin typeface="Arial" panose="020B0604020202020204" pitchFamily="34" charset="0"/>
              </a:rPr>
              <a:t>) – not the case, know </a:t>
            </a:r>
            <a:r>
              <a:rPr lang="en-US" dirty="0" err="1">
                <a:solidFill>
                  <a:srgbClr val="00008B"/>
                </a:solidFill>
                <a:latin typeface="Arial" panose="020B0604020202020204" pitchFamily="34" charset="0"/>
              </a:rPr>
              <a:t>E_r</a:t>
            </a:r>
            <a:r>
              <a:rPr lang="en-US" dirty="0">
                <a:solidFill>
                  <a:srgbClr val="00008B"/>
                </a:solidFill>
                <a:latin typeface="Arial" panose="020B0604020202020204" pitchFamily="34" charset="0"/>
              </a:rPr>
              <a:t> between -0.5 and 0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8416" y="2944607"/>
            <a:ext cx="3919212" cy="289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2573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693" y="195442"/>
            <a:ext cx="10515600" cy="1325563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704" y="0"/>
            <a:ext cx="4512296" cy="33842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704" y="3473778"/>
            <a:ext cx="4512295" cy="338422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3633" y="1521005"/>
            <a:ext cx="670245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The </a:t>
            </a:r>
            <a:r>
              <a:rPr lang="nb-NO" dirty="0" err="1"/>
              <a:t>model</a:t>
            </a:r>
            <a:r>
              <a:rPr lang="nb-NO" dirty="0"/>
              <a:t> </a:t>
            </a:r>
            <a:r>
              <a:rPr lang="nb-NO" dirty="0" err="1"/>
              <a:t>uses</a:t>
            </a:r>
            <a:r>
              <a:rPr lang="nb-NO" dirty="0"/>
              <a:t> a combination </a:t>
            </a:r>
            <a:r>
              <a:rPr lang="nb-NO" dirty="0" err="1"/>
              <a:t>of</a:t>
            </a:r>
            <a:r>
              <a:rPr lang="nb-NO" dirty="0"/>
              <a:t> rough and </a:t>
            </a:r>
            <a:r>
              <a:rPr lang="nb-NO" dirty="0" err="1"/>
              <a:t>smooth</a:t>
            </a:r>
            <a:r>
              <a:rPr lang="nb-NO" dirty="0"/>
              <a:t> </a:t>
            </a:r>
            <a:r>
              <a:rPr lang="nb-NO" dirty="0" err="1"/>
              <a:t>contacts</a:t>
            </a:r>
            <a:r>
              <a:rPr lang="nb-NO" dirty="0"/>
              <a:t>, as suggested in </a:t>
            </a:r>
            <a:r>
              <a:rPr lang="nb-NO" dirty="0" err="1"/>
              <a:t>Bandyopadyhay</a:t>
            </a:r>
            <a:r>
              <a:rPr lang="nb-NO" dirty="0"/>
              <a:t> (2009) ++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In </a:t>
            </a:r>
            <a:r>
              <a:rPr lang="nb-NO" dirty="0" err="1"/>
              <a:t>addition</a:t>
            </a:r>
            <a:r>
              <a:rPr lang="nb-NO" dirty="0"/>
              <a:t>, </a:t>
            </a:r>
            <a:r>
              <a:rPr lang="nb-NO" dirty="0" err="1"/>
              <a:t>information</a:t>
            </a:r>
            <a:r>
              <a:rPr lang="nb-NO" dirty="0"/>
              <a:t> </a:t>
            </a:r>
            <a:r>
              <a:rPr lang="nb-NO" dirty="0" err="1"/>
              <a:t>regarding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grains</a:t>
            </a:r>
            <a:r>
              <a:rPr lang="nb-NO" dirty="0"/>
              <a:t> (</a:t>
            </a:r>
            <a:r>
              <a:rPr lang="nb-NO" dirty="0" err="1"/>
              <a:t>coordination</a:t>
            </a:r>
            <a:r>
              <a:rPr lang="nb-NO" dirty="0"/>
              <a:t> </a:t>
            </a:r>
            <a:r>
              <a:rPr lang="nb-NO" dirty="0" err="1"/>
              <a:t>number</a:t>
            </a:r>
            <a:r>
              <a:rPr lang="nb-NO" dirty="0"/>
              <a:t>, </a:t>
            </a:r>
            <a:r>
              <a:rPr lang="nb-NO" dirty="0" err="1"/>
              <a:t>shear</a:t>
            </a:r>
            <a:r>
              <a:rPr lang="nb-NO" dirty="0"/>
              <a:t> modulus and </a:t>
            </a:r>
            <a:r>
              <a:rPr lang="nb-NO" dirty="0" err="1"/>
              <a:t>Poission’s</a:t>
            </a:r>
            <a:r>
              <a:rPr lang="nb-NO" dirty="0"/>
              <a:t> </a:t>
            </a:r>
            <a:r>
              <a:rPr lang="nb-NO" dirty="0" err="1"/>
              <a:t>number</a:t>
            </a:r>
            <a:r>
              <a:rPr lang="nb-NO" dirty="0"/>
              <a:t>) is </a:t>
            </a:r>
            <a:r>
              <a:rPr lang="nb-NO" dirty="0" err="1"/>
              <a:t>needed</a:t>
            </a: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err="1"/>
              <a:t>There</a:t>
            </a:r>
            <a:r>
              <a:rPr lang="nb-NO" dirty="0"/>
              <a:t> </a:t>
            </a:r>
            <a:r>
              <a:rPr lang="nb-NO" dirty="0" err="1"/>
              <a:t>also</a:t>
            </a:r>
            <a:r>
              <a:rPr lang="nb-NO" dirty="0"/>
              <a:t> </a:t>
            </a:r>
            <a:r>
              <a:rPr lang="nb-NO" dirty="0" err="1"/>
              <a:t>exists</a:t>
            </a:r>
            <a:r>
              <a:rPr lang="nb-NO" dirty="0"/>
              <a:t> a parameter </a:t>
            </a:r>
            <a:r>
              <a:rPr lang="nb-NO" dirty="0" err="1"/>
              <a:t>that</a:t>
            </a:r>
            <a:r>
              <a:rPr lang="nb-NO" dirty="0"/>
              <a:t> in </a:t>
            </a:r>
            <a:r>
              <a:rPr lang="nb-NO" dirty="0" err="1"/>
              <a:t>essence</a:t>
            </a:r>
            <a:r>
              <a:rPr lang="nb-NO" dirty="0"/>
              <a:t> has a </a:t>
            </a:r>
            <a:r>
              <a:rPr lang="nb-NO" dirty="0" err="1"/>
              <a:t>similar</a:t>
            </a:r>
            <a:r>
              <a:rPr lang="nb-NO" dirty="0"/>
              <a:t> </a:t>
            </a:r>
            <a:r>
              <a:rPr lang="nb-NO" dirty="0" err="1"/>
              <a:t>effect</a:t>
            </a:r>
            <a:r>
              <a:rPr lang="nb-NO" dirty="0"/>
              <a:t> as to make </a:t>
            </a:r>
            <a:r>
              <a:rPr lang="nb-NO" dirty="0" err="1"/>
              <a:t>the</a:t>
            </a:r>
            <a:r>
              <a:rPr lang="nb-NO" dirty="0"/>
              <a:t> rough/</a:t>
            </a:r>
            <a:r>
              <a:rPr lang="nb-NO" dirty="0" err="1"/>
              <a:t>smooth</a:t>
            </a:r>
            <a:r>
              <a:rPr lang="nb-NO" dirty="0"/>
              <a:t> </a:t>
            </a:r>
            <a:r>
              <a:rPr lang="nb-NO" dirty="0" err="1"/>
              <a:t>relationship</a:t>
            </a:r>
            <a:r>
              <a:rPr lang="nb-NO" dirty="0"/>
              <a:t> </a:t>
            </a:r>
            <a:r>
              <a:rPr lang="nb-NO" dirty="0" err="1"/>
              <a:t>anisotropic</a:t>
            </a:r>
            <a:r>
              <a:rPr lang="nb-NO" dirty="0"/>
              <a:t> and stress dependent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dirty="0" err="1"/>
              <a:t>Based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argument </a:t>
            </a:r>
            <a:r>
              <a:rPr lang="nb-NO" dirty="0" err="1"/>
              <a:t>that</a:t>
            </a:r>
            <a:r>
              <a:rPr lang="nb-NO" dirty="0"/>
              <a:t> as stress </a:t>
            </a:r>
            <a:r>
              <a:rPr lang="nb-NO" dirty="0" err="1"/>
              <a:t>increases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number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rough </a:t>
            </a:r>
            <a:r>
              <a:rPr lang="nb-NO" dirty="0" err="1"/>
              <a:t>contacts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increase</a:t>
            </a:r>
            <a:r>
              <a:rPr lang="nb-NO" dirty="0"/>
              <a:t>, and as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loading</a:t>
            </a:r>
            <a:r>
              <a:rPr lang="nb-NO" dirty="0"/>
              <a:t> is not </a:t>
            </a:r>
            <a:r>
              <a:rPr lang="nb-NO" dirty="0" err="1"/>
              <a:t>isotropic</a:t>
            </a:r>
            <a:r>
              <a:rPr lang="nb-NO" dirty="0"/>
              <a:t>, </a:t>
            </a:r>
            <a:r>
              <a:rPr lang="nb-NO" dirty="0" err="1"/>
              <a:t>this</a:t>
            </a:r>
            <a:r>
              <a:rPr lang="nb-NO" dirty="0"/>
              <a:t> </a:t>
            </a:r>
            <a:r>
              <a:rPr lang="nb-NO" dirty="0" err="1"/>
              <a:t>effect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be </a:t>
            </a:r>
            <a:r>
              <a:rPr lang="nb-NO" dirty="0" err="1"/>
              <a:t>anisotropic</a:t>
            </a:r>
            <a:r>
              <a:rPr lang="nb-NO" dirty="0"/>
              <a:t> </a:t>
            </a:r>
            <a:r>
              <a:rPr lang="nb-NO" dirty="0">
                <a:sym typeface="Wingdings" panose="05000000000000000000" pitchFamily="2" charset="2"/>
              </a:rPr>
              <a:t> In </a:t>
            </a:r>
            <a:r>
              <a:rPr lang="nb-NO" dirty="0" err="1">
                <a:sym typeface="Wingdings" panose="05000000000000000000" pitchFamily="2" charset="2"/>
              </a:rPr>
              <a:t>essence</a:t>
            </a:r>
            <a:r>
              <a:rPr lang="nb-NO" dirty="0">
                <a:sym typeface="Wingdings" panose="05000000000000000000" pitchFamily="2" charset="2"/>
              </a:rPr>
              <a:t> a fitting parameter for </a:t>
            </a:r>
            <a:r>
              <a:rPr lang="nb-NO" dirty="0" err="1">
                <a:sym typeface="Wingdings" panose="05000000000000000000" pitchFamily="2" charset="2"/>
              </a:rPr>
              <a:t>anisotropy</a:t>
            </a: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err="1"/>
              <a:t>Shear</a:t>
            </a:r>
            <a:r>
              <a:rPr lang="nb-NO" dirty="0"/>
              <a:t> </a:t>
            </a:r>
            <a:r>
              <a:rPr lang="nb-NO" dirty="0" err="1"/>
              <a:t>wave</a:t>
            </a:r>
            <a:r>
              <a:rPr lang="nb-NO" dirty="0"/>
              <a:t> </a:t>
            </a:r>
            <a:r>
              <a:rPr lang="nb-NO" dirty="0" err="1"/>
              <a:t>velocity</a:t>
            </a:r>
            <a:r>
              <a:rPr lang="nb-NO" dirty="0"/>
              <a:t> for </a:t>
            </a:r>
            <a:r>
              <a:rPr lang="nb-NO" dirty="0" err="1"/>
              <a:t>this</a:t>
            </a:r>
            <a:r>
              <a:rPr lang="nb-NO" dirty="0"/>
              <a:t> </a:t>
            </a:r>
            <a:r>
              <a:rPr lang="nb-NO" dirty="0" err="1"/>
              <a:t>set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parameters is </a:t>
            </a:r>
            <a:r>
              <a:rPr lang="nb-NO" dirty="0" err="1"/>
              <a:t>overpredicted</a:t>
            </a: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31554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8474" y="6466788"/>
            <a:ext cx="4091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APC: Anisotropic Patchy Cement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8474" y="1654621"/>
            <a:ext cx="553353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Radial P-wave velocity stress-sensitivity somewhat </a:t>
            </a:r>
            <a:r>
              <a:rPr lang="en-US" dirty="0" err="1"/>
              <a:t>overpredicted</a:t>
            </a:r>
            <a:r>
              <a:rPr lang="en-US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Cement volume in the sample is not actually known exactly (this was not an important parameter for SINTEF), but the amounts are small, and the figures are modelled with a cement volume close to 2%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4310" y="0"/>
            <a:ext cx="5590812" cy="33092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4310" y="3477250"/>
            <a:ext cx="5674655" cy="335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0630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Introduction -Motivation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324350" cy="4351338"/>
          </a:xfrm>
        </p:spPr>
        <p:txBody>
          <a:bodyPr/>
          <a:lstStyle/>
          <a:p>
            <a:r>
              <a:rPr lang="en-US" dirty="0"/>
              <a:t>Rock physics modelling  of sandstones assuming constant velocity after uplift out of cementation domain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0002" y="0"/>
            <a:ext cx="2400560" cy="61769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8014" y="0"/>
            <a:ext cx="3043238" cy="60476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91225" y="6047627"/>
            <a:ext cx="2228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Avseth</a:t>
            </a:r>
            <a:r>
              <a:rPr lang="en-US" dirty="0"/>
              <a:t> et al 2016 (Blue is sand)</a:t>
            </a:r>
          </a:p>
        </p:txBody>
      </p:sp>
    </p:spTree>
    <p:extLst>
      <p:ext uri="{BB962C8B-B14F-4D97-AF65-F5344CB8AC3E}">
        <p14:creationId xmlns:p14="http://schemas.microsoft.com/office/powerpoint/2010/main" val="29244293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 shifting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499" y="1874319"/>
            <a:ext cx="5449501" cy="4032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7751" y="5906319"/>
            <a:ext cx="10445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Same n, beta, eta as estimated in specialization project.</a:t>
            </a:r>
          </a:p>
          <a:p>
            <a:r>
              <a:rPr lang="en-US" dirty="0"/>
              <a:t>Shift (40ms) is somewhat arbitrary to match, but some QC with intermediate (creep gives increase of 50ms)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705" y="1690688"/>
            <a:ext cx="5449501" cy="4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6738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reference point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7751" y="5906319"/>
            <a:ext cx="10445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Same beta and eta as estimated in specialization project. Stress sensitivity (n) has to be altered somewhat to compensate for the change in reference point (n </a:t>
            </a:r>
            <a:r>
              <a:rPr lang="en-US" dirty="0" err="1"/>
              <a:t>spes</a:t>
            </a:r>
            <a:r>
              <a:rPr lang="en-US" dirty="0"/>
              <a:t> = 0.62, n = 0.56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030" y="1690688"/>
            <a:ext cx="5449501" cy="403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690688"/>
            <a:ext cx="5449501" cy="4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4506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0679" y="3695614"/>
            <a:ext cx="4104503" cy="2985272"/>
          </a:xfrm>
        </p:spPr>
        <p:txBody>
          <a:bodyPr>
            <a:normAutofit/>
          </a:bodyPr>
          <a:lstStyle/>
          <a:p>
            <a:r>
              <a:rPr lang="en-US" sz="2000" dirty="0"/>
              <a:t>Pre-cementation: Hertz-</a:t>
            </a:r>
            <a:r>
              <a:rPr lang="en-US" sz="2000" dirty="0" err="1"/>
              <a:t>Mindlin</a:t>
            </a:r>
            <a:endParaRPr lang="en-US" sz="2000" dirty="0"/>
          </a:p>
          <a:p>
            <a:r>
              <a:rPr lang="en-US" sz="2000" dirty="0"/>
              <a:t>Cementation</a:t>
            </a:r>
          </a:p>
          <a:p>
            <a:pPr lvl="1"/>
            <a:r>
              <a:rPr lang="en-US" sz="1800" dirty="0"/>
              <a:t>Assumed to start at 70 °C </a:t>
            </a:r>
          </a:p>
          <a:p>
            <a:pPr lvl="1"/>
            <a:r>
              <a:rPr lang="en-US" sz="1800" dirty="0"/>
              <a:t>Volume of cement: </a:t>
            </a:r>
            <a:r>
              <a:rPr lang="en-US" sz="1800" dirty="0" err="1"/>
              <a:t>Walderhaug</a:t>
            </a:r>
            <a:endParaRPr lang="en-US" sz="1800" dirty="0"/>
          </a:p>
          <a:p>
            <a:pPr lvl="1"/>
            <a:r>
              <a:rPr lang="en-US" sz="1800" dirty="0"/>
              <a:t>Effect of cement: </a:t>
            </a:r>
            <a:r>
              <a:rPr lang="en-US" sz="1800" dirty="0" err="1"/>
              <a:t>Dvorkin-Nur</a:t>
            </a:r>
            <a:endParaRPr lang="en-US" sz="1800" dirty="0"/>
          </a:p>
          <a:p>
            <a:r>
              <a:rPr lang="en-US" sz="2000" dirty="0"/>
              <a:t>Post-cementation: Crack model</a:t>
            </a:r>
          </a:p>
          <a:p>
            <a:pPr lvl="1"/>
            <a:r>
              <a:rPr lang="en-US" sz="1800" dirty="0"/>
              <a:t>Parameters somewhat arbitrary, but taken from work in SP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5299" y="1459401"/>
            <a:ext cx="5305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Bytte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med anisotropy </a:t>
            </a:r>
            <a:r>
              <a:rPr lang="en-US" dirty="0" err="1"/>
              <a:t>hvis</a:t>
            </a:r>
            <a:r>
              <a:rPr lang="en-US" dirty="0"/>
              <a:t> </a:t>
            </a:r>
            <a:r>
              <a:rPr lang="en-US" dirty="0" err="1"/>
              <a:t>jeg</a:t>
            </a:r>
            <a:r>
              <a:rPr lang="en-US" dirty="0"/>
              <a:t> </a:t>
            </a:r>
            <a:r>
              <a:rPr lang="en-US" dirty="0" err="1"/>
              <a:t>rekker</a:t>
            </a:r>
            <a:r>
              <a:rPr lang="en-US" dirty="0"/>
              <a:t> å </a:t>
            </a:r>
            <a:r>
              <a:rPr lang="en-US" dirty="0" err="1"/>
              <a:t>lage</a:t>
            </a:r>
            <a:r>
              <a:rPr lang="en-US" dirty="0"/>
              <a:t> et </a:t>
            </a:r>
            <a:r>
              <a:rPr lang="en-US" dirty="0" err="1"/>
              <a:t>syntetisk</a:t>
            </a:r>
            <a:r>
              <a:rPr lang="en-US" dirty="0"/>
              <a:t> </a:t>
            </a:r>
            <a:r>
              <a:rPr lang="en-US" dirty="0" err="1"/>
              <a:t>eksempel</a:t>
            </a:r>
            <a:r>
              <a:rPr lang="en-US" dirty="0"/>
              <a:t> I tide.</a:t>
            </a:r>
          </a:p>
        </p:txBody>
      </p:sp>
    </p:spTree>
    <p:extLst>
      <p:ext uri="{BB962C8B-B14F-4D97-AF65-F5344CB8AC3E}">
        <p14:creationId xmlns:p14="http://schemas.microsoft.com/office/powerpoint/2010/main" val="13510185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576" y="1425146"/>
            <a:ext cx="5617347" cy="395622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Experimental data (SINTEF):</a:t>
            </a:r>
          </a:p>
          <a:p>
            <a:pPr lvl="1"/>
            <a:r>
              <a:rPr lang="en-US" dirty="0"/>
              <a:t>Simulated “Burial” and “Uplift” of a synthetic sandstone.</a:t>
            </a:r>
          </a:p>
          <a:p>
            <a:pPr lvl="1"/>
            <a:r>
              <a:rPr lang="en-US" dirty="0"/>
              <a:t>Constant stress during cementation</a:t>
            </a:r>
          </a:p>
          <a:p>
            <a:pPr lvl="1"/>
            <a:r>
              <a:rPr lang="en-US" dirty="0"/>
              <a:t>Increase in stress dependence during uplift </a:t>
            </a:r>
          </a:p>
          <a:p>
            <a:pPr lvl="1"/>
            <a:r>
              <a:rPr lang="en-US" dirty="0"/>
              <a:t>Also not stress independent during burial</a:t>
            </a:r>
          </a:p>
          <a:p>
            <a:pPr lvl="1"/>
            <a:r>
              <a:rPr lang="en-US" dirty="0"/>
              <a:t>Not isotropic after cementation</a:t>
            </a:r>
          </a:p>
          <a:p>
            <a:pPr lvl="1"/>
            <a:r>
              <a:rPr lang="en-US" dirty="0"/>
              <a:t>Significant anisotropy change during uplift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5325" y="5562600"/>
            <a:ext cx="10868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If the experimental data are taken to be a fair representation of the subsurface  the methodology presented in the previous slide will over predict velocities, and thus under predict uplift.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5216" y="611722"/>
            <a:ext cx="5449501" cy="4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963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</a:t>
            </a:r>
            <a:r>
              <a:rPr lang="en-US" dirty="0" err="1"/>
              <a:t>M.Sc</a:t>
            </a:r>
            <a:r>
              <a:rPr lang="en-US" dirty="0"/>
              <a:t> thesis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Create a model capable of predicting sandstone velocities as a function of rock parameters and stress (burial) history calibrated to the experimental data.</a:t>
            </a:r>
          </a:p>
          <a:p>
            <a:r>
              <a:rPr lang="en-US" dirty="0"/>
              <a:t>In the field, potentially four stages</a:t>
            </a:r>
          </a:p>
          <a:p>
            <a:pPr lvl="1"/>
            <a:r>
              <a:rPr lang="en-US" dirty="0"/>
              <a:t>Compaction of granular media prior to cementation</a:t>
            </a:r>
          </a:p>
          <a:p>
            <a:pPr lvl="1"/>
            <a:r>
              <a:rPr lang="en-US" dirty="0"/>
              <a:t>Continued burial after cementation*</a:t>
            </a:r>
          </a:p>
          <a:p>
            <a:pPr lvl="1"/>
            <a:r>
              <a:rPr lang="en-US" dirty="0"/>
              <a:t>Uplift during continued cementation</a:t>
            </a:r>
          </a:p>
          <a:p>
            <a:pPr lvl="1"/>
            <a:r>
              <a:rPr lang="en-US" dirty="0"/>
              <a:t>Uplift after cementation has ceased</a:t>
            </a:r>
          </a:p>
          <a:p>
            <a:r>
              <a:rPr lang="en-US" dirty="0"/>
              <a:t>In the lab: Cementation prior to burial 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907622" y="6384325"/>
            <a:ext cx="3817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 Only considering quartz cementation</a:t>
            </a:r>
          </a:p>
        </p:txBody>
      </p:sp>
    </p:spTree>
    <p:extLst>
      <p:ext uri="{BB962C8B-B14F-4D97-AF65-F5344CB8AC3E}">
        <p14:creationId xmlns:p14="http://schemas.microsoft.com/office/powerpoint/2010/main" val="20271860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4673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Direct implementation of Crack model – P-wave anisotropy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3249" y="1841368"/>
            <a:ext cx="6310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Anisotropy also suffers from creep, but the trend is captured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8400" y="2210700"/>
            <a:ext cx="5449501" cy="4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13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597400" cy="1325563"/>
          </a:xfrm>
        </p:spPr>
        <p:txBody>
          <a:bodyPr/>
          <a:lstStyle/>
          <a:p>
            <a:r>
              <a:rPr lang="en-US" dirty="0"/>
              <a:t>Experimental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1534427"/>
            <a:ext cx="6010128" cy="4351338"/>
          </a:xfrm>
        </p:spPr>
        <p:txBody>
          <a:bodyPr/>
          <a:lstStyle/>
          <a:p>
            <a:r>
              <a:rPr lang="en-US" dirty="0"/>
              <a:t>SINTEF conducted experiments with loading and unloading of synthetic sandstones formed under stress.</a:t>
            </a:r>
          </a:p>
          <a:p>
            <a:r>
              <a:rPr lang="en-US" dirty="0"/>
              <a:t>Clear increase in stress dependence upon unloading</a:t>
            </a:r>
          </a:p>
          <a:p>
            <a:r>
              <a:rPr lang="en-US" dirty="0"/>
              <a:t>After the cementation the sample seems to retain some stress dependence.</a:t>
            </a:r>
          </a:p>
          <a:p>
            <a:r>
              <a:rPr lang="en-US" dirty="0"/>
              <a:t>Not a lot of cement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5884630"/>
            <a:ext cx="10868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If the experimental data are taken to be a fair representation of the subsurface, the methodology presented previously will over predict velocities, and thus under predict uplift.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97625" y="6238190"/>
            <a:ext cx="4763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See Holt et al. (2014) for a  more detailed explanation of the experimental procedure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467" y="1269470"/>
            <a:ext cx="53340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717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Compensation for creep – Matching the model to the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 pragmatic ways to compensate for the creep</a:t>
            </a:r>
          </a:p>
          <a:p>
            <a:pPr lvl="1"/>
            <a:r>
              <a:rPr lang="en-US" dirty="0"/>
              <a:t>Initial shifting – If left to settle before stress reversal the velocity would increase. </a:t>
            </a:r>
          </a:p>
          <a:p>
            <a:pPr lvl="2"/>
            <a:r>
              <a:rPr lang="en-US" dirty="0"/>
              <a:t>Upon unloading, the curve obtained from a settled sample compared to an instantly unloaded sample will at some point coincide (Assumption..)  	</a:t>
            </a:r>
          </a:p>
          <a:p>
            <a:pPr lvl="1"/>
            <a:r>
              <a:rPr lang="en-US" dirty="0"/>
              <a:t>New reference point – Instead of modelling from the peak stress, the modelling is done from a stress level where there is expected to be no delayed strain in the </a:t>
            </a:r>
            <a:r>
              <a:rPr lang="en-US" i="1" dirty="0"/>
              <a:t>opposite</a:t>
            </a:r>
            <a:r>
              <a:rPr lang="en-US" dirty="0"/>
              <a:t> direction</a:t>
            </a:r>
          </a:p>
          <a:p>
            <a:pPr lvl="1"/>
            <a:r>
              <a:rPr lang="en-US" dirty="0"/>
              <a:t>Delayed strain directly in the model. Add some strain to the model to simulate the shape of the strain curve observed in the experiment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821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200" y="274"/>
            <a:ext cx="7132800" cy="534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200" y="0"/>
            <a:ext cx="7132800" cy="534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200" y="-274"/>
            <a:ext cx="7133165" cy="534987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3298" y="1963099"/>
            <a:ext cx="3623735" cy="3549121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The laboratory data suggests a reduced velocity as a result of the uplift</a:t>
            </a:r>
          </a:p>
          <a:p>
            <a:r>
              <a:rPr lang="en-US" dirty="0"/>
              <a:t>To obtain the observed velocity at 600m, the rock will therefore have to be buried deeper</a:t>
            </a:r>
          </a:p>
          <a:p>
            <a:r>
              <a:rPr lang="en-US" dirty="0"/>
              <a:t>Uplift is under predicted by 400 meters in this illustration</a:t>
            </a:r>
          </a:p>
          <a:p>
            <a:r>
              <a:rPr lang="en-US" dirty="0"/>
              <a:t>The actual effect of the uplift is likely to be case dependent  </a:t>
            </a:r>
          </a:p>
          <a:p>
            <a:r>
              <a:rPr lang="en-US" dirty="0"/>
              <a:t>This figure is just meant to serve as an illustration of the concept.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58867" y="1685880"/>
            <a:ext cx="1313667" cy="7386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nb-NO" sz="1400" dirty="0" err="1"/>
              <a:t>Burial</a:t>
            </a:r>
            <a:r>
              <a:rPr lang="nb-NO" sz="1400" dirty="0"/>
              <a:t> is </a:t>
            </a:r>
            <a:r>
              <a:rPr lang="nb-NO" sz="1400" dirty="0" err="1"/>
              <a:t>modelled</a:t>
            </a:r>
            <a:r>
              <a:rPr lang="nb-NO" sz="1400" dirty="0"/>
              <a:t> </a:t>
            </a:r>
            <a:r>
              <a:rPr lang="nb-NO" sz="1400" dirty="0" err="1"/>
              <a:t>using</a:t>
            </a:r>
            <a:r>
              <a:rPr lang="nb-NO" sz="1400" dirty="0"/>
              <a:t> Hertz </a:t>
            </a:r>
            <a:r>
              <a:rPr lang="nb-NO" sz="1400" dirty="0" err="1"/>
              <a:t>Mindlin</a:t>
            </a:r>
            <a:endParaRPr lang="nb-NO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6214901" y="3737660"/>
            <a:ext cx="2658532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nb-NO" sz="1200" dirty="0"/>
              <a:t>The </a:t>
            </a:r>
            <a:r>
              <a:rPr lang="nb-NO" sz="1200" dirty="0" err="1"/>
              <a:t>effect</a:t>
            </a:r>
            <a:r>
              <a:rPr lang="nb-NO" sz="1200" dirty="0"/>
              <a:t> </a:t>
            </a:r>
            <a:r>
              <a:rPr lang="nb-NO" sz="1200" dirty="0" err="1"/>
              <a:t>of</a:t>
            </a:r>
            <a:r>
              <a:rPr lang="nb-NO" sz="1200" dirty="0"/>
              <a:t> </a:t>
            </a:r>
            <a:r>
              <a:rPr lang="nb-NO" sz="1200" dirty="0" err="1"/>
              <a:t>cementation</a:t>
            </a:r>
            <a:r>
              <a:rPr lang="nb-NO" sz="1200" dirty="0"/>
              <a:t> is </a:t>
            </a:r>
            <a:r>
              <a:rPr lang="nb-NO" sz="1200" dirty="0" err="1"/>
              <a:t>modelled</a:t>
            </a:r>
            <a:r>
              <a:rPr lang="nb-NO" sz="1200" dirty="0"/>
              <a:t> </a:t>
            </a:r>
            <a:r>
              <a:rPr lang="nb-NO" sz="1200" dirty="0" err="1"/>
              <a:t>with</a:t>
            </a:r>
            <a:r>
              <a:rPr lang="nb-NO" sz="1200" dirty="0"/>
              <a:t> </a:t>
            </a:r>
            <a:r>
              <a:rPr lang="nb-NO" sz="1200" dirty="0" err="1"/>
              <a:t>the</a:t>
            </a:r>
            <a:r>
              <a:rPr lang="nb-NO" sz="1200" dirty="0"/>
              <a:t> </a:t>
            </a:r>
            <a:r>
              <a:rPr lang="nb-NO" sz="1200" dirty="0" err="1"/>
              <a:t>models</a:t>
            </a:r>
            <a:r>
              <a:rPr lang="nb-NO" sz="1200" dirty="0"/>
              <a:t> from Walderhaug (1996) and </a:t>
            </a:r>
            <a:r>
              <a:rPr lang="nb-NO" sz="1200" dirty="0" err="1"/>
              <a:t>Dvorkin</a:t>
            </a:r>
            <a:r>
              <a:rPr lang="nb-NO" sz="1200" dirty="0"/>
              <a:t> and </a:t>
            </a:r>
            <a:r>
              <a:rPr lang="nb-NO" sz="1200" dirty="0" err="1"/>
              <a:t>Nur</a:t>
            </a:r>
            <a:r>
              <a:rPr lang="nb-NO" sz="1200" dirty="0"/>
              <a:t> (1996)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548584" y="106154"/>
            <a:ext cx="2176051" cy="2589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TextBox 12"/>
          <p:cNvSpPr txBox="1"/>
          <p:nvPr/>
        </p:nvSpPr>
        <p:spPr>
          <a:xfrm>
            <a:off x="8401237" y="1685880"/>
            <a:ext cx="1494180" cy="861774"/>
          </a:xfrm>
          <a:prstGeom prst="rect">
            <a:avLst/>
          </a:prstGeom>
          <a:noFill/>
          <a:ln>
            <a:solidFill>
              <a:srgbClr val="92D05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nb-NO" sz="1200" dirty="0"/>
              <a:t>The </a:t>
            </a:r>
            <a:r>
              <a:rPr lang="nb-NO" sz="1400" dirty="0"/>
              <a:t>green</a:t>
            </a:r>
            <a:r>
              <a:rPr lang="nb-NO" sz="1200" dirty="0"/>
              <a:t> </a:t>
            </a:r>
            <a:r>
              <a:rPr lang="nb-NO" sz="1200" dirty="0" err="1"/>
              <a:t>curve</a:t>
            </a:r>
            <a:r>
              <a:rPr lang="nb-NO" sz="1200" dirty="0"/>
              <a:t> </a:t>
            </a:r>
            <a:r>
              <a:rPr lang="nb-NO" sz="1200" dirty="0" err="1"/>
              <a:t>represents</a:t>
            </a:r>
            <a:r>
              <a:rPr lang="nb-NO" sz="1200" dirty="0"/>
              <a:t> </a:t>
            </a:r>
            <a:r>
              <a:rPr lang="nb-NO" sz="1200" dirty="0" err="1"/>
              <a:t>the</a:t>
            </a:r>
            <a:r>
              <a:rPr lang="nb-NO" sz="1200" dirty="0"/>
              <a:t> original </a:t>
            </a:r>
            <a:r>
              <a:rPr lang="nb-NO" sz="1200" dirty="0" err="1"/>
              <a:t>modelled</a:t>
            </a:r>
            <a:r>
              <a:rPr lang="nb-NO" sz="1200" dirty="0"/>
              <a:t> </a:t>
            </a:r>
            <a:r>
              <a:rPr lang="nb-NO" sz="1200" dirty="0" err="1"/>
              <a:t>velocities</a:t>
            </a:r>
            <a:endParaRPr lang="nb-NO" sz="1200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508500" cy="1325563"/>
          </a:xfrm>
        </p:spPr>
        <p:txBody>
          <a:bodyPr>
            <a:normAutofit/>
          </a:bodyPr>
          <a:lstStyle/>
          <a:p>
            <a:r>
              <a:rPr lang="en-US" dirty="0"/>
              <a:t>Updated Conceptual Model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96200" y="5349874"/>
            <a:ext cx="4398435" cy="738664"/>
          </a:xfrm>
          <a:prstGeom prst="rect">
            <a:avLst/>
          </a:prstGeom>
          <a:noFill/>
          <a:ln>
            <a:solidFill>
              <a:srgbClr val="00FFFF"/>
            </a:solidFill>
          </a:ln>
        </p:spPr>
        <p:txBody>
          <a:bodyPr wrap="square" rtlCol="0">
            <a:spAutoFit/>
          </a:bodyPr>
          <a:lstStyle/>
          <a:p>
            <a:r>
              <a:rPr lang="nb-NO" sz="1400" dirty="0"/>
              <a:t>The </a:t>
            </a:r>
            <a:r>
              <a:rPr lang="nb-NO" sz="1400" dirty="0" err="1"/>
              <a:t>difference</a:t>
            </a:r>
            <a:r>
              <a:rPr lang="nb-NO" sz="1400" dirty="0"/>
              <a:t> </a:t>
            </a:r>
            <a:r>
              <a:rPr lang="nb-NO" sz="1400" dirty="0" err="1"/>
              <a:t>between</a:t>
            </a:r>
            <a:r>
              <a:rPr lang="nb-NO" sz="1400" dirty="0"/>
              <a:t> </a:t>
            </a:r>
            <a:r>
              <a:rPr lang="nb-NO" sz="1400" dirty="0" err="1"/>
              <a:t>the</a:t>
            </a:r>
            <a:r>
              <a:rPr lang="nb-NO" sz="1400" dirty="0"/>
              <a:t> </a:t>
            </a:r>
            <a:r>
              <a:rPr lang="nb-NO" sz="1400" dirty="0" err="1"/>
              <a:t>navy</a:t>
            </a:r>
            <a:r>
              <a:rPr lang="nb-NO" sz="1400" dirty="0"/>
              <a:t> </a:t>
            </a:r>
            <a:r>
              <a:rPr lang="nb-NO" sz="1400" dirty="0" err="1"/>
              <a:t>blue</a:t>
            </a:r>
            <a:r>
              <a:rPr lang="nb-NO" sz="1400" dirty="0"/>
              <a:t> and cyan lines is </a:t>
            </a:r>
            <a:r>
              <a:rPr lang="nb-NO" sz="1400" dirty="0" err="1"/>
              <a:t>that</a:t>
            </a:r>
            <a:r>
              <a:rPr lang="nb-NO" sz="1400" dirty="0"/>
              <a:t> </a:t>
            </a:r>
            <a:r>
              <a:rPr lang="nb-NO" sz="1400" dirty="0" err="1"/>
              <a:t>the</a:t>
            </a:r>
            <a:r>
              <a:rPr lang="nb-NO" sz="1400" dirty="0"/>
              <a:t> cyan line </a:t>
            </a:r>
            <a:r>
              <a:rPr lang="nb-NO" sz="1400" dirty="0" err="1"/>
              <a:t>includes</a:t>
            </a:r>
            <a:r>
              <a:rPr lang="nb-NO" sz="1400" dirty="0"/>
              <a:t> </a:t>
            </a:r>
            <a:r>
              <a:rPr lang="nb-NO" sz="1400" dirty="0" err="1"/>
              <a:t>deformation</a:t>
            </a:r>
            <a:r>
              <a:rPr lang="nb-NO" sz="1400" dirty="0"/>
              <a:t> </a:t>
            </a:r>
            <a:r>
              <a:rPr lang="nb-NO" sz="1400" dirty="0" err="1"/>
              <a:t>modelled</a:t>
            </a:r>
            <a:r>
              <a:rPr lang="nb-NO" sz="1400" dirty="0"/>
              <a:t> by </a:t>
            </a:r>
            <a:r>
              <a:rPr lang="nb-NO" sz="1400" dirty="0" err="1"/>
              <a:t>the</a:t>
            </a:r>
            <a:r>
              <a:rPr lang="nb-NO" sz="1400" dirty="0"/>
              <a:t> </a:t>
            </a:r>
            <a:r>
              <a:rPr lang="nb-NO" sz="1400" dirty="0" err="1"/>
              <a:t>crack</a:t>
            </a:r>
            <a:r>
              <a:rPr lang="nb-NO" sz="1400" dirty="0"/>
              <a:t> </a:t>
            </a:r>
            <a:r>
              <a:rPr lang="nb-NO" sz="1400" dirty="0" err="1"/>
              <a:t>model</a:t>
            </a:r>
            <a:r>
              <a:rPr lang="nb-NO" sz="1400" dirty="0"/>
              <a:t>, right from </a:t>
            </a:r>
            <a:r>
              <a:rPr lang="nb-NO" sz="1400" dirty="0" err="1"/>
              <a:t>the</a:t>
            </a:r>
            <a:r>
              <a:rPr lang="nb-NO" sz="1400" dirty="0"/>
              <a:t> </a:t>
            </a:r>
            <a:r>
              <a:rPr lang="nb-NO" sz="1400" dirty="0" err="1"/>
              <a:t>onset</a:t>
            </a:r>
            <a:r>
              <a:rPr lang="nb-NO" sz="1400" dirty="0"/>
              <a:t> </a:t>
            </a:r>
            <a:r>
              <a:rPr lang="nb-NO" sz="1400" dirty="0" err="1"/>
              <a:t>of</a:t>
            </a:r>
            <a:r>
              <a:rPr lang="nb-NO" sz="1400" dirty="0"/>
              <a:t> </a:t>
            </a:r>
            <a:r>
              <a:rPr lang="nb-NO" sz="1400" dirty="0" err="1"/>
              <a:t>uplift</a:t>
            </a:r>
            <a:r>
              <a:rPr lang="nb-NO" sz="1400" dirty="0"/>
              <a:t>. </a:t>
            </a: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0D3AAC6-2E14-472D-A00D-B4873F8DE701}"/>
              </a:ext>
            </a:extLst>
          </p:cNvPr>
          <p:cNvSpPr/>
          <p:nvPr/>
        </p:nvSpPr>
        <p:spPr>
          <a:xfrm>
            <a:off x="9836084" y="105881"/>
            <a:ext cx="2258550" cy="2589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TextBox 17"/>
          <p:cNvSpPr txBox="1"/>
          <p:nvPr/>
        </p:nvSpPr>
        <p:spPr>
          <a:xfrm>
            <a:off x="7372534" y="861775"/>
            <a:ext cx="2176051" cy="523220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r>
              <a:rPr lang="nb-NO" sz="1400" dirty="0" err="1"/>
              <a:t>Cementation</a:t>
            </a:r>
            <a:r>
              <a:rPr lang="nb-NO" sz="1400" dirty="0"/>
              <a:t> </a:t>
            </a:r>
            <a:r>
              <a:rPr lang="nb-NO" sz="1400" dirty="0" err="1"/>
              <a:t>assumed</a:t>
            </a:r>
            <a:r>
              <a:rPr lang="nb-NO" sz="1400" dirty="0"/>
              <a:t> to start at 2km </a:t>
            </a:r>
            <a:r>
              <a:rPr lang="nb-NO" sz="1400" dirty="0" err="1"/>
              <a:t>depth</a:t>
            </a:r>
            <a:r>
              <a:rPr lang="nb-NO" sz="1400" dirty="0"/>
              <a:t> (70 °C)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B5B3084D-C794-440F-9AD9-0C85A7914F19}"/>
              </a:ext>
            </a:extLst>
          </p:cNvPr>
          <p:cNvSpPr txBox="1"/>
          <p:nvPr/>
        </p:nvSpPr>
        <p:spPr>
          <a:xfrm>
            <a:off x="5985784" y="3432"/>
            <a:ext cx="455587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P-wave velocity as a function of burial history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564558" y="0"/>
            <a:ext cx="1578484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1400" dirty="0"/>
              <a:t>The </a:t>
            </a:r>
            <a:r>
              <a:rPr lang="nb-NO" sz="1400" dirty="0" err="1"/>
              <a:t>uplift</a:t>
            </a:r>
            <a:r>
              <a:rPr lang="nb-NO" sz="1400" dirty="0"/>
              <a:t> </a:t>
            </a:r>
            <a:r>
              <a:rPr lang="nb-NO" sz="1400" dirty="0" err="1"/>
              <a:t>outside</a:t>
            </a:r>
            <a:r>
              <a:rPr lang="nb-NO" sz="1400" dirty="0"/>
              <a:t> </a:t>
            </a:r>
            <a:r>
              <a:rPr lang="nb-NO" sz="1400" dirty="0" err="1"/>
              <a:t>the</a:t>
            </a:r>
            <a:r>
              <a:rPr lang="nb-NO" sz="1400" dirty="0"/>
              <a:t> </a:t>
            </a:r>
            <a:r>
              <a:rPr lang="nb-NO" sz="1400" dirty="0" err="1"/>
              <a:t>cementation</a:t>
            </a:r>
            <a:r>
              <a:rPr lang="nb-NO" sz="1400" dirty="0"/>
              <a:t> </a:t>
            </a:r>
            <a:r>
              <a:rPr lang="nb-NO" sz="1400" dirty="0" err="1"/>
              <a:t>domain</a:t>
            </a:r>
            <a:r>
              <a:rPr lang="nb-NO" sz="1400" dirty="0"/>
              <a:t> is </a:t>
            </a:r>
            <a:r>
              <a:rPr lang="nb-NO" sz="1400" dirty="0" err="1"/>
              <a:t>modelled</a:t>
            </a:r>
            <a:r>
              <a:rPr lang="nb-NO" sz="1400" dirty="0"/>
              <a:t> </a:t>
            </a:r>
            <a:r>
              <a:rPr lang="nb-NO" sz="1400" dirty="0" err="1"/>
              <a:t>using</a:t>
            </a:r>
            <a:r>
              <a:rPr lang="nb-NO" sz="1400" dirty="0"/>
              <a:t> </a:t>
            </a:r>
            <a:r>
              <a:rPr lang="nb-NO" sz="1400" dirty="0" err="1"/>
              <a:t>the</a:t>
            </a:r>
            <a:r>
              <a:rPr lang="nb-NO" sz="1400" dirty="0"/>
              <a:t> </a:t>
            </a:r>
            <a:r>
              <a:rPr lang="nb-NO" sz="1400" dirty="0" err="1"/>
              <a:t>crack</a:t>
            </a:r>
            <a:r>
              <a:rPr lang="nb-NO" sz="1400" dirty="0"/>
              <a:t> </a:t>
            </a:r>
            <a:r>
              <a:rPr lang="nb-NO" sz="1400" dirty="0" err="1"/>
              <a:t>model</a:t>
            </a:r>
            <a:r>
              <a:rPr lang="nb-NO" sz="1400" dirty="0"/>
              <a:t> in Fjær(2006)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EF7E47F1-A797-4358-81E2-A4C9F764C2F3}"/>
              </a:ext>
            </a:extLst>
          </p:cNvPr>
          <p:cNvSpPr/>
          <p:nvPr/>
        </p:nvSpPr>
        <p:spPr>
          <a:xfrm>
            <a:off x="5058834" y="0"/>
            <a:ext cx="1000033" cy="3648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241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7" grpId="0" animBg="1"/>
      <p:bldP spid="13" grpId="0" animBg="1"/>
      <p:bldP spid="16" grpId="0" animBg="1"/>
      <p:bldP spid="18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Anisotropy in the laboratory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1534427"/>
            <a:ext cx="6010128" cy="4351338"/>
          </a:xfrm>
        </p:spPr>
        <p:txBody>
          <a:bodyPr>
            <a:normAutofit/>
          </a:bodyPr>
          <a:lstStyle/>
          <a:p>
            <a:r>
              <a:rPr lang="en-US" dirty="0"/>
              <a:t>P-wave anisotropy is also preserved after cementation, although it is reduced</a:t>
            </a:r>
          </a:p>
          <a:p>
            <a:r>
              <a:rPr lang="en-US" dirty="0"/>
              <a:t>Upon uplift the P-wave anisotropy shows a distinctly different behavior compared to loading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003356" y="6162764"/>
            <a:ext cx="4763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See Holt et al. (2014) for a  more detailed explanation of the experimental procedure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4653" y="5701099"/>
            <a:ext cx="56483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Can the anisotropy and stress dependence of P-wave velocities be modelled throughout the “burial history” of the synthetic sandstone?  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09E57E9F-C34D-4B1B-B057-2C20FCCCF3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478" y="1787976"/>
            <a:ext cx="53340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69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275" y="233149"/>
            <a:ext cx="7014328" cy="1325563"/>
          </a:xfrm>
        </p:spPr>
        <p:txBody>
          <a:bodyPr/>
          <a:lstStyle/>
          <a:p>
            <a:r>
              <a:rPr lang="en-US" dirty="0"/>
              <a:t>Modelling the uplift interval velocities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5209" y="2055813"/>
            <a:ext cx="7014327" cy="3770721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The crack model presented  in </a:t>
            </a:r>
            <a:r>
              <a:rPr lang="en-GB" dirty="0" err="1"/>
              <a:t>Fjær</a:t>
            </a:r>
            <a:r>
              <a:rPr lang="en-GB" dirty="0"/>
              <a:t> (2006) was tested (among others) to attempt to model the observed velocity changes</a:t>
            </a:r>
          </a:p>
          <a:p>
            <a:r>
              <a:rPr lang="en-GB" dirty="0"/>
              <a:t>This model has three parameters (n, β, η) describing stress sensitivity due to normal stress and shear deformation</a:t>
            </a:r>
          </a:p>
          <a:p>
            <a:r>
              <a:rPr lang="en-GB" dirty="0"/>
              <a:t>The green curves are made by fitting n, β and η using a </a:t>
            </a:r>
            <a:r>
              <a:rPr lang="en-GB" dirty="0" err="1"/>
              <a:t>Levenberg</a:t>
            </a:r>
            <a:r>
              <a:rPr lang="en-GB" dirty="0"/>
              <a:t>-Marquardt fit of the measured velocities with the measured stress and strains.</a:t>
            </a:r>
          </a:p>
          <a:p>
            <a:r>
              <a:rPr lang="en-GB" dirty="0"/>
              <a:t>It was concluded that the crack model could describe the uplift interval in the experiment.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666" y="3469064"/>
            <a:ext cx="4252165" cy="31891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666" y="-1"/>
            <a:ext cx="4493334" cy="3370001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1821D494-9257-408E-BFEC-6A9F403C4B88}"/>
              </a:ext>
            </a:extLst>
          </p:cNvPr>
          <p:cNvSpPr/>
          <p:nvPr/>
        </p:nvSpPr>
        <p:spPr>
          <a:xfrm>
            <a:off x="10506974" y="0"/>
            <a:ext cx="966158" cy="2331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026FD50C-92A2-4D75-A9EE-AF378020D13A}"/>
              </a:ext>
            </a:extLst>
          </p:cNvPr>
          <p:cNvSpPr/>
          <p:nvPr/>
        </p:nvSpPr>
        <p:spPr>
          <a:xfrm>
            <a:off x="10400582" y="3467872"/>
            <a:ext cx="966158" cy="2331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33550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582" y="18854"/>
            <a:ext cx="6683603" cy="1325563"/>
          </a:xfrm>
        </p:spPr>
        <p:txBody>
          <a:bodyPr/>
          <a:lstStyle/>
          <a:p>
            <a:r>
              <a:rPr lang="en-US" dirty="0"/>
              <a:t>Modelling Uplift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9027" y="1482811"/>
            <a:ext cx="612071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Strain is generally not available in the field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Instead of using the experimental strain, an iteration loop for small changes in stress  using the </a:t>
            </a:r>
            <a:r>
              <a:rPr lang="en-US" dirty="0" err="1"/>
              <a:t>generalised</a:t>
            </a:r>
            <a:r>
              <a:rPr lang="en-US" dirty="0"/>
              <a:t> Hooke’s law is utilized to estimate input strain in the model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Inputs needed are thus: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Stress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Velocity at the start of uplift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Porosity and Density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Captures the trend at late stages of uplift, but over predicts stress sensitivity at the start of uplift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9027" y="4910431"/>
            <a:ext cx="65336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Since experimental strain is not used, the effect of creep is ignored by the model – continued compactional strain would delay velocity decrease in the crack model.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8491" y="0"/>
            <a:ext cx="4593700" cy="33988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0487" y="3335434"/>
            <a:ext cx="4769708" cy="3529032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AEA4C93F-4E82-4374-B7DA-413A212E1F51}"/>
              </a:ext>
            </a:extLst>
          </p:cNvPr>
          <p:cNvSpPr/>
          <p:nvPr/>
        </p:nvSpPr>
        <p:spPr>
          <a:xfrm>
            <a:off x="8436635" y="3398806"/>
            <a:ext cx="966158" cy="2331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9634194" y="2755090"/>
            <a:ext cx="2007912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800" dirty="0"/>
              <a:t>Measured Radial P-wave velocity</a:t>
            </a:r>
          </a:p>
        </p:txBody>
      </p:sp>
    </p:spTree>
    <p:extLst>
      <p:ext uri="{BB962C8B-B14F-4D97-AF65-F5344CB8AC3E}">
        <p14:creationId xmlns:p14="http://schemas.microsoft.com/office/powerpoint/2010/main" val="898186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740" y="46967"/>
            <a:ext cx="10515600" cy="1325563"/>
          </a:xfrm>
        </p:spPr>
        <p:txBody>
          <a:bodyPr/>
          <a:lstStyle/>
          <a:p>
            <a:r>
              <a:rPr lang="en-US" dirty="0"/>
              <a:t>Pragmatic compensation for delayed strain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3827" y="5728556"/>
            <a:ext cx="10445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For these curves the measured velocity is used, but to model the entire burial history requires modelling of the phases prior to uplift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967" y="1550293"/>
            <a:ext cx="5334000" cy="4000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82" y="1550293"/>
            <a:ext cx="53340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9408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Pre-cementation loading (Granular media)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747342" cy="4351338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nb-NO" dirty="0">
                    <a:latin typeface="Calibri" panose="020F0502020204030204" pitchFamily="34" charset="0"/>
                    <a:cs typeface="Calibri" panose="020F0502020204030204" pitchFamily="34" charset="0"/>
                  </a:rPr>
                  <a:t>Walton (1987) </a:t>
                </a:r>
                <a:r>
                  <a:rPr lang="nb-NO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developed</a:t>
                </a:r>
                <a:r>
                  <a:rPr lang="nb-NO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nb-NO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relations</a:t>
                </a:r>
                <a:r>
                  <a:rPr lang="nb-NO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nb-NO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between</a:t>
                </a:r>
                <a:r>
                  <a:rPr lang="nb-NO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nb-NO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stiffness</a:t>
                </a:r>
                <a:r>
                  <a:rPr lang="nb-NO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nb-NO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strain</a:t>
                </a:r>
                <a:r>
                  <a:rPr lang="nb-NO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and stress for </a:t>
                </a:r>
                <a:r>
                  <a:rPr lang="nb-NO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granular</a:t>
                </a:r>
                <a:r>
                  <a:rPr lang="nb-NO" dirty="0">
                    <a:latin typeface="Calibri" panose="020F0502020204030204" pitchFamily="34" charset="0"/>
                    <a:cs typeface="Calibri" panose="020F0502020204030204" pitchFamily="34" charset="0"/>
                  </a:rPr>
                  <a:t> media </a:t>
                </a:r>
                <a:r>
                  <a:rPr lang="nb-NO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consisting</a:t>
                </a:r>
                <a:r>
                  <a:rPr lang="nb-NO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nb-NO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lang="nb-NO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nb-NO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infinitely</a:t>
                </a:r>
                <a:r>
                  <a:rPr lang="nb-NO" dirty="0">
                    <a:latin typeface="Calibri" panose="020F0502020204030204" pitchFamily="34" charset="0"/>
                    <a:cs typeface="Calibri" panose="020F0502020204030204" pitchFamily="34" charset="0"/>
                  </a:rPr>
                  <a:t> rough or </a:t>
                </a:r>
                <a:r>
                  <a:rPr lang="nb-NO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smooth</a:t>
                </a:r>
                <a:r>
                  <a:rPr lang="nb-NO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nb-NO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contacts</a:t>
                </a:r>
                <a:endParaRPr lang="nb-NO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nb-NO" b="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Explicit</a:t>
                </a:r>
                <a:r>
                  <a:rPr lang="nb-NO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nb-NO" b="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expressions</a:t>
                </a:r>
                <a:r>
                  <a:rPr lang="nb-NO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for </a:t>
                </a:r>
                <a:r>
                  <a:rPr lang="nb-NO" b="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two</a:t>
                </a:r>
                <a:r>
                  <a:rPr lang="nb-NO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nb-NO" b="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strain</a:t>
                </a:r>
                <a:r>
                  <a:rPr lang="nb-NO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nb-NO" b="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states</a:t>
                </a:r>
                <a:r>
                  <a:rPr lang="nb-NO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nb-NO" b="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states</a:t>
                </a:r>
                <a:r>
                  <a:rPr lang="nb-NO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:r>
                  <a:rPr lang="nb-NO" b="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Uniaxial</a:t>
                </a:r>
                <a:r>
                  <a:rPr lang="nb-NO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lang="nb-NO" b="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Hydrostatic</a:t>
                </a:r>
                <a:r>
                  <a:rPr lang="nb-NO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nb-NO" b="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strain</a:t>
                </a:r>
                <a:endParaRPr lang="nb-NO" b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nb-NO" b="0" dirty="0"/>
                  <a:t>In </a:t>
                </a:r>
                <a:r>
                  <a:rPr lang="nb-NO" b="0" dirty="0" err="1"/>
                  <a:t>the</a:t>
                </a:r>
                <a:r>
                  <a:rPr lang="nb-NO" b="0" dirty="0"/>
                  <a:t> </a:t>
                </a:r>
                <a:r>
                  <a:rPr lang="nb-NO" b="0" dirty="0" err="1"/>
                  <a:t>experiment</a:t>
                </a:r>
                <a:r>
                  <a:rPr lang="nb-NO" b="0" dirty="0"/>
                  <a:t>, during </a:t>
                </a:r>
                <a:r>
                  <a:rPr lang="nb-NO" b="0" dirty="0" err="1"/>
                  <a:t>this</a:t>
                </a:r>
                <a:r>
                  <a:rPr lang="nb-NO" b="0" dirty="0"/>
                  <a:t> </a:t>
                </a:r>
                <a:r>
                  <a:rPr lang="nb-NO" b="0" dirty="0" err="1"/>
                  <a:t>phase</a:t>
                </a:r>
                <a:r>
                  <a:rPr lang="nb-NO" b="0" dirty="0"/>
                  <a:t> </a:t>
                </a:r>
                <a:r>
                  <a:rPr lang="nb-NO" b="0" dirty="0" err="1"/>
                  <a:t>the</a:t>
                </a:r>
                <a:r>
                  <a:rPr lang="nb-NO" b="0" dirty="0"/>
                  <a:t> </a:t>
                </a:r>
                <a:r>
                  <a:rPr lang="nb-NO" b="0" dirty="0" err="1"/>
                  <a:t>loading</a:t>
                </a:r>
                <a:r>
                  <a:rPr lang="nb-NO" b="0" dirty="0"/>
                  <a:t> is </a:t>
                </a:r>
                <a:r>
                  <a:rPr lang="nb-NO" b="0" dirty="0" err="1"/>
                  <a:t>conducted</a:t>
                </a:r>
                <a:r>
                  <a:rPr lang="nb-NO" b="0" dirty="0"/>
                  <a:t> </a:t>
                </a:r>
                <a:r>
                  <a:rPr lang="nb-NO" b="0" dirty="0" err="1"/>
                  <a:t>with</a:t>
                </a:r>
                <a:r>
                  <a:rPr lang="nb-NO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nb-NO" b="0" i="1" smtClean="0">
                        <a:latin typeface="Cambria Math" panose="02040503050406030204" pitchFamily="18" charset="0"/>
                      </a:rPr>
                      <m:t>=2</m:t>
                    </m:r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dirty="0"/>
                  <a:t> - Neither uniaxial nor hydrostatic strain.</a:t>
                </a:r>
              </a:p>
              <a:p>
                <a:r>
                  <a:rPr lang="en-US" dirty="0" err="1"/>
                  <a:t>Bandyopadhyay</a:t>
                </a:r>
                <a:r>
                  <a:rPr lang="en-US" dirty="0"/>
                  <a:t> (2009) developed expressions for a biaxial strain scenario, with a basis in Walton (1987) but with some (suspected) errors and a limit on the strain anisotropy</a:t>
                </a:r>
              </a:p>
              <a:p>
                <a:r>
                  <a:rPr lang="en-US" dirty="0"/>
                  <a:t>A new model with ideas from </a:t>
                </a:r>
                <a:r>
                  <a:rPr lang="en-US" dirty="0" err="1"/>
                  <a:t>Bandyopadhyay</a:t>
                </a:r>
                <a:r>
                  <a:rPr lang="en-US" dirty="0"/>
                  <a:t> (2009) has been made, but correcting the (suspected) mistakes and with no limitation on strain anisotropy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747342" cy="4351338"/>
              </a:xfrm>
              <a:blipFill>
                <a:blip r:embed="rId2"/>
                <a:stretch>
                  <a:fillRect l="-908" t="-2801" r="-14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96554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2091</Words>
  <Application>Microsoft Macintosh PowerPoint</Application>
  <PresentationFormat>Widescreen</PresentationFormat>
  <Paragraphs>178</Paragraphs>
  <Slides>30</Slides>
  <Notes>13</Notes>
  <HiddenSlides>8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Cambria Math</vt:lpstr>
      <vt:lpstr>Wingdings</vt:lpstr>
      <vt:lpstr>Office Theme</vt:lpstr>
      <vt:lpstr>Laboratory Measurements as a Tool in Rock Physics Modelling of Uplift </vt:lpstr>
      <vt:lpstr>Conceptual Model</vt:lpstr>
      <vt:lpstr>Experimental data</vt:lpstr>
      <vt:lpstr>Updated Conceptual Model</vt:lpstr>
      <vt:lpstr>Anisotropy in the laboratory data</vt:lpstr>
      <vt:lpstr>Modelling the uplift interval velocities</vt:lpstr>
      <vt:lpstr>Modelling Uplift</vt:lpstr>
      <vt:lpstr>Pragmatic compensation for delayed strain</vt:lpstr>
      <vt:lpstr>Pre-cementation loading (Granular media)</vt:lpstr>
      <vt:lpstr>Post-cementation loading</vt:lpstr>
      <vt:lpstr>Final result</vt:lpstr>
      <vt:lpstr>Final overview Axial P-wave velocity</vt:lpstr>
      <vt:lpstr>Final overview: Radial P-wave velocity</vt:lpstr>
      <vt:lpstr>Final Overview - Anisotropy</vt:lpstr>
      <vt:lpstr>Limitations and assumptions – could be a pressentation of its own – Quick overview</vt:lpstr>
      <vt:lpstr>Summary</vt:lpstr>
      <vt:lpstr>References</vt:lpstr>
      <vt:lpstr>Extra</vt:lpstr>
      <vt:lpstr>Biaxial Walton (rough)</vt:lpstr>
      <vt:lpstr>PowerPoint Presentation</vt:lpstr>
      <vt:lpstr>Results</vt:lpstr>
      <vt:lpstr>Results</vt:lpstr>
      <vt:lpstr>Introduction -Motivation</vt:lpstr>
      <vt:lpstr>Initial shifting</vt:lpstr>
      <vt:lpstr>New reference point</vt:lpstr>
      <vt:lpstr>Motivation</vt:lpstr>
      <vt:lpstr>Previous work</vt:lpstr>
      <vt:lpstr>Objective M.Sc thesis</vt:lpstr>
      <vt:lpstr>PowerPoint Presentation</vt:lpstr>
      <vt:lpstr>Compensation for creep – Matching the model to the data</vt:lpstr>
    </vt:vector>
  </TitlesOfParts>
  <Company>NTNU</Company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Laboratory Measurements as a Tool in Uplift Prediction</dc:title>
  <dc:creator>Sondre Torset</dc:creator>
  <cp:lastModifiedBy>Microsoft Office User</cp:lastModifiedBy>
  <cp:revision>117</cp:revision>
  <dcterms:created xsi:type="dcterms:W3CDTF">2018-04-02T09:27:46Z</dcterms:created>
  <dcterms:modified xsi:type="dcterms:W3CDTF">2018-05-22T15:43:48Z</dcterms:modified>
</cp:coreProperties>
</file>