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1" r:id="rId9"/>
    <p:sldId id="276" r:id="rId10"/>
    <p:sldId id="277" r:id="rId11"/>
    <p:sldId id="262" r:id="rId12"/>
    <p:sldId id="278" r:id="rId13"/>
    <p:sldId id="263" r:id="rId14"/>
    <p:sldId id="273" r:id="rId15"/>
    <p:sldId id="264" r:id="rId16"/>
    <p:sldId id="265" r:id="rId17"/>
    <p:sldId id="266" r:id="rId18"/>
    <p:sldId id="271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58"/>
    <a:srgbClr val="001746"/>
    <a:srgbClr val="001236"/>
    <a:srgbClr val="0046D2"/>
    <a:srgbClr val="AEB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5B6E-91FD-43B1-BDB5-BD3EF930A0B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DB5-ED36-4D76-A6B5-9A67E2437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01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5B6E-91FD-43B1-BDB5-BD3EF930A0B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DB5-ED36-4D76-A6B5-9A67E2437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587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5B6E-91FD-43B1-BDB5-BD3EF930A0B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DB5-ED36-4D76-A6B5-9A67E2437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548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5B6E-91FD-43B1-BDB5-BD3EF930A0B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DB5-ED36-4D76-A6B5-9A67E2437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49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5B6E-91FD-43B1-BDB5-BD3EF930A0B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DB5-ED36-4D76-A6B5-9A67E2437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71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5B6E-91FD-43B1-BDB5-BD3EF930A0B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DB5-ED36-4D76-A6B5-9A67E2437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37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5B6E-91FD-43B1-BDB5-BD3EF930A0B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DB5-ED36-4D76-A6B5-9A67E2437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5B6E-91FD-43B1-BDB5-BD3EF930A0B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DB5-ED36-4D76-A6B5-9A67E2437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18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5B6E-91FD-43B1-BDB5-BD3EF930A0B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DB5-ED36-4D76-A6B5-9A67E2437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18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5B6E-91FD-43B1-BDB5-BD3EF930A0B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DB5-ED36-4D76-A6B5-9A67E2437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533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5B6E-91FD-43B1-BDB5-BD3EF930A0B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DB5-ED36-4D76-A6B5-9A67E2437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27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1236"/>
            </a:gs>
            <a:gs pos="100000">
              <a:srgbClr val="001D5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5B6E-91FD-43B1-BDB5-BD3EF930A0B1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EDB5-ED36-4D76-A6B5-9A67E2437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92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6370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cmss9" panose="020B0500000000000000" pitchFamily="34" charset="0"/>
              </a:rPr>
              <a:t>Source separation using </a:t>
            </a:r>
            <a:br>
              <a:rPr lang="en-US" sz="4400" dirty="0">
                <a:solidFill>
                  <a:schemeClr val="accent2"/>
                </a:solidFill>
                <a:latin typeface="cmss9" panose="020B0500000000000000" pitchFamily="34" charset="0"/>
              </a:rPr>
            </a:br>
            <a:r>
              <a:rPr lang="en-US" sz="4400" dirty="0">
                <a:solidFill>
                  <a:schemeClr val="accent2"/>
                </a:solidFill>
                <a:latin typeface="cmss9" panose="020B0500000000000000" pitchFamily="34" charset="0"/>
              </a:rPr>
              <a:t>co-located variable source strengths</a:t>
            </a:r>
            <a:endParaRPr lang="nb-NO" sz="4400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Toan Dao - NTNU</a:t>
            </a: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Mirko van der Baan – University of Alberta</a:t>
            </a: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Martin </a:t>
            </a:r>
            <a:r>
              <a:rPr lang="en-US" dirty="0" err="1">
                <a:solidFill>
                  <a:schemeClr val="bg1"/>
                </a:solidFill>
                <a:latin typeface="cmss9" panose="020B0500000000000000" pitchFamily="34" charset="0"/>
              </a:rPr>
              <a:t>Landr</a:t>
            </a:r>
            <a:r>
              <a:rPr lang="nb-NO" dirty="0">
                <a:solidFill>
                  <a:schemeClr val="bg1"/>
                </a:solidFill>
                <a:latin typeface="cmss9" panose="020B0500000000000000" pitchFamily="34" charset="0"/>
              </a:rPr>
              <a:t>ø - NTNU</a:t>
            </a:r>
          </a:p>
        </p:txBody>
      </p:sp>
    </p:spTree>
    <p:extLst>
      <p:ext uri="{BB962C8B-B14F-4D97-AF65-F5344CB8AC3E}">
        <p14:creationId xmlns:p14="http://schemas.microsoft.com/office/powerpoint/2010/main" val="402636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1754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Numerical examples – 2 sources, 2 mixtures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05" y="1940767"/>
            <a:ext cx="10586589" cy="41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9764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Numerical examples – 3 sources, 2 mixtures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23" y="1978090"/>
            <a:ext cx="5479007" cy="4111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082" y="1978090"/>
            <a:ext cx="5487844" cy="41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7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9764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Numerical examples – 3 sources, 2 mixtures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14" y="1648308"/>
            <a:ext cx="5927336" cy="44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5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5727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Numerical examples – 3 sources, 2 mixtures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584" y="1641308"/>
            <a:ext cx="5936666" cy="44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0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5727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Numerical examples – 3 sources, 2 mixtures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14" y="1648308"/>
            <a:ext cx="5927336" cy="44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7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Field data example – 2 sources, 2 mixtures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2" y="1565705"/>
            <a:ext cx="5692353" cy="4897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370" y="1571341"/>
            <a:ext cx="5369162" cy="489224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8154955" y="1978269"/>
            <a:ext cx="1419868" cy="3816041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222837" y="2761091"/>
            <a:ext cx="3325090" cy="193098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48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Field data example – 2 sources, 2 mixtures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22" y="1874858"/>
            <a:ext cx="6853590" cy="435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Field data example – 3 sources, 2 mixtures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05025"/>
            <a:ext cx="5130993" cy="5238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18" y="1405025"/>
            <a:ext cx="5686568" cy="5238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6182" y="1939636"/>
            <a:ext cx="99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Source 1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8473" y="2877127"/>
            <a:ext cx="99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Source 2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8473" y="3797767"/>
            <a:ext cx="99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Source 3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0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Conclusions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Source separation with co-located variable source strengths is guaranteed to work in determined cases where the number of sources and mixtures are equal.</a:t>
            </a:r>
          </a:p>
          <a:p>
            <a:endParaRPr lang="en-US" dirty="0">
              <a:solidFill>
                <a:schemeClr val="bg1"/>
              </a:solidFill>
              <a:latin typeface="cmss9" panose="020B0500000000000000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In underdetermined cases, cross-talk between recovered signals is observed and the level of cross-talk is non-uniform.</a:t>
            </a:r>
            <a:endParaRPr lang="nb-NO" dirty="0">
              <a:solidFill>
                <a:schemeClr val="bg1"/>
              </a:solidFill>
              <a:latin typeface="cmss9" panose="020B0500000000000000" pitchFamily="34" charset="0"/>
            </a:endParaRPr>
          </a:p>
          <a:p>
            <a:endParaRPr lang="en-US" dirty="0">
              <a:solidFill>
                <a:schemeClr val="bg1"/>
              </a:solidFill>
              <a:latin typeface="cmss9" panose="020B0500000000000000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What’s next is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Other domains where seismic signals exhibit their greater sparsity.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Reversible pre-processing aiming to suppress cross-talk between recovered sources in underdetermined cases.</a:t>
            </a:r>
          </a:p>
        </p:txBody>
      </p:sp>
    </p:spTree>
    <p:extLst>
      <p:ext uri="{BB962C8B-B14F-4D97-AF65-F5344CB8AC3E}">
        <p14:creationId xmlns:p14="http://schemas.microsoft.com/office/powerpoint/2010/main" val="134341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Outline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Introduction</a:t>
            </a: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Theory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Independent Component Analysis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Workflow</a:t>
            </a: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Numerical examples</a:t>
            </a: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Field data examples</a:t>
            </a: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Conclusion</a:t>
            </a:r>
            <a:endParaRPr lang="nb-NO" dirty="0">
              <a:solidFill>
                <a:schemeClr val="bg1"/>
              </a:solidFill>
              <a:latin typeface="cmss9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Introduction	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784081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Adding a second source array and shots regularly creates co-located sources and receivers.</a:t>
            </a: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By adding more source boats, the azimuths become wider.</a:t>
            </a:r>
            <a:endParaRPr lang="nb-NO" dirty="0">
              <a:solidFill>
                <a:schemeClr val="bg1"/>
              </a:solidFill>
              <a:latin typeface="cmss9" panose="020B0500000000000000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3164" y="2196984"/>
            <a:ext cx="1355330" cy="716440"/>
            <a:chOff x="7901431" y="1690688"/>
            <a:chExt cx="1355330" cy="716440"/>
          </a:xfrm>
        </p:grpSpPr>
        <p:sp>
          <p:nvSpPr>
            <p:cNvPr id="10" name="Star: 5 Points 9"/>
            <p:cNvSpPr/>
            <p:nvPr/>
          </p:nvSpPr>
          <p:spPr>
            <a:xfrm>
              <a:off x="7969366" y="2181958"/>
              <a:ext cx="256910" cy="22517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" name="Star: 5 Points 10"/>
            <p:cNvSpPr/>
            <p:nvPr/>
          </p:nvSpPr>
          <p:spPr>
            <a:xfrm>
              <a:off x="8929250" y="2181958"/>
              <a:ext cx="256910" cy="22517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901431" y="1690688"/>
                  <a:ext cx="392780" cy="3284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nb-NO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1431" y="1690688"/>
                  <a:ext cx="392780" cy="328420"/>
                </a:xfrm>
                <a:prstGeom prst="rect">
                  <a:avLst/>
                </a:prstGeom>
                <a:blipFill>
                  <a:blip r:embed="rId2"/>
                  <a:stretch>
                    <a:fillRect r="-7813" b="-42593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858648" y="1690688"/>
                  <a:ext cx="398113" cy="3284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nb-NO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8648" y="1690688"/>
                  <a:ext cx="398113" cy="328420"/>
                </a:xfrm>
                <a:prstGeom prst="rect">
                  <a:avLst/>
                </a:prstGeom>
                <a:blipFill>
                  <a:blip r:embed="rId3"/>
                  <a:stretch>
                    <a:fillRect r="-7692" b="-42593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Arrow Connector 24"/>
          <p:cNvCxnSpPr/>
          <p:nvPr/>
        </p:nvCxnSpPr>
        <p:spPr>
          <a:xfrm flipH="1">
            <a:off x="9570354" y="2800839"/>
            <a:ext cx="2388342" cy="38476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39285" y="3066615"/>
            <a:ext cx="105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Streamer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0" name="Star: 5 Points 29"/>
          <p:cNvSpPr/>
          <p:nvPr/>
        </p:nvSpPr>
        <p:spPr>
          <a:xfrm>
            <a:off x="10507615" y="4584574"/>
            <a:ext cx="256910" cy="22517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0437013" y="4762071"/>
                <a:ext cx="531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b-NO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013" y="4762071"/>
                <a:ext cx="53136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84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455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Theory – Independent Component Analysis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91" y="1733742"/>
            <a:ext cx="5826369" cy="46279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Separate contributions of each source in observations. </a:t>
            </a:r>
          </a:p>
          <a:p>
            <a:endParaRPr lang="en-US" dirty="0">
              <a:solidFill>
                <a:schemeClr val="bg1"/>
              </a:solidFill>
              <a:latin typeface="cmss9" panose="020B0500000000000000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Assumptions about the sources: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Statistically independent.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Exhibit sparsity in some domain.</a:t>
            </a:r>
          </a:p>
          <a:p>
            <a:pPr lvl="1"/>
            <a:endParaRPr lang="nb-NO" dirty="0">
              <a:solidFill>
                <a:schemeClr val="bg1"/>
              </a:solidFill>
              <a:latin typeface="cmss9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24799" y="1918452"/>
            <a:ext cx="3829188" cy="1556235"/>
            <a:chOff x="7924799" y="1918452"/>
            <a:chExt cx="3829188" cy="1556235"/>
          </a:xfrm>
        </p:grpSpPr>
        <p:grpSp>
          <p:nvGrpSpPr>
            <p:cNvPr id="20" name="Group 19"/>
            <p:cNvGrpSpPr/>
            <p:nvPr/>
          </p:nvGrpSpPr>
          <p:grpSpPr>
            <a:xfrm>
              <a:off x="7924799" y="1918452"/>
              <a:ext cx="2134498" cy="1508239"/>
              <a:chOff x="6780652" y="1918452"/>
              <a:chExt cx="2848930" cy="2120152"/>
            </a:xfrm>
          </p:grpSpPr>
          <p:sp>
            <p:nvSpPr>
              <p:cNvPr id="4" name="Star: 5 Points 3"/>
              <p:cNvSpPr/>
              <p:nvPr/>
            </p:nvSpPr>
            <p:spPr>
              <a:xfrm>
                <a:off x="7025054" y="2470638"/>
                <a:ext cx="342900" cy="316524"/>
              </a:xfrm>
              <a:prstGeom prst="star5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" name="Star: 5 Points 4"/>
              <p:cNvSpPr/>
              <p:nvPr/>
            </p:nvSpPr>
            <p:spPr>
              <a:xfrm>
                <a:off x="9033560" y="2470637"/>
                <a:ext cx="342900" cy="316525"/>
              </a:xfrm>
              <a:prstGeom prst="star5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934381" y="1918452"/>
                    <a:ext cx="52424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nb-NO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4381" y="1918452"/>
                    <a:ext cx="524246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7813" b="-40741"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942888" y="1918452"/>
                    <a:ext cx="531364" cy="4616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nb-NO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2888" y="1918452"/>
                    <a:ext cx="531364" cy="4616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7692" b="-40741"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9" name="Group 18"/>
              <p:cNvGrpSpPr/>
              <p:nvPr/>
            </p:nvGrpSpPr>
            <p:grpSpPr>
              <a:xfrm>
                <a:off x="6780652" y="3084202"/>
                <a:ext cx="2848930" cy="954402"/>
                <a:chOff x="6780652" y="3989807"/>
                <a:chExt cx="2848930" cy="95440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8789161" y="4047707"/>
                      <a:ext cx="840421" cy="4616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nb-NO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89161" y="4047707"/>
                      <a:ext cx="840421" cy="46166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8738" r="-16505" b="-679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b-NO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" name="Star: 5 Points 8"/>
                <p:cNvSpPr/>
                <p:nvPr/>
              </p:nvSpPr>
              <p:spPr>
                <a:xfrm>
                  <a:off x="7025054" y="4627685"/>
                  <a:ext cx="342900" cy="316524"/>
                </a:xfrm>
                <a:prstGeom prst="star5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0" name="Star: 5 Points 9"/>
                <p:cNvSpPr/>
                <p:nvPr/>
              </p:nvSpPr>
              <p:spPr>
                <a:xfrm>
                  <a:off x="9033560" y="4627685"/>
                  <a:ext cx="342900" cy="316524"/>
                </a:xfrm>
                <a:prstGeom prst="star5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6780652" y="3989807"/>
                      <a:ext cx="83170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nb-NO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80652" y="3989807"/>
                      <a:ext cx="831703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16667" b="-407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b-NO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8" name="Isosceles Triangle 17"/>
            <p:cNvSpPr/>
            <p:nvPr/>
          </p:nvSpPr>
          <p:spPr>
            <a:xfrm rot="10800000">
              <a:off x="11411421" y="2359263"/>
              <a:ext cx="243737" cy="22517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1336899" y="1982847"/>
                  <a:ext cx="411755" cy="3284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nb-NO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6899" y="1982847"/>
                  <a:ext cx="411755" cy="328420"/>
                </a:xfrm>
                <a:prstGeom prst="rect">
                  <a:avLst/>
                </a:prstGeom>
                <a:blipFill>
                  <a:blip r:embed="rId6"/>
                  <a:stretch>
                    <a:fillRect r="-10448" b="-42593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Isosceles Triangle 21"/>
            <p:cNvSpPr/>
            <p:nvPr/>
          </p:nvSpPr>
          <p:spPr>
            <a:xfrm rot="10800000">
              <a:off x="11411421" y="3249517"/>
              <a:ext cx="243737" cy="22517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1336899" y="2795741"/>
                  <a:ext cx="417088" cy="328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nb-NO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6899" y="2795741"/>
                  <a:ext cx="417088" cy="328421"/>
                </a:xfrm>
                <a:prstGeom prst="rect">
                  <a:avLst/>
                </a:prstGeom>
                <a:blipFill>
                  <a:blip r:embed="rId7"/>
                  <a:stretch>
                    <a:fillRect r="-10294" b="-43396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375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Theory – Problem formulation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0732"/>
                <a:ext cx="10515600" cy="4726232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  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  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  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T</a:t>
                </a:r>
              </a:p>
              <a:p>
                <a:endParaRPr lang="nb-NO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b-NO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</m:m>
                  </m:oMath>
                </a14:m>
                <a:r>
                  <a:rPr lang="nb-NO" dirty="0">
                    <a:solidFill>
                      <a:schemeClr val="bg1"/>
                    </a:solidFill>
                    <a:latin typeface="cmss9" panose="020B0500000000000000" pitchFamily="34" charset="0"/>
                  </a:rPr>
                  <a:t>]    ---- Source signals</a:t>
                </a:r>
              </a:p>
              <a:p>
                <a:endParaRPr lang="nb-NO" dirty="0">
                  <a:solidFill>
                    <a:schemeClr val="bg1"/>
                  </a:solidFill>
                  <a:latin typeface="cmss9" panose="020B0500000000000000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</m:t>
                          </m:r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</m:m>
                  </m:oMath>
                </a14:m>
                <a:r>
                  <a:rPr lang="nb-NO" dirty="0">
                    <a:solidFill>
                      <a:schemeClr val="bg1"/>
                    </a:solidFill>
                    <a:latin typeface="cmss9" panose="020B0500000000000000" pitchFamily="34" charset="0"/>
                  </a:rPr>
                  <a:t>]   ---- </a:t>
                </a:r>
                <a:r>
                  <a:rPr lang="nb-NO" dirty="0" err="1">
                    <a:solidFill>
                      <a:schemeClr val="bg1"/>
                    </a:solidFill>
                    <a:latin typeface="cmss9" panose="020B0500000000000000" pitchFamily="34" charset="0"/>
                  </a:rPr>
                  <a:t>Mixtures</a:t>
                </a:r>
                <a:endParaRPr lang="nb-NO" dirty="0">
                  <a:solidFill>
                    <a:schemeClr val="bg1"/>
                  </a:solidFill>
                  <a:latin typeface="cmss9" panose="020B0500000000000000" pitchFamily="34" charset="0"/>
                </a:endParaRPr>
              </a:p>
              <a:p>
                <a:endParaRPr lang="nb-NO" dirty="0">
                  <a:solidFill>
                    <a:schemeClr val="bg1"/>
                  </a:solidFill>
                  <a:latin typeface="cmss9" panose="020B0500000000000000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b-NO" dirty="0">
                    <a:solidFill>
                      <a:schemeClr val="bg1"/>
                    </a:solidFill>
                    <a:latin typeface="cmss9" panose="020B0500000000000000" pitchFamily="34" charset="0"/>
                  </a:rPr>
                  <a:t> [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nb-NO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os</m:t>
                          </m:r>
                          <m:r>
                            <m:rPr>
                              <m:brk m:alnAt="7"/>
                            </m:r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</m:m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b-NO" dirty="0">
                    <a:solidFill>
                      <a:schemeClr val="bg1"/>
                    </a:solidFill>
                    <a:latin typeface="cmss9" panose="020B0500000000000000" pitchFamily="34" charset="0"/>
                  </a:rPr>
                  <a:t>                   ---- </a:t>
                </a:r>
                <a:r>
                  <a:rPr lang="nb-NO" dirty="0" err="1">
                    <a:solidFill>
                      <a:schemeClr val="bg1"/>
                    </a:solidFill>
                    <a:latin typeface="cmss9" panose="020B0500000000000000" pitchFamily="34" charset="0"/>
                  </a:rPr>
                  <a:t>Mixing</a:t>
                </a:r>
                <a:r>
                  <a:rPr lang="nb-NO" dirty="0">
                    <a:solidFill>
                      <a:schemeClr val="bg1"/>
                    </a:solidFill>
                    <a:latin typeface="cmss9" panose="020B0500000000000000" pitchFamily="34" charset="0"/>
                  </a:rPr>
                  <a:t> </a:t>
                </a:r>
                <a:r>
                  <a:rPr lang="nb-NO" dirty="0" err="1">
                    <a:solidFill>
                      <a:schemeClr val="bg1"/>
                    </a:solidFill>
                    <a:latin typeface="cmss9" panose="020B0500000000000000" pitchFamily="34" charset="0"/>
                  </a:rPr>
                  <a:t>matrix</a:t>
                </a:r>
                <a:r>
                  <a:rPr lang="nb-NO" dirty="0">
                    <a:solidFill>
                      <a:schemeClr val="bg1"/>
                    </a:solidFill>
                    <a:latin typeface="cmss9" panose="020B0500000000000000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0732"/>
                <a:ext cx="10515600" cy="4726232"/>
              </a:xfrm>
              <a:blipFill>
                <a:blip r:embed="rId2"/>
                <a:stretch>
                  <a:fillRect l="-812" t="-11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20608" y="1450732"/>
                <a:ext cx="284870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dirty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>
                    <a:solidFill>
                      <a:schemeClr val="bg1"/>
                    </a:solidFill>
                  </a:rPr>
                  <a:t>number</a:t>
                </a:r>
                <a:r>
                  <a:rPr lang="nb-NO" dirty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>
                    <a:solidFill>
                      <a:schemeClr val="bg1"/>
                    </a:solidFill>
                  </a:rPr>
                  <a:t>of</a:t>
                </a:r>
                <a:r>
                  <a:rPr lang="nb-NO" dirty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>
                    <a:solidFill>
                      <a:schemeClr val="bg1"/>
                    </a:solidFill>
                  </a:rPr>
                  <a:t>mixtures</a:t>
                </a:r>
                <a:endParaRPr lang="nb-NO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dirty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>
                    <a:solidFill>
                      <a:schemeClr val="bg1"/>
                    </a:solidFill>
                  </a:rPr>
                  <a:t>number</a:t>
                </a:r>
                <a:r>
                  <a:rPr lang="nb-NO" dirty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>
                    <a:solidFill>
                      <a:schemeClr val="bg1"/>
                    </a:solidFill>
                  </a:rPr>
                  <a:t>of</a:t>
                </a:r>
                <a:r>
                  <a:rPr lang="nb-NO" dirty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>
                    <a:solidFill>
                      <a:schemeClr val="bg1"/>
                    </a:solidFill>
                  </a:rPr>
                  <a:t>sources</a:t>
                </a:r>
                <a:endParaRPr lang="nb-NO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dirty="0">
                    <a:solidFill>
                      <a:schemeClr val="bg1"/>
                    </a:solidFill>
                  </a:rPr>
                  <a:t> determined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dirty="0">
                    <a:solidFill>
                      <a:schemeClr val="bg1"/>
                    </a:solidFill>
                  </a:rPr>
                  <a:t> underdetermined 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608" y="1450732"/>
                <a:ext cx="2848707" cy="1200329"/>
              </a:xfrm>
              <a:prstGeom prst="rect">
                <a:avLst/>
              </a:prstGeom>
              <a:blipFill>
                <a:blip r:embed="rId3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35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Theory - Workflow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1"/>
                <a:endParaRPr lang="en-US" dirty="0">
                  <a:solidFill>
                    <a:schemeClr val="bg1"/>
                  </a:solidFill>
                  <a:latin typeface="cmss9" panose="020B0500000000000000" pitchFamily="34" charset="0"/>
                </a:endParaRPr>
              </a:p>
              <a:p>
                <a:r>
                  <a:rPr lang="en-US" b="0" dirty="0">
                    <a:solidFill>
                      <a:schemeClr val="bg1"/>
                    </a:solidFill>
                  </a:rPr>
                  <a:t>If the mixing matrix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is known,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mss9" panose="020B0500000000000000" pitchFamily="34" charset="0"/>
                  </a:rPr>
                  <a:t> can be rewritten as a minimization problem with the objective function:</a:t>
                </a:r>
              </a:p>
              <a:p>
                <a:endParaRPr lang="en-US" dirty="0">
                  <a:solidFill>
                    <a:schemeClr val="bg1"/>
                  </a:solidFill>
                  <a:latin typeface="cmss9" panose="020B0500000000000000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𝐴𝑠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cmss9" panose="020B0500000000000000" pitchFamily="34" charset="0"/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  <a:latin typeface="cmss9" panose="020B0500000000000000" pitchFamily="34" charset="0"/>
                  </a:rPr>
                  <a:t>Can be solved using a L2-L1 solver.</a:t>
                </a:r>
              </a:p>
              <a:p>
                <a:pPr lvl="1"/>
                <a:endParaRPr lang="en-US" dirty="0">
                  <a:solidFill>
                    <a:schemeClr val="bg1"/>
                  </a:solidFill>
                  <a:latin typeface="cmss9" panose="020B0500000000000000" pitchFamily="34" charset="0"/>
                </a:endParaRPr>
              </a:p>
              <a:p>
                <a:pPr lvl="1"/>
                <a:endParaRPr lang="en-US" dirty="0">
                  <a:solidFill>
                    <a:schemeClr val="bg1"/>
                  </a:solidFill>
                  <a:latin typeface="cmss9" panose="020B0500000000000000" pitchFamily="34" charset="0"/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  <a:latin typeface="cmss9" panose="020B0500000000000000" pitchFamily="34" charset="0"/>
                  </a:rPr>
                  <a:t>The problem is broken into 2 steps: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  <a:latin typeface="cmss9" panose="020B0500000000000000" pitchFamily="34" charset="0"/>
                  </a:rPr>
                  <a:t>Find the mixing matrix A.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  <a:latin typeface="cmss9" panose="020B0500000000000000" pitchFamily="34" charset="0"/>
                  </a:rPr>
                  <a:t>Having the mixing matrix A, find the original source signals.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  <a:latin typeface="cmss9" panose="020B0500000000000000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51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Theory - Workflow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00528" y="1909990"/>
            <a:ext cx="7790944" cy="655358"/>
            <a:chOff x="1673471" y="1887933"/>
            <a:chExt cx="7790944" cy="655358"/>
          </a:xfrm>
        </p:grpSpPr>
        <p:sp>
          <p:nvSpPr>
            <p:cNvPr id="23" name="TextBox 22"/>
            <p:cNvSpPr txBox="1"/>
            <p:nvPr/>
          </p:nvSpPr>
          <p:spPr>
            <a:xfrm>
              <a:off x="5631643" y="1887933"/>
              <a:ext cx="8143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(3)</a:t>
              </a:r>
              <a:endParaRPr lang="nb-NO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cluster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62568" y="1896960"/>
              <a:ext cx="147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(4)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L2-L1 solver</a:t>
              </a:r>
              <a:endParaRPr lang="nb-NO" dirty="0">
                <a:solidFill>
                  <a:schemeClr val="bg1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673471" y="1887933"/>
              <a:ext cx="7790944" cy="655358"/>
              <a:chOff x="1673471" y="1887933"/>
              <a:chExt cx="7790944" cy="65535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407940" y="1887933"/>
                <a:ext cx="11605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(2) 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Cross plot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673471" y="1896960"/>
                <a:ext cx="7790944" cy="646331"/>
                <a:chOff x="1673471" y="1896960"/>
                <a:chExt cx="7790944" cy="646331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1673471" y="2048608"/>
                      <a:ext cx="36798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nb-NO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73471" y="2048608"/>
                      <a:ext cx="367985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b-NO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3174021" y="2048608"/>
                      <a:ext cx="3611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nb-NO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4021" y="2048608"/>
                      <a:ext cx="361151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16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b-NO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" name="TextBox 8"/>
                <p:cNvSpPr txBox="1"/>
                <p:nvPr/>
              </p:nvSpPr>
              <p:spPr>
                <a:xfrm>
                  <a:off x="2046091" y="1896960"/>
                  <a:ext cx="11599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(1)</a:t>
                  </a:r>
                </a:p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Whitening</a:t>
                  </a:r>
                  <a:endParaRPr lang="nb-NO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0" name="Straight Arrow Connector 9"/>
                <p:cNvCxnSpPr>
                  <a:stCxn id="6" idx="3"/>
                  <a:endCxn id="13" idx="1"/>
                </p:cNvCxnSpPr>
                <p:nvPr/>
              </p:nvCxnSpPr>
              <p:spPr>
                <a:xfrm flipV="1">
                  <a:off x="3535172" y="2225961"/>
                  <a:ext cx="938076" cy="731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4473248" y="2041295"/>
                      <a:ext cx="116262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Cross</a:t>
                      </a:r>
                      <a14:m>
                        <m:oMath xmlns:m="http://schemas.openxmlformats.org/officeDocument/2006/math"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nb-NO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73248" y="2041295"/>
                      <a:ext cx="1162621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4188"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b-NO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6647884" y="2041295"/>
                      <a:ext cx="43872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nb-NO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47884" y="2041295"/>
                      <a:ext cx="438721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389"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b-NO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" name="Straight Arrow Connector 20"/>
                <p:cNvCxnSpPr>
                  <a:endCxn id="23" idx="3"/>
                </p:cNvCxnSpPr>
                <p:nvPr/>
              </p:nvCxnSpPr>
              <p:spPr>
                <a:xfrm flipV="1">
                  <a:off x="5595129" y="2211099"/>
                  <a:ext cx="850904" cy="902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7424587" y="2032558"/>
                      <a:ext cx="43872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nb-NO" dirty="0">
                        <a:solidFill>
                          <a:srgbClr val="00B050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4587" y="2032558"/>
                      <a:ext cx="438721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b-NO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Arrow Connector 24"/>
                <p:cNvCxnSpPr>
                  <a:stCxn id="19" idx="3"/>
                  <a:endCxn id="24" idx="1"/>
                </p:cNvCxnSpPr>
                <p:nvPr/>
              </p:nvCxnSpPr>
              <p:spPr>
                <a:xfrm flipV="1">
                  <a:off x="7086605" y="2217224"/>
                  <a:ext cx="337982" cy="87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>
                  <a:stCxn id="24" idx="3"/>
                  <a:endCxn id="31" idx="1"/>
                </p:cNvCxnSpPr>
                <p:nvPr/>
              </p:nvCxnSpPr>
              <p:spPr>
                <a:xfrm>
                  <a:off x="7863308" y="2217224"/>
                  <a:ext cx="116238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9025694" y="2032558"/>
                      <a:ext cx="43872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nb-NO" dirty="0">
                        <a:solidFill>
                          <a:srgbClr val="00B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25694" y="2032558"/>
                      <a:ext cx="438721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b-NO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4" name="Straight Arrow Connector 33"/>
                <p:cNvCxnSpPr>
                  <a:stCxn id="5" idx="3"/>
                  <a:endCxn id="9" idx="3"/>
                </p:cNvCxnSpPr>
                <p:nvPr/>
              </p:nvCxnSpPr>
              <p:spPr>
                <a:xfrm flipV="1">
                  <a:off x="2041456" y="2220126"/>
                  <a:ext cx="1164633" cy="1314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838200" y="3298247"/>
            <a:ext cx="10515600" cy="32340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(1) Whitening using covariance matrix to remove the first and second order statistics effects.</a:t>
            </a: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(2) Cross plot, normalization and projection onto the unit circle.</a:t>
            </a: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(3) </a:t>
            </a:r>
            <a:r>
              <a:rPr lang="en-US" dirty="0" err="1">
                <a:solidFill>
                  <a:schemeClr val="bg1"/>
                </a:solidFill>
                <a:latin typeface="cmss9" panose="020B0500000000000000" pitchFamily="34" charset="0"/>
              </a:rPr>
              <a:t>kmeans</a:t>
            </a:r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 cluster.</a:t>
            </a:r>
          </a:p>
          <a:p>
            <a:r>
              <a:rPr lang="en-US" dirty="0">
                <a:solidFill>
                  <a:schemeClr val="bg1"/>
                </a:solidFill>
                <a:latin typeface="cmss9" panose="020B0500000000000000" pitchFamily="34" charset="0"/>
              </a:rPr>
              <a:t>(4) Gradient Projection for Sparse Reconstruction.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cmss9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0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2818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Numerical examples – 2 sources, 2 mixtures</a:t>
            </a:r>
            <a:endParaRPr lang="nb-NO" dirty="0">
              <a:solidFill>
                <a:schemeClr val="accent2"/>
              </a:solidFill>
              <a:latin typeface="cmss9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19" y="1807122"/>
            <a:ext cx="5743268" cy="4309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687" y="1807122"/>
            <a:ext cx="5743268" cy="4309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2159" y="180712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added noise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749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1754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mss9" panose="020B0500000000000000" pitchFamily="34" charset="0"/>
              </a:rPr>
              <a:t>Numerical examples – 2 sources, 2 mixtures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47" y="2016398"/>
            <a:ext cx="5255532" cy="3943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879" y="2016398"/>
            <a:ext cx="5255532" cy="39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633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cmss9</vt:lpstr>
      <vt:lpstr>Office Theme</vt:lpstr>
      <vt:lpstr>Source separation using  co-located variable source strengths</vt:lpstr>
      <vt:lpstr>Outline</vt:lpstr>
      <vt:lpstr>Introduction </vt:lpstr>
      <vt:lpstr>Theory – Independent Component Analysis</vt:lpstr>
      <vt:lpstr>Theory – Problem formulation</vt:lpstr>
      <vt:lpstr>Theory - Workflow</vt:lpstr>
      <vt:lpstr>Theory - Workflow</vt:lpstr>
      <vt:lpstr>Numerical examples – 2 sources, 2 mixtures</vt:lpstr>
      <vt:lpstr>Numerical examples – 2 sources, 2 mixtures</vt:lpstr>
      <vt:lpstr>Numerical examples – 2 sources, 2 mixtures</vt:lpstr>
      <vt:lpstr>Numerical examples – 3 sources, 2 mixtures</vt:lpstr>
      <vt:lpstr>Numerical examples – 3 sources, 2 mixtures</vt:lpstr>
      <vt:lpstr>Numerical examples – 3 sources, 2 mixtures</vt:lpstr>
      <vt:lpstr>Numerical examples – 3 sources, 2 mixtures</vt:lpstr>
      <vt:lpstr>Field data example – 2 sources, 2 mixtures</vt:lpstr>
      <vt:lpstr>Field data example – 2 sources, 2 mixtures</vt:lpstr>
      <vt:lpstr>Field data example – 3 sources, 2 mixtures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source separation using variable source strengths</dc:title>
  <dc:creator>Toan Dao</dc:creator>
  <cp:lastModifiedBy>Toan Dao</cp:lastModifiedBy>
  <cp:revision>33</cp:revision>
  <dcterms:created xsi:type="dcterms:W3CDTF">2017-04-22T20:26:38Z</dcterms:created>
  <dcterms:modified xsi:type="dcterms:W3CDTF">2017-04-24T12:34:51Z</dcterms:modified>
</cp:coreProperties>
</file>