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notesMasterIdLst>
    <p:notesMasterId r:id="rId51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31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50" Type="http://schemas.openxmlformats.org/officeDocument/2006/relationships/slide" Target="slides/slide48.xml"/><Relationship Id="rId51" Type="http://schemas.openxmlformats.org/officeDocument/2006/relationships/notesMaster" Target="notesMasters/notesMaster1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E34F-4401-46A6-B137-F3151C441F9A}" type="datetimeFigureOut">
              <a:rPr lang="en-GB" smtClean="0"/>
              <a:t>5/25/14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459B0-CF6C-49E0-A6B1-9887D63B1D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115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592" indent="-26321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4405" indent="-2096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6778" indent="-2096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7621" indent="-2096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38359" indent="-2096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79096" indent="-2096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19834" indent="-2096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60572" indent="-2096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D3AF1C-E520-47B4-9FF0-EA068C01794F}" type="slidenum">
              <a:rPr lang="en-GB" altLang="en-US" sz="100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GB" altLang="en-US" sz="1000">
              <a:solidFill>
                <a:prstClr val="black"/>
              </a:solidFill>
            </a:endParaRPr>
          </a:p>
        </p:txBody>
      </p:sp>
      <p:sp>
        <p:nvSpPr>
          <p:cNvPr id="210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690563"/>
            <a:ext cx="4560887" cy="3421062"/>
          </a:xfrm>
          <a:ln w="12700" cap="flat"/>
        </p:spPr>
      </p:sp>
      <p:sp>
        <p:nvSpPr>
          <p:cNvPr id="210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2450"/>
            <a:ext cx="5029635" cy="4112900"/>
          </a:xfrm>
          <a:noFill/>
        </p:spPr>
        <p:txBody>
          <a:bodyPr lIns="89384" tIns="43959" rIns="89384" bIns="43959"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592" indent="-26321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4405" indent="-2096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6778" indent="-2096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7621" indent="-2096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38359" indent="-2096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79096" indent="-2096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19834" indent="-2096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60572" indent="-2096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6430421-E585-4AE6-B94A-D10980B7646C}" type="slidenum">
              <a:rPr lang="en-GB" altLang="en-US" sz="100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</a:t>
            </a:fld>
            <a:endParaRPr lang="en-GB" altLang="en-US" sz="1000">
              <a:solidFill>
                <a:prstClr val="black"/>
              </a:solidFill>
            </a:endParaRPr>
          </a:p>
        </p:txBody>
      </p:sp>
      <p:sp>
        <p:nvSpPr>
          <p:cNvPr id="211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690563"/>
            <a:ext cx="4560887" cy="3421062"/>
          </a:xfrm>
          <a:ln w="12700" cap="flat"/>
        </p:spPr>
      </p:sp>
      <p:sp>
        <p:nvSpPr>
          <p:cNvPr id="211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2450"/>
            <a:ext cx="5029635" cy="4112900"/>
          </a:xfrm>
          <a:noFill/>
        </p:spPr>
        <p:txBody>
          <a:bodyPr lIns="89384" tIns="43959" rIns="89384" bIns="43959"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85592" indent="-26321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54405" indent="-2096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76778" indent="-2096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897621" indent="-20965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338359" indent="-2096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779096" indent="-2096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19834" indent="-2096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660572" indent="-20965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B8DD621-726F-4FC8-87C6-C543416207D0}" type="slidenum">
              <a:rPr lang="en-GB" altLang="en-US" sz="100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26</a:t>
            </a:fld>
            <a:endParaRPr lang="en-GB" altLang="en-US" sz="1000">
              <a:solidFill>
                <a:prstClr val="black"/>
              </a:solidFill>
            </a:endParaRPr>
          </a:p>
        </p:txBody>
      </p:sp>
      <p:sp>
        <p:nvSpPr>
          <p:cNvPr id="212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690563"/>
            <a:ext cx="4560887" cy="3421062"/>
          </a:xfrm>
          <a:ln w="12700" cap="flat"/>
        </p:spPr>
      </p:sp>
      <p:sp>
        <p:nvSpPr>
          <p:cNvPr id="212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2450"/>
            <a:ext cx="5029635" cy="4112900"/>
          </a:xfrm>
          <a:noFill/>
        </p:spPr>
        <p:txBody>
          <a:bodyPr lIns="89384" tIns="43959" rIns="89384" bIns="43959"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286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949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934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13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313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74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686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699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246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753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slideLayout" Target="../slideLayouts/slideLayout9.xml"/><Relationship Id="rId6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1.xml"/><Relationship Id="rId8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9" descr="Second_To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600"/>
            <a:ext cx="7478713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en-US" smtClean="0"/>
              <a:t>Click to edit Master title style</a:t>
            </a:r>
          </a:p>
        </p:txBody>
      </p:sp>
      <p:sp>
        <p:nvSpPr>
          <p:cNvPr id="102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43100"/>
            <a:ext cx="75438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en-US" smtClean="0"/>
              <a:t>Click to edit Master text styles</a:t>
            </a:r>
          </a:p>
          <a:p>
            <a:pPr lvl="1"/>
            <a:r>
              <a:rPr lang="da-DK" altLang="en-US" smtClean="0"/>
              <a:t>Second level</a:t>
            </a:r>
          </a:p>
          <a:p>
            <a:pPr lvl="2"/>
            <a:r>
              <a:rPr lang="da-DK" altLang="en-US" smtClean="0"/>
              <a:t>Third level</a:t>
            </a:r>
          </a:p>
          <a:p>
            <a:pPr lvl="3"/>
            <a:r>
              <a:rPr lang="da-DK" altLang="en-US" smtClean="0"/>
              <a:t>Fourth level</a:t>
            </a:r>
          </a:p>
          <a:p>
            <a:pPr lvl="4"/>
            <a:r>
              <a:rPr lang="da-DK" altLang="en-US" smtClean="0"/>
              <a:t>Fifth level</a:t>
            </a:r>
          </a:p>
        </p:txBody>
      </p:sp>
      <p:pic>
        <p:nvPicPr>
          <p:cNvPr id="1029" name="Picture 3" descr="Imperial logo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01600"/>
            <a:ext cx="15938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803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C5153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C51538"/>
          </a:solidFill>
          <a:latin typeface="Impact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C51538"/>
          </a:solidFill>
          <a:latin typeface="Impact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C51538"/>
          </a:solidFill>
          <a:latin typeface="Impact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C51538"/>
          </a:solidFill>
          <a:latin typeface="Impact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rgbClr val="C51538"/>
          </a:solidFill>
          <a:latin typeface="Impact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rgbClr val="C51538"/>
          </a:solidFill>
          <a:latin typeface="Impact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rgbClr val="C51538"/>
          </a:solidFill>
          <a:latin typeface="Impact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rgbClr val="C51538"/>
          </a:solidFill>
          <a:latin typeface="Impact" pitchFamily="34" charset="0"/>
          <a:cs typeface="Arial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00099"/>
          </a:solidFill>
          <a:latin typeface="+mn-lt"/>
          <a:ea typeface="+mn-ea"/>
          <a:cs typeface="+mn-cs"/>
        </a:defRPr>
      </a:lvl1pPr>
      <a:lvl2pPr marL="727075" indent="-1905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−"/>
        <a:defRPr sz="1600">
          <a:solidFill>
            <a:srgbClr val="000099"/>
          </a:solidFill>
          <a:latin typeface="+mn-lt"/>
          <a:cs typeface="+mn-cs"/>
        </a:defRPr>
      </a:lvl2pPr>
      <a:lvl3pPr marL="1096963" indent="-1905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0099"/>
          </a:solidFill>
          <a:latin typeface="+mn-lt"/>
          <a:cs typeface="+mn-cs"/>
        </a:defRPr>
      </a:lvl3pPr>
      <a:lvl4pPr marL="1466850" indent="-1905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>
          <a:solidFill>
            <a:srgbClr val="000099"/>
          </a:solidFill>
          <a:latin typeface="+mn-lt"/>
          <a:cs typeface="+mn-cs"/>
        </a:defRPr>
      </a:lvl4pPr>
      <a:lvl5pPr marL="1849438" indent="-2032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000099"/>
          </a:solidFill>
          <a:latin typeface="+mn-lt"/>
          <a:cs typeface="+mn-cs"/>
        </a:defRPr>
      </a:lvl5pPr>
      <a:lvl6pPr marL="2306638" indent="-2032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000099"/>
          </a:solidFill>
          <a:latin typeface="+mn-lt"/>
          <a:cs typeface="+mn-cs"/>
        </a:defRPr>
      </a:lvl6pPr>
      <a:lvl7pPr marL="2763838" indent="-2032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000099"/>
          </a:solidFill>
          <a:latin typeface="+mn-lt"/>
          <a:cs typeface="+mn-cs"/>
        </a:defRPr>
      </a:lvl7pPr>
      <a:lvl8pPr marL="3221038" indent="-2032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000099"/>
          </a:solidFill>
          <a:latin typeface="+mn-lt"/>
          <a:cs typeface="+mn-cs"/>
        </a:defRPr>
      </a:lvl8pPr>
      <a:lvl9pPr marL="3678238" indent="-2032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rgbClr val="000099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152400"/>
            <a:ext cx="6553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3075" name="Text Box 3"/>
          <p:cNvSpPr txBox="1">
            <a:spLocks noChangeArrowheads="1"/>
          </p:cNvSpPr>
          <p:nvPr userDrawn="1"/>
        </p:nvSpPr>
        <p:spPr bwMode="auto">
          <a:xfrm>
            <a:off x="1655763" y="754063"/>
            <a:ext cx="782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en-US" altLang="en-US" sz="24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 userDrawn="1"/>
        </p:nvSpPr>
        <p:spPr bwMode="auto">
          <a:xfrm>
            <a:off x="1655763" y="754063"/>
            <a:ext cx="782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en-US" altLang="en-US" sz="24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 userDrawn="1"/>
        </p:nvSpPr>
        <p:spPr bwMode="auto">
          <a:xfrm>
            <a:off x="0" y="6521450"/>
            <a:ext cx="720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fld id="{372F4135-0295-4BA3-BF56-C838FC980E9C}" type="slidenum">
              <a:rPr lang="en-GB" altLang="en-US" sz="1600" b="0" i="1" smtClean="0">
                <a:solidFill>
                  <a:srgbClr val="6E6E6F"/>
                </a:solidFill>
                <a:latin typeface="Verdana" pitchFamily="34" charset="0"/>
                <a:cs typeface="Times New Roman" pitchFamily="18" charset="0"/>
              </a:rPr>
              <a:pPr eaLnBrk="1" fontAlgn="base" hangingPunct="1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 sz="1600" b="0" i="1" smtClean="0">
              <a:solidFill>
                <a:srgbClr val="6E6E6F"/>
              </a:solidFill>
              <a:latin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327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8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5763"/>
            <a:ext cx="7777163" cy="16557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6038" rIns="90488" bIns="46038" anchor="t"/>
          <a:lstStyle/>
          <a:p>
            <a:pPr algn="ctr" eaLnBrk="1" hangingPunct="1">
              <a:lnSpc>
                <a:spcPct val="140000"/>
              </a:lnSpc>
            </a:pPr>
            <a:r>
              <a:rPr lang="en-GB" altLang="en-US" sz="4700" smtClean="0"/>
              <a:t>Methodology</a:t>
            </a:r>
            <a:endParaRPr lang="en-GB" altLang="en-US" sz="3300" smtClean="0"/>
          </a:p>
        </p:txBody>
      </p:sp>
    </p:spTree>
    <p:extLst>
      <p:ext uri="{BB962C8B-B14F-4D97-AF65-F5344CB8AC3E}">
        <p14:creationId xmlns:p14="http://schemas.microsoft.com/office/powerpoint/2010/main" val="280438261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1022350" y="1825625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9092" name="Oval 4"/>
          <p:cNvSpPr>
            <a:spLocks noChangeAspect="1" noChangeArrowheads="1"/>
          </p:cNvSpPr>
          <p:nvPr/>
        </p:nvSpPr>
        <p:spPr bwMode="auto">
          <a:xfrm>
            <a:off x="1595438" y="2100263"/>
            <a:ext cx="2882900" cy="2903537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687388" y="261938"/>
            <a:ext cx="77724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1019175" y="1827213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9095" name="Text Box 7"/>
          <p:cNvSpPr txBox="1">
            <a:spLocks noChangeArrowheads="1"/>
          </p:cNvSpPr>
          <p:nvPr/>
        </p:nvSpPr>
        <p:spPr bwMode="auto">
          <a:xfrm>
            <a:off x="1984375" y="1127125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89096" name="Rectangle 8"/>
          <p:cNvSpPr>
            <a:spLocks noChangeArrowheads="1"/>
          </p:cNvSpPr>
          <p:nvPr/>
        </p:nvSpPr>
        <p:spPr bwMode="auto">
          <a:xfrm>
            <a:off x="685800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89097" name="Rectangle 9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9098" name="Text Box 1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grpSp>
        <p:nvGrpSpPr>
          <p:cNvPr id="89099" name="Group 11"/>
          <p:cNvGrpSpPr>
            <a:grpSpLocks/>
          </p:cNvGrpSpPr>
          <p:nvPr/>
        </p:nvGrpSpPr>
        <p:grpSpPr bwMode="auto">
          <a:xfrm>
            <a:off x="1027113" y="1833563"/>
            <a:ext cx="4025900" cy="3397250"/>
            <a:chOff x="645" y="1154"/>
            <a:chExt cx="2536" cy="2140"/>
          </a:xfrm>
        </p:grpSpPr>
        <p:sp>
          <p:nvSpPr>
            <p:cNvPr id="89114" name="AutoShape 12"/>
            <p:cNvSpPr>
              <a:spLocks noChangeArrowheads="1"/>
            </p:cNvSpPr>
            <p:nvPr/>
          </p:nvSpPr>
          <p:spPr bwMode="auto">
            <a:xfrm flipV="1">
              <a:off x="645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9115" name="AutoShape 13"/>
            <p:cNvSpPr>
              <a:spLocks noChangeArrowheads="1"/>
            </p:cNvSpPr>
            <p:nvPr/>
          </p:nvSpPr>
          <p:spPr bwMode="auto">
            <a:xfrm flipH="1" flipV="1">
              <a:off x="777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9116" name="Rectangle 14"/>
            <p:cNvSpPr>
              <a:spLocks noChangeArrowheads="1"/>
            </p:cNvSpPr>
            <p:nvPr/>
          </p:nvSpPr>
          <p:spPr bwMode="auto">
            <a:xfrm>
              <a:off x="672" y="1154"/>
              <a:ext cx="2495" cy="1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9100" name="Oval 15"/>
          <p:cNvSpPr>
            <a:spLocks noChangeAspect="1" noChangeArrowheads="1"/>
          </p:cNvSpPr>
          <p:nvPr/>
        </p:nvSpPr>
        <p:spPr bwMode="auto">
          <a:xfrm>
            <a:off x="2746375" y="1520825"/>
            <a:ext cx="576263" cy="579438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89101" name="Group 16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89106" name="Group 17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89108" name="Group 18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89110" name="Rectangle 19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9111" name="Rectangle 20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9112" name="Rectangle 21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9113" name="Rectangle 22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89109" name="Rectangle 23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9107" name="Rectangle 24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9102" name="Rectangle 25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89103" name="Text Box 26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89104" name="Text Box 27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#1</a:t>
            </a:r>
          </a:p>
        </p:txBody>
      </p:sp>
      <p:sp>
        <p:nvSpPr>
          <p:cNvPr id="89105" name="Text Box 28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</p:spTree>
    <p:extLst>
      <p:ext uri="{BB962C8B-B14F-4D97-AF65-F5344CB8AC3E}">
        <p14:creationId xmlns:p14="http://schemas.microsoft.com/office/powerpoint/2010/main" val="28850812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1022350" y="1825625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0116" name="Oval 4"/>
          <p:cNvSpPr>
            <a:spLocks noChangeAspect="1" noChangeArrowheads="1"/>
          </p:cNvSpPr>
          <p:nvPr/>
        </p:nvSpPr>
        <p:spPr bwMode="auto">
          <a:xfrm>
            <a:off x="1882775" y="2390775"/>
            <a:ext cx="2308225" cy="232410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687388" y="261938"/>
            <a:ext cx="77724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1019175" y="1827213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1984375" y="1127125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685800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90121" name="Rectangle 9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0122" name="Text Box 1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grpSp>
        <p:nvGrpSpPr>
          <p:cNvPr id="90123" name="Group 11"/>
          <p:cNvGrpSpPr>
            <a:grpSpLocks/>
          </p:cNvGrpSpPr>
          <p:nvPr/>
        </p:nvGrpSpPr>
        <p:grpSpPr bwMode="auto">
          <a:xfrm>
            <a:off x="1027113" y="1833563"/>
            <a:ext cx="4025900" cy="3397250"/>
            <a:chOff x="645" y="1154"/>
            <a:chExt cx="2536" cy="2140"/>
          </a:xfrm>
        </p:grpSpPr>
        <p:sp>
          <p:nvSpPr>
            <p:cNvPr id="90138" name="AutoShape 12"/>
            <p:cNvSpPr>
              <a:spLocks noChangeArrowheads="1"/>
            </p:cNvSpPr>
            <p:nvPr/>
          </p:nvSpPr>
          <p:spPr bwMode="auto">
            <a:xfrm flipV="1">
              <a:off x="645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90139" name="AutoShape 13"/>
            <p:cNvSpPr>
              <a:spLocks noChangeArrowheads="1"/>
            </p:cNvSpPr>
            <p:nvPr/>
          </p:nvSpPr>
          <p:spPr bwMode="auto">
            <a:xfrm flipH="1" flipV="1">
              <a:off x="777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90140" name="Rectangle 14"/>
            <p:cNvSpPr>
              <a:spLocks noChangeArrowheads="1"/>
            </p:cNvSpPr>
            <p:nvPr/>
          </p:nvSpPr>
          <p:spPr bwMode="auto">
            <a:xfrm>
              <a:off x="672" y="1154"/>
              <a:ext cx="2495" cy="1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90124" name="Oval 15"/>
          <p:cNvSpPr>
            <a:spLocks noChangeArrowheads="1"/>
          </p:cNvSpPr>
          <p:nvPr/>
        </p:nvSpPr>
        <p:spPr bwMode="auto">
          <a:xfrm>
            <a:off x="2457450" y="1228725"/>
            <a:ext cx="1154113" cy="1162050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90125" name="Group 16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90130" name="Group 17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90132" name="Group 18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90134" name="Rectangle 19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0135" name="Rectangle 20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0136" name="Rectangle 21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0137" name="Rectangle 22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90133" name="Rectangle 23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0131" name="Rectangle 24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90126" name="Rectangle 25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90127" name="Text Box 26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90128" name="Text Box 27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#2</a:t>
            </a:r>
          </a:p>
        </p:txBody>
      </p:sp>
      <p:sp>
        <p:nvSpPr>
          <p:cNvPr id="90129" name="Text Box 28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</p:spTree>
    <p:extLst>
      <p:ext uri="{BB962C8B-B14F-4D97-AF65-F5344CB8AC3E}">
        <p14:creationId xmlns:p14="http://schemas.microsoft.com/office/powerpoint/2010/main" val="80010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1022350" y="1825625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1140" name="Oval 4"/>
          <p:cNvSpPr>
            <a:spLocks noChangeAspect="1" noChangeArrowheads="1"/>
          </p:cNvSpPr>
          <p:nvPr/>
        </p:nvSpPr>
        <p:spPr bwMode="auto">
          <a:xfrm>
            <a:off x="2170113" y="2681288"/>
            <a:ext cx="1731962" cy="1743075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687388" y="261938"/>
            <a:ext cx="77724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1019175" y="1827213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1984375" y="1127125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685800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91145" name="Rectangle 9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grpSp>
        <p:nvGrpSpPr>
          <p:cNvPr id="91147" name="Group 11"/>
          <p:cNvGrpSpPr>
            <a:grpSpLocks/>
          </p:cNvGrpSpPr>
          <p:nvPr/>
        </p:nvGrpSpPr>
        <p:grpSpPr bwMode="auto">
          <a:xfrm>
            <a:off x="1027113" y="1833563"/>
            <a:ext cx="4025900" cy="3397250"/>
            <a:chOff x="645" y="1154"/>
            <a:chExt cx="2536" cy="2140"/>
          </a:xfrm>
        </p:grpSpPr>
        <p:sp>
          <p:nvSpPr>
            <p:cNvPr id="91162" name="AutoShape 12"/>
            <p:cNvSpPr>
              <a:spLocks noChangeArrowheads="1"/>
            </p:cNvSpPr>
            <p:nvPr/>
          </p:nvSpPr>
          <p:spPr bwMode="auto">
            <a:xfrm flipV="1">
              <a:off x="645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91163" name="AutoShape 13"/>
            <p:cNvSpPr>
              <a:spLocks noChangeArrowheads="1"/>
            </p:cNvSpPr>
            <p:nvPr/>
          </p:nvSpPr>
          <p:spPr bwMode="auto">
            <a:xfrm flipH="1" flipV="1">
              <a:off x="777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91164" name="Rectangle 14"/>
            <p:cNvSpPr>
              <a:spLocks noChangeArrowheads="1"/>
            </p:cNvSpPr>
            <p:nvPr/>
          </p:nvSpPr>
          <p:spPr bwMode="auto">
            <a:xfrm>
              <a:off x="672" y="1154"/>
              <a:ext cx="2495" cy="1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91148" name="Oval 15"/>
          <p:cNvSpPr>
            <a:spLocks noChangeAspect="1" noChangeArrowheads="1"/>
          </p:cNvSpPr>
          <p:nvPr/>
        </p:nvSpPr>
        <p:spPr bwMode="auto">
          <a:xfrm>
            <a:off x="2168525" y="939800"/>
            <a:ext cx="1731963" cy="1743075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91149" name="Group 16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91154" name="Group 17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91156" name="Group 18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91158" name="Rectangle 19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1159" name="Rectangle 20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1160" name="Rectangle 21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1161" name="Rectangle 22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91157" name="Rectangle 23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1155" name="Rectangle 24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91150" name="Rectangle 25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91151" name="Text Box 26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91152" name="Text Box 27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#3</a:t>
            </a:r>
          </a:p>
        </p:txBody>
      </p:sp>
      <p:sp>
        <p:nvSpPr>
          <p:cNvPr id="91153" name="Text Box 28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</p:spTree>
    <p:extLst>
      <p:ext uri="{BB962C8B-B14F-4D97-AF65-F5344CB8AC3E}">
        <p14:creationId xmlns:p14="http://schemas.microsoft.com/office/powerpoint/2010/main" val="183711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1022350" y="1825625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164" name="Oval 4"/>
          <p:cNvSpPr>
            <a:spLocks noChangeArrowheads="1"/>
          </p:cNvSpPr>
          <p:nvPr/>
        </p:nvSpPr>
        <p:spPr bwMode="auto">
          <a:xfrm>
            <a:off x="2459038" y="2970213"/>
            <a:ext cx="1154112" cy="116205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687388" y="261938"/>
            <a:ext cx="77724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1019175" y="1827213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1984375" y="1127125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685800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92169" name="Rectangle 9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grpSp>
        <p:nvGrpSpPr>
          <p:cNvPr id="92171" name="Group 11"/>
          <p:cNvGrpSpPr>
            <a:grpSpLocks/>
          </p:cNvGrpSpPr>
          <p:nvPr/>
        </p:nvGrpSpPr>
        <p:grpSpPr bwMode="auto">
          <a:xfrm>
            <a:off x="1027113" y="1833563"/>
            <a:ext cx="4025900" cy="3397250"/>
            <a:chOff x="645" y="1154"/>
            <a:chExt cx="2536" cy="2140"/>
          </a:xfrm>
        </p:grpSpPr>
        <p:sp>
          <p:nvSpPr>
            <p:cNvPr id="92186" name="AutoShape 12"/>
            <p:cNvSpPr>
              <a:spLocks noChangeArrowheads="1"/>
            </p:cNvSpPr>
            <p:nvPr/>
          </p:nvSpPr>
          <p:spPr bwMode="auto">
            <a:xfrm flipV="1">
              <a:off x="645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92187" name="AutoShape 13"/>
            <p:cNvSpPr>
              <a:spLocks noChangeArrowheads="1"/>
            </p:cNvSpPr>
            <p:nvPr/>
          </p:nvSpPr>
          <p:spPr bwMode="auto">
            <a:xfrm flipH="1" flipV="1">
              <a:off x="777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92188" name="Rectangle 14"/>
            <p:cNvSpPr>
              <a:spLocks noChangeArrowheads="1"/>
            </p:cNvSpPr>
            <p:nvPr/>
          </p:nvSpPr>
          <p:spPr bwMode="auto">
            <a:xfrm>
              <a:off x="672" y="1154"/>
              <a:ext cx="2495" cy="1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92172" name="Oval 15"/>
          <p:cNvSpPr>
            <a:spLocks noChangeAspect="1" noChangeArrowheads="1"/>
          </p:cNvSpPr>
          <p:nvPr/>
        </p:nvSpPr>
        <p:spPr bwMode="auto">
          <a:xfrm>
            <a:off x="1881188" y="649288"/>
            <a:ext cx="2308225" cy="2324100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92173" name="Group 16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92178" name="Group 17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92180" name="Group 18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92182" name="Rectangle 19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183" name="Rectangle 20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184" name="Rectangle 21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185" name="Rectangle 22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92181" name="Rectangle 23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2179" name="Rectangle 24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92174" name="Rectangle 25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92175" name="Text Box 26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92176" name="Text Box 27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#4</a:t>
            </a:r>
          </a:p>
        </p:txBody>
      </p:sp>
      <p:sp>
        <p:nvSpPr>
          <p:cNvPr id="92177" name="Text Box 28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</p:spTree>
    <p:extLst>
      <p:ext uri="{BB962C8B-B14F-4D97-AF65-F5344CB8AC3E}">
        <p14:creationId xmlns:p14="http://schemas.microsoft.com/office/powerpoint/2010/main" val="2636090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1022350" y="1825625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3188" name="Oval 4"/>
          <p:cNvSpPr>
            <a:spLocks noChangeAspect="1" noChangeArrowheads="1"/>
          </p:cNvSpPr>
          <p:nvPr/>
        </p:nvSpPr>
        <p:spPr bwMode="auto">
          <a:xfrm>
            <a:off x="2747963" y="3262313"/>
            <a:ext cx="576262" cy="579437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687388" y="261938"/>
            <a:ext cx="77724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1019175" y="1827213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1984375" y="1127125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93192" name="Rectangle 8"/>
          <p:cNvSpPr>
            <a:spLocks noChangeArrowheads="1"/>
          </p:cNvSpPr>
          <p:nvPr/>
        </p:nvSpPr>
        <p:spPr bwMode="auto">
          <a:xfrm>
            <a:off x="685800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93193" name="Rectangle 9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grpSp>
        <p:nvGrpSpPr>
          <p:cNvPr id="93195" name="Group 11"/>
          <p:cNvGrpSpPr>
            <a:grpSpLocks/>
          </p:cNvGrpSpPr>
          <p:nvPr/>
        </p:nvGrpSpPr>
        <p:grpSpPr bwMode="auto">
          <a:xfrm>
            <a:off x="1027113" y="1833563"/>
            <a:ext cx="4025900" cy="3397250"/>
            <a:chOff x="645" y="1154"/>
            <a:chExt cx="2536" cy="2140"/>
          </a:xfrm>
        </p:grpSpPr>
        <p:sp>
          <p:nvSpPr>
            <p:cNvPr id="93210" name="AutoShape 12"/>
            <p:cNvSpPr>
              <a:spLocks noChangeArrowheads="1"/>
            </p:cNvSpPr>
            <p:nvPr/>
          </p:nvSpPr>
          <p:spPr bwMode="auto">
            <a:xfrm flipV="1">
              <a:off x="645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93211" name="AutoShape 13"/>
            <p:cNvSpPr>
              <a:spLocks noChangeArrowheads="1"/>
            </p:cNvSpPr>
            <p:nvPr/>
          </p:nvSpPr>
          <p:spPr bwMode="auto">
            <a:xfrm flipH="1" flipV="1">
              <a:off x="777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93212" name="Rectangle 14"/>
            <p:cNvSpPr>
              <a:spLocks noChangeArrowheads="1"/>
            </p:cNvSpPr>
            <p:nvPr/>
          </p:nvSpPr>
          <p:spPr bwMode="auto">
            <a:xfrm>
              <a:off x="672" y="1154"/>
              <a:ext cx="2495" cy="1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93196" name="Oval 15"/>
          <p:cNvSpPr>
            <a:spLocks noChangeAspect="1" noChangeArrowheads="1"/>
          </p:cNvSpPr>
          <p:nvPr/>
        </p:nvSpPr>
        <p:spPr bwMode="auto">
          <a:xfrm>
            <a:off x="1593850" y="358775"/>
            <a:ext cx="2882900" cy="2903538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93197" name="Group 16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93202" name="Group 17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93204" name="Group 18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93206" name="Rectangle 19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3207" name="Rectangle 20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3208" name="Rectangle 21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3209" name="Rectangle 22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93205" name="Rectangle 23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3203" name="Rectangle 24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93198" name="Rectangle 25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93199" name="Text Box 26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93200" name="Text Box 27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#5</a:t>
            </a:r>
          </a:p>
        </p:txBody>
      </p:sp>
      <p:sp>
        <p:nvSpPr>
          <p:cNvPr id="93201" name="Text Box 28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</p:spTree>
    <p:extLst>
      <p:ext uri="{BB962C8B-B14F-4D97-AF65-F5344CB8AC3E}">
        <p14:creationId xmlns:p14="http://schemas.microsoft.com/office/powerpoint/2010/main" val="2323726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4211" name="AutoShape 3"/>
          <p:cNvSpPr>
            <a:spLocks noChangeArrowheads="1"/>
          </p:cNvSpPr>
          <p:nvPr/>
        </p:nvSpPr>
        <p:spPr bwMode="auto">
          <a:xfrm>
            <a:off x="102393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4212" name="AutoShape 4"/>
          <p:cNvSpPr>
            <a:spLocks noChangeArrowheads="1"/>
          </p:cNvSpPr>
          <p:nvPr/>
        </p:nvSpPr>
        <p:spPr bwMode="auto">
          <a:xfrm flipH="1">
            <a:off x="123348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4214" name="Text Box 6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94215" name="Oval 7"/>
          <p:cNvSpPr>
            <a:spLocks noChangeAspect="1" noChangeArrowheads="1"/>
          </p:cNvSpPr>
          <p:nvPr/>
        </p:nvSpPr>
        <p:spPr bwMode="auto">
          <a:xfrm>
            <a:off x="1303338" y="68263"/>
            <a:ext cx="3460750" cy="3484562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4216" name="Oval 8"/>
          <p:cNvSpPr>
            <a:spLocks noChangeAspect="1" noChangeArrowheads="1"/>
          </p:cNvSpPr>
          <p:nvPr/>
        </p:nvSpPr>
        <p:spPr bwMode="auto">
          <a:xfrm>
            <a:off x="3016250" y="3551238"/>
            <a:ext cx="36513" cy="36512"/>
          </a:xfrm>
          <a:prstGeom prst="ellipse">
            <a:avLst/>
          </a:prstGeom>
          <a:solidFill>
            <a:srgbClr val="FFFF99"/>
          </a:solidFill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94217" name="Group 9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94223" name="Group 10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94225" name="Group 11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94227" name="Rectangle 12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4228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4229" name="Rectangle 14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4230" name="Rectangle 15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94226" name="Rectangle 16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4224" name="Rectangle 17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94218" name="Rectangle 18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94219" name="Text Box 19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94220" name="Rectangle 20"/>
          <p:cNvSpPr>
            <a:spLocks noChangeArrowheads="1"/>
          </p:cNvSpPr>
          <p:nvPr/>
        </p:nvSpPr>
        <p:spPr bwMode="auto">
          <a:xfrm>
            <a:off x="2916238" y="3573463"/>
            <a:ext cx="215900" cy="714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4221" name="Text Box 21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#6</a:t>
            </a:r>
          </a:p>
        </p:txBody>
      </p:sp>
      <p:sp>
        <p:nvSpPr>
          <p:cNvPr id="94222" name="Text Box 22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</p:spTree>
    <p:extLst>
      <p:ext uri="{BB962C8B-B14F-4D97-AF65-F5344CB8AC3E}">
        <p14:creationId xmlns:p14="http://schemas.microsoft.com/office/powerpoint/2010/main" val="239519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5235" name="Oval 3"/>
          <p:cNvSpPr>
            <a:spLocks noChangeAspect="1" noChangeArrowheads="1"/>
          </p:cNvSpPr>
          <p:nvPr/>
        </p:nvSpPr>
        <p:spPr bwMode="auto">
          <a:xfrm>
            <a:off x="2744788" y="3260725"/>
            <a:ext cx="576262" cy="579438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5236" name="AutoShape 4"/>
          <p:cNvSpPr>
            <a:spLocks noChangeArrowheads="1"/>
          </p:cNvSpPr>
          <p:nvPr/>
        </p:nvSpPr>
        <p:spPr bwMode="auto">
          <a:xfrm>
            <a:off x="102393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5237" name="AutoShape 5"/>
          <p:cNvSpPr>
            <a:spLocks noChangeArrowheads="1"/>
          </p:cNvSpPr>
          <p:nvPr/>
        </p:nvSpPr>
        <p:spPr bwMode="auto">
          <a:xfrm flipH="1">
            <a:off x="123348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2916238" y="3548063"/>
            <a:ext cx="215900" cy="714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5241" name="Oval 9"/>
          <p:cNvSpPr>
            <a:spLocks noChangeAspect="1" noChangeArrowheads="1"/>
          </p:cNvSpPr>
          <p:nvPr/>
        </p:nvSpPr>
        <p:spPr bwMode="auto">
          <a:xfrm>
            <a:off x="1016000" y="-222250"/>
            <a:ext cx="4037013" cy="4064000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95242" name="Group 10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95247" name="Group 11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95249" name="Group 12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95251" name="Rectangle 13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5252" name="Rectangle 14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5253" name="Rectangle 15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5254" name="Rectangle 16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95250" name="Rectangle 17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5248" name="Rectangle 18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95243" name="Rectangle 19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95244" name="Text Box 2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95245" name="Text Box 21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#7</a:t>
            </a:r>
          </a:p>
        </p:txBody>
      </p:sp>
      <p:sp>
        <p:nvSpPr>
          <p:cNvPr id="95246" name="Text Box 22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</p:spTree>
    <p:extLst>
      <p:ext uri="{BB962C8B-B14F-4D97-AF65-F5344CB8AC3E}">
        <p14:creationId xmlns:p14="http://schemas.microsoft.com/office/powerpoint/2010/main" val="94312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6259" name="Oval 3"/>
          <p:cNvSpPr>
            <a:spLocks noChangeArrowheads="1"/>
          </p:cNvSpPr>
          <p:nvPr/>
        </p:nvSpPr>
        <p:spPr bwMode="auto">
          <a:xfrm>
            <a:off x="2455863" y="2968625"/>
            <a:ext cx="1154112" cy="116205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6260" name="AutoShape 4"/>
          <p:cNvSpPr>
            <a:spLocks noChangeArrowheads="1"/>
          </p:cNvSpPr>
          <p:nvPr/>
        </p:nvSpPr>
        <p:spPr bwMode="auto">
          <a:xfrm>
            <a:off x="102393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6261" name="AutoShape 5"/>
          <p:cNvSpPr>
            <a:spLocks noChangeArrowheads="1"/>
          </p:cNvSpPr>
          <p:nvPr/>
        </p:nvSpPr>
        <p:spPr bwMode="auto">
          <a:xfrm flipH="1">
            <a:off x="123348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>
            <a:off x="2916238" y="3548063"/>
            <a:ext cx="215900" cy="714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6265" name="Oval 9"/>
          <p:cNvSpPr>
            <a:spLocks noChangeAspect="1" noChangeArrowheads="1"/>
          </p:cNvSpPr>
          <p:nvPr/>
        </p:nvSpPr>
        <p:spPr bwMode="auto">
          <a:xfrm>
            <a:off x="725488" y="-514350"/>
            <a:ext cx="4616450" cy="4648200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96266" name="Group 10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96271" name="Group 11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96273" name="Group 12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96275" name="Rectangle 13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6276" name="Rectangle 14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6277" name="Rectangle 15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6278" name="Rectangle 16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96274" name="Rectangle 17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6272" name="Rectangle 18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96267" name="Rectangle 19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96268" name="Text Box 2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96269" name="Text Box 21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#8</a:t>
            </a:r>
          </a:p>
        </p:txBody>
      </p:sp>
      <p:sp>
        <p:nvSpPr>
          <p:cNvPr id="96270" name="Text Box 22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</p:spTree>
    <p:extLst>
      <p:ext uri="{BB962C8B-B14F-4D97-AF65-F5344CB8AC3E}">
        <p14:creationId xmlns:p14="http://schemas.microsoft.com/office/powerpoint/2010/main" val="245435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7283" name="Oval 3"/>
          <p:cNvSpPr>
            <a:spLocks noChangeAspect="1" noChangeArrowheads="1"/>
          </p:cNvSpPr>
          <p:nvPr/>
        </p:nvSpPr>
        <p:spPr bwMode="auto">
          <a:xfrm>
            <a:off x="2166938" y="2679700"/>
            <a:ext cx="1731962" cy="1743075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7284" name="AutoShape 4"/>
          <p:cNvSpPr>
            <a:spLocks noChangeArrowheads="1"/>
          </p:cNvSpPr>
          <p:nvPr/>
        </p:nvSpPr>
        <p:spPr bwMode="auto">
          <a:xfrm>
            <a:off x="102393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7285" name="AutoShape 5"/>
          <p:cNvSpPr>
            <a:spLocks noChangeArrowheads="1"/>
          </p:cNvSpPr>
          <p:nvPr/>
        </p:nvSpPr>
        <p:spPr bwMode="auto">
          <a:xfrm flipH="1">
            <a:off x="123348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7286" name="Rectangle 6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2916238" y="3548063"/>
            <a:ext cx="215900" cy="714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7289" name="Oval 9"/>
          <p:cNvSpPr>
            <a:spLocks noChangeAspect="1" noChangeArrowheads="1"/>
          </p:cNvSpPr>
          <p:nvPr/>
        </p:nvSpPr>
        <p:spPr bwMode="auto">
          <a:xfrm>
            <a:off x="436563" y="-804863"/>
            <a:ext cx="5194300" cy="5229226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97290" name="Group 10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97295" name="Group 11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97297" name="Group 12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97299" name="Rectangle 13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7300" name="Rectangle 14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7301" name="Rectangle 15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7302" name="Rectangle 16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97298" name="Rectangle 17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7296" name="Rectangle 18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97291" name="Rectangle 19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97292" name="Text Box 2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97293" name="Text Box 21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#9</a:t>
            </a:r>
          </a:p>
        </p:txBody>
      </p:sp>
      <p:sp>
        <p:nvSpPr>
          <p:cNvPr id="97294" name="Text Box 22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</p:spTree>
    <p:extLst>
      <p:ext uri="{BB962C8B-B14F-4D97-AF65-F5344CB8AC3E}">
        <p14:creationId xmlns:p14="http://schemas.microsoft.com/office/powerpoint/2010/main" val="169719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8307" name="Oval 3"/>
          <p:cNvSpPr>
            <a:spLocks noChangeAspect="1" noChangeArrowheads="1"/>
          </p:cNvSpPr>
          <p:nvPr/>
        </p:nvSpPr>
        <p:spPr bwMode="auto">
          <a:xfrm>
            <a:off x="1879600" y="2389188"/>
            <a:ext cx="2308225" cy="232410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8308" name="AutoShape 4"/>
          <p:cNvSpPr>
            <a:spLocks noChangeArrowheads="1"/>
          </p:cNvSpPr>
          <p:nvPr/>
        </p:nvSpPr>
        <p:spPr bwMode="auto">
          <a:xfrm>
            <a:off x="102393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8309" name="AutoShape 5"/>
          <p:cNvSpPr>
            <a:spLocks noChangeArrowheads="1"/>
          </p:cNvSpPr>
          <p:nvPr/>
        </p:nvSpPr>
        <p:spPr bwMode="auto">
          <a:xfrm flipH="1">
            <a:off x="123348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2916238" y="3548063"/>
            <a:ext cx="215900" cy="714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8313" name="Oval 9"/>
          <p:cNvSpPr>
            <a:spLocks noChangeAspect="1" noChangeArrowheads="1"/>
          </p:cNvSpPr>
          <p:nvPr/>
        </p:nvSpPr>
        <p:spPr bwMode="auto">
          <a:xfrm>
            <a:off x="149225" y="-1093788"/>
            <a:ext cx="5768975" cy="5808663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98314" name="Group 10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98319" name="Group 11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98321" name="Group 12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98323" name="Rectangle 13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8324" name="Rectangle 14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8325" name="Rectangle 15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8326" name="Rectangle 16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98322" name="Rectangle 17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8320" name="Rectangle 18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98315" name="Rectangle 19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98316" name="Text Box 2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98317" name="Text Box 21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#10</a:t>
            </a:r>
          </a:p>
        </p:txBody>
      </p:sp>
      <p:sp>
        <p:nvSpPr>
          <p:cNvPr id="98318" name="Text Box 22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</p:spTree>
    <p:extLst>
      <p:ext uri="{BB962C8B-B14F-4D97-AF65-F5344CB8AC3E}">
        <p14:creationId xmlns:p14="http://schemas.microsoft.com/office/powerpoint/2010/main" val="536414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Method</a:t>
            </a:r>
          </a:p>
        </p:txBody>
      </p:sp>
      <p:sp>
        <p:nvSpPr>
          <p:cNvPr id="28385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43100"/>
            <a:ext cx="7981950" cy="4457700"/>
          </a:xfrm>
        </p:spPr>
        <p:txBody>
          <a:bodyPr/>
          <a:lstStyle/>
          <a:p>
            <a:pPr marL="447675" indent="-447675" eaLnBrk="1" hangingPunct="1">
              <a:spcBef>
                <a:spcPct val="0"/>
              </a:spcBef>
              <a:spcAft>
                <a:spcPct val="60000"/>
              </a:spcAft>
              <a:buFontTx/>
              <a:buAutoNum type="arabicPeriod"/>
            </a:pPr>
            <a:r>
              <a:rPr lang="en-GB" altLang="en-US" sz="2800" smtClean="0"/>
              <a:t>Field data, starting model &amp; source</a:t>
            </a:r>
          </a:p>
          <a:p>
            <a:pPr marL="447675" indent="-447675" eaLnBrk="1" hangingPunct="1">
              <a:spcBef>
                <a:spcPct val="0"/>
              </a:spcBef>
              <a:spcAft>
                <a:spcPct val="60000"/>
              </a:spcAft>
              <a:buFontTx/>
              <a:buAutoNum type="arabicPeriod"/>
            </a:pPr>
            <a:r>
              <a:rPr lang="en-GB" altLang="en-US" sz="2800" smtClean="0"/>
              <a:t>Forward model → predicted wavefield</a:t>
            </a:r>
          </a:p>
          <a:p>
            <a:pPr marL="447675" indent="-447675" eaLnBrk="1" hangingPunct="1">
              <a:spcBef>
                <a:spcPct val="0"/>
              </a:spcBef>
              <a:spcAft>
                <a:spcPct val="60000"/>
              </a:spcAft>
              <a:buFontTx/>
              <a:buAutoNum type="arabicPeriod"/>
            </a:pPr>
            <a:r>
              <a:rPr lang="en-GB" altLang="en-US" sz="2800" smtClean="0"/>
              <a:t>Form residual wavefield at receivers</a:t>
            </a:r>
          </a:p>
          <a:p>
            <a:pPr marL="447675" indent="-447675" eaLnBrk="1" hangingPunct="1">
              <a:spcBef>
                <a:spcPct val="0"/>
              </a:spcBef>
              <a:spcAft>
                <a:spcPct val="60000"/>
              </a:spcAft>
              <a:buFontTx/>
              <a:buAutoNum type="arabicPeriod"/>
            </a:pPr>
            <a:r>
              <a:rPr lang="en-GB" altLang="en-US" sz="2800" smtClean="0"/>
              <a:t>Back propagate residuals → residual wavefield</a:t>
            </a:r>
          </a:p>
          <a:p>
            <a:pPr marL="447675" indent="-447675" eaLnBrk="1" hangingPunct="1">
              <a:spcBef>
                <a:spcPct val="0"/>
              </a:spcBef>
              <a:spcAft>
                <a:spcPct val="60000"/>
              </a:spcAft>
              <a:buFontTx/>
              <a:buAutoNum type="arabicPeriod"/>
            </a:pPr>
            <a:r>
              <a:rPr lang="en-GB" altLang="en-US" sz="2800" smtClean="0"/>
              <a:t>Cross-correlate → unscaled model update </a:t>
            </a:r>
          </a:p>
          <a:p>
            <a:pPr marL="447675" indent="-447675" eaLnBrk="1" hangingPunct="1">
              <a:spcBef>
                <a:spcPct val="0"/>
              </a:spcBef>
              <a:spcAft>
                <a:spcPct val="60000"/>
              </a:spcAft>
              <a:buFontTx/>
              <a:buAutoNum type="arabicPeriod"/>
            </a:pPr>
            <a:r>
              <a:rPr lang="en-GB" altLang="en-US" sz="2800" smtClean="0"/>
              <a:t>Step length calculation → scaled model update</a:t>
            </a:r>
          </a:p>
          <a:p>
            <a:pPr marL="447675" indent="-447675" eaLnBrk="1" hangingPunct="1">
              <a:spcBef>
                <a:spcPct val="0"/>
              </a:spcBef>
              <a:spcAft>
                <a:spcPct val="60000"/>
              </a:spcAft>
              <a:buFontTx/>
              <a:buAutoNum type="arabicPeriod"/>
            </a:pPr>
            <a:r>
              <a:rPr lang="en-GB" altLang="en-US" sz="2800" smtClean="0"/>
              <a:t>Update model and iterate</a:t>
            </a:r>
          </a:p>
        </p:txBody>
      </p:sp>
      <p:grpSp>
        <p:nvGrpSpPr>
          <p:cNvPr id="2838532" name="Group 4"/>
          <p:cNvGrpSpPr>
            <a:grpSpLocks/>
          </p:cNvGrpSpPr>
          <p:nvPr/>
        </p:nvGrpSpPr>
        <p:grpSpPr bwMode="auto">
          <a:xfrm>
            <a:off x="349250" y="2825750"/>
            <a:ext cx="360363" cy="3455988"/>
            <a:chOff x="196" y="1797"/>
            <a:chExt cx="227" cy="2177"/>
          </a:xfrm>
        </p:grpSpPr>
        <p:sp>
          <p:nvSpPr>
            <p:cNvPr id="80901" name="Line 5"/>
            <p:cNvSpPr>
              <a:spLocks noChangeShapeType="1"/>
            </p:cNvSpPr>
            <p:nvPr/>
          </p:nvSpPr>
          <p:spPr bwMode="auto">
            <a:xfrm>
              <a:off x="196" y="1805"/>
              <a:ext cx="227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6C7070"/>
                </a:solidFill>
              </a:endParaRPr>
            </a:p>
          </p:txBody>
        </p:sp>
        <p:sp>
          <p:nvSpPr>
            <p:cNvPr id="80902" name="Line 6"/>
            <p:cNvSpPr>
              <a:spLocks noChangeShapeType="1"/>
            </p:cNvSpPr>
            <p:nvPr/>
          </p:nvSpPr>
          <p:spPr bwMode="auto">
            <a:xfrm>
              <a:off x="204" y="1797"/>
              <a:ext cx="0" cy="2177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6C7070"/>
                </a:solidFill>
              </a:endParaRPr>
            </a:p>
          </p:txBody>
        </p:sp>
        <p:sp>
          <p:nvSpPr>
            <p:cNvPr id="80903" name="Line 7"/>
            <p:cNvSpPr>
              <a:spLocks noChangeShapeType="1"/>
            </p:cNvSpPr>
            <p:nvPr/>
          </p:nvSpPr>
          <p:spPr bwMode="auto">
            <a:xfrm>
              <a:off x="196" y="3966"/>
              <a:ext cx="227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6C707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22143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8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8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83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9331" name="Oval 3"/>
          <p:cNvSpPr>
            <a:spLocks noChangeAspect="1" noChangeArrowheads="1"/>
          </p:cNvSpPr>
          <p:nvPr/>
        </p:nvSpPr>
        <p:spPr bwMode="auto">
          <a:xfrm>
            <a:off x="1592263" y="2098675"/>
            <a:ext cx="2882900" cy="2903538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9332" name="AutoShape 4"/>
          <p:cNvSpPr>
            <a:spLocks noChangeArrowheads="1"/>
          </p:cNvSpPr>
          <p:nvPr/>
        </p:nvSpPr>
        <p:spPr bwMode="auto">
          <a:xfrm>
            <a:off x="102393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9333" name="AutoShape 5"/>
          <p:cNvSpPr>
            <a:spLocks noChangeArrowheads="1"/>
          </p:cNvSpPr>
          <p:nvPr/>
        </p:nvSpPr>
        <p:spPr bwMode="auto">
          <a:xfrm flipH="1">
            <a:off x="123348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2916238" y="3548063"/>
            <a:ext cx="215900" cy="714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9337" name="Oval 9"/>
          <p:cNvSpPr>
            <a:spLocks noChangeAspect="1" noChangeArrowheads="1"/>
          </p:cNvSpPr>
          <p:nvPr/>
        </p:nvSpPr>
        <p:spPr bwMode="auto">
          <a:xfrm>
            <a:off x="-138113" y="-1381125"/>
            <a:ext cx="6345238" cy="6386513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99338" name="Group 10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99343" name="Group 11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99345" name="Group 12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99347" name="Rectangle 13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9348" name="Rectangle 14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9349" name="Rectangle 15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9350" name="Rectangle 16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99346" name="Rectangle 17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9344" name="Rectangle 18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99339" name="Rectangle 19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99340" name="Text Box 2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99341" name="Text Box 21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#11</a:t>
            </a:r>
          </a:p>
        </p:txBody>
      </p:sp>
      <p:sp>
        <p:nvSpPr>
          <p:cNvPr id="99342" name="Text Box 22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</p:spTree>
    <p:extLst>
      <p:ext uri="{BB962C8B-B14F-4D97-AF65-F5344CB8AC3E}">
        <p14:creationId xmlns:p14="http://schemas.microsoft.com/office/powerpoint/2010/main" val="79002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5" name="Oval 3"/>
          <p:cNvSpPr>
            <a:spLocks noChangeAspect="1" noChangeArrowheads="1"/>
          </p:cNvSpPr>
          <p:nvPr/>
        </p:nvSpPr>
        <p:spPr bwMode="auto">
          <a:xfrm>
            <a:off x="1014413" y="1517650"/>
            <a:ext cx="4037012" cy="406400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6" name="AutoShape 4"/>
          <p:cNvSpPr>
            <a:spLocks noChangeArrowheads="1"/>
          </p:cNvSpPr>
          <p:nvPr/>
        </p:nvSpPr>
        <p:spPr bwMode="auto">
          <a:xfrm>
            <a:off x="102393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7" name="AutoShape 5"/>
          <p:cNvSpPr>
            <a:spLocks noChangeArrowheads="1"/>
          </p:cNvSpPr>
          <p:nvPr/>
        </p:nvSpPr>
        <p:spPr bwMode="auto">
          <a:xfrm flipH="1">
            <a:off x="123348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2916238" y="3548063"/>
            <a:ext cx="215900" cy="714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1" name="Oval 9"/>
          <p:cNvSpPr>
            <a:spLocks noChangeAspect="1" noChangeArrowheads="1"/>
          </p:cNvSpPr>
          <p:nvPr/>
        </p:nvSpPr>
        <p:spPr bwMode="auto">
          <a:xfrm>
            <a:off x="-427038" y="-1673225"/>
            <a:ext cx="6926263" cy="6970713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100362" name="Group 10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00367" name="Group 11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00369" name="Group 12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00371" name="Rectangle 13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0372" name="Rectangle 14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0373" name="Rectangle 15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0374" name="Rectangle 16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00370" name="Rectangle 17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0368" name="Rectangle 18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00363" name="Rectangle 19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100364" name="Text Box 2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00365" name="Text Box 21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#12</a:t>
            </a:r>
          </a:p>
        </p:txBody>
      </p:sp>
      <p:sp>
        <p:nvSpPr>
          <p:cNvPr id="100366" name="Text Box 22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</p:spTree>
    <p:extLst>
      <p:ext uri="{BB962C8B-B14F-4D97-AF65-F5344CB8AC3E}">
        <p14:creationId xmlns:p14="http://schemas.microsoft.com/office/powerpoint/2010/main" val="1250199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1379" name="AutoShape 3"/>
          <p:cNvSpPr>
            <a:spLocks noChangeArrowheads="1"/>
          </p:cNvSpPr>
          <p:nvPr/>
        </p:nvSpPr>
        <p:spPr bwMode="auto">
          <a:xfrm>
            <a:off x="102393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1380" name="AutoShape 4"/>
          <p:cNvSpPr>
            <a:spLocks noChangeArrowheads="1"/>
          </p:cNvSpPr>
          <p:nvPr/>
        </p:nvSpPr>
        <p:spPr bwMode="auto">
          <a:xfrm flipH="1">
            <a:off x="123348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1382" name="Text Box 6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01383" name="Oval 7"/>
          <p:cNvSpPr>
            <a:spLocks noChangeAspect="1" noChangeArrowheads="1"/>
          </p:cNvSpPr>
          <p:nvPr/>
        </p:nvSpPr>
        <p:spPr bwMode="auto">
          <a:xfrm>
            <a:off x="1303338" y="68263"/>
            <a:ext cx="3460750" cy="3484562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1384" name="Oval 8"/>
          <p:cNvSpPr>
            <a:spLocks noChangeAspect="1" noChangeArrowheads="1"/>
          </p:cNvSpPr>
          <p:nvPr/>
        </p:nvSpPr>
        <p:spPr bwMode="auto">
          <a:xfrm>
            <a:off x="3016250" y="3551238"/>
            <a:ext cx="36513" cy="36512"/>
          </a:xfrm>
          <a:prstGeom prst="ellipse">
            <a:avLst/>
          </a:prstGeom>
          <a:solidFill>
            <a:srgbClr val="FFFF99"/>
          </a:solidFill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101385" name="Group 9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01392" name="Group 10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01394" name="Group 11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01396" name="Rectangle 12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1397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1398" name="Rectangle 14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1399" name="Rectangle 15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01395" name="Rectangle 16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1393" name="Rectangle 17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01386" name="Rectangle 18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101387" name="Text Box 19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01388" name="Rectangle 20"/>
          <p:cNvSpPr>
            <a:spLocks noChangeArrowheads="1"/>
          </p:cNvSpPr>
          <p:nvPr/>
        </p:nvSpPr>
        <p:spPr bwMode="auto">
          <a:xfrm>
            <a:off x="2916238" y="3573463"/>
            <a:ext cx="215900" cy="714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60053" name="Text Box 21"/>
          <p:cNvSpPr txBox="1">
            <a:spLocks noChangeArrowheads="1"/>
          </p:cNvSpPr>
          <p:nvPr/>
        </p:nvSpPr>
        <p:spPr bwMode="auto">
          <a:xfrm>
            <a:off x="6227763" y="1989138"/>
            <a:ext cx="2305050" cy="300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15963" indent="-3571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stack all sources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precondition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adjust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 	</a:t>
            </a:r>
            <a:r>
              <a:rPr lang="en-GB" altLang="en-US" b="0">
                <a:solidFill>
                  <a:srgbClr val="000099"/>
                </a:solidFill>
              </a:rPr>
              <a:t>–  p velocity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GB" altLang="en-US" b="0">
                <a:solidFill>
                  <a:srgbClr val="000099"/>
                </a:solidFill>
              </a:rPr>
              <a:t> 	</a:t>
            </a:r>
            <a:r>
              <a:rPr lang="en-GB" altLang="en-US" sz="1600" b="0">
                <a:solidFill>
                  <a:srgbClr val="000099"/>
                </a:solidFill>
              </a:rPr>
              <a:t>–</a:t>
            </a:r>
            <a:r>
              <a:rPr lang="en-GB" altLang="en-US" sz="1600" b="0">
                <a:solidFill>
                  <a:srgbClr val="000000"/>
                </a:solidFill>
              </a:rPr>
              <a:t>  </a:t>
            </a:r>
            <a:r>
              <a:rPr lang="en-GB" altLang="en-US" b="0">
                <a:solidFill>
                  <a:srgbClr val="000099"/>
                </a:solidFill>
              </a:rPr>
              <a:t>s velocity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GB" altLang="en-US" b="0">
                <a:solidFill>
                  <a:srgbClr val="000099"/>
                </a:solidFill>
              </a:rPr>
              <a:t> 	</a:t>
            </a:r>
            <a:r>
              <a:rPr lang="en-GB" altLang="en-US" sz="1600" b="0">
                <a:solidFill>
                  <a:srgbClr val="000099"/>
                </a:solidFill>
              </a:rPr>
              <a:t>–</a:t>
            </a:r>
            <a:r>
              <a:rPr lang="en-GB" altLang="en-US" sz="1600" b="0">
                <a:solidFill>
                  <a:srgbClr val="000000"/>
                </a:solidFill>
              </a:rPr>
              <a:t>  </a:t>
            </a:r>
            <a:r>
              <a:rPr lang="en-GB" altLang="en-US" b="0">
                <a:solidFill>
                  <a:srgbClr val="000099"/>
                </a:solidFill>
              </a:rPr>
              <a:t>p slowness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GB" altLang="en-US" b="0">
                <a:solidFill>
                  <a:srgbClr val="000099"/>
                </a:solidFill>
              </a:rPr>
              <a:t> 	</a:t>
            </a:r>
            <a:r>
              <a:rPr lang="en-GB" altLang="en-US" sz="1600" b="0">
                <a:solidFill>
                  <a:srgbClr val="000099"/>
                </a:solidFill>
              </a:rPr>
              <a:t>–</a:t>
            </a:r>
            <a:r>
              <a:rPr lang="en-GB" altLang="en-US" sz="1600" b="0">
                <a:solidFill>
                  <a:srgbClr val="000000"/>
                </a:solidFill>
              </a:rPr>
              <a:t>  </a:t>
            </a:r>
            <a:r>
              <a:rPr lang="en-GB" altLang="en-US" b="0">
                <a:solidFill>
                  <a:srgbClr val="000099"/>
                </a:solidFill>
              </a:rPr>
              <a:t>p attenuation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GB" altLang="en-US" b="0">
                <a:solidFill>
                  <a:srgbClr val="000099"/>
                </a:solidFill>
              </a:rPr>
              <a:t>	</a:t>
            </a:r>
            <a:r>
              <a:rPr lang="en-GB" altLang="en-US" sz="1600" b="0">
                <a:solidFill>
                  <a:srgbClr val="000099"/>
                </a:solidFill>
              </a:rPr>
              <a:t>–  . . . . </a:t>
            </a:r>
          </a:p>
        </p:txBody>
      </p:sp>
      <p:sp>
        <p:nvSpPr>
          <p:cNvPr id="101390" name="Text Box 22"/>
          <p:cNvSpPr txBox="1">
            <a:spLocks noChangeArrowheads="1"/>
          </p:cNvSpPr>
          <p:nvPr/>
        </p:nvSpPr>
        <p:spPr bwMode="auto">
          <a:xfrm>
            <a:off x="1984375" y="5300663"/>
            <a:ext cx="2111375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#6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this is the only contribution</a:t>
            </a:r>
          </a:p>
        </p:txBody>
      </p:sp>
      <p:sp>
        <p:nvSpPr>
          <p:cNvPr id="2860055" name="Text Box 23"/>
          <p:cNvSpPr txBox="1">
            <a:spLocks noChangeArrowheads="1"/>
          </p:cNvSpPr>
          <p:nvPr/>
        </p:nvSpPr>
        <p:spPr bwMode="auto">
          <a:xfrm>
            <a:off x="6011863" y="5300663"/>
            <a:ext cx="27368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stacking sources suppress diffractions</a:t>
            </a:r>
          </a:p>
        </p:txBody>
      </p:sp>
    </p:spTree>
    <p:extLst>
      <p:ext uri="{BB962C8B-B14F-4D97-AF65-F5344CB8AC3E}">
        <p14:creationId xmlns:p14="http://schemas.microsoft.com/office/powerpoint/2010/main" val="260202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0053" grpId="0" animBg="1"/>
      <p:bldP spid="286005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403" name="Text Box 3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grpSp>
        <p:nvGrpSpPr>
          <p:cNvPr id="102404" name="Group 4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02410" name="Group 5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02412" name="Group 6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02414" name="Rectangle 7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2415" name="Rectangle 8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2416" name="Rectangle 9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2417" name="Rectangle 10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02413" name="Rectangle 11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2411" name="Rectangle 12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02405" name="Rectangle 13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102406" name="Text Box 14"/>
          <p:cNvSpPr txBox="1">
            <a:spLocks noChangeArrowheads="1"/>
          </p:cNvSpPr>
          <p:nvPr/>
        </p:nvSpPr>
        <p:spPr bwMode="auto">
          <a:xfrm>
            <a:off x="1155700" y="1125538"/>
            <a:ext cx="3816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unscaled model update</a:t>
            </a:r>
          </a:p>
        </p:txBody>
      </p:sp>
      <p:sp>
        <p:nvSpPr>
          <p:cNvPr id="102407" name="Freeform 15"/>
          <p:cNvSpPr>
            <a:spLocks/>
          </p:cNvSpPr>
          <p:nvPr/>
        </p:nvSpPr>
        <p:spPr bwMode="auto">
          <a:xfrm>
            <a:off x="2932113" y="3479800"/>
            <a:ext cx="215900" cy="144463"/>
          </a:xfrm>
          <a:custGeom>
            <a:avLst/>
            <a:gdLst>
              <a:gd name="T0" fmla="*/ 2147483647 w 655"/>
              <a:gd name="T1" fmla="*/ 2147483647 h 638"/>
              <a:gd name="T2" fmla="*/ 2147483647 w 655"/>
              <a:gd name="T3" fmla="*/ 2147483647 h 638"/>
              <a:gd name="T4" fmla="*/ 2147483647 w 655"/>
              <a:gd name="T5" fmla="*/ 2147483647 h 638"/>
              <a:gd name="T6" fmla="*/ 2147483647 w 655"/>
              <a:gd name="T7" fmla="*/ 2147483647 h 638"/>
              <a:gd name="T8" fmla="*/ 2147483647 w 655"/>
              <a:gd name="T9" fmla="*/ 2147483647 h 638"/>
              <a:gd name="T10" fmla="*/ 2147483647 w 655"/>
              <a:gd name="T11" fmla="*/ 2147483647 h 638"/>
              <a:gd name="T12" fmla="*/ 2147483647 w 655"/>
              <a:gd name="T13" fmla="*/ 2147483647 h 638"/>
              <a:gd name="T14" fmla="*/ 2147483647 w 655"/>
              <a:gd name="T15" fmla="*/ 2147483647 h 638"/>
              <a:gd name="T16" fmla="*/ 2147483647 w 655"/>
              <a:gd name="T17" fmla="*/ 2147483647 h 638"/>
              <a:gd name="T18" fmla="*/ 2147483647 w 655"/>
              <a:gd name="T19" fmla="*/ 2147483647 h 638"/>
              <a:gd name="T20" fmla="*/ 2147483647 w 655"/>
              <a:gd name="T21" fmla="*/ 2147483647 h 638"/>
              <a:gd name="T22" fmla="*/ 2147483647 w 655"/>
              <a:gd name="T23" fmla="*/ 2147483647 h 638"/>
              <a:gd name="T24" fmla="*/ 2147483647 w 655"/>
              <a:gd name="T25" fmla="*/ 2147483647 h 638"/>
              <a:gd name="T26" fmla="*/ 2147483647 w 655"/>
              <a:gd name="T27" fmla="*/ 2147483647 h 638"/>
              <a:gd name="T28" fmla="*/ 2147483647 w 655"/>
              <a:gd name="T29" fmla="*/ 2147483647 h 638"/>
              <a:gd name="T30" fmla="*/ 2147483647 w 655"/>
              <a:gd name="T31" fmla="*/ 2147483647 h 638"/>
              <a:gd name="T32" fmla="*/ 2147483647 w 655"/>
              <a:gd name="T33" fmla="*/ 2147483647 h 638"/>
              <a:gd name="T34" fmla="*/ 2147483647 w 655"/>
              <a:gd name="T35" fmla="*/ 2147483647 h 638"/>
              <a:gd name="T36" fmla="*/ 2147483647 w 655"/>
              <a:gd name="T37" fmla="*/ 2147483647 h 638"/>
              <a:gd name="T38" fmla="*/ 2147483647 w 655"/>
              <a:gd name="T39" fmla="*/ 2147483647 h 638"/>
              <a:gd name="T40" fmla="*/ 2147483647 w 655"/>
              <a:gd name="T41" fmla="*/ 2147483647 h 638"/>
              <a:gd name="T42" fmla="*/ 2147483647 w 655"/>
              <a:gd name="T43" fmla="*/ 2147483647 h 638"/>
              <a:gd name="T44" fmla="*/ 2147483647 w 655"/>
              <a:gd name="T45" fmla="*/ 2147483647 h 638"/>
              <a:gd name="T46" fmla="*/ 2147483647 w 655"/>
              <a:gd name="T47" fmla="*/ 2147483647 h 638"/>
              <a:gd name="T48" fmla="*/ 2147483647 w 655"/>
              <a:gd name="T49" fmla="*/ 2147483647 h 638"/>
              <a:gd name="T50" fmla="*/ 0 w 655"/>
              <a:gd name="T51" fmla="*/ 2147483647 h 638"/>
              <a:gd name="T52" fmla="*/ 2147483647 w 655"/>
              <a:gd name="T53" fmla="*/ 2147483647 h 638"/>
              <a:gd name="T54" fmla="*/ 2147483647 w 655"/>
              <a:gd name="T55" fmla="*/ 2147483647 h 638"/>
              <a:gd name="T56" fmla="*/ 2147483647 w 655"/>
              <a:gd name="T57" fmla="*/ 2147483647 h 638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55" h="638">
                <a:moveTo>
                  <a:pt x="228" y="92"/>
                </a:moveTo>
                <a:cubicBezTo>
                  <a:pt x="252" y="103"/>
                  <a:pt x="278" y="91"/>
                  <a:pt x="301" y="100"/>
                </a:cubicBezTo>
                <a:cubicBezTo>
                  <a:pt x="316" y="96"/>
                  <a:pt x="327" y="89"/>
                  <a:pt x="340" y="81"/>
                </a:cubicBezTo>
                <a:cubicBezTo>
                  <a:pt x="341" y="80"/>
                  <a:pt x="364" y="57"/>
                  <a:pt x="372" y="56"/>
                </a:cubicBezTo>
                <a:cubicBezTo>
                  <a:pt x="384" y="55"/>
                  <a:pt x="460" y="8"/>
                  <a:pt x="471" y="9"/>
                </a:cubicBezTo>
                <a:cubicBezTo>
                  <a:pt x="476" y="9"/>
                  <a:pt x="547" y="7"/>
                  <a:pt x="533" y="25"/>
                </a:cubicBezTo>
                <a:cubicBezTo>
                  <a:pt x="613" y="67"/>
                  <a:pt x="563" y="46"/>
                  <a:pt x="598" y="79"/>
                </a:cubicBezTo>
                <a:cubicBezTo>
                  <a:pt x="613" y="92"/>
                  <a:pt x="532" y="182"/>
                  <a:pt x="529" y="196"/>
                </a:cubicBezTo>
                <a:cubicBezTo>
                  <a:pt x="527" y="206"/>
                  <a:pt x="526" y="228"/>
                  <a:pt x="526" y="228"/>
                </a:cubicBezTo>
                <a:cubicBezTo>
                  <a:pt x="507" y="273"/>
                  <a:pt x="494" y="284"/>
                  <a:pt x="519" y="327"/>
                </a:cubicBezTo>
                <a:cubicBezTo>
                  <a:pt x="567" y="363"/>
                  <a:pt x="622" y="397"/>
                  <a:pt x="655" y="451"/>
                </a:cubicBezTo>
                <a:cubicBezTo>
                  <a:pt x="646" y="471"/>
                  <a:pt x="646" y="493"/>
                  <a:pt x="639" y="513"/>
                </a:cubicBezTo>
                <a:cubicBezTo>
                  <a:pt x="600" y="545"/>
                  <a:pt x="552" y="561"/>
                  <a:pt x="502" y="550"/>
                </a:cubicBezTo>
                <a:cubicBezTo>
                  <a:pt x="497" y="549"/>
                  <a:pt x="491" y="552"/>
                  <a:pt x="486" y="549"/>
                </a:cubicBezTo>
                <a:cubicBezTo>
                  <a:pt x="453" y="527"/>
                  <a:pt x="422" y="500"/>
                  <a:pt x="391" y="475"/>
                </a:cubicBezTo>
                <a:cubicBezTo>
                  <a:pt x="372" y="469"/>
                  <a:pt x="367" y="464"/>
                  <a:pt x="348" y="470"/>
                </a:cubicBezTo>
                <a:cubicBezTo>
                  <a:pt x="326" y="484"/>
                  <a:pt x="313" y="500"/>
                  <a:pt x="300" y="522"/>
                </a:cubicBezTo>
                <a:cubicBezTo>
                  <a:pt x="265" y="561"/>
                  <a:pt x="239" y="633"/>
                  <a:pt x="180" y="625"/>
                </a:cubicBezTo>
                <a:cubicBezTo>
                  <a:pt x="143" y="638"/>
                  <a:pt x="98" y="622"/>
                  <a:pt x="64" y="605"/>
                </a:cubicBezTo>
                <a:cubicBezTo>
                  <a:pt x="19" y="560"/>
                  <a:pt x="30" y="564"/>
                  <a:pt x="13" y="511"/>
                </a:cubicBezTo>
                <a:cubicBezTo>
                  <a:pt x="16" y="481"/>
                  <a:pt x="17" y="476"/>
                  <a:pt x="30" y="450"/>
                </a:cubicBezTo>
                <a:cubicBezTo>
                  <a:pt x="53" y="427"/>
                  <a:pt x="65" y="416"/>
                  <a:pt x="89" y="400"/>
                </a:cubicBezTo>
                <a:cubicBezTo>
                  <a:pt x="115" y="357"/>
                  <a:pt x="134" y="329"/>
                  <a:pt x="106" y="280"/>
                </a:cubicBezTo>
                <a:cubicBezTo>
                  <a:pt x="62" y="251"/>
                  <a:pt x="31" y="227"/>
                  <a:pt x="16" y="178"/>
                </a:cubicBezTo>
                <a:cubicBezTo>
                  <a:pt x="27" y="152"/>
                  <a:pt x="20" y="180"/>
                  <a:pt x="11" y="150"/>
                </a:cubicBezTo>
                <a:cubicBezTo>
                  <a:pt x="5" y="133"/>
                  <a:pt x="16" y="186"/>
                  <a:pt x="0" y="101"/>
                </a:cubicBezTo>
                <a:cubicBezTo>
                  <a:pt x="16" y="52"/>
                  <a:pt x="55" y="0"/>
                  <a:pt x="109" y="24"/>
                </a:cubicBezTo>
                <a:cubicBezTo>
                  <a:pt x="127" y="25"/>
                  <a:pt x="145" y="31"/>
                  <a:pt x="159" y="41"/>
                </a:cubicBezTo>
                <a:cubicBezTo>
                  <a:pt x="239" y="97"/>
                  <a:pt x="204" y="84"/>
                  <a:pt x="228" y="92"/>
                </a:cubicBezTo>
                <a:close/>
              </a:path>
            </a:pathLst>
          </a:custGeom>
          <a:solidFill>
            <a:schemeClr val="accent1"/>
          </a:solidFill>
          <a:ln w="19050" cmpd="sng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b="1">
              <a:solidFill>
                <a:srgbClr val="000000"/>
              </a:solidFill>
            </a:endParaRPr>
          </a:p>
        </p:txBody>
      </p:sp>
      <p:sp>
        <p:nvSpPr>
          <p:cNvPr id="2861072" name="Text Box 16"/>
          <p:cNvSpPr txBox="1">
            <a:spLocks noChangeArrowheads="1"/>
          </p:cNvSpPr>
          <p:nvPr/>
        </p:nvSpPr>
        <p:spPr bwMode="auto">
          <a:xfrm>
            <a:off x="6227763" y="2282825"/>
            <a:ext cx="2305050" cy="223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imperfect image</a:t>
            </a:r>
          </a:p>
          <a:p>
            <a:pPr lvl="1" eaLnBrk="1" fontAlgn="base" hangingPunct="1">
              <a:spcBef>
                <a:spcPct val="50000"/>
              </a:spcBef>
              <a:spcAft>
                <a:spcPct val="0"/>
              </a:spcAft>
              <a:buFont typeface="Arial" charset="0"/>
              <a:buChar char="−"/>
            </a:pPr>
            <a:r>
              <a:rPr lang="en-GB" altLang="en-US" sz="2000" b="0">
                <a:solidFill>
                  <a:srgbClr val="000099"/>
                </a:solidFill>
              </a:rPr>
              <a:t>edge effects</a:t>
            </a:r>
          </a:p>
          <a:p>
            <a:pPr lvl="1" eaLnBrk="1" fontAlgn="base" hangingPunct="1">
              <a:spcBef>
                <a:spcPct val="50000"/>
              </a:spcBef>
              <a:spcAft>
                <a:spcPct val="0"/>
              </a:spcAft>
              <a:buFont typeface="Arial" charset="0"/>
              <a:buChar char="−"/>
            </a:pPr>
            <a:r>
              <a:rPr lang="en-GB" altLang="en-US" sz="2000" b="0">
                <a:solidFill>
                  <a:srgbClr val="000099"/>
                </a:solidFill>
              </a:rPr>
              <a:t>illumination</a:t>
            </a:r>
          </a:p>
          <a:p>
            <a:pPr lvl="1" eaLnBrk="1" fontAlgn="base" hangingPunct="1">
              <a:spcBef>
                <a:spcPct val="50000"/>
              </a:spcBef>
              <a:spcAft>
                <a:spcPct val="0"/>
              </a:spcAft>
              <a:buFont typeface="Arial" charset="0"/>
              <a:buChar char="−"/>
            </a:pPr>
            <a:r>
              <a:rPr lang="en-GB" altLang="en-US" sz="2000" b="0">
                <a:solidFill>
                  <a:srgbClr val="000099"/>
                </a:solidFill>
              </a:rPr>
              <a:t>linearised</a:t>
            </a:r>
          </a:p>
          <a:p>
            <a:pPr lvl="1" eaLnBrk="1" fontAlgn="base" hangingPunct="1">
              <a:spcBef>
                <a:spcPct val="50000"/>
              </a:spcBef>
              <a:spcAft>
                <a:spcPct val="0"/>
              </a:spcAft>
              <a:buFont typeface="Arial" charset="0"/>
              <a:buChar char="−"/>
            </a:pPr>
            <a:r>
              <a:rPr lang="en-GB" altLang="en-US" sz="2000" b="0">
                <a:solidFill>
                  <a:srgbClr val="000099"/>
                </a:solidFill>
              </a:rPr>
              <a:t>unscaled</a:t>
            </a:r>
          </a:p>
        </p:txBody>
      </p:sp>
      <p:sp>
        <p:nvSpPr>
          <p:cNvPr id="17" name="Text Box 35"/>
          <p:cNvSpPr txBox="1">
            <a:spLocks noChangeArrowheads="1"/>
          </p:cNvSpPr>
          <p:nvPr/>
        </p:nvSpPr>
        <p:spPr bwMode="auto">
          <a:xfrm>
            <a:off x="5437188" y="5408613"/>
            <a:ext cx="3455987" cy="708025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migration update of the reflective velocity model</a:t>
            </a:r>
          </a:p>
        </p:txBody>
      </p:sp>
    </p:spTree>
    <p:extLst>
      <p:ext uri="{BB962C8B-B14F-4D97-AF65-F5344CB8AC3E}">
        <p14:creationId xmlns:p14="http://schemas.microsoft.com/office/powerpoint/2010/main" val="255293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1072" grpId="0" animBg="1"/>
      <p:bldP spid="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2082" name="Line 2"/>
          <p:cNvSpPr>
            <a:spLocks noChangeShapeType="1"/>
          </p:cNvSpPr>
          <p:nvPr/>
        </p:nvSpPr>
        <p:spPr bwMode="auto">
          <a:xfrm>
            <a:off x="1908175" y="2276475"/>
            <a:ext cx="3384550" cy="2808288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b="1">
              <a:solidFill>
                <a:srgbClr val="000000"/>
              </a:solidFill>
            </a:endParaRPr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6. Step length calculation</a:t>
            </a:r>
          </a:p>
        </p:txBody>
      </p:sp>
      <p:grpSp>
        <p:nvGrpSpPr>
          <p:cNvPr id="2862084" name="Group 4"/>
          <p:cNvGrpSpPr>
            <a:grpSpLocks/>
          </p:cNvGrpSpPr>
          <p:nvPr/>
        </p:nvGrpSpPr>
        <p:grpSpPr bwMode="auto">
          <a:xfrm>
            <a:off x="1258888" y="1268413"/>
            <a:ext cx="5186362" cy="4489450"/>
            <a:chOff x="793" y="799"/>
            <a:chExt cx="3267" cy="2828"/>
          </a:xfrm>
        </p:grpSpPr>
        <p:grpSp>
          <p:nvGrpSpPr>
            <p:cNvPr id="103444" name="Group 5"/>
            <p:cNvGrpSpPr>
              <a:grpSpLocks/>
            </p:cNvGrpSpPr>
            <p:nvPr/>
          </p:nvGrpSpPr>
          <p:grpSpPr bwMode="auto">
            <a:xfrm>
              <a:off x="1202" y="799"/>
              <a:ext cx="2858" cy="2404"/>
              <a:chOff x="748" y="845"/>
              <a:chExt cx="3992" cy="2903"/>
            </a:xfrm>
          </p:grpSpPr>
          <p:sp>
            <p:nvSpPr>
              <p:cNvPr id="103447" name="Line 6"/>
              <p:cNvSpPr>
                <a:spLocks noChangeShapeType="1"/>
              </p:cNvSpPr>
              <p:nvPr/>
            </p:nvSpPr>
            <p:spPr bwMode="auto">
              <a:xfrm flipV="1">
                <a:off x="748" y="845"/>
                <a:ext cx="0" cy="2903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03448" name="Line 7"/>
              <p:cNvSpPr>
                <a:spLocks noChangeShapeType="1"/>
              </p:cNvSpPr>
              <p:nvPr/>
            </p:nvSpPr>
            <p:spPr bwMode="auto">
              <a:xfrm>
                <a:off x="748" y="3748"/>
                <a:ext cx="3992" cy="0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3445" name="Text Box 8"/>
            <p:cNvSpPr txBox="1">
              <a:spLocks noChangeArrowheads="1"/>
            </p:cNvSpPr>
            <p:nvPr/>
          </p:nvSpPr>
          <p:spPr bwMode="auto">
            <a:xfrm>
              <a:off x="2245" y="3339"/>
              <a:ext cx="122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400" b="0">
                  <a:solidFill>
                    <a:srgbClr val="000099"/>
                  </a:solidFill>
                </a:rPr>
                <a:t>step length</a:t>
              </a:r>
            </a:p>
          </p:txBody>
        </p:sp>
        <p:sp>
          <p:nvSpPr>
            <p:cNvPr id="103446" name="Text Box 9"/>
            <p:cNvSpPr txBox="1">
              <a:spLocks noChangeArrowheads="1"/>
            </p:cNvSpPr>
            <p:nvPr/>
          </p:nvSpPr>
          <p:spPr bwMode="auto">
            <a:xfrm rot="-5400000">
              <a:off x="324" y="1767"/>
              <a:ext cx="122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400" b="0">
                  <a:solidFill>
                    <a:srgbClr val="000099"/>
                  </a:solidFill>
                </a:rPr>
                <a:t>residual</a:t>
              </a:r>
            </a:p>
          </p:txBody>
        </p:sp>
      </p:grpSp>
      <p:grpSp>
        <p:nvGrpSpPr>
          <p:cNvPr id="2862090" name="Group 10"/>
          <p:cNvGrpSpPr>
            <a:grpSpLocks/>
          </p:cNvGrpSpPr>
          <p:nvPr/>
        </p:nvGrpSpPr>
        <p:grpSpPr bwMode="auto">
          <a:xfrm>
            <a:off x="1835150" y="1700213"/>
            <a:ext cx="2305050" cy="647700"/>
            <a:chOff x="1156" y="1071"/>
            <a:chExt cx="1452" cy="408"/>
          </a:xfrm>
        </p:grpSpPr>
        <p:sp>
          <p:nvSpPr>
            <p:cNvPr id="103440" name="Oval 11"/>
            <p:cNvSpPr>
              <a:spLocks noChangeArrowheads="1"/>
            </p:cNvSpPr>
            <p:nvPr/>
          </p:nvSpPr>
          <p:spPr bwMode="auto">
            <a:xfrm>
              <a:off x="1156" y="1389"/>
              <a:ext cx="90" cy="9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3441" name="Group 12"/>
            <p:cNvGrpSpPr>
              <a:grpSpLocks/>
            </p:cNvGrpSpPr>
            <p:nvPr/>
          </p:nvGrpSpPr>
          <p:grpSpPr bwMode="auto">
            <a:xfrm>
              <a:off x="1292" y="1071"/>
              <a:ext cx="1316" cy="318"/>
              <a:chOff x="1292" y="1071"/>
              <a:chExt cx="1316" cy="318"/>
            </a:xfrm>
          </p:grpSpPr>
          <p:sp>
            <p:nvSpPr>
              <p:cNvPr id="103442" name="Line 13"/>
              <p:cNvSpPr>
                <a:spLocks noChangeShapeType="1"/>
              </p:cNvSpPr>
              <p:nvPr/>
            </p:nvSpPr>
            <p:spPr bwMode="auto">
              <a:xfrm flipH="1">
                <a:off x="1292" y="1207"/>
                <a:ext cx="454" cy="18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03443" name="Text Box 14"/>
              <p:cNvSpPr txBox="1">
                <a:spLocks noChangeArrowheads="1"/>
              </p:cNvSpPr>
              <p:nvPr/>
            </p:nvSpPr>
            <p:spPr bwMode="auto">
              <a:xfrm>
                <a:off x="1746" y="1071"/>
                <a:ext cx="862" cy="2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GB" altLang="en-US" b="0">
                    <a:solidFill>
                      <a:srgbClr val="000000"/>
                    </a:solidFill>
                  </a:rPr>
                  <a:t>start model</a:t>
                </a:r>
              </a:p>
            </p:txBody>
          </p:sp>
        </p:grpSp>
      </p:grpSp>
      <p:grpSp>
        <p:nvGrpSpPr>
          <p:cNvPr id="2862095" name="Group 15"/>
          <p:cNvGrpSpPr>
            <a:grpSpLocks/>
          </p:cNvGrpSpPr>
          <p:nvPr/>
        </p:nvGrpSpPr>
        <p:grpSpPr bwMode="auto">
          <a:xfrm>
            <a:off x="2268538" y="2473325"/>
            <a:ext cx="4535487" cy="379413"/>
            <a:chOff x="1429" y="1558"/>
            <a:chExt cx="2857" cy="239"/>
          </a:xfrm>
        </p:grpSpPr>
        <p:sp>
          <p:nvSpPr>
            <p:cNvPr id="103436" name="Oval 16"/>
            <p:cNvSpPr>
              <a:spLocks noChangeArrowheads="1"/>
            </p:cNvSpPr>
            <p:nvPr/>
          </p:nvSpPr>
          <p:spPr bwMode="auto">
            <a:xfrm>
              <a:off x="1429" y="1616"/>
              <a:ext cx="90" cy="9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3437" name="Group 17"/>
            <p:cNvGrpSpPr>
              <a:grpSpLocks/>
            </p:cNvGrpSpPr>
            <p:nvPr/>
          </p:nvGrpSpPr>
          <p:grpSpPr bwMode="auto">
            <a:xfrm>
              <a:off x="1588" y="1558"/>
              <a:ext cx="2698" cy="239"/>
              <a:chOff x="2541" y="1389"/>
              <a:chExt cx="2698" cy="239"/>
            </a:xfrm>
          </p:grpSpPr>
          <p:sp>
            <p:nvSpPr>
              <p:cNvPr id="103438" name="Freeform 18"/>
              <p:cNvSpPr>
                <a:spLocks/>
              </p:cNvSpPr>
              <p:nvPr/>
            </p:nvSpPr>
            <p:spPr bwMode="auto">
              <a:xfrm>
                <a:off x="2541" y="1491"/>
                <a:ext cx="475" cy="34"/>
              </a:xfrm>
              <a:custGeom>
                <a:avLst/>
                <a:gdLst>
                  <a:gd name="T0" fmla="*/ 475 w 475"/>
                  <a:gd name="T1" fmla="*/ 34 h 34"/>
                  <a:gd name="T2" fmla="*/ 0 w 475"/>
                  <a:gd name="T3" fmla="*/ 0 h 3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75" h="34">
                    <a:moveTo>
                      <a:pt x="475" y="34"/>
                    </a:move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03439" name="Text Box 19"/>
              <p:cNvSpPr txBox="1">
                <a:spLocks noChangeArrowheads="1"/>
              </p:cNvSpPr>
              <p:nvPr/>
            </p:nvSpPr>
            <p:spPr bwMode="auto">
              <a:xfrm>
                <a:off x="3016" y="1389"/>
                <a:ext cx="2223" cy="2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GB" altLang="en-US" b="0">
                    <a:solidFill>
                      <a:srgbClr val="000000"/>
                    </a:solidFill>
                  </a:rPr>
                  <a:t>start model + small perturbation</a:t>
                </a:r>
              </a:p>
            </p:txBody>
          </p:sp>
        </p:grpSp>
      </p:grpSp>
      <p:grpSp>
        <p:nvGrpSpPr>
          <p:cNvPr id="2862100" name="Group 20"/>
          <p:cNvGrpSpPr>
            <a:grpSpLocks/>
          </p:cNvGrpSpPr>
          <p:nvPr/>
        </p:nvGrpSpPr>
        <p:grpSpPr bwMode="auto">
          <a:xfrm>
            <a:off x="4859338" y="3933825"/>
            <a:ext cx="3205162" cy="1222375"/>
            <a:chOff x="3061" y="2478"/>
            <a:chExt cx="2019" cy="770"/>
          </a:xfrm>
        </p:grpSpPr>
        <p:sp>
          <p:nvSpPr>
            <p:cNvPr id="103432" name="Oval 21"/>
            <p:cNvSpPr>
              <a:spLocks noChangeArrowheads="1"/>
            </p:cNvSpPr>
            <p:nvPr/>
          </p:nvSpPr>
          <p:spPr bwMode="auto">
            <a:xfrm>
              <a:off x="3288" y="3158"/>
              <a:ext cx="90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3433" name="Group 22"/>
            <p:cNvGrpSpPr>
              <a:grpSpLocks/>
            </p:cNvGrpSpPr>
            <p:nvPr/>
          </p:nvGrpSpPr>
          <p:grpSpPr bwMode="auto">
            <a:xfrm>
              <a:off x="3061" y="2478"/>
              <a:ext cx="2019" cy="635"/>
              <a:chOff x="3061" y="2478"/>
              <a:chExt cx="2019" cy="635"/>
            </a:xfrm>
          </p:grpSpPr>
          <p:sp>
            <p:nvSpPr>
              <p:cNvPr id="103434" name="Freeform 23"/>
              <p:cNvSpPr>
                <a:spLocks/>
              </p:cNvSpPr>
              <p:nvPr/>
            </p:nvSpPr>
            <p:spPr bwMode="auto">
              <a:xfrm>
                <a:off x="3379" y="2715"/>
                <a:ext cx="260" cy="398"/>
              </a:xfrm>
              <a:custGeom>
                <a:avLst/>
                <a:gdLst>
                  <a:gd name="T0" fmla="*/ 260 w 260"/>
                  <a:gd name="T1" fmla="*/ 0 h 398"/>
                  <a:gd name="T2" fmla="*/ 0 w 260"/>
                  <a:gd name="T3" fmla="*/ 398 h 39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60" h="398">
                    <a:moveTo>
                      <a:pt x="260" y="0"/>
                    </a:moveTo>
                    <a:lnTo>
                      <a:pt x="0" y="398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03435" name="Text Box 24"/>
              <p:cNvSpPr txBox="1">
                <a:spLocks noChangeArrowheads="1"/>
              </p:cNvSpPr>
              <p:nvPr/>
            </p:nvSpPr>
            <p:spPr bwMode="auto">
              <a:xfrm>
                <a:off x="3061" y="2478"/>
                <a:ext cx="2019" cy="23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GB" altLang="en-US" b="0">
                    <a:solidFill>
                      <a:srgbClr val="000000"/>
                    </a:solidFill>
                  </a:rPr>
                  <a:t>best estimate of new model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82868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86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208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7. Update and iterate</a:t>
            </a:r>
          </a:p>
        </p:txBody>
      </p:sp>
      <p:grpSp>
        <p:nvGrpSpPr>
          <p:cNvPr id="104451" name="Group 3"/>
          <p:cNvGrpSpPr>
            <a:grpSpLocks/>
          </p:cNvGrpSpPr>
          <p:nvPr/>
        </p:nvGrpSpPr>
        <p:grpSpPr bwMode="auto">
          <a:xfrm>
            <a:off x="6227763" y="1628775"/>
            <a:ext cx="2662237" cy="2343150"/>
            <a:chOff x="4014" y="1026"/>
            <a:chExt cx="1677" cy="1476"/>
          </a:xfrm>
        </p:grpSpPr>
        <p:sp>
          <p:nvSpPr>
            <p:cNvPr id="104464" name="Text Box 4"/>
            <p:cNvSpPr txBox="1">
              <a:spLocks noChangeArrowheads="1"/>
            </p:cNvSpPr>
            <p:nvPr/>
          </p:nvSpPr>
          <p:spPr bwMode="auto">
            <a:xfrm>
              <a:off x="4014" y="1026"/>
              <a:ext cx="167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000" b="0">
                  <a:solidFill>
                    <a:srgbClr val="000099"/>
                  </a:solidFill>
                </a:rPr>
                <a:t>new model </a:t>
              </a:r>
            </a:p>
          </p:txBody>
        </p:sp>
        <p:grpSp>
          <p:nvGrpSpPr>
            <p:cNvPr id="104465" name="Group 5"/>
            <p:cNvGrpSpPr>
              <a:grpSpLocks/>
            </p:cNvGrpSpPr>
            <p:nvPr/>
          </p:nvGrpSpPr>
          <p:grpSpPr bwMode="auto">
            <a:xfrm>
              <a:off x="4142" y="1344"/>
              <a:ext cx="1422" cy="1158"/>
              <a:chOff x="642" y="1149"/>
              <a:chExt cx="2541" cy="2070"/>
            </a:xfrm>
          </p:grpSpPr>
          <p:sp>
            <p:nvSpPr>
              <p:cNvPr id="104466" name="Rectangle 6"/>
              <p:cNvSpPr>
                <a:spLocks noChangeArrowheads="1"/>
              </p:cNvSpPr>
              <p:nvPr/>
            </p:nvSpPr>
            <p:spPr bwMode="auto">
              <a:xfrm>
                <a:off x="642" y="1149"/>
                <a:ext cx="2541" cy="207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67" name="Freeform 7"/>
              <p:cNvSpPr>
                <a:spLocks/>
              </p:cNvSpPr>
              <p:nvPr/>
            </p:nvSpPr>
            <p:spPr bwMode="auto">
              <a:xfrm>
                <a:off x="1847" y="2192"/>
                <a:ext cx="136" cy="91"/>
              </a:xfrm>
              <a:custGeom>
                <a:avLst/>
                <a:gdLst>
                  <a:gd name="T0" fmla="*/ 0 w 655"/>
                  <a:gd name="T1" fmla="*/ 0 h 638"/>
                  <a:gd name="T2" fmla="*/ 1 w 655"/>
                  <a:gd name="T3" fmla="*/ 0 h 638"/>
                  <a:gd name="T4" fmla="*/ 1 w 655"/>
                  <a:gd name="T5" fmla="*/ 0 h 638"/>
                  <a:gd name="T6" fmla="*/ 1 w 655"/>
                  <a:gd name="T7" fmla="*/ 0 h 638"/>
                  <a:gd name="T8" fmla="*/ 1 w 655"/>
                  <a:gd name="T9" fmla="*/ 0 h 638"/>
                  <a:gd name="T10" fmla="*/ 1 w 655"/>
                  <a:gd name="T11" fmla="*/ 0 h 638"/>
                  <a:gd name="T12" fmla="*/ 1 w 655"/>
                  <a:gd name="T13" fmla="*/ 0 h 638"/>
                  <a:gd name="T14" fmla="*/ 1 w 655"/>
                  <a:gd name="T15" fmla="*/ 0 h 638"/>
                  <a:gd name="T16" fmla="*/ 1 w 655"/>
                  <a:gd name="T17" fmla="*/ 0 h 638"/>
                  <a:gd name="T18" fmla="*/ 1 w 655"/>
                  <a:gd name="T19" fmla="*/ 0 h 638"/>
                  <a:gd name="T20" fmla="*/ 1 w 655"/>
                  <a:gd name="T21" fmla="*/ 0 h 638"/>
                  <a:gd name="T22" fmla="*/ 1 w 655"/>
                  <a:gd name="T23" fmla="*/ 0 h 638"/>
                  <a:gd name="T24" fmla="*/ 1 w 655"/>
                  <a:gd name="T25" fmla="*/ 0 h 638"/>
                  <a:gd name="T26" fmla="*/ 1 w 655"/>
                  <a:gd name="T27" fmla="*/ 0 h 638"/>
                  <a:gd name="T28" fmla="*/ 1 w 655"/>
                  <a:gd name="T29" fmla="*/ 0 h 638"/>
                  <a:gd name="T30" fmla="*/ 1 w 655"/>
                  <a:gd name="T31" fmla="*/ 0 h 638"/>
                  <a:gd name="T32" fmla="*/ 1 w 655"/>
                  <a:gd name="T33" fmla="*/ 0 h 638"/>
                  <a:gd name="T34" fmla="*/ 0 w 655"/>
                  <a:gd name="T35" fmla="*/ 0 h 638"/>
                  <a:gd name="T36" fmla="*/ 0 w 655"/>
                  <a:gd name="T37" fmla="*/ 0 h 638"/>
                  <a:gd name="T38" fmla="*/ 0 w 655"/>
                  <a:gd name="T39" fmla="*/ 0 h 638"/>
                  <a:gd name="T40" fmla="*/ 0 w 655"/>
                  <a:gd name="T41" fmla="*/ 0 h 638"/>
                  <a:gd name="T42" fmla="*/ 0 w 655"/>
                  <a:gd name="T43" fmla="*/ 0 h 638"/>
                  <a:gd name="T44" fmla="*/ 0 w 655"/>
                  <a:gd name="T45" fmla="*/ 0 h 638"/>
                  <a:gd name="T46" fmla="*/ 0 w 655"/>
                  <a:gd name="T47" fmla="*/ 0 h 638"/>
                  <a:gd name="T48" fmla="*/ 0 w 655"/>
                  <a:gd name="T49" fmla="*/ 0 h 638"/>
                  <a:gd name="T50" fmla="*/ 0 w 655"/>
                  <a:gd name="T51" fmla="*/ 0 h 638"/>
                  <a:gd name="T52" fmla="*/ 0 w 655"/>
                  <a:gd name="T53" fmla="*/ 0 h 638"/>
                  <a:gd name="T54" fmla="*/ 0 w 655"/>
                  <a:gd name="T55" fmla="*/ 0 h 638"/>
                  <a:gd name="T56" fmla="*/ 0 w 655"/>
                  <a:gd name="T57" fmla="*/ 0 h 63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55" h="638">
                    <a:moveTo>
                      <a:pt x="228" y="92"/>
                    </a:moveTo>
                    <a:cubicBezTo>
                      <a:pt x="252" y="103"/>
                      <a:pt x="278" y="91"/>
                      <a:pt x="301" y="100"/>
                    </a:cubicBezTo>
                    <a:cubicBezTo>
                      <a:pt x="316" y="96"/>
                      <a:pt x="327" y="89"/>
                      <a:pt x="340" y="81"/>
                    </a:cubicBezTo>
                    <a:cubicBezTo>
                      <a:pt x="341" y="80"/>
                      <a:pt x="364" y="57"/>
                      <a:pt x="372" y="56"/>
                    </a:cubicBezTo>
                    <a:cubicBezTo>
                      <a:pt x="384" y="55"/>
                      <a:pt x="460" y="8"/>
                      <a:pt x="471" y="9"/>
                    </a:cubicBezTo>
                    <a:cubicBezTo>
                      <a:pt x="476" y="9"/>
                      <a:pt x="547" y="7"/>
                      <a:pt x="533" y="25"/>
                    </a:cubicBezTo>
                    <a:cubicBezTo>
                      <a:pt x="613" y="67"/>
                      <a:pt x="563" y="46"/>
                      <a:pt x="598" y="79"/>
                    </a:cubicBezTo>
                    <a:cubicBezTo>
                      <a:pt x="613" y="92"/>
                      <a:pt x="532" y="182"/>
                      <a:pt x="529" y="196"/>
                    </a:cubicBezTo>
                    <a:cubicBezTo>
                      <a:pt x="527" y="206"/>
                      <a:pt x="526" y="228"/>
                      <a:pt x="526" y="228"/>
                    </a:cubicBezTo>
                    <a:cubicBezTo>
                      <a:pt x="507" y="273"/>
                      <a:pt x="494" y="284"/>
                      <a:pt x="519" y="327"/>
                    </a:cubicBezTo>
                    <a:cubicBezTo>
                      <a:pt x="567" y="363"/>
                      <a:pt x="622" y="397"/>
                      <a:pt x="655" y="451"/>
                    </a:cubicBezTo>
                    <a:cubicBezTo>
                      <a:pt x="646" y="471"/>
                      <a:pt x="646" y="493"/>
                      <a:pt x="639" y="513"/>
                    </a:cubicBezTo>
                    <a:cubicBezTo>
                      <a:pt x="600" y="545"/>
                      <a:pt x="552" y="561"/>
                      <a:pt x="502" y="550"/>
                    </a:cubicBezTo>
                    <a:cubicBezTo>
                      <a:pt x="497" y="549"/>
                      <a:pt x="491" y="552"/>
                      <a:pt x="486" y="549"/>
                    </a:cubicBezTo>
                    <a:cubicBezTo>
                      <a:pt x="453" y="527"/>
                      <a:pt x="422" y="500"/>
                      <a:pt x="391" y="475"/>
                    </a:cubicBezTo>
                    <a:cubicBezTo>
                      <a:pt x="372" y="469"/>
                      <a:pt x="367" y="464"/>
                      <a:pt x="348" y="470"/>
                    </a:cubicBezTo>
                    <a:cubicBezTo>
                      <a:pt x="326" y="484"/>
                      <a:pt x="313" y="500"/>
                      <a:pt x="300" y="522"/>
                    </a:cubicBezTo>
                    <a:cubicBezTo>
                      <a:pt x="265" y="561"/>
                      <a:pt x="239" y="633"/>
                      <a:pt x="180" y="625"/>
                    </a:cubicBezTo>
                    <a:cubicBezTo>
                      <a:pt x="143" y="638"/>
                      <a:pt x="98" y="622"/>
                      <a:pt x="64" y="605"/>
                    </a:cubicBezTo>
                    <a:cubicBezTo>
                      <a:pt x="19" y="560"/>
                      <a:pt x="30" y="564"/>
                      <a:pt x="13" y="511"/>
                    </a:cubicBezTo>
                    <a:cubicBezTo>
                      <a:pt x="16" y="481"/>
                      <a:pt x="17" y="476"/>
                      <a:pt x="30" y="450"/>
                    </a:cubicBezTo>
                    <a:cubicBezTo>
                      <a:pt x="53" y="427"/>
                      <a:pt x="65" y="416"/>
                      <a:pt x="89" y="400"/>
                    </a:cubicBezTo>
                    <a:cubicBezTo>
                      <a:pt x="115" y="357"/>
                      <a:pt x="134" y="329"/>
                      <a:pt x="106" y="280"/>
                    </a:cubicBezTo>
                    <a:cubicBezTo>
                      <a:pt x="62" y="251"/>
                      <a:pt x="31" y="227"/>
                      <a:pt x="16" y="178"/>
                    </a:cubicBezTo>
                    <a:cubicBezTo>
                      <a:pt x="27" y="152"/>
                      <a:pt x="20" y="180"/>
                      <a:pt x="11" y="150"/>
                    </a:cubicBezTo>
                    <a:cubicBezTo>
                      <a:pt x="5" y="133"/>
                      <a:pt x="16" y="186"/>
                      <a:pt x="0" y="101"/>
                    </a:cubicBezTo>
                    <a:cubicBezTo>
                      <a:pt x="16" y="52"/>
                      <a:pt x="55" y="0"/>
                      <a:pt x="109" y="24"/>
                    </a:cubicBezTo>
                    <a:cubicBezTo>
                      <a:pt x="127" y="25"/>
                      <a:pt x="145" y="31"/>
                      <a:pt x="159" y="41"/>
                    </a:cubicBezTo>
                    <a:cubicBezTo>
                      <a:pt x="239" y="97"/>
                      <a:pt x="204" y="84"/>
                      <a:pt x="228" y="9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9050" cmpd="sng">
                <a:solidFill>
                  <a:srgbClr val="66FF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b="1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04452" name="Group 8"/>
          <p:cNvGrpSpPr>
            <a:grpSpLocks/>
          </p:cNvGrpSpPr>
          <p:nvPr/>
        </p:nvGrpSpPr>
        <p:grpSpPr bwMode="auto">
          <a:xfrm>
            <a:off x="323850" y="1700213"/>
            <a:ext cx="2662238" cy="2343150"/>
            <a:chOff x="295" y="1071"/>
            <a:chExt cx="1677" cy="1476"/>
          </a:xfrm>
        </p:grpSpPr>
        <p:sp>
          <p:nvSpPr>
            <p:cNvPr id="104462" name="Rectangle 9"/>
            <p:cNvSpPr>
              <a:spLocks noChangeArrowheads="1"/>
            </p:cNvSpPr>
            <p:nvPr/>
          </p:nvSpPr>
          <p:spPr bwMode="auto">
            <a:xfrm>
              <a:off x="422" y="1389"/>
              <a:ext cx="1422" cy="1158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4463" name="Text Box 10"/>
            <p:cNvSpPr txBox="1">
              <a:spLocks noChangeArrowheads="1"/>
            </p:cNvSpPr>
            <p:nvPr/>
          </p:nvSpPr>
          <p:spPr bwMode="auto">
            <a:xfrm>
              <a:off x="295" y="1071"/>
              <a:ext cx="167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000" b="0">
                  <a:solidFill>
                    <a:srgbClr val="000099"/>
                  </a:solidFill>
                </a:rPr>
                <a:t>starting model </a:t>
              </a:r>
            </a:p>
          </p:txBody>
        </p:sp>
      </p:grpSp>
      <p:grpSp>
        <p:nvGrpSpPr>
          <p:cNvPr id="104453" name="Group 11"/>
          <p:cNvGrpSpPr>
            <a:grpSpLocks/>
          </p:cNvGrpSpPr>
          <p:nvPr/>
        </p:nvGrpSpPr>
        <p:grpSpPr bwMode="auto">
          <a:xfrm>
            <a:off x="3275013" y="1628775"/>
            <a:ext cx="2662237" cy="2414588"/>
            <a:chOff x="2018" y="1026"/>
            <a:chExt cx="1677" cy="1521"/>
          </a:xfrm>
        </p:grpSpPr>
        <p:grpSp>
          <p:nvGrpSpPr>
            <p:cNvPr id="104458" name="Group 12"/>
            <p:cNvGrpSpPr>
              <a:grpSpLocks/>
            </p:cNvGrpSpPr>
            <p:nvPr/>
          </p:nvGrpSpPr>
          <p:grpSpPr bwMode="auto">
            <a:xfrm>
              <a:off x="2146" y="1389"/>
              <a:ext cx="1422" cy="1158"/>
              <a:chOff x="642" y="1149"/>
              <a:chExt cx="2541" cy="2070"/>
            </a:xfrm>
          </p:grpSpPr>
          <p:sp>
            <p:nvSpPr>
              <p:cNvPr id="104460" name="Rectangle 13"/>
              <p:cNvSpPr>
                <a:spLocks noChangeArrowheads="1"/>
              </p:cNvSpPr>
              <p:nvPr/>
            </p:nvSpPr>
            <p:spPr bwMode="auto">
              <a:xfrm>
                <a:off x="642" y="1149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61" name="Freeform 14"/>
              <p:cNvSpPr>
                <a:spLocks/>
              </p:cNvSpPr>
              <p:nvPr/>
            </p:nvSpPr>
            <p:spPr bwMode="auto">
              <a:xfrm>
                <a:off x="1847" y="2192"/>
                <a:ext cx="136" cy="91"/>
              </a:xfrm>
              <a:custGeom>
                <a:avLst/>
                <a:gdLst>
                  <a:gd name="T0" fmla="*/ 0 w 655"/>
                  <a:gd name="T1" fmla="*/ 0 h 638"/>
                  <a:gd name="T2" fmla="*/ 1 w 655"/>
                  <a:gd name="T3" fmla="*/ 0 h 638"/>
                  <a:gd name="T4" fmla="*/ 1 w 655"/>
                  <a:gd name="T5" fmla="*/ 0 h 638"/>
                  <a:gd name="T6" fmla="*/ 1 w 655"/>
                  <a:gd name="T7" fmla="*/ 0 h 638"/>
                  <a:gd name="T8" fmla="*/ 1 w 655"/>
                  <a:gd name="T9" fmla="*/ 0 h 638"/>
                  <a:gd name="T10" fmla="*/ 1 w 655"/>
                  <a:gd name="T11" fmla="*/ 0 h 638"/>
                  <a:gd name="T12" fmla="*/ 1 w 655"/>
                  <a:gd name="T13" fmla="*/ 0 h 638"/>
                  <a:gd name="T14" fmla="*/ 1 w 655"/>
                  <a:gd name="T15" fmla="*/ 0 h 638"/>
                  <a:gd name="T16" fmla="*/ 1 w 655"/>
                  <a:gd name="T17" fmla="*/ 0 h 638"/>
                  <a:gd name="T18" fmla="*/ 1 w 655"/>
                  <a:gd name="T19" fmla="*/ 0 h 638"/>
                  <a:gd name="T20" fmla="*/ 1 w 655"/>
                  <a:gd name="T21" fmla="*/ 0 h 638"/>
                  <a:gd name="T22" fmla="*/ 1 w 655"/>
                  <a:gd name="T23" fmla="*/ 0 h 638"/>
                  <a:gd name="T24" fmla="*/ 1 w 655"/>
                  <a:gd name="T25" fmla="*/ 0 h 638"/>
                  <a:gd name="T26" fmla="*/ 1 w 655"/>
                  <a:gd name="T27" fmla="*/ 0 h 638"/>
                  <a:gd name="T28" fmla="*/ 1 w 655"/>
                  <a:gd name="T29" fmla="*/ 0 h 638"/>
                  <a:gd name="T30" fmla="*/ 1 w 655"/>
                  <a:gd name="T31" fmla="*/ 0 h 638"/>
                  <a:gd name="T32" fmla="*/ 1 w 655"/>
                  <a:gd name="T33" fmla="*/ 0 h 638"/>
                  <a:gd name="T34" fmla="*/ 0 w 655"/>
                  <a:gd name="T35" fmla="*/ 0 h 638"/>
                  <a:gd name="T36" fmla="*/ 0 w 655"/>
                  <a:gd name="T37" fmla="*/ 0 h 638"/>
                  <a:gd name="T38" fmla="*/ 0 w 655"/>
                  <a:gd name="T39" fmla="*/ 0 h 638"/>
                  <a:gd name="T40" fmla="*/ 0 w 655"/>
                  <a:gd name="T41" fmla="*/ 0 h 638"/>
                  <a:gd name="T42" fmla="*/ 0 w 655"/>
                  <a:gd name="T43" fmla="*/ 0 h 638"/>
                  <a:gd name="T44" fmla="*/ 0 w 655"/>
                  <a:gd name="T45" fmla="*/ 0 h 638"/>
                  <a:gd name="T46" fmla="*/ 0 w 655"/>
                  <a:gd name="T47" fmla="*/ 0 h 638"/>
                  <a:gd name="T48" fmla="*/ 0 w 655"/>
                  <a:gd name="T49" fmla="*/ 0 h 638"/>
                  <a:gd name="T50" fmla="*/ 0 w 655"/>
                  <a:gd name="T51" fmla="*/ 0 h 638"/>
                  <a:gd name="T52" fmla="*/ 0 w 655"/>
                  <a:gd name="T53" fmla="*/ 0 h 638"/>
                  <a:gd name="T54" fmla="*/ 0 w 655"/>
                  <a:gd name="T55" fmla="*/ 0 h 638"/>
                  <a:gd name="T56" fmla="*/ 0 w 655"/>
                  <a:gd name="T57" fmla="*/ 0 h 63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55" h="638">
                    <a:moveTo>
                      <a:pt x="228" y="92"/>
                    </a:moveTo>
                    <a:cubicBezTo>
                      <a:pt x="252" y="103"/>
                      <a:pt x="278" y="91"/>
                      <a:pt x="301" y="100"/>
                    </a:cubicBezTo>
                    <a:cubicBezTo>
                      <a:pt x="316" y="96"/>
                      <a:pt x="327" y="89"/>
                      <a:pt x="340" y="81"/>
                    </a:cubicBezTo>
                    <a:cubicBezTo>
                      <a:pt x="341" y="80"/>
                      <a:pt x="364" y="57"/>
                      <a:pt x="372" y="56"/>
                    </a:cubicBezTo>
                    <a:cubicBezTo>
                      <a:pt x="384" y="55"/>
                      <a:pt x="460" y="8"/>
                      <a:pt x="471" y="9"/>
                    </a:cubicBezTo>
                    <a:cubicBezTo>
                      <a:pt x="476" y="9"/>
                      <a:pt x="547" y="7"/>
                      <a:pt x="533" y="25"/>
                    </a:cubicBezTo>
                    <a:cubicBezTo>
                      <a:pt x="613" y="67"/>
                      <a:pt x="563" y="46"/>
                      <a:pt x="598" y="79"/>
                    </a:cubicBezTo>
                    <a:cubicBezTo>
                      <a:pt x="613" y="92"/>
                      <a:pt x="532" y="182"/>
                      <a:pt x="529" y="196"/>
                    </a:cubicBezTo>
                    <a:cubicBezTo>
                      <a:pt x="527" y="206"/>
                      <a:pt x="526" y="228"/>
                      <a:pt x="526" y="228"/>
                    </a:cubicBezTo>
                    <a:cubicBezTo>
                      <a:pt x="507" y="273"/>
                      <a:pt x="494" y="284"/>
                      <a:pt x="519" y="327"/>
                    </a:cubicBezTo>
                    <a:cubicBezTo>
                      <a:pt x="567" y="363"/>
                      <a:pt x="622" y="397"/>
                      <a:pt x="655" y="451"/>
                    </a:cubicBezTo>
                    <a:cubicBezTo>
                      <a:pt x="646" y="471"/>
                      <a:pt x="646" y="493"/>
                      <a:pt x="639" y="513"/>
                    </a:cubicBezTo>
                    <a:cubicBezTo>
                      <a:pt x="600" y="545"/>
                      <a:pt x="552" y="561"/>
                      <a:pt x="502" y="550"/>
                    </a:cubicBezTo>
                    <a:cubicBezTo>
                      <a:pt x="497" y="549"/>
                      <a:pt x="491" y="552"/>
                      <a:pt x="486" y="549"/>
                    </a:cubicBezTo>
                    <a:cubicBezTo>
                      <a:pt x="453" y="527"/>
                      <a:pt x="422" y="500"/>
                      <a:pt x="391" y="475"/>
                    </a:cubicBezTo>
                    <a:cubicBezTo>
                      <a:pt x="372" y="469"/>
                      <a:pt x="367" y="464"/>
                      <a:pt x="348" y="470"/>
                    </a:cubicBezTo>
                    <a:cubicBezTo>
                      <a:pt x="326" y="484"/>
                      <a:pt x="313" y="500"/>
                      <a:pt x="300" y="522"/>
                    </a:cubicBezTo>
                    <a:cubicBezTo>
                      <a:pt x="265" y="561"/>
                      <a:pt x="239" y="633"/>
                      <a:pt x="180" y="625"/>
                    </a:cubicBezTo>
                    <a:cubicBezTo>
                      <a:pt x="143" y="638"/>
                      <a:pt x="98" y="622"/>
                      <a:pt x="64" y="605"/>
                    </a:cubicBezTo>
                    <a:cubicBezTo>
                      <a:pt x="19" y="560"/>
                      <a:pt x="30" y="564"/>
                      <a:pt x="13" y="511"/>
                    </a:cubicBezTo>
                    <a:cubicBezTo>
                      <a:pt x="16" y="481"/>
                      <a:pt x="17" y="476"/>
                      <a:pt x="30" y="450"/>
                    </a:cubicBezTo>
                    <a:cubicBezTo>
                      <a:pt x="53" y="427"/>
                      <a:pt x="65" y="416"/>
                      <a:pt x="89" y="400"/>
                    </a:cubicBezTo>
                    <a:cubicBezTo>
                      <a:pt x="115" y="357"/>
                      <a:pt x="134" y="329"/>
                      <a:pt x="106" y="280"/>
                    </a:cubicBezTo>
                    <a:cubicBezTo>
                      <a:pt x="62" y="251"/>
                      <a:pt x="31" y="227"/>
                      <a:pt x="16" y="178"/>
                    </a:cubicBezTo>
                    <a:cubicBezTo>
                      <a:pt x="27" y="152"/>
                      <a:pt x="20" y="180"/>
                      <a:pt x="11" y="150"/>
                    </a:cubicBezTo>
                    <a:cubicBezTo>
                      <a:pt x="5" y="133"/>
                      <a:pt x="16" y="186"/>
                      <a:pt x="0" y="101"/>
                    </a:cubicBezTo>
                    <a:cubicBezTo>
                      <a:pt x="16" y="52"/>
                      <a:pt x="55" y="0"/>
                      <a:pt x="109" y="24"/>
                    </a:cubicBezTo>
                    <a:cubicBezTo>
                      <a:pt x="127" y="25"/>
                      <a:pt x="145" y="31"/>
                      <a:pt x="159" y="41"/>
                    </a:cubicBezTo>
                    <a:cubicBezTo>
                      <a:pt x="239" y="97"/>
                      <a:pt x="204" y="84"/>
                      <a:pt x="228" y="9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9050" cmpd="sng">
                <a:solidFill>
                  <a:srgbClr val="66FF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4459" name="Text Box 15"/>
            <p:cNvSpPr txBox="1">
              <a:spLocks noChangeArrowheads="1"/>
            </p:cNvSpPr>
            <p:nvPr/>
          </p:nvSpPr>
          <p:spPr bwMode="auto">
            <a:xfrm>
              <a:off x="2018" y="1026"/>
              <a:ext cx="167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000" b="0">
                  <a:solidFill>
                    <a:srgbClr val="000099"/>
                  </a:solidFill>
                </a:rPr>
                <a:t>scaled update</a:t>
              </a:r>
            </a:p>
          </p:txBody>
        </p:sp>
      </p:grpSp>
      <p:sp>
        <p:nvSpPr>
          <p:cNvPr id="104454" name="Text Box 16"/>
          <p:cNvSpPr txBox="1">
            <a:spLocks noChangeArrowheads="1"/>
          </p:cNvSpPr>
          <p:nvPr/>
        </p:nvSpPr>
        <p:spPr bwMode="auto">
          <a:xfrm>
            <a:off x="2767013" y="2708275"/>
            <a:ext cx="720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4000" b="0">
                <a:solidFill>
                  <a:srgbClr val="000099"/>
                </a:solidFill>
              </a:rPr>
              <a:t>+</a:t>
            </a:r>
          </a:p>
        </p:txBody>
      </p:sp>
      <p:sp>
        <p:nvSpPr>
          <p:cNvPr id="104455" name="Text Box 17"/>
          <p:cNvSpPr txBox="1">
            <a:spLocks noChangeArrowheads="1"/>
          </p:cNvSpPr>
          <p:nvPr/>
        </p:nvSpPr>
        <p:spPr bwMode="auto">
          <a:xfrm>
            <a:off x="5716588" y="2708275"/>
            <a:ext cx="720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4000" b="0">
                <a:solidFill>
                  <a:srgbClr val="000099"/>
                </a:solidFill>
              </a:rPr>
              <a:t>=</a:t>
            </a:r>
          </a:p>
        </p:txBody>
      </p:sp>
      <p:sp>
        <p:nvSpPr>
          <p:cNvPr id="104456" name="Text Box 18"/>
          <p:cNvSpPr txBox="1">
            <a:spLocks noChangeArrowheads="1"/>
          </p:cNvSpPr>
          <p:nvPr/>
        </p:nvSpPr>
        <p:spPr bwMode="auto">
          <a:xfrm>
            <a:off x="1403350" y="4868863"/>
            <a:ext cx="72723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iterate + optionally change input data and/or parameterisation</a:t>
            </a:r>
          </a:p>
        </p:txBody>
      </p:sp>
      <p:sp>
        <p:nvSpPr>
          <p:cNvPr id="104457" name="AutoShape 19"/>
          <p:cNvSpPr>
            <a:spLocks noChangeArrowheads="1"/>
          </p:cNvSpPr>
          <p:nvPr/>
        </p:nvSpPr>
        <p:spPr bwMode="auto">
          <a:xfrm>
            <a:off x="827088" y="5013325"/>
            <a:ext cx="431800" cy="144463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bg1"/>
          </a:solidFill>
          <a:ln w="19050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24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Method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43100"/>
            <a:ext cx="7981950" cy="4457700"/>
          </a:xfrm>
        </p:spPr>
        <p:txBody>
          <a:bodyPr/>
          <a:lstStyle/>
          <a:p>
            <a:pPr marL="447675" indent="-447675" eaLnBrk="1" hangingPunct="1">
              <a:spcBef>
                <a:spcPct val="0"/>
              </a:spcBef>
              <a:spcAft>
                <a:spcPct val="60000"/>
              </a:spcAft>
              <a:buFontTx/>
              <a:buAutoNum type="arabicPeriod"/>
            </a:pPr>
            <a:r>
              <a:rPr lang="en-GB" altLang="en-US" sz="2800" smtClean="0"/>
              <a:t>Field data, starting model &amp; source</a:t>
            </a:r>
          </a:p>
          <a:p>
            <a:pPr marL="447675" indent="-447675" eaLnBrk="1" hangingPunct="1">
              <a:spcBef>
                <a:spcPct val="0"/>
              </a:spcBef>
              <a:spcAft>
                <a:spcPct val="60000"/>
              </a:spcAft>
              <a:buFontTx/>
              <a:buAutoNum type="arabicPeriod"/>
            </a:pPr>
            <a:r>
              <a:rPr lang="en-GB" altLang="en-US" sz="2800" smtClean="0"/>
              <a:t>Forward model → predicted wavefield</a:t>
            </a:r>
          </a:p>
          <a:p>
            <a:pPr marL="447675" indent="-447675" eaLnBrk="1" hangingPunct="1">
              <a:spcBef>
                <a:spcPct val="0"/>
              </a:spcBef>
              <a:spcAft>
                <a:spcPct val="60000"/>
              </a:spcAft>
              <a:buFontTx/>
              <a:buAutoNum type="arabicPeriod"/>
            </a:pPr>
            <a:r>
              <a:rPr lang="en-GB" altLang="en-US" sz="2800" smtClean="0"/>
              <a:t>Form residual wavefield at receivers</a:t>
            </a:r>
          </a:p>
          <a:p>
            <a:pPr marL="447675" indent="-447675" eaLnBrk="1" hangingPunct="1">
              <a:spcBef>
                <a:spcPct val="0"/>
              </a:spcBef>
              <a:spcAft>
                <a:spcPct val="60000"/>
              </a:spcAft>
              <a:buFontTx/>
              <a:buAutoNum type="arabicPeriod"/>
            </a:pPr>
            <a:r>
              <a:rPr lang="en-GB" altLang="en-US" sz="2800" smtClean="0"/>
              <a:t>Back propagate residuals → residual wavefield</a:t>
            </a:r>
          </a:p>
          <a:p>
            <a:pPr marL="447675" indent="-447675" eaLnBrk="1" hangingPunct="1">
              <a:spcBef>
                <a:spcPct val="0"/>
              </a:spcBef>
              <a:spcAft>
                <a:spcPct val="60000"/>
              </a:spcAft>
              <a:buFontTx/>
              <a:buAutoNum type="arabicPeriod"/>
            </a:pPr>
            <a:r>
              <a:rPr lang="en-GB" altLang="en-US" sz="2800" smtClean="0"/>
              <a:t>Cross-correlate → unscaled model update </a:t>
            </a:r>
          </a:p>
          <a:p>
            <a:pPr marL="447675" indent="-447675" eaLnBrk="1" hangingPunct="1">
              <a:spcBef>
                <a:spcPct val="0"/>
              </a:spcBef>
              <a:spcAft>
                <a:spcPct val="60000"/>
              </a:spcAft>
              <a:buFontTx/>
              <a:buAutoNum type="arabicPeriod"/>
            </a:pPr>
            <a:r>
              <a:rPr lang="en-GB" altLang="en-US" sz="2800" smtClean="0"/>
              <a:t>Step length calculation → scaled model update</a:t>
            </a:r>
          </a:p>
          <a:p>
            <a:pPr marL="447675" indent="-447675" eaLnBrk="1" hangingPunct="1">
              <a:spcBef>
                <a:spcPct val="0"/>
              </a:spcBef>
              <a:spcAft>
                <a:spcPct val="60000"/>
              </a:spcAft>
              <a:buFontTx/>
              <a:buAutoNum type="arabicPeriod"/>
            </a:pPr>
            <a:r>
              <a:rPr lang="en-GB" altLang="en-US" sz="2800" smtClean="0"/>
              <a:t>Update model and iterate</a:t>
            </a:r>
          </a:p>
        </p:txBody>
      </p:sp>
    </p:spTree>
    <p:extLst>
      <p:ext uri="{BB962C8B-B14F-4D97-AF65-F5344CB8AC3E}">
        <p14:creationId xmlns:p14="http://schemas.microsoft.com/office/powerpoint/2010/main" val="332437501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539750" y="1484313"/>
            <a:ext cx="44640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har char="•"/>
              <a:defRPr>
                <a:solidFill>
                  <a:srgbClr val="000099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−"/>
              <a:defRPr sz="1600">
                <a:solidFill>
                  <a:srgbClr val="000099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rgbClr val="000099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rgbClr val="000099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Wingdings" pitchFamily="2" charset="2"/>
              <a:buChar char="§"/>
              <a:defRPr sz="1400">
                <a:solidFill>
                  <a:srgbClr val="00009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rgbClr val="00009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rgbClr val="00009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rgbClr val="00009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400">
                <a:solidFill>
                  <a:srgbClr val="000099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3000">
              <a:solidFill>
                <a:srgbClr val="C51538"/>
              </a:solidFill>
              <a:latin typeface="Impact" pitchFamily="34" charset="0"/>
            </a:endParaRPr>
          </a:p>
        </p:txBody>
      </p:sp>
      <p:grpSp>
        <p:nvGrpSpPr>
          <p:cNvPr id="3069973" name="Group 21"/>
          <p:cNvGrpSpPr>
            <a:grpSpLocks/>
          </p:cNvGrpSpPr>
          <p:nvPr/>
        </p:nvGrpSpPr>
        <p:grpSpPr bwMode="auto">
          <a:xfrm>
            <a:off x="935038" y="2420938"/>
            <a:ext cx="7524750" cy="3365500"/>
            <a:chOff x="589" y="1525"/>
            <a:chExt cx="4740" cy="2120"/>
          </a:xfrm>
        </p:grpSpPr>
        <p:sp>
          <p:nvSpPr>
            <p:cNvPr id="106501" name="Line 3"/>
            <p:cNvSpPr>
              <a:spLocks noChangeShapeType="1"/>
            </p:cNvSpPr>
            <p:nvPr/>
          </p:nvSpPr>
          <p:spPr bwMode="auto">
            <a:xfrm>
              <a:off x="589" y="2251"/>
              <a:ext cx="4582" cy="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6C7070"/>
                </a:solidFill>
              </a:endParaRPr>
            </a:p>
          </p:txBody>
        </p:sp>
        <p:sp>
          <p:nvSpPr>
            <p:cNvPr id="106502" name="Oval 4"/>
            <p:cNvSpPr>
              <a:spLocks noChangeArrowheads="1"/>
            </p:cNvSpPr>
            <p:nvPr/>
          </p:nvSpPr>
          <p:spPr bwMode="auto">
            <a:xfrm>
              <a:off x="2375" y="3294"/>
              <a:ext cx="1007" cy="351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>
                  <a:solidFill>
                    <a:srgbClr val="000099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−"/>
                <a:defRPr sz="1600">
                  <a:solidFill>
                    <a:srgbClr val="000099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rgbClr val="000099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b="1">
                <a:solidFill>
                  <a:srgbClr val="6C7070"/>
                </a:solidFill>
              </a:endParaRPr>
            </a:p>
          </p:txBody>
        </p:sp>
        <p:sp>
          <p:nvSpPr>
            <p:cNvPr id="106503" name="Oval 5"/>
            <p:cNvSpPr>
              <a:spLocks noChangeArrowheads="1"/>
            </p:cNvSpPr>
            <p:nvPr/>
          </p:nvSpPr>
          <p:spPr bwMode="auto">
            <a:xfrm>
              <a:off x="3142" y="2206"/>
              <a:ext cx="91" cy="9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>
                  <a:solidFill>
                    <a:srgbClr val="000099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−"/>
                <a:defRPr sz="1600">
                  <a:solidFill>
                    <a:srgbClr val="000099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rgbClr val="000099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b="1">
                <a:solidFill>
                  <a:srgbClr val="6C7070"/>
                </a:solidFill>
              </a:endParaRPr>
            </a:p>
          </p:txBody>
        </p:sp>
        <p:grpSp>
          <p:nvGrpSpPr>
            <p:cNvPr id="106504" name="Group 6"/>
            <p:cNvGrpSpPr>
              <a:grpSpLocks/>
            </p:cNvGrpSpPr>
            <p:nvPr/>
          </p:nvGrpSpPr>
          <p:grpSpPr bwMode="auto">
            <a:xfrm>
              <a:off x="2571" y="2251"/>
              <a:ext cx="603" cy="1043"/>
              <a:chOff x="2571" y="2342"/>
              <a:chExt cx="603" cy="1196"/>
            </a:xfrm>
          </p:grpSpPr>
          <p:sp>
            <p:nvSpPr>
              <p:cNvPr id="106516" name="Line 7"/>
              <p:cNvSpPr>
                <a:spLocks noChangeShapeType="1"/>
              </p:cNvSpPr>
              <p:nvPr/>
            </p:nvSpPr>
            <p:spPr bwMode="auto">
              <a:xfrm>
                <a:off x="2571" y="2342"/>
                <a:ext cx="308" cy="11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b="1">
                  <a:solidFill>
                    <a:srgbClr val="6C7070"/>
                  </a:solidFill>
                </a:endParaRPr>
              </a:p>
            </p:txBody>
          </p:sp>
          <p:sp>
            <p:nvSpPr>
              <p:cNvPr id="106517" name="Freeform 8"/>
              <p:cNvSpPr>
                <a:spLocks/>
              </p:cNvSpPr>
              <p:nvPr/>
            </p:nvSpPr>
            <p:spPr bwMode="auto">
              <a:xfrm>
                <a:off x="2879" y="2406"/>
                <a:ext cx="295" cy="1132"/>
              </a:xfrm>
              <a:custGeom>
                <a:avLst/>
                <a:gdLst>
                  <a:gd name="T0" fmla="*/ 0 w 295"/>
                  <a:gd name="T1" fmla="*/ 1132 h 1132"/>
                  <a:gd name="T2" fmla="*/ 295 w 295"/>
                  <a:gd name="T3" fmla="*/ 0 h 113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95" h="1132">
                    <a:moveTo>
                      <a:pt x="0" y="1132"/>
                    </a:moveTo>
                    <a:lnTo>
                      <a:pt x="295" y="0"/>
                    </a:ln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b="1">
                  <a:solidFill>
                    <a:srgbClr val="6C7070"/>
                  </a:solidFill>
                </a:endParaRPr>
              </a:p>
            </p:txBody>
          </p:sp>
        </p:grpSp>
        <p:grpSp>
          <p:nvGrpSpPr>
            <p:cNvPr id="106505" name="Group 9"/>
            <p:cNvGrpSpPr>
              <a:grpSpLocks/>
            </p:cNvGrpSpPr>
            <p:nvPr/>
          </p:nvGrpSpPr>
          <p:grpSpPr bwMode="auto">
            <a:xfrm>
              <a:off x="975" y="1525"/>
              <a:ext cx="2165" cy="654"/>
              <a:chOff x="975" y="1616"/>
              <a:chExt cx="2165" cy="654"/>
            </a:xfrm>
          </p:grpSpPr>
          <p:sp>
            <p:nvSpPr>
              <p:cNvPr id="106514" name="Text Box 10"/>
              <p:cNvSpPr txBox="1">
                <a:spLocks noChangeArrowheads="1"/>
              </p:cNvSpPr>
              <p:nvPr/>
            </p:nvSpPr>
            <p:spPr bwMode="auto">
              <a:xfrm>
                <a:off x="975" y="1616"/>
                <a:ext cx="1950" cy="41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>
                    <a:solidFill>
                      <a:srgbClr val="000099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−"/>
                  <a:defRPr sz="1600">
                    <a:solidFill>
                      <a:srgbClr val="000099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1600">
                    <a:solidFill>
                      <a:srgbClr val="000099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1400">
                    <a:solidFill>
                      <a:srgbClr val="000099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Wingdings" pitchFamily="2" charset="2"/>
                  <a:buChar char="§"/>
                  <a:defRPr sz="1400">
                    <a:solidFill>
                      <a:srgbClr val="000099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§"/>
                  <a:defRPr sz="1400">
                    <a:solidFill>
                      <a:srgbClr val="000099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§"/>
                  <a:defRPr sz="1400">
                    <a:solidFill>
                      <a:srgbClr val="000099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§"/>
                  <a:defRPr sz="1400">
                    <a:solidFill>
                      <a:srgbClr val="000099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itchFamily="2" charset="2"/>
                  <a:buChar char="§"/>
                  <a:defRPr sz="1400">
                    <a:solidFill>
                      <a:srgbClr val="000099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  <a:buFontTx/>
                  <a:buNone/>
                </a:pPr>
                <a:r>
                  <a:rPr lang="en-GB" altLang="en-US"/>
                  <a:t>back scattered:  reflected impedance contrasts</a:t>
                </a:r>
                <a:endParaRPr lang="en-US" altLang="en-US"/>
              </a:p>
            </p:txBody>
          </p:sp>
          <p:sp>
            <p:nvSpPr>
              <p:cNvPr id="106515" name="Line 11"/>
              <p:cNvSpPr>
                <a:spLocks noChangeShapeType="1"/>
              </p:cNvSpPr>
              <p:nvPr/>
            </p:nvSpPr>
            <p:spPr bwMode="auto">
              <a:xfrm>
                <a:off x="2925" y="2024"/>
                <a:ext cx="215" cy="24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b="1">
                  <a:solidFill>
                    <a:srgbClr val="6C7070"/>
                  </a:solidFill>
                </a:endParaRPr>
              </a:p>
            </p:txBody>
          </p:sp>
        </p:grpSp>
        <p:sp>
          <p:nvSpPr>
            <p:cNvPr id="106506" name="Text Box 12"/>
            <p:cNvSpPr txBox="1">
              <a:spLocks noChangeArrowheads="1"/>
            </p:cNvSpPr>
            <p:nvPr/>
          </p:nvSpPr>
          <p:spPr bwMode="auto">
            <a:xfrm>
              <a:off x="3424" y="1525"/>
              <a:ext cx="1905" cy="41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>
                  <a:solidFill>
                    <a:srgbClr val="000099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−"/>
                <a:defRPr sz="1600">
                  <a:solidFill>
                    <a:srgbClr val="000099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rgbClr val="000099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GB" altLang="en-US"/>
                <a:t>forward scattered: refracted velocity tomography </a:t>
              </a:r>
              <a:endParaRPr lang="en-US" altLang="en-US"/>
            </a:p>
          </p:txBody>
        </p:sp>
        <p:sp>
          <p:nvSpPr>
            <p:cNvPr id="106507" name="Line 13"/>
            <p:cNvSpPr>
              <a:spLocks noChangeShapeType="1"/>
            </p:cNvSpPr>
            <p:nvPr/>
          </p:nvSpPr>
          <p:spPr bwMode="auto">
            <a:xfrm>
              <a:off x="4434" y="1935"/>
              <a:ext cx="215" cy="24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6C7070"/>
                </a:solidFill>
              </a:endParaRPr>
            </a:p>
          </p:txBody>
        </p:sp>
        <p:grpSp>
          <p:nvGrpSpPr>
            <p:cNvPr id="106508" name="Group 14"/>
            <p:cNvGrpSpPr>
              <a:grpSpLocks/>
            </p:cNvGrpSpPr>
            <p:nvPr/>
          </p:nvGrpSpPr>
          <p:grpSpPr bwMode="auto">
            <a:xfrm>
              <a:off x="1063" y="2251"/>
              <a:ext cx="3600" cy="1242"/>
              <a:chOff x="1063" y="2342"/>
              <a:chExt cx="3600" cy="1242"/>
            </a:xfrm>
          </p:grpSpPr>
          <p:sp>
            <p:nvSpPr>
              <p:cNvPr id="106512" name="Freeform 15"/>
              <p:cNvSpPr>
                <a:spLocks/>
              </p:cNvSpPr>
              <p:nvPr/>
            </p:nvSpPr>
            <p:spPr bwMode="auto">
              <a:xfrm>
                <a:off x="1063" y="2342"/>
                <a:ext cx="1821" cy="1242"/>
              </a:xfrm>
              <a:custGeom>
                <a:avLst/>
                <a:gdLst>
                  <a:gd name="T0" fmla="*/ 0 w 1821"/>
                  <a:gd name="T1" fmla="*/ 0 h 1242"/>
                  <a:gd name="T2" fmla="*/ 396 w 1821"/>
                  <a:gd name="T3" fmla="*/ 743 h 1242"/>
                  <a:gd name="T4" fmla="*/ 1232 w 1821"/>
                  <a:gd name="T5" fmla="*/ 1188 h 1242"/>
                  <a:gd name="T6" fmla="*/ 1821 w 1821"/>
                  <a:gd name="T7" fmla="*/ 1242 h 124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821" h="1242">
                    <a:moveTo>
                      <a:pt x="0" y="0"/>
                    </a:moveTo>
                    <a:cubicBezTo>
                      <a:pt x="66" y="124"/>
                      <a:pt x="191" y="544"/>
                      <a:pt x="396" y="743"/>
                    </a:cubicBezTo>
                    <a:cubicBezTo>
                      <a:pt x="602" y="941"/>
                      <a:pt x="988" y="1134"/>
                      <a:pt x="1232" y="1188"/>
                    </a:cubicBezTo>
                    <a:cubicBezTo>
                      <a:pt x="1476" y="1242"/>
                      <a:pt x="1698" y="1231"/>
                      <a:pt x="1821" y="1242"/>
                    </a:cubicBez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b="1">
                  <a:solidFill>
                    <a:srgbClr val="6C7070"/>
                  </a:solidFill>
                </a:endParaRPr>
              </a:p>
            </p:txBody>
          </p:sp>
          <p:sp>
            <p:nvSpPr>
              <p:cNvPr id="106513" name="Freeform 16"/>
              <p:cNvSpPr>
                <a:spLocks/>
              </p:cNvSpPr>
              <p:nvPr/>
            </p:nvSpPr>
            <p:spPr bwMode="auto">
              <a:xfrm>
                <a:off x="2874" y="2411"/>
                <a:ext cx="1789" cy="1172"/>
              </a:xfrm>
              <a:custGeom>
                <a:avLst/>
                <a:gdLst>
                  <a:gd name="T0" fmla="*/ 1789 w 1789"/>
                  <a:gd name="T1" fmla="*/ 0 h 1172"/>
                  <a:gd name="T2" fmla="*/ 1425 w 1789"/>
                  <a:gd name="T3" fmla="*/ 673 h 1172"/>
                  <a:gd name="T4" fmla="*/ 589 w 1789"/>
                  <a:gd name="T5" fmla="*/ 1118 h 1172"/>
                  <a:gd name="T6" fmla="*/ 0 w 1789"/>
                  <a:gd name="T7" fmla="*/ 1172 h 117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89" h="1172">
                    <a:moveTo>
                      <a:pt x="1789" y="0"/>
                    </a:moveTo>
                    <a:cubicBezTo>
                      <a:pt x="1729" y="112"/>
                      <a:pt x="1625" y="487"/>
                      <a:pt x="1425" y="673"/>
                    </a:cubicBezTo>
                    <a:cubicBezTo>
                      <a:pt x="1225" y="859"/>
                      <a:pt x="833" y="1064"/>
                      <a:pt x="589" y="1118"/>
                    </a:cubicBezTo>
                    <a:cubicBezTo>
                      <a:pt x="345" y="1172"/>
                      <a:pt x="123" y="1161"/>
                      <a:pt x="0" y="1172"/>
                    </a:cubicBez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 type="stealth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b="1">
                  <a:solidFill>
                    <a:srgbClr val="6C7070"/>
                  </a:solidFill>
                </a:endParaRPr>
              </a:p>
            </p:txBody>
          </p:sp>
        </p:grpSp>
        <p:sp>
          <p:nvSpPr>
            <p:cNvPr id="106509" name="Oval 17"/>
            <p:cNvSpPr>
              <a:spLocks noChangeArrowheads="1"/>
            </p:cNvSpPr>
            <p:nvPr/>
          </p:nvSpPr>
          <p:spPr bwMode="auto">
            <a:xfrm>
              <a:off x="4642" y="2206"/>
              <a:ext cx="91" cy="9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>
                  <a:solidFill>
                    <a:srgbClr val="000099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−"/>
                <a:defRPr sz="1600">
                  <a:solidFill>
                    <a:srgbClr val="000099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rgbClr val="000099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b="1">
                <a:solidFill>
                  <a:srgbClr val="6C7070"/>
                </a:solidFill>
              </a:endParaRPr>
            </a:p>
          </p:txBody>
        </p:sp>
        <p:sp>
          <p:nvSpPr>
            <p:cNvPr id="106510" name="AutoShape 18"/>
            <p:cNvSpPr>
              <a:spLocks noChangeArrowheads="1"/>
            </p:cNvSpPr>
            <p:nvPr/>
          </p:nvSpPr>
          <p:spPr bwMode="auto">
            <a:xfrm>
              <a:off x="2517" y="2160"/>
              <a:ext cx="136" cy="182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>
                  <a:solidFill>
                    <a:srgbClr val="000099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−"/>
                <a:defRPr sz="1600">
                  <a:solidFill>
                    <a:srgbClr val="000099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rgbClr val="000099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b="1">
                <a:solidFill>
                  <a:srgbClr val="6C7070"/>
                </a:solidFill>
              </a:endParaRPr>
            </a:p>
          </p:txBody>
        </p:sp>
        <p:sp>
          <p:nvSpPr>
            <p:cNvPr id="106511" name="AutoShape 19"/>
            <p:cNvSpPr>
              <a:spLocks noChangeArrowheads="1"/>
            </p:cNvSpPr>
            <p:nvPr/>
          </p:nvSpPr>
          <p:spPr bwMode="auto">
            <a:xfrm>
              <a:off x="1020" y="2160"/>
              <a:ext cx="136" cy="182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>
                  <a:solidFill>
                    <a:srgbClr val="000099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−"/>
                <a:defRPr sz="1600">
                  <a:solidFill>
                    <a:srgbClr val="000099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600">
                  <a:solidFill>
                    <a:srgbClr val="000099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Char char="§"/>
                <a:defRPr sz="1400">
                  <a:solidFill>
                    <a:srgbClr val="000099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b="1">
                <a:solidFill>
                  <a:srgbClr val="6C7070"/>
                </a:solidFill>
              </a:endParaRPr>
            </a:p>
          </p:txBody>
        </p:sp>
      </p:grpSp>
      <p:sp>
        <p:nvSpPr>
          <p:cNvPr id="106500" name="Rectangle 20"/>
          <p:cNvSpPr>
            <a:spLocks noGrp="1" noChangeArrowheads="1"/>
          </p:cNvSpPr>
          <p:nvPr>
            <p:ph type="title"/>
          </p:nvPr>
        </p:nvSpPr>
        <p:spPr>
          <a:xfrm>
            <a:off x="900113" y="609600"/>
            <a:ext cx="7046912" cy="638175"/>
          </a:xfrm>
        </p:spPr>
        <p:txBody>
          <a:bodyPr/>
          <a:lstStyle/>
          <a:p>
            <a:pPr eaLnBrk="1" hangingPunct="1"/>
            <a:r>
              <a:rPr lang="en-GB" altLang="en-US" smtClean="0"/>
              <a:t>Two types of Imaging</a:t>
            </a:r>
          </a:p>
        </p:txBody>
      </p:sp>
    </p:spTree>
    <p:extLst>
      <p:ext uri="{BB962C8B-B14F-4D97-AF65-F5344CB8AC3E}">
        <p14:creationId xmlns:p14="http://schemas.microsoft.com/office/powerpoint/2010/main" val="26848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7523" name="Oval 3"/>
          <p:cNvSpPr>
            <a:spLocks noChangeAspect="1" noChangeArrowheads="1"/>
          </p:cNvSpPr>
          <p:nvPr/>
        </p:nvSpPr>
        <p:spPr bwMode="auto">
          <a:xfrm>
            <a:off x="2960688" y="3478213"/>
            <a:ext cx="144462" cy="144462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0020" name="Oval 4"/>
          <p:cNvSpPr>
            <a:spLocks noChangeArrowheads="1"/>
          </p:cNvSpPr>
          <p:nvPr/>
        </p:nvSpPr>
        <p:spPr bwMode="auto">
          <a:xfrm>
            <a:off x="2457450" y="1228725"/>
            <a:ext cx="1154113" cy="1162050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0021" name="Oval 5"/>
          <p:cNvSpPr>
            <a:spLocks noChangeAspect="1" noChangeArrowheads="1"/>
          </p:cNvSpPr>
          <p:nvPr/>
        </p:nvSpPr>
        <p:spPr bwMode="auto">
          <a:xfrm>
            <a:off x="1303338" y="68263"/>
            <a:ext cx="3460750" cy="3484562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0022" name="Oval 6"/>
          <p:cNvSpPr>
            <a:spLocks noChangeAspect="1" noChangeArrowheads="1"/>
          </p:cNvSpPr>
          <p:nvPr/>
        </p:nvSpPr>
        <p:spPr bwMode="auto">
          <a:xfrm>
            <a:off x="1593850" y="358775"/>
            <a:ext cx="2882900" cy="2903538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0023" name="Oval 7"/>
          <p:cNvSpPr>
            <a:spLocks noChangeAspect="1" noChangeArrowheads="1"/>
          </p:cNvSpPr>
          <p:nvPr/>
        </p:nvSpPr>
        <p:spPr bwMode="auto">
          <a:xfrm>
            <a:off x="1881188" y="649288"/>
            <a:ext cx="2308225" cy="2324100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0024" name="Oval 8"/>
          <p:cNvSpPr>
            <a:spLocks noChangeAspect="1" noChangeArrowheads="1"/>
          </p:cNvSpPr>
          <p:nvPr/>
        </p:nvSpPr>
        <p:spPr bwMode="auto">
          <a:xfrm>
            <a:off x="2168525" y="939800"/>
            <a:ext cx="1731963" cy="1743075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0025" name="Oval 9"/>
          <p:cNvSpPr>
            <a:spLocks noChangeAspect="1" noChangeArrowheads="1"/>
          </p:cNvSpPr>
          <p:nvPr/>
        </p:nvSpPr>
        <p:spPr bwMode="auto">
          <a:xfrm>
            <a:off x="2746375" y="1520825"/>
            <a:ext cx="576263" cy="579438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3030026" name="Group 10"/>
          <p:cNvGrpSpPr>
            <a:grpSpLocks/>
          </p:cNvGrpSpPr>
          <p:nvPr/>
        </p:nvGrpSpPr>
        <p:grpSpPr bwMode="auto">
          <a:xfrm>
            <a:off x="725488" y="-514350"/>
            <a:ext cx="4616450" cy="4648200"/>
            <a:chOff x="457" y="-324"/>
            <a:chExt cx="2908" cy="2928"/>
          </a:xfrm>
        </p:grpSpPr>
        <p:sp>
          <p:nvSpPr>
            <p:cNvPr id="107601" name="Oval 11"/>
            <p:cNvSpPr>
              <a:spLocks noChangeAspect="1" noChangeArrowheads="1"/>
            </p:cNvSpPr>
            <p:nvPr/>
          </p:nvSpPr>
          <p:spPr bwMode="auto">
            <a:xfrm>
              <a:off x="457" y="-324"/>
              <a:ext cx="2908" cy="2928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602" name="Oval 12"/>
            <p:cNvSpPr>
              <a:spLocks noChangeArrowheads="1"/>
            </p:cNvSpPr>
            <p:nvPr/>
          </p:nvSpPr>
          <p:spPr bwMode="auto">
            <a:xfrm>
              <a:off x="1547" y="1870"/>
              <a:ext cx="727" cy="732"/>
            </a:xfrm>
            <a:prstGeom prst="ellipse">
              <a:avLst/>
            </a:prstGeom>
            <a:noFill/>
            <a:ln w="38100" cmpd="tri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3030029" name="Oval 13"/>
          <p:cNvSpPr>
            <a:spLocks noChangeAspect="1" noChangeArrowheads="1"/>
          </p:cNvSpPr>
          <p:nvPr/>
        </p:nvSpPr>
        <p:spPr bwMode="auto">
          <a:xfrm>
            <a:off x="434975" y="935038"/>
            <a:ext cx="5194300" cy="5229225"/>
          </a:xfrm>
          <a:prstGeom prst="ellipse">
            <a:avLst/>
          </a:prstGeom>
          <a:noFill/>
          <a:ln w="38100" cmpd="tri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0030" name="Oval 14"/>
          <p:cNvSpPr>
            <a:spLocks noChangeAspect="1" noChangeArrowheads="1"/>
          </p:cNvSpPr>
          <p:nvPr/>
        </p:nvSpPr>
        <p:spPr bwMode="auto">
          <a:xfrm>
            <a:off x="723900" y="1225550"/>
            <a:ext cx="4616450" cy="4648200"/>
          </a:xfrm>
          <a:prstGeom prst="ellipse">
            <a:avLst/>
          </a:prstGeom>
          <a:noFill/>
          <a:ln w="38100" cmpd="tri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3030031" name="Group 15"/>
          <p:cNvGrpSpPr>
            <a:grpSpLocks/>
          </p:cNvGrpSpPr>
          <p:nvPr/>
        </p:nvGrpSpPr>
        <p:grpSpPr bwMode="auto">
          <a:xfrm>
            <a:off x="-714375" y="-1963738"/>
            <a:ext cx="7500938" cy="7551738"/>
            <a:chOff x="-450" y="-1237"/>
            <a:chExt cx="4725" cy="4757"/>
          </a:xfrm>
        </p:grpSpPr>
        <p:sp>
          <p:nvSpPr>
            <p:cNvPr id="107599" name="Oval 16"/>
            <p:cNvSpPr>
              <a:spLocks noChangeAspect="1" noChangeArrowheads="1"/>
            </p:cNvSpPr>
            <p:nvPr/>
          </p:nvSpPr>
          <p:spPr bwMode="auto">
            <a:xfrm>
              <a:off x="-450" y="-1237"/>
              <a:ext cx="4725" cy="4757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600" name="Oval 17"/>
            <p:cNvSpPr>
              <a:spLocks noChangeAspect="1" noChangeArrowheads="1"/>
            </p:cNvSpPr>
            <p:nvPr/>
          </p:nvSpPr>
          <p:spPr bwMode="auto">
            <a:xfrm>
              <a:off x="639" y="956"/>
              <a:ext cx="2543" cy="2560"/>
            </a:xfrm>
            <a:prstGeom prst="ellipse">
              <a:avLst/>
            </a:prstGeom>
            <a:noFill/>
            <a:ln w="38100" cmpd="tri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030034" name="Group 18"/>
          <p:cNvGrpSpPr>
            <a:grpSpLocks/>
          </p:cNvGrpSpPr>
          <p:nvPr/>
        </p:nvGrpSpPr>
        <p:grpSpPr bwMode="auto">
          <a:xfrm>
            <a:off x="-427038" y="-1673225"/>
            <a:ext cx="6926263" cy="6970713"/>
            <a:chOff x="-269" y="-1054"/>
            <a:chExt cx="4363" cy="4391"/>
          </a:xfrm>
        </p:grpSpPr>
        <p:sp>
          <p:nvSpPr>
            <p:cNvPr id="107597" name="Oval 19"/>
            <p:cNvSpPr>
              <a:spLocks noChangeAspect="1" noChangeArrowheads="1"/>
            </p:cNvSpPr>
            <p:nvPr/>
          </p:nvSpPr>
          <p:spPr bwMode="auto">
            <a:xfrm>
              <a:off x="-269" y="-1054"/>
              <a:ext cx="4363" cy="4391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98" name="Oval 20"/>
            <p:cNvSpPr>
              <a:spLocks noChangeAspect="1" noChangeArrowheads="1"/>
            </p:cNvSpPr>
            <p:nvPr/>
          </p:nvSpPr>
          <p:spPr bwMode="auto">
            <a:xfrm>
              <a:off x="820" y="1139"/>
              <a:ext cx="2180" cy="2195"/>
            </a:xfrm>
            <a:prstGeom prst="ellipse">
              <a:avLst/>
            </a:prstGeom>
            <a:noFill/>
            <a:ln w="38100" cmpd="tri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030037" name="Group 21"/>
          <p:cNvGrpSpPr>
            <a:grpSpLocks/>
          </p:cNvGrpSpPr>
          <p:nvPr/>
        </p:nvGrpSpPr>
        <p:grpSpPr bwMode="auto">
          <a:xfrm>
            <a:off x="-138113" y="-1381125"/>
            <a:ext cx="6345238" cy="6386513"/>
            <a:chOff x="-87" y="-870"/>
            <a:chExt cx="3997" cy="4023"/>
          </a:xfrm>
        </p:grpSpPr>
        <p:sp>
          <p:nvSpPr>
            <p:cNvPr id="107595" name="Oval 22"/>
            <p:cNvSpPr>
              <a:spLocks noChangeAspect="1" noChangeArrowheads="1"/>
            </p:cNvSpPr>
            <p:nvPr/>
          </p:nvSpPr>
          <p:spPr bwMode="auto">
            <a:xfrm>
              <a:off x="-87" y="-870"/>
              <a:ext cx="3997" cy="4023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96" name="Oval 23"/>
            <p:cNvSpPr>
              <a:spLocks noChangeAspect="1" noChangeArrowheads="1"/>
            </p:cNvSpPr>
            <p:nvPr/>
          </p:nvSpPr>
          <p:spPr bwMode="auto">
            <a:xfrm>
              <a:off x="1003" y="1322"/>
              <a:ext cx="1816" cy="1829"/>
            </a:xfrm>
            <a:prstGeom prst="ellipse">
              <a:avLst/>
            </a:prstGeom>
            <a:noFill/>
            <a:ln w="38100" cmpd="tri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030040" name="Group 24"/>
          <p:cNvGrpSpPr>
            <a:grpSpLocks/>
          </p:cNvGrpSpPr>
          <p:nvPr/>
        </p:nvGrpSpPr>
        <p:grpSpPr bwMode="auto">
          <a:xfrm>
            <a:off x="149225" y="-1093788"/>
            <a:ext cx="5768975" cy="5808663"/>
            <a:chOff x="94" y="-689"/>
            <a:chExt cx="3634" cy="3659"/>
          </a:xfrm>
        </p:grpSpPr>
        <p:sp>
          <p:nvSpPr>
            <p:cNvPr id="107593" name="Oval 25"/>
            <p:cNvSpPr>
              <a:spLocks noChangeAspect="1" noChangeArrowheads="1"/>
            </p:cNvSpPr>
            <p:nvPr/>
          </p:nvSpPr>
          <p:spPr bwMode="auto">
            <a:xfrm>
              <a:off x="94" y="-689"/>
              <a:ext cx="3634" cy="3659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94" name="Oval 26"/>
            <p:cNvSpPr>
              <a:spLocks noChangeAspect="1" noChangeArrowheads="1"/>
            </p:cNvSpPr>
            <p:nvPr/>
          </p:nvSpPr>
          <p:spPr bwMode="auto">
            <a:xfrm>
              <a:off x="1184" y="1505"/>
              <a:ext cx="1454" cy="1464"/>
            </a:xfrm>
            <a:prstGeom prst="ellipse">
              <a:avLst/>
            </a:prstGeom>
            <a:noFill/>
            <a:ln w="38100" cmpd="tri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030043" name="Group 27"/>
          <p:cNvGrpSpPr>
            <a:grpSpLocks/>
          </p:cNvGrpSpPr>
          <p:nvPr/>
        </p:nvGrpSpPr>
        <p:grpSpPr bwMode="auto">
          <a:xfrm>
            <a:off x="436563" y="-804863"/>
            <a:ext cx="5194300" cy="5229226"/>
            <a:chOff x="275" y="-507"/>
            <a:chExt cx="3272" cy="3294"/>
          </a:xfrm>
        </p:grpSpPr>
        <p:sp>
          <p:nvSpPr>
            <p:cNvPr id="107591" name="Oval 28"/>
            <p:cNvSpPr>
              <a:spLocks noChangeAspect="1" noChangeArrowheads="1"/>
            </p:cNvSpPr>
            <p:nvPr/>
          </p:nvSpPr>
          <p:spPr bwMode="auto">
            <a:xfrm>
              <a:off x="275" y="-507"/>
              <a:ext cx="3272" cy="3294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92" name="Oval 29"/>
            <p:cNvSpPr>
              <a:spLocks noChangeAspect="1" noChangeArrowheads="1"/>
            </p:cNvSpPr>
            <p:nvPr/>
          </p:nvSpPr>
          <p:spPr bwMode="auto">
            <a:xfrm>
              <a:off x="1365" y="1688"/>
              <a:ext cx="1091" cy="1098"/>
            </a:xfrm>
            <a:prstGeom prst="ellipse">
              <a:avLst/>
            </a:prstGeom>
            <a:noFill/>
            <a:ln w="38100" cmpd="tri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030046" name="Group 30"/>
          <p:cNvGrpSpPr>
            <a:grpSpLocks/>
          </p:cNvGrpSpPr>
          <p:nvPr/>
        </p:nvGrpSpPr>
        <p:grpSpPr bwMode="auto">
          <a:xfrm>
            <a:off x="1016000" y="-222250"/>
            <a:ext cx="4037013" cy="4064000"/>
            <a:chOff x="640" y="-140"/>
            <a:chExt cx="2543" cy="2560"/>
          </a:xfrm>
        </p:grpSpPr>
        <p:sp>
          <p:nvSpPr>
            <p:cNvPr id="107589" name="Oval 31"/>
            <p:cNvSpPr>
              <a:spLocks noChangeAspect="1" noChangeArrowheads="1"/>
            </p:cNvSpPr>
            <p:nvPr/>
          </p:nvSpPr>
          <p:spPr bwMode="auto">
            <a:xfrm>
              <a:off x="640" y="-140"/>
              <a:ext cx="2543" cy="2560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90" name="Oval 32"/>
            <p:cNvSpPr>
              <a:spLocks noChangeAspect="1" noChangeArrowheads="1"/>
            </p:cNvSpPr>
            <p:nvPr/>
          </p:nvSpPr>
          <p:spPr bwMode="auto">
            <a:xfrm>
              <a:off x="1729" y="2054"/>
              <a:ext cx="363" cy="365"/>
            </a:xfrm>
            <a:prstGeom prst="ellipse">
              <a:avLst/>
            </a:prstGeom>
            <a:noFill/>
            <a:ln w="38100" cmpd="tri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07539" name="Group 33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07581" name="Group 34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07583" name="Group 35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07585" name="Rectangle 36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7586" name="Rectangle 37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7587" name="Rectangle 38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7588" name="Rectangle 39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07584" name="Rectangle 40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7582" name="Rectangle 41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07540" name="Rectangle 4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000099"/>
                </a:solidFill>
              </a:rPr>
              <a:t> 1. Field data – transmission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3030059" name="AutoShape 43"/>
          <p:cNvSpPr>
            <a:spLocks noChangeArrowheads="1"/>
          </p:cNvSpPr>
          <p:nvPr/>
        </p:nvSpPr>
        <p:spPr bwMode="auto">
          <a:xfrm>
            <a:off x="2928938" y="1725613"/>
            <a:ext cx="215900" cy="2159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3030060" name="Group 44"/>
          <p:cNvGrpSpPr>
            <a:grpSpLocks/>
          </p:cNvGrpSpPr>
          <p:nvPr/>
        </p:nvGrpSpPr>
        <p:grpSpPr bwMode="auto">
          <a:xfrm>
            <a:off x="1049338" y="5068888"/>
            <a:ext cx="3970337" cy="127000"/>
            <a:chOff x="748" y="1117"/>
            <a:chExt cx="2501" cy="80"/>
          </a:xfrm>
        </p:grpSpPr>
        <p:sp>
          <p:nvSpPr>
            <p:cNvPr id="107562" name="AutoShape 45"/>
            <p:cNvSpPr>
              <a:spLocks noChangeArrowheads="1"/>
            </p:cNvSpPr>
            <p:nvPr/>
          </p:nvSpPr>
          <p:spPr bwMode="auto">
            <a:xfrm flipV="1">
              <a:off x="748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63" name="AutoShape 46"/>
            <p:cNvSpPr>
              <a:spLocks noChangeArrowheads="1"/>
            </p:cNvSpPr>
            <p:nvPr/>
          </p:nvSpPr>
          <p:spPr bwMode="auto">
            <a:xfrm flipV="1">
              <a:off x="884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64" name="AutoShape 47"/>
            <p:cNvSpPr>
              <a:spLocks noChangeArrowheads="1"/>
            </p:cNvSpPr>
            <p:nvPr/>
          </p:nvSpPr>
          <p:spPr bwMode="auto">
            <a:xfrm flipV="1">
              <a:off x="1020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65" name="AutoShape 48"/>
            <p:cNvSpPr>
              <a:spLocks noChangeArrowheads="1"/>
            </p:cNvSpPr>
            <p:nvPr/>
          </p:nvSpPr>
          <p:spPr bwMode="auto">
            <a:xfrm flipV="1">
              <a:off x="1156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66" name="AutoShape 49"/>
            <p:cNvSpPr>
              <a:spLocks noChangeArrowheads="1"/>
            </p:cNvSpPr>
            <p:nvPr/>
          </p:nvSpPr>
          <p:spPr bwMode="auto">
            <a:xfrm flipV="1">
              <a:off x="1292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67" name="AutoShape 50"/>
            <p:cNvSpPr>
              <a:spLocks noChangeArrowheads="1"/>
            </p:cNvSpPr>
            <p:nvPr/>
          </p:nvSpPr>
          <p:spPr bwMode="auto">
            <a:xfrm flipV="1">
              <a:off x="1428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68" name="AutoShape 51"/>
            <p:cNvSpPr>
              <a:spLocks noChangeArrowheads="1"/>
            </p:cNvSpPr>
            <p:nvPr/>
          </p:nvSpPr>
          <p:spPr bwMode="auto">
            <a:xfrm flipV="1">
              <a:off x="1564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69" name="AutoShape 52"/>
            <p:cNvSpPr>
              <a:spLocks noChangeArrowheads="1"/>
            </p:cNvSpPr>
            <p:nvPr/>
          </p:nvSpPr>
          <p:spPr bwMode="auto">
            <a:xfrm flipV="1">
              <a:off x="1700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70" name="AutoShape 53"/>
            <p:cNvSpPr>
              <a:spLocks noChangeArrowheads="1"/>
            </p:cNvSpPr>
            <p:nvPr/>
          </p:nvSpPr>
          <p:spPr bwMode="auto">
            <a:xfrm flipV="1">
              <a:off x="1836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71" name="AutoShape 54"/>
            <p:cNvSpPr>
              <a:spLocks noChangeArrowheads="1"/>
            </p:cNvSpPr>
            <p:nvPr/>
          </p:nvSpPr>
          <p:spPr bwMode="auto">
            <a:xfrm flipV="1">
              <a:off x="1972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72" name="AutoShape 55"/>
            <p:cNvSpPr>
              <a:spLocks noChangeArrowheads="1"/>
            </p:cNvSpPr>
            <p:nvPr/>
          </p:nvSpPr>
          <p:spPr bwMode="auto">
            <a:xfrm flipV="1">
              <a:off x="2108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73" name="AutoShape 56"/>
            <p:cNvSpPr>
              <a:spLocks noChangeArrowheads="1"/>
            </p:cNvSpPr>
            <p:nvPr/>
          </p:nvSpPr>
          <p:spPr bwMode="auto">
            <a:xfrm flipV="1">
              <a:off x="2244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74" name="AutoShape 57"/>
            <p:cNvSpPr>
              <a:spLocks noChangeArrowheads="1"/>
            </p:cNvSpPr>
            <p:nvPr/>
          </p:nvSpPr>
          <p:spPr bwMode="auto">
            <a:xfrm flipV="1">
              <a:off x="2380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75" name="AutoShape 58"/>
            <p:cNvSpPr>
              <a:spLocks noChangeArrowheads="1"/>
            </p:cNvSpPr>
            <p:nvPr/>
          </p:nvSpPr>
          <p:spPr bwMode="auto">
            <a:xfrm flipV="1">
              <a:off x="2516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76" name="AutoShape 59"/>
            <p:cNvSpPr>
              <a:spLocks noChangeArrowheads="1"/>
            </p:cNvSpPr>
            <p:nvPr/>
          </p:nvSpPr>
          <p:spPr bwMode="auto">
            <a:xfrm flipV="1">
              <a:off x="2652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77" name="AutoShape 60"/>
            <p:cNvSpPr>
              <a:spLocks noChangeArrowheads="1"/>
            </p:cNvSpPr>
            <p:nvPr/>
          </p:nvSpPr>
          <p:spPr bwMode="auto">
            <a:xfrm flipV="1">
              <a:off x="2788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78" name="AutoShape 61"/>
            <p:cNvSpPr>
              <a:spLocks noChangeArrowheads="1"/>
            </p:cNvSpPr>
            <p:nvPr/>
          </p:nvSpPr>
          <p:spPr bwMode="auto">
            <a:xfrm flipV="1">
              <a:off x="2924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79" name="AutoShape 62"/>
            <p:cNvSpPr>
              <a:spLocks noChangeArrowheads="1"/>
            </p:cNvSpPr>
            <p:nvPr/>
          </p:nvSpPr>
          <p:spPr bwMode="auto">
            <a:xfrm flipV="1">
              <a:off x="3060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80" name="AutoShape 63"/>
            <p:cNvSpPr>
              <a:spLocks noChangeArrowheads="1"/>
            </p:cNvSpPr>
            <p:nvPr/>
          </p:nvSpPr>
          <p:spPr bwMode="auto">
            <a:xfrm flipV="1">
              <a:off x="3196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07543" name="Text Box 64"/>
          <p:cNvSpPr txBox="1">
            <a:spLocks noChangeArrowheads="1"/>
          </p:cNvSpPr>
          <p:nvPr/>
        </p:nvSpPr>
        <p:spPr bwMode="auto">
          <a:xfrm>
            <a:off x="2316163" y="1125538"/>
            <a:ext cx="1439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true model</a:t>
            </a:r>
          </a:p>
        </p:txBody>
      </p:sp>
      <p:grpSp>
        <p:nvGrpSpPr>
          <p:cNvPr id="3030102" name="Group 86"/>
          <p:cNvGrpSpPr>
            <a:grpSpLocks/>
          </p:cNvGrpSpPr>
          <p:nvPr/>
        </p:nvGrpSpPr>
        <p:grpSpPr bwMode="auto">
          <a:xfrm>
            <a:off x="5940425" y="1393825"/>
            <a:ext cx="2376488" cy="4235450"/>
            <a:chOff x="3742" y="878"/>
            <a:chExt cx="1497" cy="2668"/>
          </a:xfrm>
        </p:grpSpPr>
        <p:pic>
          <p:nvPicPr>
            <p:cNvPr id="107549" name="Picture 84" descr="grab040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920" t="7689" r="4562" b="47017"/>
            <a:stretch>
              <a:fillRect/>
            </a:stretch>
          </p:blipFill>
          <p:spPr bwMode="auto">
            <a:xfrm>
              <a:off x="3742" y="939"/>
              <a:ext cx="1497" cy="2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7550" name="Group 67"/>
            <p:cNvGrpSpPr>
              <a:grpSpLocks/>
            </p:cNvGrpSpPr>
            <p:nvPr/>
          </p:nvGrpSpPr>
          <p:grpSpPr bwMode="auto">
            <a:xfrm>
              <a:off x="3779" y="878"/>
              <a:ext cx="1413" cy="80"/>
              <a:chOff x="3775" y="878"/>
              <a:chExt cx="1413" cy="80"/>
            </a:xfrm>
          </p:grpSpPr>
          <p:sp>
            <p:nvSpPr>
              <p:cNvPr id="107551" name="AutoShape 68"/>
              <p:cNvSpPr>
                <a:spLocks noChangeArrowheads="1"/>
              </p:cNvSpPr>
              <p:nvPr/>
            </p:nvSpPr>
            <p:spPr bwMode="auto">
              <a:xfrm flipV="1">
                <a:off x="3775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7552" name="AutoShape 69"/>
              <p:cNvSpPr>
                <a:spLocks noChangeArrowheads="1"/>
              </p:cNvSpPr>
              <p:nvPr/>
            </p:nvSpPr>
            <p:spPr bwMode="auto">
              <a:xfrm flipV="1">
                <a:off x="3911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7553" name="AutoShape 70"/>
              <p:cNvSpPr>
                <a:spLocks noChangeArrowheads="1"/>
              </p:cNvSpPr>
              <p:nvPr/>
            </p:nvSpPr>
            <p:spPr bwMode="auto">
              <a:xfrm flipV="1">
                <a:off x="4047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7554" name="AutoShape 71"/>
              <p:cNvSpPr>
                <a:spLocks noChangeArrowheads="1"/>
              </p:cNvSpPr>
              <p:nvPr/>
            </p:nvSpPr>
            <p:spPr bwMode="auto">
              <a:xfrm flipV="1">
                <a:off x="4183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7555" name="AutoShape 72"/>
              <p:cNvSpPr>
                <a:spLocks noChangeArrowheads="1"/>
              </p:cNvSpPr>
              <p:nvPr/>
            </p:nvSpPr>
            <p:spPr bwMode="auto">
              <a:xfrm flipV="1">
                <a:off x="4319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7556" name="AutoShape 73"/>
              <p:cNvSpPr>
                <a:spLocks noChangeArrowheads="1"/>
              </p:cNvSpPr>
              <p:nvPr/>
            </p:nvSpPr>
            <p:spPr bwMode="auto">
              <a:xfrm flipV="1">
                <a:off x="4455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7557" name="AutoShape 74"/>
              <p:cNvSpPr>
                <a:spLocks noChangeArrowheads="1"/>
              </p:cNvSpPr>
              <p:nvPr/>
            </p:nvSpPr>
            <p:spPr bwMode="auto">
              <a:xfrm flipV="1">
                <a:off x="4591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7558" name="AutoShape 75"/>
              <p:cNvSpPr>
                <a:spLocks noChangeArrowheads="1"/>
              </p:cNvSpPr>
              <p:nvPr/>
            </p:nvSpPr>
            <p:spPr bwMode="auto">
              <a:xfrm flipV="1">
                <a:off x="4727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7559" name="AutoShape 76"/>
              <p:cNvSpPr>
                <a:spLocks noChangeArrowheads="1"/>
              </p:cNvSpPr>
              <p:nvPr/>
            </p:nvSpPr>
            <p:spPr bwMode="auto">
              <a:xfrm flipV="1">
                <a:off x="4863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7560" name="AutoShape 77"/>
              <p:cNvSpPr>
                <a:spLocks noChangeArrowheads="1"/>
              </p:cNvSpPr>
              <p:nvPr/>
            </p:nvSpPr>
            <p:spPr bwMode="auto">
              <a:xfrm flipV="1">
                <a:off x="4999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7561" name="AutoShape 78"/>
              <p:cNvSpPr>
                <a:spLocks noChangeArrowheads="1"/>
              </p:cNvSpPr>
              <p:nvPr/>
            </p:nvSpPr>
            <p:spPr bwMode="auto">
              <a:xfrm flipV="1">
                <a:off x="5135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030095" name="Text Box 79"/>
          <p:cNvSpPr txBox="1">
            <a:spLocks noChangeArrowheads="1"/>
          </p:cNvSpPr>
          <p:nvPr/>
        </p:nvSpPr>
        <p:spPr bwMode="auto">
          <a:xfrm>
            <a:off x="2268538" y="5691188"/>
            <a:ext cx="143986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unknown</a:t>
            </a:r>
          </a:p>
        </p:txBody>
      </p:sp>
      <p:grpSp>
        <p:nvGrpSpPr>
          <p:cNvPr id="3030096" name="Group 80"/>
          <p:cNvGrpSpPr>
            <a:grpSpLocks/>
          </p:cNvGrpSpPr>
          <p:nvPr/>
        </p:nvGrpSpPr>
        <p:grpSpPr bwMode="auto">
          <a:xfrm>
            <a:off x="5724525" y="5589588"/>
            <a:ext cx="2735263" cy="719137"/>
            <a:chOff x="3606" y="3521"/>
            <a:chExt cx="1723" cy="453"/>
          </a:xfrm>
        </p:grpSpPr>
        <p:sp>
          <p:nvSpPr>
            <p:cNvPr id="107547" name="Rectangle 81"/>
            <p:cNvSpPr>
              <a:spLocks noChangeArrowheads="1"/>
            </p:cNvSpPr>
            <p:nvPr/>
          </p:nvSpPr>
          <p:spPr bwMode="auto">
            <a:xfrm>
              <a:off x="3606" y="3521"/>
              <a:ext cx="1723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7548" name="Text Box 82"/>
            <p:cNvSpPr txBox="1">
              <a:spLocks noChangeArrowheads="1"/>
            </p:cNvSpPr>
            <p:nvPr/>
          </p:nvSpPr>
          <p:spPr bwMode="auto">
            <a:xfrm>
              <a:off x="4014" y="3582"/>
              <a:ext cx="907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000" b="0">
                  <a:solidFill>
                    <a:srgbClr val="000099"/>
                  </a:solidFill>
                </a:rPr>
                <a:t>known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5679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/>
                                        <p:tgtEl>
                                          <p:spTgt spid="30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8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4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6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1000"/>
                                        <p:tgtEl>
                                          <p:spTgt spid="3030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0020" grpId="0" animBg="1"/>
      <p:bldP spid="3030020" grpId="1" animBg="1"/>
      <p:bldP spid="3030021" grpId="0" animBg="1"/>
      <p:bldP spid="3030021" grpId="1" animBg="1"/>
      <p:bldP spid="3030022" grpId="0" animBg="1"/>
      <p:bldP spid="3030022" grpId="1" animBg="1"/>
      <p:bldP spid="3030023" grpId="0" animBg="1"/>
      <p:bldP spid="3030023" grpId="1" animBg="1"/>
      <p:bldP spid="3030024" grpId="0" animBg="1"/>
      <p:bldP spid="3030024" grpId="1" animBg="1"/>
      <p:bldP spid="3030025" grpId="0" animBg="1"/>
      <p:bldP spid="3030025" grpId="1" animBg="1"/>
      <p:bldP spid="3030029" grpId="0" animBg="1"/>
      <p:bldP spid="3030029" grpId="1" animBg="1"/>
      <p:bldP spid="3030030" grpId="0" animBg="1"/>
      <p:bldP spid="3030030" grpId="1" animBg="1"/>
      <p:bldP spid="3030059" grpId="0" animBg="1"/>
      <p:bldP spid="3030059" grpId="1" animBg="1"/>
      <p:bldP spid="303009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1043" name="Oval 3"/>
          <p:cNvSpPr>
            <a:spLocks noChangeArrowheads="1"/>
          </p:cNvSpPr>
          <p:nvPr/>
        </p:nvSpPr>
        <p:spPr bwMode="auto">
          <a:xfrm>
            <a:off x="2457450" y="1228725"/>
            <a:ext cx="1154113" cy="1162050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1044" name="Oval 4"/>
          <p:cNvSpPr>
            <a:spLocks noChangeAspect="1" noChangeArrowheads="1"/>
          </p:cNvSpPr>
          <p:nvPr/>
        </p:nvSpPr>
        <p:spPr bwMode="auto">
          <a:xfrm>
            <a:off x="1303338" y="68263"/>
            <a:ext cx="3460750" cy="3484562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1045" name="Oval 5"/>
          <p:cNvSpPr>
            <a:spLocks noChangeAspect="1" noChangeArrowheads="1"/>
          </p:cNvSpPr>
          <p:nvPr/>
        </p:nvSpPr>
        <p:spPr bwMode="auto">
          <a:xfrm>
            <a:off x="1593850" y="358775"/>
            <a:ext cx="2882900" cy="2903538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1046" name="Oval 6"/>
          <p:cNvSpPr>
            <a:spLocks noChangeAspect="1" noChangeArrowheads="1"/>
          </p:cNvSpPr>
          <p:nvPr/>
        </p:nvSpPr>
        <p:spPr bwMode="auto">
          <a:xfrm>
            <a:off x="1881188" y="649288"/>
            <a:ext cx="2308225" cy="2324100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1047" name="Oval 7"/>
          <p:cNvSpPr>
            <a:spLocks noChangeAspect="1" noChangeArrowheads="1"/>
          </p:cNvSpPr>
          <p:nvPr/>
        </p:nvSpPr>
        <p:spPr bwMode="auto">
          <a:xfrm>
            <a:off x="2168525" y="939800"/>
            <a:ext cx="1731963" cy="1743075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1048" name="Oval 8"/>
          <p:cNvSpPr>
            <a:spLocks noChangeAspect="1" noChangeArrowheads="1"/>
          </p:cNvSpPr>
          <p:nvPr/>
        </p:nvSpPr>
        <p:spPr bwMode="auto">
          <a:xfrm>
            <a:off x="2746375" y="1520825"/>
            <a:ext cx="576263" cy="579438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1049" name="Oval 9"/>
          <p:cNvSpPr>
            <a:spLocks noChangeAspect="1" noChangeArrowheads="1"/>
          </p:cNvSpPr>
          <p:nvPr/>
        </p:nvSpPr>
        <p:spPr bwMode="auto">
          <a:xfrm>
            <a:off x="725488" y="-514350"/>
            <a:ext cx="4616450" cy="4648200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1050" name="Oval 10"/>
          <p:cNvSpPr>
            <a:spLocks noChangeAspect="1" noChangeArrowheads="1"/>
          </p:cNvSpPr>
          <p:nvPr/>
        </p:nvSpPr>
        <p:spPr bwMode="auto">
          <a:xfrm>
            <a:off x="-714375" y="-1963738"/>
            <a:ext cx="7500938" cy="7551738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1051" name="Oval 11"/>
          <p:cNvSpPr>
            <a:spLocks noChangeAspect="1" noChangeArrowheads="1"/>
          </p:cNvSpPr>
          <p:nvPr/>
        </p:nvSpPr>
        <p:spPr bwMode="auto">
          <a:xfrm>
            <a:off x="-427038" y="-1673225"/>
            <a:ext cx="6926263" cy="6970713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1052" name="Oval 12"/>
          <p:cNvSpPr>
            <a:spLocks noChangeAspect="1" noChangeArrowheads="1"/>
          </p:cNvSpPr>
          <p:nvPr/>
        </p:nvSpPr>
        <p:spPr bwMode="auto">
          <a:xfrm>
            <a:off x="-138113" y="-1381125"/>
            <a:ext cx="6345238" cy="6386513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1053" name="Oval 13"/>
          <p:cNvSpPr>
            <a:spLocks noChangeAspect="1" noChangeArrowheads="1"/>
          </p:cNvSpPr>
          <p:nvPr/>
        </p:nvSpPr>
        <p:spPr bwMode="auto">
          <a:xfrm>
            <a:off x="149225" y="-1093788"/>
            <a:ext cx="5768975" cy="5808663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1054" name="Oval 14"/>
          <p:cNvSpPr>
            <a:spLocks noChangeAspect="1" noChangeArrowheads="1"/>
          </p:cNvSpPr>
          <p:nvPr/>
        </p:nvSpPr>
        <p:spPr bwMode="auto">
          <a:xfrm>
            <a:off x="436563" y="-804863"/>
            <a:ext cx="5194300" cy="5229226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1055" name="Oval 15"/>
          <p:cNvSpPr>
            <a:spLocks noChangeAspect="1" noChangeArrowheads="1"/>
          </p:cNvSpPr>
          <p:nvPr/>
        </p:nvSpPr>
        <p:spPr bwMode="auto">
          <a:xfrm>
            <a:off x="1016000" y="-222250"/>
            <a:ext cx="4037013" cy="4064000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108560" name="Group 16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08602" name="Group 17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08604" name="Group 18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08606" name="Rectangle 19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8607" name="Rectangle 20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8608" name="Rectangle 21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8609" name="Rectangle 22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08605" name="Rectangle 23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8603" name="Rectangle 24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08561" name="Rectangle 25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2. Predicted wavefield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3031066" name="AutoShape 26"/>
          <p:cNvSpPr>
            <a:spLocks noChangeArrowheads="1"/>
          </p:cNvSpPr>
          <p:nvPr/>
        </p:nvSpPr>
        <p:spPr bwMode="auto">
          <a:xfrm>
            <a:off x="2928938" y="1725613"/>
            <a:ext cx="215900" cy="2159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8563" name="Text Box 47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3031104" name="Text Box 64"/>
          <p:cNvSpPr txBox="1">
            <a:spLocks noChangeArrowheads="1"/>
          </p:cNvSpPr>
          <p:nvPr/>
        </p:nvSpPr>
        <p:spPr bwMode="auto">
          <a:xfrm>
            <a:off x="2268538" y="5691188"/>
            <a:ext cx="143986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known</a:t>
            </a:r>
          </a:p>
        </p:txBody>
      </p:sp>
      <p:grpSp>
        <p:nvGrpSpPr>
          <p:cNvPr id="3031105" name="Group 65"/>
          <p:cNvGrpSpPr>
            <a:grpSpLocks/>
          </p:cNvGrpSpPr>
          <p:nvPr/>
        </p:nvGrpSpPr>
        <p:grpSpPr bwMode="auto">
          <a:xfrm>
            <a:off x="5724525" y="5589588"/>
            <a:ext cx="2735263" cy="719137"/>
            <a:chOff x="3606" y="3521"/>
            <a:chExt cx="1723" cy="453"/>
          </a:xfrm>
        </p:grpSpPr>
        <p:sp>
          <p:nvSpPr>
            <p:cNvPr id="108600" name="Rectangle 66"/>
            <p:cNvSpPr>
              <a:spLocks noChangeArrowheads="1"/>
            </p:cNvSpPr>
            <p:nvPr/>
          </p:nvSpPr>
          <p:spPr bwMode="auto">
            <a:xfrm>
              <a:off x="3606" y="3521"/>
              <a:ext cx="1723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601" name="Text Box 67"/>
            <p:cNvSpPr txBox="1">
              <a:spLocks noChangeArrowheads="1"/>
            </p:cNvSpPr>
            <p:nvPr/>
          </p:nvSpPr>
          <p:spPr bwMode="auto">
            <a:xfrm>
              <a:off x="4014" y="3582"/>
              <a:ext cx="907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000" b="0">
                  <a:solidFill>
                    <a:srgbClr val="000099"/>
                  </a:solidFill>
                </a:rPr>
                <a:t>known</a:t>
              </a:r>
            </a:p>
          </p:txBody>
        </p:sp>
      </p:grpSp>
      <p:grpSp>
        <p:nvGrpSpPr>
          <p:cNvPr id="3031108" name="Group 68"/>
          <p:cNvGrpSpPr>
            <a:grpSpLocks/>
          </p:cNvGrpSpPr>
          <p:nvPr/>
        </p:nvGrpSpPr>
        <p:grpSpPr bwMode="auto">
          <a:xfrm>
            <a:off x="1049338" y="5068888"/>
            <a:ext cx="3970337" cy="127000"/>
            <a:chOff x="748" y="1117"/>
            <a:chExt cx="2501" cy="80"/>
          </a:xfrm>
        </p:grpSpPr>
        <p:sp>
          <p:nvSpPr>
            <p:cNvPr id="108581" name="AutoShape 69"/>
            <p:cNvSpPr>
              <a:spLocks noChangeArrowheads="1"/>
            </p:cNvSpPr>
            <p:nvPr/>
          </p:nvSpPr>
          <p:spPr bwMode="auto">
            <a:xfrm flipV="1">
              <a:off x="748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582" name="AutoShape 70"/>
            <p:cNvSpPr>
              <a:spLocks noChangeArrowheads="1"/>
            </p:cNvSpPr>
            <p:nvPr/>
          </p:nvSpPr>
          <p:spPr bwMode="auto">
            <a:xfrm flipV="1">
              <a:off x="884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583" name="AutoShape 71"/>
            <p:cNvSpPr>
              <a:spLocks noChangeArrowheads="1"/>
            </p:cNvSpPr>
            <p:nvPr/>
          </p:nvSpPr>
          <p:spPr bwMode="auto">
            <a:xfrm flipV="1">
              <a:off x="1020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584" name="AutoShape 72"/>
            <p:cNvSpPr>
              <a:spLocks noChangeArrowheads="1"/>
            </p:cNvSpPr>
            <p:nvPr/>
          </p:nvSpPr>
          <p:spPr bwMode="auto">
            <a:xfrm flipV="1">
              <a:off x="1156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585" name="AutoShape 73"/>
            <p:cNvSpPr>
              <a:spLocks noChangeArrowheads="1"/>
            </p:cNvSpPr>
            <p:nvPr/>
          </p:nvSpPr>
          <p:spPr bwMode="auto">
            <a:xfrm flipV="1">
              <a:off x="1292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586" name="AutoShape 74"/>
            <p:cNvSpPr>
              <a:spLocks noChangeArrowheads="1"/>
            </p:cNvSpPr>
            <p:nvPr/>
          </p:nvSpPr>
          <p:spPr bwMode="auto">
            <a:xfrm flipV="1">
              <a:off x="1428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587" name="AutoShape 75"/>
            <p:cNvSpPr>
              <a:spLocks noChangeArrowheads="1"/>
            </p:cNvSpPr>
            <p:nvPr/>
          </p:nvSpPr>
          <p:spPr bwMode="auto">
            <a:xfrm flipV="1">
              <a:off x="1564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588" name="AutoShape 76"/>
            <p:cNvSpPr>
              <a:spLocks noChangeArrowheads="1"/>
            </p:cNvSpPr>
            <p:nvPr/>
          </p:nvSpPr>
          <p:spPr bwMode="auto">
            <a:xfrm flipV="1">
              <a:off x="1700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589" name="AutoShape 77"/>
            <p:cNvSpPr>
              <a:spLocks noChangeArrowheads="1"/>
            </p:cNvSpPr>
            <p:nvPr/>
          </p:nvSpPr>
          <p:spPr bwMode="auto">
            <a:xfrm flipV="1">
              <a:off x="1836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590" name="AutoShape 78"/>
            <p:cNvSpPr>
              <a:spLocks noChangeArrowheads="1"/>
            </p:cNvSpPr>
            <p:nvPr/>
          </p:nvSpPr>
          <p:spPr bwMode="auto">
            <a:xfrm flipV="1">
              <a:off x="1972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591" name="AutoShape 79"/>
            <p:cNvSpPr>
              <a:spLocks noChangeArrowheads="1"/>
            </p:cNvSpPr>
            <p:nvPr/>
          </p:nvSpPr>
          <p:spPr bwMode="auto">
            <a:xfrm flipV="1">
              <a:off x="2108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592" name="AutoShape 80"/>
            <p:cNvSpPr>
              <a:spLocks noChangeArrowheads="1"/>
            </p:cNvSpPr>
            <p:nvPr/>
          </p:nvSpPr>
          <p:spPr bwMode="auto">
            <a:xfrm flipV="1">
              <a:off x="2244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593" name="AutoShape 81"/>
            <p:cNvSpPr>
              <a:spLocks noChangeArrowheads="1"/>
            </p:cNvSpPr>
            <p:nvPr/>
          </p:nvSpPr>
          <p:spPr bwMode="auto">
            <a:xfrm flipV="1">
              <a:off x="2380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594" name="AutoShape 82"/>
            <p:cNvSpPr>
              <a:spLocks noChangeArrowheads="1"/>
            </p:cNvSpPr>
            <p:nvPr/>
          </p:nvSpPr>
          <p:spPr bwMode="auto">
            <a:xfrm flipV="1">
              <a:off x="2516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595" name="AutoShape 83"/>
            <p:cNvSpPr>
              <a:spLocks noChangeArrowheads="1"/>
            </p:cNvSpPr>
            <p:nvPr/>
          </p:nvSpPr>
          <p:spPr bwMode="auto">
            <a:xfrm flipV="1">
              <a:off x="2652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596" name="AutoShape 84"/>
            <p:cNvSpPr>
              <a:spLocks noChangeArrowheads="1"/>
            </p:cNvSpPr>
            <p:nvPr/>
          </p:nvSpPr>
          <p:spPr bwMode="auto">
            <a:xfrm flipV="1">
              <a:off x="2788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597" name="AutoShape 85"/>
            <p:cNvSpPr>
              <a:spLocks noChangeArrowheads="1"/>
            </p:cNvSpPr>
            <p:nvPr/>
          </p:nvSpPr>
          <p:spPr bwMode="auto">
            <a:xfrm flipV="1">
              <a:off x="2924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598" name="AutoShape 86"/>
            <p:cNvSpPr>
              <a:spLocks noChangeArrowheads="1"/>
            </p:cNvSpPr>
            <p:nvPr/>
          </p:nvSpPr>
          <p:spPr bwMode="auto">
            <a:xfrm flipV="1">
              <a:off x="3060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08599" name="AutoShape 87"/>
            <p:cNvSpPr>
              <a:spLocks noChangeArrowheads="1"/>
            </p:cNvSpPr>
            <p:nvPr/>
          </p:nvSpPr>
          <p:spPr bwMode="auto">
            <a:xfrm flipV="1">
              <a:off x="3196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031144" name="Group 104"/>
          <p:cNvGrpSpPr>
            <a:grpSpLocks/>
          </p:cNvGrpSpPr>
          <p:nvPr/>
        </p:nvGrpSpPr>
        <p:grpSpPr bwMode="auto">
          <a:xfrm>
            <a:off x="5940425" y="1393825"/>
            <a:ext cx="2376488" cy="4237038"/>
            <a:chOff x="3742" y="878"/>
            <a:chExt cx="1497" cy="2669"/>
          </a:xfrm>
        </p:grpSpPr>
        <p:pic>
          <p:nvPicPr>
            <p:cNvPr id="108568" name="Picture 90" descr="grab0407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920" t="7689" r="4562" b="47017"/>
            <a:stretch>
              <a:fillRect/>
            </a:stretch>
          </p:blipFill>
          <p:spPr bwMode="auto">
            <a:xfrm>
              <a:off x="3742" y="940"/>
              <a:ext cx="1497" cy="2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8569" name="Group 91"/>
            <p:cNvGrpSpPr>
              <a:grpSpLocks/>
            </p:cNvGrpSpPr>
            <p:nvPr/>
          </p:nvGrpSpPr>
          <p:grpSpPr bwMode="auto">
            <a:xfrm>
              <a:off x="3779" y="878"/>
              <a:ext cx="1413" cy="80"/>
              <a:chOff x="3775" y="878"/>
              <a:chExt cx="1413" cy="80"/>
            </a:xfrm>
          </p:grpSpPr>
          <p:sp>
            <p:nvSpPr>
              <p:cNvPr id="108570" name="AutoShape 92"/>
              <p:cNvSpPr>
                <a:spLocks noChangeArrowheads="1"/>
              </p:cNvSpPr>
              <p:nvPr/>
            </p:nvSpPr>
            <p:spPr bwMode="auto">
              <a:xfrm flipV="1">
                <a:off x="3775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571" name="AutoShape 93"/>
              <p:cNvSpPr>
                <a:spLocks noChangeArrowheads="1"/>
              </p:cNvSpPr>
              <p:nvPr/>
            </p:nvSpPr>
            <p:spPr bwMode="auto">
              <a:xfrm flipV="1">
                <a:off x="3911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572" name="AutoShape 94"/>
              <p:cNvSpPr>
                <a:spLocks noChangeArrowheads="1"/>
              </p:cNvSpPr>
              <p:nvPr/>
            </p:nvSpPr>
            <p:spPr bwMode="auto">
              <a:xfrm flipV="1">
                <a:off x="4047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573" name="AutoShape 95"/>
              <p:cNvSpPr>
                <a:spLocks noChangeArrowheads="1"/>
              </p:cNvSpPr>
              <p:nvPr/>
            </p:nvSpPr>
            <p:spPr bwMode="auto">
              <a:xfrm flipV="1">
                <a:off x="4183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574" name="AutoShape 96"/>
              <p:cNvSpPr>
                <a:spLocks noChangeArrowheads="1"/>
              </p:cNvSpPr>
              <p:nvPr/>
            </p:nvSpPr>
            <p:spPr bwMode="auto">
              <a:xfrm flipV="1">
                <a:off x="4319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575" name="AutoShape 97"/>
              <p:cNvSpPr>
                <a:spLocks noChangeArrowheads="1"/>
              </p:cNvSpPr>
              <p:nvPr/>
            </p:nvSpPr>
            <p:spPr bwMode="auto">
              <a:xfrm flipV="1">
                <a:off x="4455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576" name="AutoShape 98"/>
              <p:cNvSpPr>
                <a:spLocks noChangeArrowheads="1"/>
              </p:cNvSpPr>
              <p:nvPr/>
            </p:nvSpPr>
            <p:spPr bwMode="auto">
              <a:xfrm flipV="1">
                <a:off x="4591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577" name="AutoShape 99"/>
              <p:cNvSpPr>
                <a:spLocks noChangeArrowheads="1"/>
              </p:cNvSpPr>
              <p:nvPr/>
            </p:nvSpPr>
            <p:spPr bwMode="auto">
              <a:xfrm flipV="1">
                <a:off x="4727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578" name="AutoShape 100"/>
              <p:cNvSpPr>
                <a:spLocks noChangeArrowheads="1"/>
              </p:cNvSpPr>
              <p:nvPr/>
            </p:nvSpPr>
            <p:spPr bwMode="auto">
              <a:xfrm flipV="1">
                <a:off x="4863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579" name="AutoShape 101"/>
              <p:cNvSpPr>
                <a:spLocks noChangeArrowheads="1"/>
              </p:cNvSpPr>
              <p:nvPr/>
            </p:nvSpPr>
            <p:spPr bwMode="auto">
              <a:xfrm flipV="1">
                <a:off x="4999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8580" name="AutoShape 102"/>
              <p:cNvSpPr>
                <a:spLocks noChangeArrowheads="1"/>
              </p:cNvSpPr>
              <p:nvPr/>
            </p:nvSpPr>
            <p:spPr bwMode="auto">
              <a:xfrm flipV="1">
                <a:off x="5135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1578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/>
                                        <p:tgtEl>
                                          <p:spTgt spid="303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3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1000"/>
                                        <p:tgtEl>
                                          <p:spTgt spid="303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43" grpId="0" animBg="1"/>
      <p:bldP spid="3031043" grpId="1" animBg="1"/>
      <p:bldP spid="3031044" grpId="0" animBg="1"/>
      <p:bldP spid="3031044" grpId="1" animBg="1"/>
      <p:bldP spid="3031045" grpId="0" animBg="1"/>
      <p:bldP spid="3031045" grpId="1" animBg="1"/>
      <p:bldP spid="3031046" grpId="0" animBg="1"/>
      <p:bldP spid="3031046" grpId="1" animBg="1"/>
      <p:bldP spid="3031047" grpId="0" animBg="1"/>
      <p:bldP spid="3031047" grpId="1" animBg="1"/>
      <p:bldP spid="3031048" grpId="0" animBg="1"/>
      <p:bldP spid="3031048" grpId="1" animBg="1"/>
      <p:bldP spid="3031049" grpId="0" animBg="1"/>
      <p:bldP spid="3031049" grpId="1" animBg="1"/>
      <p:bldP spid="3031050" grpId="0" animBg="1"/>
      <p:bldP spid="3031050" grpId="1" animBg="1"/>
      <p:bldP spid="3031051" grpId="0" animBg="1"/>
      <p:bldP spid="3031051" grpId="1" animBg="1"/>
      <p:bldP spid="3031052" grpId="0" animBg="1"/>
      <p:bldP spid="3031052" grpId="1" animBg="1"/>
      <p:bldP spid="3031053" grpId="0" animBg="1"/>
      <p:bldP spid="3031053" grpId="1" animBg="1"/>
      <p:bldP spid="3031054" grpId="0" animBg="1"/>
      <p:bldP spid="3031054" grpId="1" animBg="1"/>
      <p:bldP spid="3031055" grpId="0" animBg="1"/>
      <p:bldP spid="3031055" grpId="1" animBg="1"/>
      <p:bldP spid="3031066" grpId="0" animBg="1"/>
      <p:bldP spid="3031066" grpId="1" animBg="1"/>
      <p:bldP spid="303110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1923" name="Oval 3"/>
          <p:cNvSpPr>
            <a:spLocks noChangeAspect="1" noChangeArrowheads="1"/>
          </p:cNvSpPr>
          <p:nvPr/>
        </p:nvSpPr>
        <p:spPr bwMode="auto">
          <a:xfrm>
            <a:off x="2960688" y="3478213"/>
            <a:ext cx="144462" cy="144462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0580" name="Oval 4"/>
          <p:cNvSpPr>
            <a:spLocks noChangeArrowheads="1"/>
          </p:cNvSpPr>
          <p:nvPr/>
        </p:nvSpPr>
        <p:spPr bwMode="auto">
          <a:xfrm>
            <a:off x="2457450" y="1228725"/>
            <a:ext cx="1154113" cy="1162050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0581" name="Oval 5"/>
          <p:cNvSpPr>
            <a:spLocks noChangeAspect="1" noChangeArrowheads="1"/>
          </p:cNvSpPr>
          <p:nvPr/>
        </p:nvSpPr>
        <p:spPr bwMode="auto">
          <a:xfrm>
            <a:off x="1303338" y="68263"/>
            <a:ext cx="3460750" cy="3484562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0582" name="Oval 6"/>
          <p:cNvSpPr>
            <a:spLocks noChangeAspect="1" noChangeArrowheads="1"/>
          </p:cNvSpPr>
          <p:nvPr/>
        </p:nvSpPr>
        <p:spPr bwMode="auto">
          <a:xfrm>
            <a:off x="1593850" y="358775"/>
            <a:ext cx="2882900" cy="2903538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0583" name="Oval 7"/>
          <p:cNvSpPr>
            <a:spLocks noChangeAspect="1" noChangeArrowheads="1"/>
          </p:cNvSpPr>
          <p:nvPr/>
        </p:nvSpPr>
        <p:spPr bwMode="auto">
          <a:xfrm>
            <a:off x="1881188" y="649288"/>
            <a:ext cx="2308225" cy="2324100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0584" name="Oval 8"/>
          <p:cNvSpPr>
            <a:spLocks noChangeAspect="1" noChangeArrowheads="1"/>
          </p:cNvSpPr>
          <p:nvPr/>
        </p:nvSpPr>
        <p:spPr bwMode="auto">
          <a:xfrm>
            <a:off x="2168525" y="939800"/>
            <a:ext cx="1731963" cy="1743075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0585" name="Oval 9"/>
          <p:cNvSpPr>
            <a:spLocks noChangeAspect="1" noChangeArrowheads="1"/>
          </p:cNvSpPr>
          <p:nvPr/>
        </p:nvSpPr>
        <p:spPr bwMode="auto">
          <a:xfrm>
            <a:off x="2746375" y="1520825"/>
            <a:ext cx="576263" cy="579438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2840586" name="Group 10"/>
          <p:cNvGrpSpPr>
            <a:grpSpLocks/>
          </p:cNvGrpSpPr>
          <p:nvPr/>
        </p:nvGrpSpPr>
        <p:grpSpPr bwMode="auto">
          <a:xfrm>
            <a:off x="725488" y="-514350"/>
            <a:ext cx="4616450" cy="4648200"/>
            <a:chOff x="457" y="-324"/>
            <a:chExt cx="2908" cy="2928"/>
          </a:xfrm>
        </p:grpSpPr>
        <p:sp>
          <p:nvSpPr>
            <p:cNvPr id="82001" name="Oval 11"/>
            <p:cNvSpPr>
              <a:spLocks noChangeAspect="1" noChangeArrowheads="1"/>
            </p:cNvSpPr>
            <p:nvPr/>
          </p:nvSpPr>
          <p:spPr bwMode="auto">
            <a:xfrm>
              <a:off x="457" y="-324"/>
              <a:ext cx="2908" cy="2928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002" name="Oval 12"/>
            <p:cNvSpPr>
              <a:spLocks noChangeArrowheads="1"/>
            </p:cNvSpPr>
            <p:nvPr/>
          </p:nvSpPr>
          <p:spPr bwMode="auto">
            <a:xfrm>
              <a:off x="1547" y="1870"/>
              <a:ext cx="727" cy="732"/>
            </a:xfrm>
            <a:prstGeom prst="ellipse">
              <a:avLst/>
            </a:prstGeom>
            <a:noFill/>
            <a:ln w="38100" cmpd="tri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2840589" name="Oval 13"/>
          <p:cNvSpPr>
            <a:spLocks noChangeAspect="1" noChangeArrowheads="1"/>
          </p:cNvSpPr>
          <p:nvPr/>
        </p:nvSpPr>
        <p:spPr bwMode="auto">
          <a:xfrm>
            <a:off x="434975" y="935038"/>
            <a:ext cx="5194300" cy="5229225"/>
          </a:xfrm>
          <a:prstGeom prst="ellipse">
            <a:avLst/>
          </a:prstGeom>
          <a:noFill/>
          <a:ln w="38100" cmpd="tri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0590" name="Oval 14"/>
          <p:cNvSpPr>
            <a:spLocks noChangeAspect="1" noChangeArrowheads="1"/>
          </p:cNvSpPr>
          <p:nvPr/>
        </p:nvSpPr>
        <p:spPr bwMode="auto">
          <a:xfrm>
            <a:off x="723900" y="1225550"/>
            <a:ext cx="4616450" cy="4648200"/>
          </a:xfrm>
          <a:prstGeom prst="ellipse">
            <a:avLst/>
          </a:prstGeom>
          <a:noFill/>
          <a:ln w="38100" cmpd="tri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2840591" name="Group 15"/>
          <p:cNvGrpSpPr>
            <a:grpSpLocks/>
          </p:cNvGrpSpPr>
          <p:nvPr/>
        </p:nvGrpSpPr>
        <p:grpSpPr bwMode="auto">
          <a:xfrm>
            <a:off x="-714375" y="-1963738"/>
            <a:ext cx="7500938" cy="7551738"/>
            <a:chOff x="-450" y="-1237"/>
            <a:chExt cx="4725" cy="4757"/>
          </a:xfrm>
        </p:grpSpPr>
        <p:sp>
          <p:nvSpPr>
            <p:cNvPr id="81999" name="Oval 16"/>
            <p:cNvSpPr>
              <a:spLocks noChangeAspect="1" noChangeArrowheads="1"/>
            </p:cNvSpPr>
            <p:nvPr/>
          </p:nvSpPr>
          <p:spPr bwMode="auto">
            <a:xfrm>
              <a:off x="-450" y="-1237"/>
              <a:ext cx="4725" cy="4757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000" name="Oval 17"/>
            <p:cNvSpPr>
              <a:spLocks noChangeAspect="1" noChangeArrowheads="1"/>
            </p:cNvSpPr>
            <p:nvPr/>
          </p:nvSpPr>
          <p:spPr bwMode="auto">
            <a:xfrm>
              <a:off x="639" y="956"/>
              <a:ext cx="2543" cy="2560"/>
            </a:xfrm>
            <a:prstGeom prst="ellipse">
              <a:avLst/>
            </a:prstGeom>
            <a:noFill/>
            <a:ln w="38100" cmpd="tri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2840594" name="Group 18"/>
          <p:cNvGrpSpPr>
            <a:grpSpLocks/>
          </p:cNvGrpSpPr>
          <p:nvPr/>
        </p:nvGrpSpPr>
        <p:grpSpPr bwMode="auto">
          <a:xfrm>
            <a:off x="-427038" y="-1673225"/>
            <a:ext cx="6926263" cy="6970713"/>
            <a:chOff x="-269" y="-1054"/>
            <a:chExt cx="4363" cy="4391"/>
          </a:xfrm>
        </p:grpSpPr>
        <p:sp>
          <p:nvSpPr>
            <p:cNvPr id="81997" name="Oval 19"/>
            <p:cNvSpPr>
              <a:spLocks noChangeAspect="1" noChangeArrowheads="1"/>
            </p:cNvSpPr>
            <p:nvPr/>
          </p:nvSpPr>
          <p:spPr bwMode="auto">
            <a:xfrm>
              <a:off x="-269" y="-1054"/>
              <a:ext cx="4363" cy="4391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98" name="Oval 20"/>
            <p:cNvSpPr>
              <a:spLocks noChangeAspect="1" noChangeArrowheads="1"/>
            </p:cNvSpPr>
            <p:nvPr/>
          </p:nvSpPr>
          <p:spPr bwMode="auto">
            <a:xfrm>
              <a:off x="820" y="1139"/>
              <a:ext cx="2180" cy="2195"/>
            </a:xfrm>
            <a:prstGeom prst="ellipse">
              <a:avLst/>
            </a:prstGeom>
            <a:noFill/>
            <a:ln w="38100" cmpd="tri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2840597" name="Group 21"/>
          <p:cNvGrpSpPr>
            <a:grpSpLocks/>
          </p:cNvGrpSpPr>
          <p:nvPr/>
        </p:nvGrpSpPr>
        <p:grpSpPr bwMode="auto">
          <a:xfrm>
            <a:off x="-138113" y="-1381125"/>
            <a:ext cx="6345238" cy="6386513"/>
            <a:chOff x="-87" y="-870"/>
            <a:chExt cx="3997" cy="4023"/>
          </a:xfrm>
        </p:grpSpPr>
        <p:sp>
          <p:nvSpPr>
            <p:cNvPr id="81995" name="Oval 22"/>
            <p:cNvSpPr>
              <a:spLocks noChangeAspect="1" noChangeArrowheads="1"/>
            </p:cNvSpPr>
            <p:nvPr/>
          </p:nvSpPr>
          <p:spPr bwMode="auto">
            <a:xfrm>
              <a:off x="-87" y="-870"/>
              <a:ext cx="3997" cy="4023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96" name="Oval 23"/>
            <p:cNvSpPr>
              <a:spLocks noChangeAspect="1" noChangeArrowheads="1"/>
            </p:cNvSpPr>
            <p:nvPr/>
          </p:nvSpPr>
          <p:spPr bwMode="auto">
            <a:xfrm>
              <a:off x="1003" y="1322"/>
              <a:ext cx="1816" cy="1829"/>
            </a:xfrm>
            <a:prstGeom prst="ellipse">
              <a:avLst/>
            </a:prstGeom>
            <a:noFill/>
            <a:ln w="38100" cmpd="tri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2840600" name="Group 24"/>
          <p:cNvGrpSpPr>
            <a:grpSpLocks/>
          </p:cNvGrpSpPr>
          <p:nvPr/>
        </p:nvGrpSpPr>
        <p:grpSpPr bwMode="auto">
          <a:xfrm>
            <a:off x="149225" y="-1093788"/>
            <a:ext cx="5768975" cy="5808663"/>
            <a:chOff x="94" y="-689"/>
            <a:chExt cx="3634" cy="3659"/>
          </a:xfrm>
        </p:grpSpPr>
        <p:sp>
          <p:nvSpPr>
            <p:cNvPr id="81993" name="Oval 25"/>
            <p:cNvSpPr>
              <a:spLocks noChangeAspect="1" noChangeArrowheads="1"/>
            </p:cNvSpPr>
            <p:nvPr/>
          </p:nvSpPr>
          <p:spPr bwMode="auto">
            <a:xfrm>
              <a:off x="94" y="-689"/>
              <a:ext cx="3634" cy="3659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94" name="Oval 26"/>
            <p:cNvSpPr>
              <a:spLocks noChangeAspect="1" noChangeArrowheads="1"/>
            </p:cNvSpPr>
            <p:nvPr/>
          </p:nvSpPr>
          <p:spPr bwMode="auto">
            <a:xfrm>
              <a:off x="1184" y="1505"/>
              <a:ext cx="1454" cy="1464"/>
            </a:xfrm>
            <a:prstGeom prst="ellipse">
              <a:avLst/>
            </a:prstGeom>
            <a:noFill/>
            <a:ln w="38100" cmpd="tri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2840603" name="Group 27"/>
          <p:cNvGrpSpPr>
            <a:grpSpLocks/>
          </p:cNvGrpSpPr>
          <p:nvPr/>
        </p:nvGrpSpPr>
        <p:grpSpPr bwMode="auto">
          <a:xfrm>
            <a:off x="436563" y="-804863"/>
            <a:ext cx="5194300" cy="5229226"/>
            <a:chOff x="275" y="-507"/>
            <a:chExt cx="3272" cy="3294"/>
          </a:xfrm>
        </p:grpSpPr>
        <p:sp>
          <p:nvSpPr>
            <p:cNvPr id="81991" name="Oval 28"/>
            <p:cNvSpPr>
              <a:spLocks noChangeAspect="1" noChangeArrowheads="1"/>
            </p:cNvSpPr>
            <p:nvPr/>
          </p:nvSpPr>
          <p:spPr bwMode="auto">
            <a:xfrm>
              <a:off x="275" y="-507"/>
              <a:ext cx="3272" cy="3294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92" name="Oval 29"/>
            <p:cNvSpPr>
              <a:spLocks noChangeAspect="1" noChangeArrowheads="1"/>
            </p:cNvSpPr>
            <p:nvPr/>
          </p:nvSpPr>
          <p:spPr bwMode="auto">
            <a:xfrm>
              <a:off x="1365" y="1688"/>
              <a:ext cx="1091" cy="1098"/>
            </a:xfrm>
            <a:prstGeom prst="ellipse">
              <a:avLst/>
            </a:prstGeom>
            <a:noFill/>
            <a:ln w="38100" cmpd="tri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2840606" name="Group 30"/>
          <p:cNvGrpSpPr>
            <a:grpSpLocks/>
          </p:cNvGrpSpPr>
          <p:nvPr/>
        </p:nvGrpSpPr>
        <p:grpSpPr bwMode="auto">
          <a:xfrm>
            <a:off x="1016000" y="-222250"/>
            <a:ext cx="4037013" cy="4064000"/>
            <a:chOff x="640" y="-140"/>
            <a:chExt cx="2543" cy="2560"/>
          </a:xfrm>
        </p:grpSpPr>
        <p:sp>
          <p:nvSpPr>
            <p:cNvPr id="81989" name="Oval 31"/>
            <p:cNvSpPr>
              <a:spLocks noChangeAspect="1" noChangeArrowheads="1"/>
            </p:cNvSpPr>
            <p:nvPr/>
          </p:nvSpPr>
          <p:spPr bwMode="auto">
            <a:xfrm>
              <a:off x="640" y="-140"/>
              <a:ext cx="2543" cy="2560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90" name="Oval 32"/>
            <p:cNvSpPr>
              <a:spLocks noChangeAspect="1" noChangeArrowheads="1"/>
            </p:cNvSpPr>
            <p:nvPr/>
          </p:nvSpPr>
          <p:spPr bwMode="auto">
            <a:xfrm>
              <a:off x="1729" y="2054"/>
              <a:ext cx="363" cy="365"/>
            </a:xfrm>
            <a:prstGeom prst="ellipse">
              <a:avLst/>
            </a:prstGeom>
            <a:noFill/>
            <a:ln w="38100" cmpd="tri">
              <a:solidFill>
                <a:srgbClr val="FF99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81939" name="Group 33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81981" name="Group 34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81983" name="Group 35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81985" name="Rectangle 36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1986" name="Rectangle 37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1987" name="Rectangle 38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1988" name="Rectangle 39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81984" name="Rectangle 40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1982" name="Rectangle 41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1940" name="Rectangle 4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000099"/>
                </a:solidFill>
              </a:rPr>
              <a:t> 1. Field data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2840619" name="AutoShape 43"/>
          <p:cNvSpPr>
            <a:spLocks noChangeArrowheads="1"/>
          </p:cNvSpPr>
          <p:nvPr/>
        </p:nvSpPr>
        <p:spPr bwMode="auto">
          <a:xfrm>
            <a:off x="2928938" y="1725613"/>
            <a:ext cx="215900" cy="2159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2840620" name="Group 44"/>
          <p:cNvGrpSpPr>
            <a:grpSpLocks/>
          </p:cNvGrpSpPr>
          <p:nvPr/>
        </p:nvGrpSpPr>
        <p:grpSpPr bwMode="auto">
          <a:xfrm>
            <a:off x="1049338" y="1773238"/>
            <a:ext cx="3970337" cy="127000"/>
            <a:chOff x="748" y="1117"/>
            <a:chExt cx="2501" cy="80"/>
          </a:xfrm>
        </p:grpSpPr>
        <p:sp>
          <p:nvSpPr>
            <p:cNvPr id="81962" name="AutoShape 45"/>
            <p:cNvSpPr>
              <a:spLocks noChangeArrowheads="1"/>
            </p:cNvSpPr>
            <p:nvPr/>
          </p:nvSpPr>
          <p:spPr bwMode="auto">
            <a:xfrm flipV="1">
              <a:off x="748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63" name="AutoShape 46"/>
            <p:cNvSpPr>
              <a:spLocks noChangeArrowheads="1"/>
            </p:cNvSpPr>
            <p:nvPr/>
          </p:nvSpPr>
          <p:spPr bwMode="auto">
            <a:xfrm flipV="1">
              <a:off x="884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64" name="AutoShape 47"/>
            <p:cNvSpPr>
              <a:spLocks noChangeArrowheads="1"/>
            </p:cNvSpPr>
            <p:nvPr/>
          </p:nvSpPr>
          <p:spPr bwMode="auto">
            <a:xfrm flipV="1">
              <a:off x="1020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65" name="AutoShape 48"/>
            <p:cNvSpPr>
              <a:spLocks noChangeArrowheads="1"/>
            </p:cNvSpPr>
            <p:nvPr/>
          </p:nvSpPr>
          <p:spPr bwMode="auto">
            <a:xfrm flipV="1">
              <a:off x="1156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66" name="AutoShape 49"/>
            <p:cNvSpPr>
              <a:spLocks noChangeArrowheads="1"/>
            </p:cNvSpPr>
            <p:nvPr/>
          </p:nvSpPr>
          <p:spPr bwMode="auto">
            <a:xfrm flipV="1">
              <a:off x="1292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67" name="AutoShape 50"/>
            <p:cNvSpPr>
              <a:spLocks noChangeArrowheads="1"/>
            </p:cNvSpPr>
            <p:nvPr/>
          </p:nvSpPr>
          <p:spPr bwMode="auto">
            <a:xfrm flipV="1">
              <a:off x="1428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68" name="AutoShape 51"/>
            <p:cNvSpPr>
              <a:spLocks noChangeArrowheads="1"/>
            </p:cNvSpPr>
            <p:nvPr/>
          </p:nvSpPr>
          <p:spPr bwMode="auto">
            <a:xfrm flipV="1">
              <a:off x="1564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69" name="AutoShape 52"/>
            <p:cNvSpPr>
              <a:spLocks noChangeArrowheads="1"/>
            </p:cNvSpPr>
            <p:nvPr/>
          </p:nvSpPr>
          <p:spPr bwMode="auto">
            <a:xfrm flipV="1">
              <a:off x="1700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70" name="AutoShape 53"/>
            <p:cNvSpPr>
              <a:spLocks noChangeArrowheads="1"/>
            </p:cNvSpPr>
            <p:nvPr/>
          </p:nvSpPr>
          <p:spPr bwMode="auto">
            <a:xfrm flipV="1">
              <a:off x="1836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71" name="AutoShape 54"/>
            <p:cNvSpPr>
              <a:spLocks noChangeArrowheads="1"/>
            </p:cNvSpPr>
            <p:nvPr/>
          </p:nvSpPr>
          <p:spPr bwMode="auto">
            <a:xfrm flipV="1">
              <a:off x="1972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72" name="AutoShape 55"/>
            <p:cNvSpPr>
              <a:spLocks noChangeArrowheads="1"/>
            </p:cNvSpPr>
            <p:nvPr/>
          </p:nvSpPr>
          <p:spPr bwMode="auto">
            <a:xfrm flipV="1">
              <a:off x="2108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73" name="AutoShape 56"/>
            <p:cNvSpPr>
              <a:spLocks noChangeArrowheads="1"/>
            </p:cNvSpPr>
            <p:nvPr/>
          </p:nvSpPr>
          <p:spPr bwMode="auto">
            <a:xfrm flipV="1">
              <a:off x="2244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74" name="AutoShape 57"/>
            <p:cNvSpPr>
              <a:spLocks noChangeArrowheads="1"/>
            </p:cNvSpPr>
            <p:nvPr/>
          </p:nvSpPr>
          <p:spPr bwMode="auto">
            <a:xfrm flipV="1">
              <a:off x="2380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75" name="AutoShape 58"/>
            <p:cNvSpPr>
              <a:spLocks noChangeArrowheads="1"/>
            </p:cNvSpPr>
            <p:nvPr/>
          </p:nvSpPr>
          <p:spPr bwMode="auto">
            <a:xfrm flipV="1">
              <a:off x="2516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76" name="AutoShape 59"/>
            <p:cNvSpPr>
              <a:spLocks noChangeArrowheads="1"/>
            </p:cNvSpPr>
            <p:nvPr/>
          </p:nvSpPr>
          <p:spPr bwMode="auto">
            <a:xfrm flipV="1">
              <a:off x="2652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77" name="AutoShape 60"/>
            <p:cNvSpPr>
              <a:spLocks noChangeArrowheads="1"/>
            </p:cNvSpPr>
            <p:nvPr/>
          </p:nvSpPr>
          <p:spPr bwMode="auto">
            <a:xfrm flipV="1">
              <a:off x="2788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78" name="AutoShape 61"/>
            <p:cNvSpPr>
              <a:spLocks noChangeArrowheads="1"/>
            </p:cNvSpPr>
            <p:nvPr/>
          </p:nvSpPr>
          <p:spPr bwMode="auto">
            <a:xfrm flipV="1">
              <a:off x="2924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79" name="AutoShape 62"/>
            <p:cNvSpPr>
              <a:spLocks noChangeArrowheads="1"/>
            </p:cNvSpPr>
            <p:nvPr/>
          </p:nvSpPr>
          <p:spPr bwMode="auto">
            <a:xfrm flipV="1">
              <a:off x="3060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80" name="AutoShape 63"/>
            <p:cNvSpPr>
              <a:spLocks noChangeArrowheads="1"/>
            </p:cNvSpPr>
            <p:nvPr/>
          </p:nvSpPr>
          <p:spPr bwMode="auto">
            <a:xfrm flipV="1">
              <a:off x="3196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1943" name="Text Box 64"/>
          <p:cNvSpPr txBox="1">
            <a:spLocks noChangeArrowheads="1"/>
          </p:cNvSpPr>
          <p:nvPr/>
        </p:nvSpPr>
        <p:spPr bwMode="auto">
          <a:xfrm>
            <a:off x="2316163" y="1125538"/>
            <a:ext cx="1439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true model</a:t>
            </a:r>
          </a:p>
        </p:txBody>
      </p:sp>
      <p:grpSp>
        <p:nvGrpSpPr>
          <p:cNvPr id="2840641" name="Group 65"/>
          <p:cNvGrpSpPr>
            <a:grpSpLocks/>
          </p:cNvGrpSpPr>
          <p:nvPr/>
        </p:nvGrpSpPr>
        <p:grpSpPr bwMode="auto">
          <a:xfrm>
            <a:off x="5940425" y="1393825"/>
            <a:ext cx="2376488" cy="4772025"/>
            <a:chOff x="3742" y="878"/>
            <a:chExt cx="1497" cy="3006"/>
          </a:xfrm>
        </p:grpSpPr>
        <p:pic>
          <p:nvPicPr>
            <p:cNvPr id="81949" name="Picture 66" descr="grab0116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07" t="10158" r="5211" b="6395"/>
            <a:stretch>
              <a:fillRect/>
            </a:stretch>
          </p:blipFill>
          <p:spPr bwMode="auto">
            <a:xfrm>
              <a:off x="3742" y="935"/>
              <a:ext cx="1497" cy="29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1950" name="Group 67"/>
            <p:cNvGrpSpPr>
              <a:grpSpLocks/>
            </p:cNvGrpSpPr>
            <p:nvPr/>
          </p:nvGrpSpPr>
          <p:grpSpPr bwMode="auto">
            <a:xfrm>
              <a:off x="3779" y="878"/>
              <a:ext cx="1413" cy="80"/>
              <a:chOff x="3775" y="878"/>
              <a:chExt cx="1413" cy="80"/>
            </a:xfrm>
          </p:grpSpPr>
          <p:sp>
            <p:nvSpPr>
              <p:cNvPr id="81951" name="AutoShape 68"/>
              <p:cNvSpPr>
                <a:spLocks noChangeArrowheads="1"/>
              </p:cNvSpPr>
              <p:nvPr/>
            </p:nvSpPr>
            <p:spPr bwMode="auto">
              <a:xfrm flipV="1">
                <a:off x="3775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1952" name="AutoShape 69"/>
              <p:cNvSpPr>
                <a:spLocks noChangeArrowheads="1"/>
              </p:cNvSpPr>
              <p:nvPr/>
            </p:nvSpPr>
            <p:spPr bwMode="auto">
              <a:xfrm flipV="1">
                <a:off x="3911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1953" name="AutoShape 70"/>
              <p:cNvSpPr>
                <a:spLocks noChangeArrowheads="1"/>
              </p:cNvSpPr>
              <p:nvPr/>
            </p:nvSpPr>
            <p:spPr bwMode="auto">
              <a:xfrm flipV="1">
                <a:off x="4047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1954" name="AutoShape 71"/>
              <p:cNvSpPr>
                <a:spLocks noChangeArrowheads="1"/>
              </p:cNvSpPr>
              <p:nvPr/>
            </p:nvSpPr>
            <p:spPr bwMode="auto">
              <a:xfrm flipV="1">
                <a:off x="4183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1955" name="AutoShape 72"/>
              <p:cNvSpPr>
                <a:spLocks noChangeArrowheads="1"/>
              </p:cNvSpPr>
              <p:nvPr/>
            </p:nvSpPr>
            <p:spPr bwMode="auto">
              <a:xfrm flipV="1">
                <a:off x="4319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1956" name="AutoShape 73"/>
              <p:cNvSpPr>
                <a:spLocks noChangeArrowheads="1"/>
              </p:cNvSpPr>
              <p:nvPr/>
            </p:nvSpPr>
            <p:spPr bwMode="auto">
              <a:xfrm flipV="1">
                <a:off x="4455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1957" name="AutoShape 74"/>
              <p:cNvSpPr>
                <a:spLocks noChangeArrowheads="1"/>
              </p:cNvSpPr>
              <p:nvPr/>
            </p:nvSpPr>
            <p:spPr bwMode="auto">
              <a:xfrm flipV="1">
                <a:off x="4591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1958" name="AutoShape 75"/>
              <p:cNvSpPr>
                <a:spLocks noChangeArrowheads="1"/>
              </p:cNvSpPr>
              <p:nvPr/>
            </p:nvSpPr>
            <p:spPr bwMode="auto">
              <a:xfrm flipV="1">
                <a:off x="4727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1959" name="AutoShape 76"/>
              <p:cNvSpPr>
                <a:spLocks noChangeArrowheads="1"/>
              </p:cNvSpPr>
              <p:nvPr/>
            </p:nvSpPr>
            <p:spPr bwMode="auto">
              <a:xfrm flipV="1">
                <a:off x="4863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1960" name="AutoShape 77"/>
              <p:cNvSpPr>
                <a:spLocks noChangeArrowheads="1"/>
              </p:cNvSpPr>
              <p:nvPr/>
            </p:nvSpPr>
            <p:spPr bwMode="auto">
              <a:xfrm flipV="1">
                <a:off x="4999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1961" name="AutoShape 78"/>
              <p:cNvSpPr>
                <a:spLocks noChangeArrowheads="1"/>
              </p:cNvSpPr>
              <p:nvPr/>
            </p:nvSpPr>
            <p:spPr bwMode="auto">
              <a:xfrm flipV="1">
                <a:off x="5135" y="878"/>
                <a:ext cx="53" cy="80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840655" name="Text Box 79"/>
          <p:cNvSpPr txBox="1">
            <a:spLocks noChangeArrowheads="1"/>
          </p:cNvSpPr>
          <p:nvPr/>
        </p:nvSpPr>
        <p:spPr bwMode="auto">
          <a:xfrm>
            <a:off x="2268538" y="5691188"/>
            <a:ext cx="143986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unknown</a:t>
            </a:r>
          </a:p>
        </p:txBody>
      </p:sp>
      <p:grpSp>
        <p:nvGrpSpPr>
          <p:cNvPr id="2840656" name="Group 80"/>
          <p:cNvGrpSpPr>
            <a:grpSpLocks/>
          </p:cNvGrpSpPr>
          <p:nvPr/>
        </p:nvGrpSpPr>
        <p:grpSpPr bwMode="auto">
          <a:xfrm>
            <a:off x="5724525" y="5589588"/>
            <a:ext cx="2735263" cy="719137"/>
            <a:chOff x="3606" y="3521"/>
            <a:chExt cx="1723" cy="453"/>
          </a:xfrm>
        </p:grpSpPr>
        <p:sp>
          <p:nvSpPr>
            <p:cNvPr id="81947" name="Rectangle 81"/>
            <p:cNvSpPr>
              <a:spLocks noChangeArrowheads="1"/>
            </p:cNvSpPr>
            <p:nvPr/>
          </p:nvSpPr>
          <p:spPr bwMode="auto">
            <a:xfrm>
              <a:off x="3606" y="3521"/>
              <a:ext cx="1723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1948" name="Text Box 82"/>
            <p:cNvSpPr txBox="1">
              <a:spLocks noChangeArrowheads="1"/>
            </p:cNvSpPr>
            <p:nvPr/>
          </p:nvSpPr>
          <p:spPr bwMode="auto">
            <a:xfrm>
              <a:off x="4014" y="3582"/>
              <a:ext cx="907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000" b="0">
                  <a:solidFill>
                    <a:srgbClr val="000099"/>
                  </a:solidFill>
                </a:rPr>
                <a:t>known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2774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/>
                                        <p:tgtEl>
                                          <p:spTgt spid="284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4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0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6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2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1000"/>
                                        <p:tgtEl>
                                          <p:spTgt spid="2840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0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0580" grpId="0" animBg="1"/>
      <p:bldP spid="2840580" grpId="1" animBg="1"/>
      <p:bldP spid="2840581" grpId="0" animBg="1"/>
      <p:bldP spid="2840581" grpId="1" animBg="1"/>
      <p:bldP spid="2840582" grpId="0" animBg="1"/>
      <p:bldP spid="2840582" grpId="1" animBg="1"/>
      <p:bldP spid="2840583" grpId="0" animBg="1"/>
      <p:bldP spid="2840583" grpId="1" animBg="1"/>
      <p:bldP spid="2840584" grpId="0" animBg="1"/>
      <p:bldP spid="2840584" grpId="1" animBg="1"/>
      <p:bldP spid="2840585" grpId="0" animBg="1"/>
      <p:bldP spid="2840585" grpId="1" animBg="1"/>
      <p:bldP spid="2840589" grpId="0" animBg="1"/>
      <p:bldP spid="2840589" grpId="1" animBg="1"/>
      <p:bldP spid="2840590" grpId="0" animBg="1"/>
      <p:bldP spid="2840590" grpId="1" animBg="1"/>
      <p:bldP spid="2840619" grpId="0" animBg="1"/>
      <p:bldP spid="2840619" grpId="1" animBg="1"/>
      <p:bldP spid="284065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3. Residual wavefield at receivers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3032078" name="Text Box 14"/>
          <p:cNvSpPr txBox="1">
            <a:spLocks noChangeArrowheads="1"/>
          </p:cNvSpPr>
          <p:nvPr/>
        </p:nvSpPr>
        <p:spPr bwMode="auto">
          <a:xfrm>
            <a:off x="6300788" y="5805488"/>
            <a:ext cx="2449512" cy="701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change model to minimise residuals</a:t>
            </a:r>
          </a:p>
        </p:txBody>
      </p:sp>
      <p:pic>
        <p:nvPicPr>
          <p:cNvPr id="3032080" name="Picture 16" descr="grab04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0" t="7689" r="4562" b="47017"/>
          <a:stretch>
            <a:fillRect/>
          </a:stretch>
        </p:blipFill>
        <p:spPr bwMode="auto">
          <a:xfrm>
            <a:off x="531813" y="1628775"/>
            <a:ext cx="2376487" cy="413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32084" name="Group 20"/>
          <p:cNvGrpSpPr>
            <a:grpSpLocks/>
          </p:cNvGrpSpPr>
          <p:nvPr/>
        </p:nvGrpSpPr>
        <p:grpSpPr bwMode="auto">
          <a:xfrm>
            <a:off x="2817813" y="1628775"/>
            <a:ext cx="2994025" cy="4138613"/>
            <a:chOff x="1775" y="1026"/>
            <a:chExt cx="1886" cy="2607"/>
          </a:xfrm>
        </p:grpSpPr>
        <p:sp>
          <p:nvSpPr>
            <p:cNvPr id="109577" name="Text Box 12"/>
            <p:cNvSpPr txBox="1">
              <a:spLocks noChangeArrowheads="1"/>
            </p:cNvSpPr>
            <p:nvPr/>
          </p:nvSpPr>
          <p:spPr bwMode="auto">
            <a:xfrm>
              <a:off x="1775" y="2092"/>
              <a:ext cx="45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4000" b="0">
                  <a:solidFill>
                    <a:srgbClr val="000099"/>
                  </a:solidFill>
                </a:rPr>
                <a:t>−</a:t>
              </a:r>
            </a:p>
          </p:txBody>
        </p:sp>
        <p:pic>
          <p:nvPicPr>
            <p:cNvPr id="109578" name="Picture 17" descr="grab0407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920" t="7689" r="4562" b="47017"/>
            <a:stretch>
              <a:fillRect/>
            </a:stretch>
          </p:blipFill>
          <p:spPr bwMode="auto">
            <a:xfrm>
              <a:off x="2164" y="1026"/>
              <a:ext cx="1497" cy="2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032085" name="Group 21"/>
          <p:cNvGrpSpPr>
            <a:grpSpLocks/>
          </p:cNvGrpSpPr>
          <p:nvPr/>
        </p:nvGrpSpPr>
        <p:grpSpPr bwMode="auto">
          <a:xfrm>
            <a:off x="5716588" y="1628775"/>
            <a:ext cx="3032125" cy="4138613"/>
            <a:chOff x="3601" y="1026"/>
            <a:chExt cx="1910" cy="2607"/>
          </a:xfrm>
        </p:grpSpPr>
        <p:sp>
          <p:nvSpPr>
            <p:cNvPr id="109575" name="Text Box 13"/>
            <p:cNvSpPr txBox="1">
              <a:spLocks noChangeArrowheads="1"/>
            </p:cNvSpPr>
            <p:nvPr/>
          </p:nvSpPr>
          <p:spPr bwMode="auto">
            <a:xfrm>
              <a:off x="3601" y="2092"/>
              <a:ext cx="45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4000" b="0">
                  <a:solidFill>
                    <a:srgbClr val="000099"/>
                  </a:solidFill>
                </a:rPr>
                <a:t>=</a:t>
              </a:r>
            </a:p>
          </p:txBody>
        </p:sp>
        <p:pic>
          <p:nvPicPr>
            <p:cNvPr id="109576" name="Picture 19" descr="grab0405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920" t="7689" r="4562" b="47017"/>
            <a:stretch>
              <a:fillRect/>
            </a:stretch>
          </p:blipFill>
          <p:spPr bwMode="auto">
            <a:xfrm>
              <a:off x="4015" y="1026"/>
              <a:ext cx="1496" cy="2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5831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3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3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03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207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4115" name="Oval 3"/>
          <p:cNvSpPr>
            <a:spLocks noChangeArrowheads="1"/>
          </p:cNvSpPr>
          <p:nvPr/>
        </p:nvSpPr>
        <p:spPr bwMode="auto">
          <a:xfrm>
            <a:off x="2455863" y="2968625"/>
            <a:ext cx="1154112" cy="116205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4116" name="Oval 4"/>
          <p:cNvSpPr>
            <a:spLocks noChangeAspect="1" noChangeArrowheads="1"/>
          </p:cNvSpPr>
          <p:nvPr/>
        </p:nvSpPr>
        <p:spPr bwMode="auto">
          <a:xfrm>
            <a:off x="1301750" y="1808163"/>
            <a:ext cx="3460750" cy="3484562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4117" name="Oval 5"/>
          <p:cNvSpPr>
            <a:spLocks noChangeAspect="1" noChangeArrowheads="1"/>
          </p:cNvSpPr>
          <p:nvPr/>
        </p:nvSpPr>
        <p:spPr bwMode="auto">
          <a:xfrm>
            <a:off x="1592263" y="2098675"/>
            <a:ext cx="2882900" cy="2903538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4118" name="Oval 6"/>
          <p:cNvSpPr>
            <a:spLocks noChangeAspect="1" noChangeArrowheads="1"/>
          </p:cNvSpPr>
          <p:nvPr/>
        </p:nvSpPr>
        <p:spPr bwMode="auto">
          <a:xfrm>
            <a:off x="1879600" y="2389188"/>
            <a:ext cx="2308225" cy="232410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4119" name="Oval 7"/>
          <p:cNvSpPr>
            <a:spLocks noChangeAspect="1" noChangeArrowheads="1"/>
          </p:cNvSpPr>
          <p:nvPr/>
        </p:nvSpPr>
        <p:spPr bwMode="auto">
          <a:xfrm>
            <a:off x="2166938" y="2679700"/>
            <a:ext cx="1731962" cy="1743075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4120" name="Oval 8"/>
          <p:cNvSpPr>
            <a:spLocks noChangeAspect="1" noChangeArrowheads="1"/>
          </p:cNvSpPr>
          <p:nvPr/>
        </p:nvSpPr>
        <p:spPr bwMode="auto">
          <a:xfrm>
            <a:off x="2744788" y="3260725"/>
            <a:ext cx="576262" cy="579438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0601" name="Rectangle 9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3034171" name="Oval 59"/>
          <p:cNvSpPr>
            <a:spLocks noChangeAspect="1" noChangeArrowheads="1"/>
          </p:cNvSpPr>
          <p:nvPr/>
        </p:nvSpPr>
        <p:spPr bwMode="auto">
          <a:xfrm>
            <a:off x="971550" y="1420813"/>
            <a:ext cx="4116388" cy="4144962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110603" name="Group 10"/>
          <p:cNvGrpSpPr>
            <a:grpSpLocks/>
          </p:cNvGrpSpPr>
          <p:nvPr/>
        </p:nvGrpSpPr>
        <p:grpSpPr bwMode="auto">
          <a:xfrm>
            <a:off x="1023938" y="1831975"/>
            <a:ext cx="4025900" cy="3397250"/>
            <a:chOff x="645" y="1154"/>
            <a:chExt cx="2536" cy="2140"/>
          </a:xfrm>
        </p:grpSpPr>
        <p:sp>
          <p:nvSpPr>
            <p:cNvPr id="110661" name="AutoShape 11"/>
            <p:cNvSpPr>
              <a:spLocks noChangeArrowheads="1"/>
            </p:cNvSpPr>
            <p:nvPr/>
          </p:nvSpPr>
          <p:spPr bwMode="auto">
            <a:xfrm flipV="1">
              <a:off x="645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62" name="AutoShape 12"/>
            <p:cNvSpPr>
              <a:spLocks noChangeArrowheads="1"/>
            </p:cNvSpPr>
            <p:nvPr/>
          </p:nvSpPr>
          <p:spPr bwMode="auto">
            <a:xfrm flipH="1" flipV="1">
              <a:off x="777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63" name="Rectangle 13"/>
            <p:cNvSpPr>
              <a:spLocks noChangeArrowheads="1"/>
            </p:cNvSpPr>
            <p:nvPr/>
          </p:nvSpPr>
          <p:spPr bwMode="auto">
            <a:xfrm>
              <a:off x="672" y="1154"/>
              <a:ext cx="2495" cy="1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10604" name="Group 14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10653" name="Group 15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10655" name="Group 16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10657" name="Rectangle 17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0658" name="Rectangle 18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0659" name="Rectangle 19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0660" name="Rectangle 20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0656" name="Rectangle 21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0654" name="Rectangle 22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10605" name="Rectangle 23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110606" name="Picture 43" descr="grab040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0" t="7689" r="4562" b="47017"/>
          <a:stretch>
            <a:fillRect/>
          </a:stretch>
        </p:blipFill>
        <p:spPr bwMode="auto">
          <a:xfrm>
            <a:off x="5940425" y="1490663"/>
            <a:ext cx="2374900" cy="413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607" name="Text Box 24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grpSp>
        <p:nvGrpSpPr>
          <p:cNvPr id="3034172" name="Group 60"/>
          <p:cNvGrpSpPr>
            <a:grpSpLocks/>
          </p:cNvGrpSpPr>
          <p:nvPr/>
        </p:nvGrpSpPr>
        <p:grpSpPr bwMode="auto">
          <a:xfrm>
            <a:off x="5999163" y="1393825"/>
            <a:ext cx="2243137" cy="127000"/>
            <a:chOff x="3775" y="878"/>
            <a:chExt cx="1413" cy="80"/>
          </a:xfrm>
        </p:grpSpPr>
        <p:sp>
          <p:nvSpPr>
            <p:cNvPr id="110642" name="AutoShape 61"/>
            <p:cNvSpPr>
              <a:spLocks noChangeArrowheads="1"/>
            </p:cNvSpPr>
            <p:nvPr/>
          </p:nvSpPr>
          <p:spPr bwMode="auto">
            <a:xfrm flipV="1">
              <a:off x="3775" y="878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43" name="AutoShape 62"/>
            <p:cNvSpPr>
              <a:spLocks noChangeArrowheads="1"/>
            </p:cNvSpPr>
            <p:nvPr/>
          </p:nvSpPr>
          <p:spPr bwMode="auto">
            <a:xfrm flipV="1">
              <a:off x="3911" y="878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44" name="AutoShape 63"/>
            <p:cNvSpPr>
              <a:spLocks noChangeArrowheads="1"/>
            </p:cNvSpPr>
            <p:nvPr/>
          </p:nvSpPr>
          <p:spPr bwMode="auto">
            <a:xfrm flipV="1">
              <a:off x="4047" y="878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45" name="AutoShape 64"/>
            <p:cNvSpPr>
              <a:spLocks noChangeArrowheads="1"/>
            </p:cNvSpPr>
            <p:nvPr/>
          </p:nvSpPr>
          <p:spPr bwMode="auto">
            <a:xfrm flipV="1">
              <a:off x="4183" y="878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46" name="AutoShape 65"/>
            <p:cNvSpPr>
              <a:spLocks noChangeArrowheads="1"/>
            </p:cNvSpPr>
            <p:nvPr/>
          </p:nvSpPr>
          <p:spPr bwMode="auto">
            <a:xfrm flipV="1">
              <a:off x="4319" y="878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47" name="AutoShape 66"/>
            <p:cNvSpPr>
              <a:spLocks noChangeArrowheads="1"/>
            </p:cNvSpPr>
            <p:nvPr/>
          </p:nvSpPr>
          <p:spPr bwMode="auto">
            <a:xfrm flipV="1">
              <a:off x="4455" y="878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48" name="AutoShape 67"/>
            <p:cNvSpPr>
              <a:spLocks noChangeArrowheads="1"/>
            </p:cNvSpPr>
            <p:nvPr/>
          </p:nvSpPr>
          <p:spPr bwMode="auto">
            <a:xfrm flipV="1">
              <a:off x="4591" y="878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49" name="AutoShape 68"/>
            <p:cNvSpPr>
              <a:spLocks noChangeArrowheads="1"/>
            </p:cNvSpPr>
            <p:nvPr/>
          </p:nvSpPr>
          <p:spPr bwMode="auto">
            <a:xfrm flipV="1">
              <a:off x="4727" y="878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50" name="AutoShape 69"/>
            <p:cNvSpPr>
              <a:spLocks noChangeArrowheads="1"/>
            </p:cNvSpPr>
            <p:nvPr/>
          </p:nvSpPr>
          <p:spPr bwMode="auto">
            <a:xfrm flipV="1">
              <a:off x="4863" y="878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51" name="AutoShape 70"/>
            <p:cNvSpPr>
              <a:spLocks noChangeArrowheads="1"/>
            </p:cNvSpPr>
            <p:nvPr/>
          </p:nvSpPr>
          <p:spPr bwMode="auto">
            <a:xfrm flipV="1">
              <a:off x="4999" y="878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52" name="AutoShape 71"/>
            <p:cNvSpPr>
              <a:spLocks noChangeArrowheads="1"/>
            </p:cNvSpPr>
            <p:nvPr/>
          </p:nvSpPr>
          <p:spPr bwMode="auto">
            <a:xfrm flipV="1">
              <a:off x="5135" y="878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034138" name="Group 26"/>
          <p:cNvGrpSpPr>
            <a:grpSpLocks/>
          </p:cNvGrpSpPr>
          <p:nvPr/>
        </p:nvGrpSpPr>
        <p:grpSpPr bwMode="auto">
          <a:xfrm>
            <a:off x="5972175" y="1354138"/>
            <a:ext cx="2308225" cy="193675"/>
            <a:chOff x="3765" y="795"/>
            <a:chExt cx="1454" cy="90"/>
          </a:xfrm>
        </p:grpSpPr>
        <p:sp>
          <p:nvSpPr>
            <p:cNvPr id="110631" name="AutoShape 27"/>
            <p:cNvSpPr>
              <a:spLocks noChangeArrowheads="1"/>
            </p:cNvSpPr>
            <p:nvPr/>
          </p:nvSpPr>
          <p:spPr bwMode="auto">
            <a:xfrm>
              <a:off x="3765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32" name="AutoShape 28"/>
            <p:cNvSpPr>
              <a:spLocks noChangeArrowheads="1"/>
            </p:cNvSpPr>
            <p:nvPr/>
          </p:nvSpPr>
          <p:spPr bwMode="auto">
            <a:xfrm>
              <a:off x="3900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33" name="AutoShape 29"/>
            <p:cNvSpPr>
              <a:spLocks noChangeArrowheads="1"/>
            </p:cNvSpPr>
            <p:nvPr/>
          </p:nvSpPr>
          <p:spPr bwMode="auto">
            <a:xfrm>
              <a:off x="4035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34" name="AutoShape 30"/>
            <p:cNvSpPr>
              <a:spLocks noChangeArrowheads="1"/>
            </p:cNvSpPr>
            <p:nvPr/>
          </p:nvSpPr>
          <p:spPr bwMode="auto">
            <a:xfrm>
              <a:off x="4171" y="795"/>
              <a:ext cx="102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35" name="AutoShape 31"/>
            <p:cNvSpPr>
              <a:spLocks noChangeArrowheads="1"/>
            </p:cNvSpPr>
            <p:nvPr/>
          </p:nvSpPr>
          <p:spPr bwMode="auto">
            <a:xfrm>
              <a:off x="4306" y="795"/>
              <a:ext cx="102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36" name="AutoShape 32"/>
            <p:cNvSpPr>
              <a:spLocks noChangeArrowheads="1"/>
            </p:cNvSpPr>
            <p:nvPr/>
          </p:nvSpPr>
          <p:spPr bwMode="auto">
            <a:xfrm>
              <a:off x="4441" y="795"/>
              <a:ext cx="102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37" name="AutoShape 33"/>
            <p:cNvSpPr>
              <a:spLocks noChangeArrowheads="1"/>
            </p:cNvSpPr>
            <p:nvPr/>
          </p:nvSpPr>
          <p:spPr bwMode="auto">
            <a:xfrm>
              <a:off x="4576" y="795"/>
              <a:ext cx="102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38" name="AutoShape 34"/>
            <p:cNvSpPr>
              <a:spLocks noChangeArrowheads="1"/>
            </p:cNvSpPr>
            <p:nvPr/>
          </p:nvSpPr>
          <p:spPr bwMode="auto">
            <a:xfrm>
              <a:off x="4711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39" name="AutoShape 35"/>
            <p:cNvSpPr>
              <a:spLocks noChangeArrowheads="1"/>
            </p:cNvSpPr>
            <p:nvPr/>
          </p:nvSpPr>
          <p:spPr bwMode="auto">
            <a:xfrm>
              <a:off x="4846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40" name="AutoShape 36"/>
            <p:cNvSpPr>
              <a:spLocks noChangeArrowheads="1"/>
            </p:cNvSpPr>
            <p:nvPr/>
          </p:nvSpPr>
          <p:spPr bwMode="auto">
            <a:xfrm>
              <a:off x="4981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41" name="AutoShape 37"/>
            <p:cNvSpPr>
              <a:spLocks noChangeArrowheads="1"/>
            </p:cNvSpPr>
            <p:nvPr/>
          </p:nvSpPr>
          <p:spPr bwMode="auto">
            <a:xfrm>
              <a:off x="5116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10610" name="Rectangle 38"/>
          <p:cNvSpPr>
            <a:spLocks noChangeArrowheads="1"/>
          </p:cNvSpPr>
          <p:nvPr/>
        </p:nvSpPr>
        <p:spPr bwMode="auto">
          <a:xfrm>
            <a:off x="682625" y="258763"/>
            <a:ext cx="77724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4. Back propagation</a:t>
            </a:r>
          </a:p>
        </p:txBody>
      </p:sp>
      <p:grpSp>
        <p:nvGrpSpPr>
          <p:cNvPr id="3034151" name="Group 39"/>
          <p:cNvGrpSpPr>
            <a:grpSpLocks/>
          </p:cNvGrpSpPr>
          <p:nvPr/>
        </p:nvGrpSpPr>
        <p:grpSpPr bwMode="auto">
          <a:xfrm>
            <a:off x="5327650" y="1484313"/>
            <a:ext cx="396875" cy="4537075"/>
            <a:chOff x="3356" y="935"/>
            <a:chExt cx="250" cy="2858"/>
          </a:xfrm>
        </p:grpSpPr>
        <p:sp>
          <p:nvSpPr>
            <p:cNvPr id="110629" name="Line 40"/>
            <p:cNvSpPr>
              <a:spLocks noChangeShapeType="1"/>
            </p:cNvSpPr>
            <p:nvPr/>
          </p:nvSpPr>
          <p:spPr bwMode="auto">
            <a:xfrm flipV="1">
              <a:off x="3606" y="935"/>
              <a:ext cx="0" cy="2858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00"/>
                </a:solidFill>
              </a:endParaRPr>
            </a:p>
          </p:txBody>
        </p:sp>
        <p:sp>
          <p:nvSpPr>
            <p:cNvPr id="110630" name="Text Box 41"/>
            <p:cNvSpPr txBox="1">
              <a:spLocks noChangeArrowheads="1"/>
            </p:cNvSpPr>
            <p:nvPr/>
          </p:nvSpPr>
          <p:spPr bwMode="auto">
            <a:xfrm rot="-5400000">
              <a:off x="2816" y="2239"/>
              <a:ext cx="133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000" b="0">
                  <a:solidFill>
                    <a:srgbClr val="000099"/>
                  </a:solidFill>
                </a:rPr>
                <a:t>time</a:t>
              </a:r>
            </a:p>
          </p:txBody>
        </p:sp>
      </p:grpSp>
      <p:sp>
        <p:nvSpPr>
          <p:cNvPr id="3034154" name="Text Box 42"/>
          <p:cNvSpPr txBox="1">
            <a:spLocks noChangeArrowheads="1"/>
          </p:cNvSpPr>
          <p:nvPr/>
        </p:nvSpPr>
        <p:spPr bwMode="auto">
          <a:xfrm>
            <a:off x="1692275" y="5516563"/>
            <a:ext cx="2663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amplitude increasing</a:t>
            </a:r>
          </a:p>
        </p:txBody>
      </p:sp>
      <p:grpSp>
        <p:nvGrpSpPr>
          <p:cNvPr id="3034156" name="Group 44"/>
          <p:cNvGrpSpPr>
            <a:grpSpLocks/>
          </p:cNvGrpSpPr>
          <p:nvPr/>
        </p:nvGrpSpPr>
        <p:grpSpPr bwMode="auto">
          <a:xfrm>
            <a:off x="1081088" y="5013325"/>
            <a:ext cx="3910012" cy="215900"/>
            <a:chOff x="657" y="1083"/>
            <a:chExt cx="2463" cy="136"/>
          </a:xfrm>
        </p:grpSpPr>
        <p:sp>
          <p:nvSpPr>
            <p:cNvPr id="110615" name="AutoShape 45"/>
            <p:cNvSpPr>
              <a:spLocks noChangeArrowheads="1"/>
            </p:cNvSpPr>
            <p:nvPr/>
          </p:nvSpPr>
          <p:spPr bwMode="auto">
            <a:xfrm>
              <a:off x="657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16" name="AutoShape 46"/>
            <p:cNvSpPr>
              <a:spLocks noChangeArrowheads="1"/>
            </p:cNvSpPr>
            <p:nvPr/>
          </p:nvSpPr>
          <p:spPr bwMode="auto">
            <a:xfrm>
              <a:off x="836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17" name="AutoShape 47"/>
            <p:cNvSpPr>
              <a:spLocks noChangeArrowheads="1"/>
            </p:cNvSpPr>
            <p:nvPr/>
          </p:nvSpPr>
          <p:spPr bwMode="auto">
            <a:xfrm>
              <a:off x="1015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18" name="AutoShape 48"/>
            <p:cNvSpPr>
              <a:spLocks noChangeArrowheads="1"/>
            </p:cNvSpPr>
            <p:nvPr/>
          </p:nvSpPr>
          <p:spPr bwMode="auto">
            <a:xfrm>
              <a:off x="1194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19" name="AutoShape 49"/>
            <p:cNvSpPr>
              <a:spLocks noChangeArrowheads="1"/>
            </p:cNvSpPr>
            <p:nvPr/>
          </p:nvSpPr>
          <p:spPr bwMode="auto">
            <a:xfrm>
              <a:off x="1373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20" name="AutoShape 50"/>
            <p:cNvSpPr>
              <a:spLocks noChangeArrowheads="1"/>
            </p:cNvSpPr>
            <p:nvPr/>
          </p:nvSpPr>
          <p:spPr bwMode="auto">
            <a:xfrm>
              <a:off x="1552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21" name="AutoShape 51"/>
            <p:cNvSpPr>
              <a:spLocks noChangeArrowheads="1"/>
            </p:cNvSpPr>
            <p:nvPr/>
          </p:nvSpPr>
          <p:spPr bwMode="auto">
            <a:xfrm>
              <a:off x="1731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22" name="AutoShape 52"/>
            <p:cNvSpPr>
              <a:spLocks noChangeArrowheads="1"/>
            </p:cNvSpPr>
            <p:nvPr/>
          </p:nvSpPr>
          <p:spPr bwMode="auto">
            <a:xfrm>
              <a:off x="1910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23" name="AutoShape 53"/>
            <p:cNvSpPr>
              <a:spLocks noChangeArrowheads="1"/>
            </p:cNvSpPr>
            <p:nvPr/>
          </p:nvSpPr>
          <p:spPr bwMode="auto">
            <a:xfrm>
              <a:off x="2089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24" name="AutoShape 54"/>
            <p:cNvSpPr>
              <a:spLocks noChangeArrowheads="1"/>
            </p:cNvSpPr>
            <p:nvPr/>
          </p:nvSpPr>
          <p:spPr bwMode="auto">
            <a:xfrm>
              <a:off x="2268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25" name="AutoShape 55"/>
            <p:cNvSpPr>
              <a:spLocks noChangeArrowheads="1"/>
            </p:cNvSpPr>
            <p:nvPr/>
          </p:nvSpPr>
          <p:spPr bwMode="auto">
            <a:xfrm>
              <a:off x="2447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26" name="AutoShape 56"/>
            <p:cNvSpPr>
              <a:spLocks noChangeArrowheads="1"/>
            </p:cNvSpPr>
            <p:nvPr/>
          </p:nvSpPr>
          <p:spPr bwMode="auto">
            <a:xfrm>
              <a:off x="2626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27" name="AutoShape 57"/>
            <p:cNvSpPr>
              <a:spLocks noChangeArrowheads="1"/>
            </p:cNvSpPr>
            <p:nvPr/>
          </p:nvSpPr>
          <p:spPr bwMode="auto">
            <a:xfrm>
              <a:off x="2805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0628" name="AutoShape 58"/>
            <p:cNvSpPr>
              <a:spLocks noChangeArrowheads="1"/>
            </p:cNvSpPr>
            <p:nvPr/>
          </p:nvSpPr>
          <p:spPr bwMode="auto">
            <a:xfrm>
              <a:off x="2984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3034184" name="Oval 72"/>
          <p:cNvSpPr>
            <a:spLocks noChangeAspect="1" noChangeArrowheads="1"/>
          </p:cNvSpPr>
          <p:nvPr/>
        </p:nvSpPr>
        <p:spPr bwMode="auto">
          <a:xfrm>
            <a:off x="3016250" y="3529013"/>
            <a:ext cx="36513" cy="36512"/>
          </a:xfrm>
          <a:prstGeom prst="ellipse">
            <a:avLst/>
          </a:prstGeom>
          <a:solidFill>
            <a:srgbClr val="FFFF99"/>
          </a:solidFill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3196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034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3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3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03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/>
                                        <p:tgtEl>
                                          <p:spTgt spid="30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4115" grpId="0" animBg="1"/>
      <p:bldP spid="3034115" grpId="1" animBg="1"/>
      <p:bldP spid="3034116" grpId="0" animBg="1"/>
      <p:bldP spid="3034116" grpId="1" animBg="1"/>
      <p:bldP spid="3034117" grpId="0" animBg="1"/>
      <p:bldP spid="3034117" grpId="1" animBg="1"/>
      <p:bldP spid="3034118" grpId="0" animBg="1"/>
      <p:bldP spid="3034118" grpId="1" animBg="1"/>
      <p:bldP spid="3034119" grpId="0" animBg="1"/>
      <p:bldP spid="3034119" grpId="1" animBg="1"/>
      <p:bldP spid="3034120" grpId="0" animBg="1"/>
      <p:bldP spid="3034120" grpId="1" animBg="1"/>
      <p:bldP spid="3034171" grpId="0" animBg="1"/>
      <p:bldP spid="3034171" grpId="1" animBg="1"/>
      <p:bldP spid="3034154" grpId="0" animBg="1"/>
      <p:bldP spid="303418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3091" name="Oval 3"/>
          <p:cNvSpPr>
            <a:spLocks noChangeArrowheads="1"/>
          </p:cNvSpPr>
          <p:nvPr/>
        </p:nvSpPr>
        <p:spPr bwMode="auto">
          <a:xfrm>
            <a:off x="2455863" y="2968625"/>
            <a:ext cx="1154112" cy="116205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3092" name="Oval 4"/>
          <p:cNvSpPr>
            <a:spLocks noChangeAspect="1" noChangeArrowheads="1"/>
          </p:cNvSpPr>
          <p:nvPr/>
        </p:nvSpPr>
        <p:spPr bwMode="auto">
          <a:xfrm>
            <a:off x="723900" y="1225550"/>
            <a:ext cx="4616450" cy="464820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3093" name="Oval 5"/>
          <p:cNvSpPr>
            <a:spLocks noChangeAspect="1" noChangeArrowheads="1"/>
          </p:cNvSpPr>
          <p:nvPr/>
        </p:nvSpPr>
        <p:spPr bwMode="auto">
          <a:xfrm>
            <a:off x="1014413" y="1517650"/>
            <a:ext cx="4037012" cy="406400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3094" name="Oval 6"/>
          <p:cNvSpPr>
            <a:spLocks noChangeAspect="1" noChangeArrowheads="1"/>
          </p:cNvSpPr>
          <p:nvPr/>
        </p:nvSpPr>
        <p:spPr bwMode="auto">
          <a:xfrm>
            <a:off x="1301750" y="1808163"/>
            <a:ext cx="3460750" cy="3484562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111623" name="Group 7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11651" name="Group 8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11653" name="Group 9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11655" name="Rectangle 10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1656" name="Rectangle 11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1657" name="Rectangle 12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1658" name="Rectangle 13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1654" name="Rectangle 14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1652" name="Rectangle 15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pic>
        <p:nvPicPr>
          <p:cNvPr id="111624" name="Picture 74" descr="grab040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0" t="7689" r="4562" b="47017"/>
          <a:stretch>
            <a:fillRect/>
          </a:stretch>
        </p:blipFill>
        <p:spPr bwMode="auto">
          <a:xfrm>
            <a:off x="5940425" y="1490663"/>
            <a:ext cx="2374900" cy="413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33104" name="Oval 16"/>
          <p:cNvSpPr>
            <a:spLocks noChangeAspect="1" noChangeArrowheads="1"/>
          </p:cNvSpPr>
          <p:nvPr/>
        </p:nvSpPr>
        <p:spPr bwMode="auto">
          <a:xfrm>
            <a:off x="1592263" y="2098675"/>
            <a:ext cx="2882900" cy="2903538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3105" name="Oval 17"/>
          <p:cNvSpPr>
            <a:spLocks noChangeAspect="1" noChangeArrowheads="1"/>
          </p:cNvSpPr>
          <p:nvPr/>
        </p:nvSpPr>
        <p:spPr bwMode="auto">
          <a:xfrm>
            <a:off x="1879600" y="2389188"/>
            <a:ext cx="2308225" cy="232410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3106" name="Oval 18"/>
          <p:cNvSpPr>
            <a:spLocks noChangeAspect="1" noChangeArrowheads="1"/>
          </p:cNvSpPr>
          <p:nvPr/>
        </p:nvSpPr>
        <p:spPr bwMode="auto">
          <a:xfrm>
            <a:off x="2166938" y="2679700"/>
            <a:ext cx="1731962" cy="1743075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3107" name="Oval 19"/>
          <p:cNvSpPr>
            <a:spLocks noChangeAspect="1" noChangeArrowheads="1"/>
          </p:cNvSpPr>
          <p:nvPr/>
        </p:nvSpPr>
        <p:spPr bwMode="auto">
          <a:xfrm>
            <a:off x="2744788" y="3260725"/>
            <a:ext cx="576262" cy="579438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1629" name="Rectangle 20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4. 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111630" name="AutoShape 23"/>
          <p:cNvSpPr>
            <a:spLocks noChangeArrowheads="1"/>
          </p:cNvSpPr>
          <p:nvPr/>
        </p:nvSpPr>
        <p:spPr bwMode="auto">
          <a:xfrm>
            <a:off x="102393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1631" name="AutoShape 24"/>
          <p:cNvSpPr>
            <a:spLocks noChangeArrowheads="1"/>
          </p:cNvSpPr>
          <p:nvPr/>
        </p:nvSpPr>
        <p:spPr bwMode="auto">
          <a:xfrm flipH="1">
            <a:off x="123348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1632" name="Rectangle 25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1633" name="Text Box 65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grpSp>
        <p:nvGrpSpPr>
          <p:cNvPr id="111634" name="Group 67"/>
          <p:cNvGrpSpPr>
            <a:grpSpLocks/>
          </p:cNvGrpSpPr>
          <p:nvPr/>
        </p:nvGrpSpPr>
        <p:grpSpPr bwMode="auto">
          <a:xfrm>
            <a:off x="5327650" y="1484313"/>
            <a:ext cx="396875" cy="4537075"/>
            <a:chOff x="3356" y="935"/>
            <a:chExt cx="250" cy="2858"/>
          </a:xfrm>
        </p:grpSpPr>
        <p:sp>
          <p:nvSpPr>
            <p:cNvPr id="111649" name="Line 68"/>
            <p:cNvSpPr>
              <a:spLocks noChangeShapeType="1"/>
            </p:cNvSpPr>
            <p:nvPr/>
          </p:nvSpPr>
          <p:spPr bwMode="auto">
            <a:xfrm flipV="1">
              <a:off x="3606" y="935"/>
              <a:ext cx="0" cy="2858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00"/>
                </a:solidFill>
              </a:endParaRPr>
            </a:p>
          </p:txBody>
        </p:sp>
        <p:sp>
          <p:nvSpPr>
            <p:cNvPr id="111650" name="Text Box 69"/>
            <p:cNvSpPr txBox="1">
              <a:spLocks noChangeArrowheads="1"/>
            </p:cNvSpPr>
            <p:nvPr/>
          </p:nvSpPr>
          <p:spPr bwMode="auto">
            <a:xfrm rot="-5400000">
              <a:off x="2816" y="2239"/>
              <a:ext cx="133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000" b="0">
                  <a:solidFill>
                    <a:srgbClr val="000099"/>
                  </a:solidFill>
                </a:rPr>
                <a:t>time</a:t>
              </a:r>
            </a:p>
          </p:txBody>
        </p:sp>
      </p:grpSp>
      <p:sp>
        <p:nvSpPr>
          <p:cNvPr id="111635" name="Text Box 70"/>
          <p:cNvSpPr txBox="1">
            <a:spLocks noChangeArrowheads="1"/>
          </p:cNvSpPr>
          <p:nvPr/>
        </p:nvSpPr>
        <p:spPr bwMode="auto">
          <a:xfrm>
            <a:off x="1692275" y="5516563"/>
            <a:ext cx="2663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amplitude decreasing</a:t>
            </a:r>
          </a:p>
        </p:txBody>
      </p:sp>
      <p:grpSp>
        <p:nvGrpSpPr>
          <p:cNvPr id="111636" name="Group 53"/>
          <p:cNvGrpSpPr>
            <a:grpSpLocks/>
          </p:cNvGrpSpPr>
          <p:nvPr/>
        </p:nvGrpSpPr>
        <p:grpSpPr bwMode="auto">
          <a:xfrm>
            <a:off x="5972175" y="1354138"/>
            <a:ext cx="2308225" cy="193675"/>
            <a:chOff x="3765" y="795"/>
            <a:chExt cx="1454" cy="90"/>
          </a:xfrm>
        </p:grpSpPr>
        <p:sp>
          <p:nvSpPr>
            <p:cNvPr id="111638" name="AutoShape 54"/>
            <p:cNvSpPr>
              <a:spLocks noChangeArrowheads="1"/>
            </p:cNvSpPr>
            <p:nvPr/>
          </p:nvSpPr>
          <p:spPr bwMode="auto">
            <a:xfrm>
              <a:off x="3765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1639" name="AutoShape 55"/>
            <p:cNvSpPr>
              <a:spLocks noChangeArrowheads="1"/>
            </p:cNvSpPr>
            <p:nvPr/>
          </p:nvSpPr>
          <p:spPr bwMode="auto">
            <a:xfrm>
              <a:off x="3900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1640" name="AutoShape 56"/>
            <p:cNvSpPr>
              <a:spLocks noChangeArrowheads="1"/>
            </p:cNvSpPr>
            <p:nvPr/>
          </p:nvSpPr>
          <p:spPr bwMode="auto">
            <a:xfrm>
              <a:off x="4035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1641" name="AutoShape 57"/>
            <p:cNvSpPr>
              <a:spLocks noChangeArrowheads="1"/>
            </p:cNvSpPr>
            <p:nvPr/>
          </p:nvSpPr>
          <p:spPr bwMode="auto">
            <a:xfrm>
              <a:off x="4171" y="795"/>
              <a:ext cx="102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1642" name="AutoShape 58"/>
            <p:cNvSpPr>
              <a:spLocks noChangeArrowheads="1"/>
            </p:cNvSpPr>
            <p:nvPr/>
          </p:nvSpPr>
          <p:spPr bwMode="auto">
            <a:xfrm>
              <a:off x="4306" y="795"/>
              <a:ext cx="102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1643" name="AutoShape 59"/>
            <p:cNvSpPr>
              <a:spLocks noChangeArrowheads="1"/>
            </p:cNvSpPr>
            <p:nvPr/>
          </p:nvSpPr>
          <p:spPr bwMode="auto">
            <a:xfrm>
              <a:off x="4441" y="795"/>
              <a:ext cx="102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1644" name="AutoShape 60"/>
            <p:cNvSpPr>
              <a:spLocks noChangeArrowheads="1"/>
            </p:cNvSpPr>
            <p:nvPr/>
          </p:nvSpPr>
          <p:spPr bwMode="auto">
            <a:xfrm>
              <a:off x="4576" y="795"/>
              <a:ext cx="102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1645" name="AutoShape 61"/>
            <p:cNvSpPr>
              <a:spLocks noChangeArrowheads="1"/>
            </p:cNvSpPr>
            <p:nvPr/>
          </p:nvSpPr>
          <p:spPr bwMode="auto">
            <a:xfrm>
              <a:off x="4711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1646" name="AutoShape 62"/>
            <p:cNvSpPr>
              <a:spLocks noChangeArrowheads="1"/>
            </p:cNvSpPr>
            <p:nvPr/>
          </p:nvSpPr>
          <p:spPr bwMode="auto">
            <a:xfrm>
              <a:off x="4846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1647" name="AutoShape 63"/>
            <p:cNvSpPr>
              <a:spLocks noChangeArrowheads="1"/>
            </p:cNvSpPr>
            <p:nvPr/>
          </p:nvSpPr>
          <p:spPr bwMode="auto">
            <a:xfrm>
              <a:off x="4981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1648" name="AutoShape 64"/>
            <p:cNvSpPr>
              <a:spLocks noChangeArrowheads="1"/>
            </p:cNvSpPr>
            <p:nvPr/>
          </p:nvSpPr>
          <p:spPr bwMode="auto">
            <a:xfrm>
              <a:off x="5116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3033164" name="Oval 76"/>
          <p:cNvSpPr>
            <a:spLocks noChangeAspect="1" noChangeArrowheads="1"/>
          </p:cNvSpPr>
          <p:nvPr/>
        </p:nvSpPr>
        <p:spPr bwMode="auto">
          <a:xfrm>
            <a:off x="3016250" y="3529013"/>
            <a:ext cx="36513" cy="36512"/>
          </a:xfrm>
          <a:prstGeom prst="ellipse">
            <a:avLst/>
          </a:prstGeom>
          <a:solidFill>
            <a:srgbClr val="FFFF99"/>
          </a:solidFill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0769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3091" grpId="0" animBg="1"/>
      <p:bldP spid="3033091" grpId="1" animBg="1"/>
      <p:bldP spid="3033092" grpId="0" animBg="1"/>
      <p:bldP spid="3033092" grpId="1" animBg="1"/>
      <p:bldP spid="3033093" grpId="0" animBg="1"/>
      <p:bldP spid="3033093" grpId="1" animBg="1"/>
      <p:bldP spid="3033094" grpId="0" animBg="1"/>
      <p:bldP spid="3033094" grpId="1" animBg="1"/>
      <p:bldP spid="3033104" grpId="0" animBg="1"/>
      <p:bldP spid="3033104" grpId="1" animBg="1"/>
      <p:bldP spid="3033105" grpId="0" animBg="1"/>
      <p:bldP spid="3033105" grpId="1" animBg="1"/>
      <p:bldP spid="3033106" grpId="0" animBg="1"/>
      <p:bldP spid="3033106" grpId="1" animBg="1"/>
      <p:bldP spid="3033107" grpId="0" animBg="1"/>
      <p:bldP spid="3033107" grpId="1" animBg="1"/>
      <p:bldP spid="303316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43" name="Rectangle 3"/>
          <p:cNvSpPr>
            <a:spLocks noChangeArrowheads="1"/>
          </p:cNvSpPr>
          <p:nvPr/>
        </p:nvSpPr>
        <p:spPr bwMode="auto">
          <a:xfrm>
            <a:off x="1022350" y="1825625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687388" y="261938"/>
            <a:ext cx="77724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1019175" y="1827213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1984375" y="1127125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12647" name="Rectangle 7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48" name="Text Box 8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grpSp>
        <p:nvGrpSpPr>
          <p:cNvPr id="112649" name="Group 9"/>
          <p:cNvGrpSpPr>
            <a:grpSpLocks/>
          </p:cNvGrpSpPr>
          <p:nvPr/>
        </p:nvGrpSpPr>
        <p:grpSpPr bwMode="auto">
          <a:xfrm>
            <a:off x="1027113" y="1833563"/>
            <a:ext cx="4025900" cy="3397250"/>
            <a:chOff x="645" y="1154"/>
            <a:chExt cx="2536" cy="2140"/>
          </a:xfrm>
        </p:grpSpPr>
        <p:sp>
          <p:nvSpPr>
            <p:cNvPr id="112670" name="AutoShape 10"/>
            <p:cNvSpPr>
              <a:spLocks noChangeArrowheads="1"/>
            </p:cNvSpPr>
            <p:nvPr/>
          </p:nvSpPr>
          <p:spPr bwMode="auto">
            <a:xfrm flipV="1">
              <a:off x="645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2671" name="AutoShape 11"/>
            <p:cNvSpPr>
              <a:spLocks noChangeArrowheads="1"/>
            </p:cNvSpPr>
            <p:nvPr/>
          </p:nvSpPr>
          <p:spPr bwMode="auto">
            <a:xfrm flipH="1" flipV="1">
              <a:off x="777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2672" name="Rectangle 12"/>
            <p:cNvSpPr>
              <a:spLocks noChangeArrowheads="1"/>
            </p:cNvSpPr>
            <p:nvPr/>
          </p:nvSpPr>
          <p:spPr bwMode="auto">
            <a:xfrm>
              <a:off x="672" y="1154"/>
              <a:ext cx="2495" cy="1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3036173" name="Oval 13"/>
          <p:cNvSpPr>
            <a:spLocks noChangeAspect="1" noChangeArrowheads="1"/>
          </p:cNvSpPr>
          <p:nvPr/>
        </p:nvSpPr>
        <p:spPr bwMode="auto">
          <a:xfrm>
            <a:off x="1309688" y="1809750"/>
            <a:ext cx="3460750" cy="3484563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112651" name="Group 14"/>
          <p:cNvGrpSpPr>
            <a:grpSpLocks/>
          </p:cNvGrpSpPr>
          <p:nvPr/>
        </p:nvGrpSpPr>
        <p:grpSpPr bwMode="auto">
          <a:xfrm flipV="1">
            <a:off x="1025525" y="1831975"/>
            <a:ext cx="4025900" cy="3397250"/>
            <a:chOff x="645" y="1154"/>
            <a:chExt cx="2536" cy="2140"/>
          </a:xfrm>
        </p:grpSpPr>
        <p:sp>
          <p:nvSpPr>
            <p:cNvPr id="112667" name="AutoShape 15"/>
            <p:cNvSpPr>
              <a:spLocks noChangeArrowheads="1"/>
            </p:cNvSpPr>
            <p:nvPr/>
          </p:nvSpPr>
          <p:spPr bwMode="auto">
            <a:xfrm flipV="1">
              <a:off x="645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2668" name="AutoShape 16"/>
            <p:cNvSpPr>
              <a:spLocks noChangeArrowheads="1"/>
            </p:cNvSpPr>
            <p:nvPr/>
          </p:nvSpPr>
          <p:spPr bwMode="auto">
            <a:xfrm flipH="1" flipV="1">
              <a:off x="777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2669" name="Rectangle 17"/>
            <p:cNvSpPr>
              <a:spLocks noChangeArrowheads="1"/>
            </p:cNvSpPr>
            <p:nvPr/>
          </p:nvSpPr>
          <p:spPr bwMode="auto">
            <a:xfrm>
              <a:off x="672" y="1154"/>
              <a:ext cx="2495" cy="1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12652" name="Group 18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12659" name="Group 19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12661" name="Group 20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12663" name="Rectangle 21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2664" name="Rectangle 22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2665" name="Rectangle 23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2666" name="Rectangle 24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2662" name="Rectangle 25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2660" name="Rectangle 26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12653" name="Rectangle 27"/>
          <p:cNvSpPr>
            <a:spLocks noChangeArrowheads="1"/>
          </p:cNvSpPr>
          <p:nvPr/>
        </p:nvSpPr>
        <p:spPr bwMode="auto">
          <a:xfrm>
            <a:off x="1023938" y="1827213"/>
            <a:ext cx="4033837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36188" name="AutoShape 28"/>
          <p:cNvSpPr>
            <a:spLocks noChangeArrowheads="1"/>
          </p:cNvSpPr>
          <p:nvPr/>
        </p:nvSpPr>
        <p:spPr bwMode="auto">
          <a:xfrm>
            <a:off x="2928938" y="1725613"/>
            <a:ext cx="215900" cy="2159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55" name="Rectangle 29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112656" name="Text Box 3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3036191" name="Text Box 31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#0</a:t>
            </a:r>
          </a:p>
        </p:txBody>
      </p:sp>
      <p:sp>
        <p:nvSpPr>
          <p:cNvPr id="112658" name="Text Box 32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</p:spTree>
    <p:extLst>
      <p:ext uri="{BB962C8B-B14F-4D97-AF65-F5344CB8AC3E}">
        <p14:creationId xmlns:p14="http://schemas.microsoft.com/office/powerpoint/2010/main" val="181319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6173" grpId="0" animBg="1"/>
      <p:bldP spid="3036188" grpId="0" animBg="1"/>
      <p:bldP spid="303619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1022350" y="1825625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3668" name="Rectangle 5"/>
          <p:cNvSpPr>
            <a:spLocks noChangeArrowheads="1"/>
          </p:cNvSpPr>
          <p:nvPr/>
        </p:nvSpPr>
        <p:spPr bwMode="auto">
          <a:xfrm>
            <a:off x="687388" y="261938"/>
            <a:ext cx="77724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113669" name="Rectangle 6"/>
          <p:cNvSpPr>
            <a:spLocks noChangeArrowheads="1"/>
          </p:cNvSpPr>
          <p:nvPr/>
        </p:nvSpPr>
        <p:spPr bwMode="auto">
          <a:xfrm>
            <a:off x="1019175" y="1827213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3670" name="Text Box 7"/>
          <p:cNvSpPr txBox="1">
            <a:spLocks noChangeArrowheads="1"/>
          </p:cNvSpPr>
          <p:nvPr/>
        </p:nvSpPr>
        <p:spPr bwMode="auto">
          <a:xfrm>
            <a:off x="1984375" y="1127125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13671" name="Rectangle 8"/>
          <p:cNvSpPr>
            <a:spLocks noChangeArrowheads="1"/>
          </p:cNvSpPr>
          <p:nvPr/>
        </p:nvSpPr>
        <p:spPr bwMode="auto">
          <a:xfrm>
            <a:off x="685800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113672" name="Rectangle 9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3673" name="Text Box 1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grpSp>
        <p:nvGrpSpPr>
          <p:cNvPr id="113674" name="Group 11"/>
          <p:cNvGrpSpPr>
            <a:grpSpLocks/>
          </p:cNvGrpSpPr>
          <p:nvPr/>
        </p:nvGrpSpPr>
        <p:grpSpPr bwMode="auto">
          <a:xfrm flipV="1">
            <a:off x="1027113" y="1833563"/>
            <a:ext cx="4025900" cy="3397250"/>
            <a:chOff x="645" y="1154"/>
            <a:chExt cx="2536" cy="2140"/>
          </a:xfrm>
        </p:grpSpPr>
        <p:sp>
          <p:nvSpPr>
            <p:cNvPr id="113691" name="AutoShape 12"/>
            <p:cNvSpPr>
              <a:spLocks noChangeArrowheads="1"/>
            </p:cNvSpPr>
            <p:nvPr/>
          </p:nvSpPr>
          <p:spPr bwMode="auto">
            <a:xfrm flipV="1">
              <a:off x="645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3692" name="AutoShape 13"/>
            <p:cNvSpPr>
              <a:spLocks noChangeArrowheads="1"/>
            </p:cNvSpPr>
            <p:nvPr/>
          </p:nvSpPr>
          <p:spPr bwMode="auto">
            <a:xfrm flipH="1" flipV="1">
              <a:off x="777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3693" name="Rectangle 14"/>
            <p:cNvSpPr>
              <a:spLocks noChangeArrowheads="1"/>
            </p:cNvSpPr>
            <p:nvPr/>
          </p:nvSpPr>
          <p:spPr bwMode="auto">
            <a:xfrm>
              <a:off x="672" y="1154"/>
              <a:ext cx="2495" cy="1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13675" name="Oval 15"/>
          <p:cNvSpPr>
            <a:spLocks noChangeAspect="1" noChangeArrowheads="1"/>
          </p:cNvSpPr>
          <p:nvPr/>
        </p:nvSpPr>
        <p:spPr bwMode="auto">
          <a:xfrm>
            <a:off x="2746375" y="1520825"/>
            <a:ext cx="576263" cy="579438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113676" name="Group 16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13683" name="Group 17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13685" name="Group 18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13687" name="Rectangle 19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3688" name="Rectangle 20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3689" name="Rectangle 21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3690" name="Rectangle 22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3686" name="Rectangle 23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3684" name="Rectangle 24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13677" name="Rectangle 25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113678" name="Text Box 26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13679" name="Text Box 27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#1</a:t>
            </a:r>
          </a:p>
        </p:txBody>
      </p:sp>
      <p:sp>
        <p:nvSpPr>
          <p:cNvPr id="113680" name="Text Box 28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  <p:sp>
        <p:nvSpPr>
          <p:cNvPr id="113681" name="Oval 4"/>
          <p:cNvSpPr>
            <a:spLocks noChangeAspect="1" noChangeArrowheads="1"/>
          </p:cNvSpPr>
          <p:nvPr/>
        </p:nvSpPr>
        <p:spPr bwMode="auto">
          <a:xfrm>
            <a:off x="1595438" y="2100263"/>
            <a:ext cx="2882900" cy="2903537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3682" name="Rectangle 29"/>
          <p:cNvSpPr>
            <a:spLocks noChangeArrowheads="1"/>
          </p:cNvSpPr>
          <p:nvPr/>
        </p:nvSpPr>
        <p:spPr bwMode="auto">
          <a:xfrm>
            <a:off x="1547813" y="2636838"/>
            <a:ext cx="3311525" cy="244792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7390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1022350" y="1825625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4692" name="Rectangle 5"/>
          <p:cNvSpPr>
            <a:spLocks noChangeArrowheads="1"/>
          </p:cNvSpPr>
          <p:nvPr/>
        </p:nvSpPr>
        <p:spPr bwMode="auto">
          <a:xfrm>
            <a:off x="687388" y="261938"/>
            <a:ext cx="77724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114693" name="Rectangle 6"/>
          <p:cNvSpPr>
            <a:spLocks noChangeArrowheads="1"/>
          </p:cNvSpPr>
          <p:nvPr/>
        </p:nvSpPr>
        <p:spPr bwMode="auto">
          <a:xfrm>
            <a:off x="1019175" y="1827213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4694" name="Text Box 7"/>
          <p:cNvSpPr txBox="1">
            <a:spLocks noChangeArrowheads="1"/>
          </p:cNvSpPr>
          <p:nvPr/>
        </p:nvSpPr>
        <p:spPr bwMode="auto">
          <a:xfrm>
            <a:off x="1984375" y="1127125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14695" name="Rectangle 8"/>
          <p:cNvSpPr>
            <a:spLocks noChangeArrowheads="1"/>
          </p:cNvSpPr>
          <p:nvPr/>
        </p:nvSpPr>
        <p:spPr bwMode="auto">
          <a:xfrm>
            <a:off x="685800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114696" name="Rectangle 9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4697" name="Text Box 1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grpSp>
        <p:nvGrpSpPr>
          <p:cNvPr id="114698" name="Group 11"/>
          <p:cNvGrpSpPr>
            <a:grpSpLocks/>
          </p:cNvGrpSpPr>
          <p:nvPr/>
        </p:nvGrpSpPr>
        <p:grpSpPr bwMode="auto">
          <a:xfrm flipV="1">
            <a:off x="1027113" y="1833563"/>
            <a:ext cx="4025900" cy="3397250"/>
            <a:chOff x="645" y="1154"/>
            <a:chExt cx="2536" cy="2140"/>
          </a:xfrm>
        </p:grpSpPr>
        <p:sp>
          <p:nvSpPr>
            <p:cNvPr id="114715" name="AutoShape 12"/>
            <p:cNvSpPr>
              <a:spLocks noChangeArrowheads="1"/>
            </p:cNvSpPr>
            <p:nvPr/>
          </p:nvSpPr>
          <p:spPr bwMode="auto">
            <a:xfrm flipV="1">
              <a:off x="645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716" name="AutoShape 13"/>
            <p:cNvSpPr>
              <a:spLocks noChangeArrowheads="1"/>
            </p:cNvSpPr>
            <p:nvPr/>
          </p:nvSpPr>
          <p:spPr bwMode="auto">
            <a:xfrm flipH="1" flipV="1">
              <a:off x="777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4717" name="Rectangle 14"/>
            <p:cNvSpPr>
              <a:spLocks noChangeArrowheads="1"/>
            </p:cNvSpPr>
            <p:nvPr/>
          </p:nvSpPr>
          <p:spPr bwMode="auto">
            <a:xfrm>
              <a:off x="672" y="1154"/>
              <a:ext cx="2495" cy="1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14699" name="Oval 15"/>
          <p:cNvSpPr>
            <a:spLocks noChangeArrowheads="1"/>
          </p:cNvSpPr>
          <p:nvPr/>
        </p:nvSpPr>
        <p:spPr bwMode="auto">
          <a:xfrm>
            <a:off x="2457450" y="1228725"/>
            <a:ext cx="1154113" cy="1162050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114700" name="Group 16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14707" name="Group 17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14709" name="Group 18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14711" name="Rectangle 19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4712" name="Rectangle 20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4713" name="Rectangle 21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4714" name="Rectangle 22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4710" name="Rectangle 23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708" name="Rectangle 24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14701" name="Rectangle 25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114702" name="Text Box 26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14703" name="Text Box 27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#2</a:t>
            </a:r>
          </a:p>
        </p:txBody>
      </p:sp>
      <p:sp>
        <p:nvSpPr>
          <p:cNvPr id="114704" name="Text Box 28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  <p:sp>
        <p:nvSpPr>
          <p:cNvPr id="114705" name="Oval 4"/>
          <p:cNvSpPr>
            <a:spLocks noChangeAspect="1" noChangeArrowheads="1"/>
          </p:cNvSpPr>
          <p:nvPr/>
        </p:nvSpPr>
        <p:spPr bwMode="auto">
          <a:xfrm>
            <a:off x="1882775" y="2390775"/>
            <a:ext cx="2308225" cy="232410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4706" name="Rectangle 29"/>
          <p:cNvSpPr>
            <a:spLocks noChangeArrowheads="1"/>
          </p:cNvSpPr>
          <p:nvPr/>
        </p:nvSpPr>
        <p:spPr bwMode="auto">
          <a:xfrm>
            <a:off x="1331913" y="2806700"/>
            <a:ext cx="3527425" cy="220662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3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1022350" y="1825625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5716" name="Rectangle 5"/>
          <p:cNvSpPr>
            <a:spLocks noChangeArrowheads="1"/>
          </p:cNvSpPr>
          <p:nvPr/>
        </p:nvSpPr>
        <p:spPr bwMode="auto">
          <a:xfrm>
            <a:off x="687388" y="261938"/>
            <a:ext cx="77724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115717" name="Rectangle 6"/>
          <p:cNvSpPr>
            <a:spLocks noChangeArrowheads="1"/>
          </p:cNvSpPr>
          <p:nvPr/>
        </p:nvSpPr>
        <p:spPr bwMode="auto">
          <a:xfrm>
            <a:off x="1019175" y="1827213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5718" name="Text Box 7"/>
          <p:cNvSpPr txBox="1">
            <a:spLocks noChangeArrowheads="1"/>
          </p:cNvSpPr>
          <p:nvPr/>
        </p:nvSpPr>
        <p:spPr bwMode="auto">
          <a:xfrm>
            <a:off x="1984375" y="1127125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15719" name="Rectangle 8"/>
          <p:cNvSpPr>
            <a:spLocks noChangeArrowheads="1"/>
          </p:cNvSpPr>
          <p:nvPr/>
        </p:nvSpPr>
        <p:spPr bwMode="auto">
          <a:xfrm>
            <a:off x="685800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115720" name="Rectangle 9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5721" name="Text Box 1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grpSp>
        <p:nvGrpSpPr>
          <p:cNvPr id="115722" name="Group 11"/>
          <p:cNvGrpSpPr>
            <a:grpSpLocks/>
          </p:cNvGrpSpPr>
          <p:nvPr/>
        </p:nvGrpSpPr>
        <p:grpSpPr bwMode="auto">
          <a:xfrm flipV="1">
            <a:off x="1027113" y="1833563"/>
            <a:ext cx="4025900" cy="3397250"/>
            <a:chOff x="645" y="1154"/>
            <a:chExt cx="2536" cy="2140"/>
          </a:xfrm>
        </p:grpSpPr>
        <p:sp>
          <p:nvSpPr>
            <p:cNvPr id="115739" name="AutoShape 12"/>
            <p:cNvSpPr>
              <a:spLocks noChangeArrowheads="1"/>
            </p:cNvSpPr>
            <p:nvPr/>
          </p:nvSpPr>
          <p:spPr bwMode="auto">
            <a:xfrm flipV="1">
              <a:off x="645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5740" name="AutoShape 13"/>
            <p:cNvSpPr>
              <a:spLocks noChangeArrowheads="1"/>
            </p:cNvSpPr>
            <p:nvPr/>
          </p:nvSpPr>
          <p:spPr bwMode="auto">
            <a:xfrm flipH="1" flipV="1">
              <a:off x="777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5741" name="Rectangle 14"/>
            <p:cNvSpPr>
              <a:spLocks noChangeArrowheads="1"/>
            </p:cNvSpPr>
            <p:nvPr/>
          </p:nvSpPr>
          <p:spPr bwMode="auto">
            <a:xfrm>
              <a:off x="672" y="1154"/>
              <a:ext cx="2495" cy="1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15723" name="Oval 15"/>
          <p:cNvSpPr>
            <a:spLocks noChangeAspect="1" noChangeArrowheads="1"/>
          </p:cNvSpPr>
          <p:nvPr/>
        </p:nvSpPr>
        <p:spPr bwMode="auto">
          <a:xfrm>
            <a:off x="2168525" y="939800"/>
            <a:ext cx="1731963" cy="1743075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115724" name="Group 16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15731" name="Group 17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15733" name="Group 18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15735" name="Rectangle 19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5736" name="Rectangle 20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5737" name="Rectangle 21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5738" name="Rectangle 22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5734" name="Rectangle 23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5732" name="Rectangle 24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15725" name="Rectangle 25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115726" name="Text Box 26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15727" name="Text Box 27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#3</a:t>
            </a:r>
          </a:p>
        </p:txBody>
      </p:sp>
      <p:sp>
        <p:nvSpPr>
          <p:cNvPr id="115728" name="Text Box 28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  <p:sp>
        <p:nvSpPr>
          <p:cNvPr id="115729" name="Oval 4"/>
          <p:cNvSpPr>
            <a:spLocks noChangeAspect="1" noChangeArrowheads="1"/>
          </p:cNvSpPr>
          <p:nvPr/>
        </p:nvSpPr>
        <p:spPr bwMode="auto">
          <a:xfrm>
            <a:off x="2170113" y="2681288"/>
            <a:ext cx="1731962" cy="1743075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5730" name="Rectangle 29"/>
          <p:cNvSpPr>
            <a:spLocks noChangeArrowheads="1"/>
          </p:cNvSpPr>
          <p:nvPr/>
        </p:nvSpPr>
        <p:spPr bwMode="auto">
          <a:xfrm>
            <a:off x="1835150" y="2997200"/>
            <a:ext cx="2665413" cy="165576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5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1022350" y="1825625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6740" name="Rectangle 5"/>
          <p:cNvSpPr>
            <a:spLocks noChangeArrowheads="1"/>
          </p:cNvSpPr>
          <p:nvPr/>
        </p:nvSpPr>
        <p:spPr bwMode="auto">
          <a:xfrm>
            <a:off x="687388" y="261938"/>
            <a:ext cx="77724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116741" name="Rectangle 6"/>
          <p:cNvSpPr>
            <a:spLocks noChangeArrowheads="1"/>
          </p:cNvSpPr>
          <p:nvPr/>
        </p:nvSpPr>
        <p:spPr bwMode="auto">
          <a:xfrm>
            <a:off x="1019175" y="1827213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6742" name="Text Box 7"/>
          <p:cNvSpPr txBox="1">
            <a:spLocks noChangeArrowheads="1"/>
          </p:cNvSpPr>
          <p:nvPr/>
        </p:nvSpPr>
        <p:spPr bwMode="auto">
          <a:xfrm>
            <a:off x="1984375" y="1127125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16743" name="Rectangle 8"/>
          <p:cNvSpPr>
            <a:spLocks noChangeArrowheads="1"/>
          </p:cNvSpPr>
          <p:nvPr/>
        </p:nvSpPr>
        <p:spPr bwMode="auto">
          <a:xfrm>
            <a:off x="685800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116744" name="Rectangle 9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6745" name="Text Box 1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grpSp>
        <p:nvGrpSpPr>
          <p:cNvPr id="116746" name="Group 11"/>
          <p:cNvGrpSpPr>
            <a:grpSpLocks/>
          </p:cNvGrpSpPr>
          <p:nvPr/>
        </p:nvGrpSpPr>
        <p:grpSpPr bwMode="auto">
          <a:xfrm flipV="1">
            <a:off x="1027113" y="1833563"/>
            <a:ext cx="4025900" cy="3397250"/>
            <a:chOff x="645" y="1154"/>
            <a:chExt cx="2536" cy="2140"/>
          </a:xfrm>
        </p:grpSpPr>
        <p:sp>
          <p:nvSpPr>
            <p:cNvPr id="116763" name="AutoShape 12"/>
            <p:cNvSpPr>
              <a:spLocks noChangeArrowheads="1"/>
            </p:cNvSpPr>
            <p:nvPr/>
          </p:nvSpPr>
          <p:spPr bwMode="auto">
            <a:xfrm flipV="1">
              <a:off x="645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6764" name="AutoShape 13"/>
            <p:cNvSpPr>
              <a:spLocks noChangeArrowheads="1"/>
            </p:cNvSpPr>
            <p:nvPr/>
          </p:nvSpPr>
          <p:spPr bwMode="auto">
            <a:xfrm flipH="1" flipV="1">
              <a:off x="777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16765" name="Rectangle 14"/>
            <p:cNvSpPr>
              <a:spLocks noChangeArrowheads="1"/>
            </p:cNvSpPr>
            <p:nvPr/>
          </p:nvSpPr>
          <p:spPr bwMode="auto">
            <a:xfrm>
              <a:off x="672" y="1154"/>
              <a:ext cx="2495" cy="1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16747" name="Oval 15"/>
          <p:cNvSpPr>
            <a:spLocks noChangeAspect="1" noChangeArrowheads="1"/>
          </p:cNvSpPr>
          <p:nvPr/>
        </p:nvSpPr>
        <p:spPr bwMode="auto">
          <a:xfrm>
            <a:off x="1881188" y="649288"/>
            <a:ext cx="2308225" cy="2324100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116748" name="Group 16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16755" name="Group 17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16757" name="Group 18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16759" name="Rectangle 19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6760" name="Rectangle 20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6761" name="Rectangle 21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6762" name="Rectangle 22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6758" name="Rectangle 23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6756" name="Rectangle 24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16749" name="Rectangle 25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116750" name="Text Box 26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16751" name="Text Box 27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#4</a:t>
            </a:r>
          </a:p>
        </p:txBody>
      </p:sp>
      <p:sp>
        <p:nvSpPr>
          <p:cNvPr id="116752" name="Text Box 28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  <p:sp>
        <p:nvSpPr>
          <p:cNvPr id="116753" name="Oval 4"/>
          <p:cNvSpPr>
            <a:spLocks noChangeArrowheads="1"/>
          </p:cNvSpPr>
          <p:nvPr/>
        </p:nvSpPr>
        <p:spPr bwMode="auto">
          <a:xfrm>
            <a:off x="2459038" y="2970213"/>
            <a:ext cx="1154112" cy="116205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6754" name="Rectangle 29"/>
          <p:cNvSpPr>
            <a:spLocks noChangeArrowheads="1"/>
          </p:cNvSpPr>
          <p:nvPr/>
        </p:nvSpPr>
        <p:spPr bwMode="auto">
          <a:xfrm>
            <a:off x="1979613" y="3182938"/>
            <a:ext cx="2305050" cy="125412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95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7763" name="Rectangle 5"/>
          <p:cNvSpPr>
            <a:spLocks noChangeArrowheads="1"/>
          </p:cNvSpPr>
          <p:nvPr/>
        </p:nvSpPr>
        <p:spPr bwMode="auto">
          <a:xfrm>
            <a:off x="687388" y="261938"/>
            <a:ext cx="77724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117764" name="Rectangle 6"/>
          <p:cNvSpPr>
            <a:spLocks noChangeArrowheads="1"/>
          </p:cNvSpPr>
          <p:nvPr/>
        </p:nvSpPr>
        <p:spPr bwMode="auto">
          <a:xfrm>
            <a:off x="1019175" y="1827213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7765" name="Text Box 7"/>
          <p:cNvSpPr txBox="1">
            <a:spLocks noChangeArrowheads="1"/>
          </p:cNvSpPr>
          <p:nvPr/>
        </p:nvSpPr>
        <p:spPr bwMode="auto">
          <a:xfrm>
            <a:off x="1984375" y="1127125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17766" name="Rectangle 8"/>
          <p:cNvSpPr>
            <a:spLocks noChangeArrowheads="1"/>
          </p:cNvSpPr>
          <p:nvPr/>
        </p:nvSpPr>
        <p:spPr bwMode="auto">
          <a:xfrm>
            <a:off x="685800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117767" name="Rectangle 9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7768" name="Text Box 1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17769" name="Oval 15"/>
          <p:cNvSpPr>
            <a:spLocks noChangeAspect="1" noChangeArrowheads="1"/>
          </p:cNvSpPr>
          <p:nvPr/>
        </p:nvSpPr>
        <p:spPr bwMode="auto">
          <a:xfrm>
            <a:off x="1593850" y="358775"/>
            <a:ext cx="2882900" cy="2903538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117770" name="Group 16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17777" name="Group 17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17779" name="Group 18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17781" name="Rectangle 19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7782" name="Rectangle 20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7783" name="Rectangle 21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7784" name="Rectangle 22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7780" name="Rectangle 23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7778" name="Rectangle 24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17771" name="Rectangle 25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117772" name="Text Box 26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17773" name="Text Box 27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#5</a:t>
            </a:r>
          </a:p>
        </p:txBody>
      </p:sp>
      <p:sp>
        <p:nvSpPr>
          <p:cNvPr id="117774" name="Text Box 28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  <p:sp>
        <p:nvSpPr>
          <p:cNvPr id="117775" name="Oval 4"/>
          <p:cNvSpPr>
            <a:spLocks noChangeAspect="1" noChangeArrowheads="1"/>
          </p:cNvSpPr>
          <p:nvPr/>
        </p:nvSpPr>
        <p:spPr bwMode="auto">
          <a:xfrm>
            <a:off x="2747963" y="3262313"/>
            <a:ext cx="576262" cy="579437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7776" name="Rectangle 29"/>
          <p:cNvSpPr>
            <a:spLocks noChangeArrowheads="1"/>
          </p:cNvSpPr>
          <p:nvPr/>
        </p:nvSpPr>
        <p:spPr bwMode="auto">
          <a:xfrm>
            <a:off x="2700338" y="3367088"/>
            <a:ext cx="647700" cy="5032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36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8787" name="AutoShape 3"/>
          <p:cNvSpPr>
            <a:spLocks noChangeArrowheads="1"/>
          </p:cNvSpPr>
          <p:nvPr/>
        </p:nvSpPr>
        <p:spPr bwMode="auto">
          <a:xfrm>
            <a:off x="102393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8788" name="AutoShape 4"/>
          <p:cNvSpPr>
            <a:spLocks noChangeArrowheads="1"/>
          </p:cNvSpPr>
          <p:nvPr/>
        </p:nvSpPr>
        <p:spPr bwMode="auto">
          <a:xfrm flipH="1">
            <a:off x="123348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8790" name="Text Box 6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18791" name="Oval 7"/>
          <p:cNvSpPr>
            <a:spLocks noChangeAspect="1" noChangeArrowheads="1"/>
          </p:cNvSpPr>
          <p:nvPr/>
        </p:nvSpPr>
        <p:spPr bwMode="auto">
          <a:xfrm>
            <a:off x="1303338" y="68263"/>
            <a:ext cx="3460750" cy="3484562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8792" name="Oval 8"/>
          <p:cNvSpPr>
            <a:spLocks noChangeAspect="1" noChangeArrowheads="1"/>
          </p:cNvSpPr>
          <p:nvPr/>
        </p:nvSpPr>
        <p:spPr bwMode="auto">
          <a:xfrm>
            <a:off x="3016250" y="3551238"/>
            <a:ext cx="36513" cy="36512"/>
          </a:xfrm>
          <a:prstGeom prst="ellipse">
            <a:avLst/>
          </a:prstGeom>
          <a:solidFill>
            <a:srgbClr val="FFFF99"/>
          </a:solidFill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118793" name="Group 9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18799" name="Group 10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18801" name="Group 11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18803" name="Rectangle 12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8804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8805" name="Rectangle 14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8806" name="Rectangle 15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8802" name="Rectangle 16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8800" name="Rectangle 17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18794" name="Rectangle 18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118795" name="Text Box 19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18796" name="Rectangle 20"/>
          <p:cNvSpPr>
            <a:spLocks noChangeArrowheads="1"/>
          </p:cNvSpPr>
          <p:nvPr/>
        </p:nvSpPr>
        <p:spPr bwMode="auto">
          <a:xfrm>
            <a:off x="2916238" y="3573463"/>
            <a:ext cx="215900" cy="714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8797" name="Text Box 21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#6</a:t>
            </a:r>
          </a:p>
        </p:txBody>
      </p:sp>
      <p:sp>
        <p:nvSpPr>
          <p:cNvPr id="118798" name="Text Box 22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</p:spTree>
    <p:extLst>
      <p:ext uri="{BB962C8B-B14F-4D97-AF65-F5344CB8AC3E}">
        <p14:creationId xmlns:p14="http://schemas.microsoft.com/office/powerpoint/2010/main" val="354527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1603" name="Oval 3"/>
          <p:cNvSpPr>
            <a:spLocks noChangeArrowheads="1"/>
          </p:cNvSpPr>
          <p:nvPr/>
        </p:nvSpPr>
        <p:spPr bwMode="auto">
          <a:xfrm>
            <a:off x="2457450" y="1228725"/>
            <a:ext cx="1154113" cy="1162050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1604" name="Oval 4"/>
          <p:cNvSpPr>
            <a:spLocks noChangeAspect="1" noChangeArrowheads="1"/>
          </p:cNvSpPr>
          <p:nvPr/>
        </p:nvSpPr>
        <p:spPr bwMode="auto">
          <a:xfrm>
            <a:off x="1303338" y="68263"/>
            <a:ext cx="3460750" cy="3484562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1605" name="Oval 5"/>
          <p:cNvSpPr>
            <a:spLocks noChangeAspect="1" noChangeArrowheads="1"/>
          </p:cNvSpPr>
          <p:nvPr/>
        </p:nvSpPr>
        <p:spPr bwMode="auto">
          <a:xfrm>
            <a:off x="1593850" y="358775"/>
            <a:ext cx="2882900" cy="2903538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1606" name="Oval 6"/>
          <p:cNvSpPr>
            <a:spLocks noChangeAspect="1" noChangeArrowheads="1"/>
          </p:cNvSpPr>
          <p:nvPr/>
        </p:nvSpPr>
        <p:spPr bwMode="auto">
          <a:xfrm>
            <a:off x="1881188" y="649288"/>
            <a:ext cx="2308225" cy="2324100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1607" name="Oval 7"/>
          <p:cNvSpPr>
            <a:spLocks noChangeAspect="1" noChangeArrowheads="1"/>
          </p:cNvSpPr>
          <p:nvPr/>
        </p:nvSpPr>
        <p:spPr bwMode="auto">
          <a:xfrm>
            <a:off x="2168525" y="939800"/>
            <a:ext cx="1731963" cy="1743075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1608" name="Oval 8"/>
          <p:cNvSpPr>
            <a:spLocks noChangeAspect="1" noChangeArrowheads="1"/>
          </p:cNvSpPr>
          <p:nvPr/>
        </p:nvSpPr>
        <p:spPr bwMode="auto">
          <a:xfrm>
            <a:off x="2746375" y="1520825"/>
            <a:ext cx="576263" cy="579438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1609" name="Oval 9"/>
          <p:cNvSpPr>
            <a:spLocks noChangeAspect="1" noChangeArrowheads="1"/>
          </p:cNvSpPr>
          <p:nvPr/>
        </p:nvSpPr>
        <p:spPr bwMode="auto">
          <a:xfrm>
            <a:off x="725488" y="-514350"/>
            <a:ext cx="4616450" cy="4648200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1610" name="Oval 10"/>
          <p:cNvSpPr>
            <a:spLocks noChangeAspect="1" noChangeArrowheads="1"/>
          </p:cNvSpPr>
          <p:nvPr/>
        </p:nvSpPr>
        <p:spPr bwMode="auto">
          <a:xfrm>
            <a:off x="-714375" y="-1963738"/>
            <a:ext cx="7500938" cy="7551738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1611" name="Oval 11"/>
          <p:cNvSpPr>
            <a:spLocks noChangeAspect="1" noChangeArrowheads="1"/>
          </p:cNvSpPr>
          <p:nvPr/>
        </p:nvSpPr>
        <p:spPr bwMode="auto">
          <a:xfrm>
            <a:off x="-427038" y="-1673225"/>
            <a:ext cx="6926263" cy="6970713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1612" name="Oval 12"/>
          <p:cNvSpPr>
            <a:spLocks noChangeAspect="1" noChangeArrowheads="1"/>
          </p:cNvSpPr>
          <p:nvPr/>
        </p:nvSpPr>
        <p:spPr bwMode="auto">
          <a:xfrm>
            <a:off x="-138113" y="-1381125"/>
            <a:ext cx="6345238" cy="6386513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1613" name="Oval 13"/>
          <p:cNvSpPr>
            <a:spLocks noChangeAspect="1" noChangeArrowheads="1"/>
          </p:cNvSpPr>
          <p:nvPr/>
        </p:nvSpPr>
        <p:spPr bwMode="auto">
          <a:xfrm>
            <a:off x="149225" y="-1093788"/>
            <a:ext cx="5768975" cy="5808663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1614" name="Oval 14"/>
          <p:cNvSpPr>
            <a:spLocks noChangeAspect="1" noChangeArrowheads="1"/>
          </p:cNvSpPr>
          <p:nvPr/>
        </p:nvSpPr>
        <p:spPr bwMode="auto">
          <a:xfrm>
            <a:off x="436563" y="-804863"/>
            <a:ext cx="5194300" cy="5229226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1615" name="Oval 15"/>
          <p:cNvSpPr>
            <a:spLocks noChangeAspect="1" noChangeArrowheads="1"/>
          </p:cNvSpPr>
          <p:nvPr/>
        </p:nvSpPr>
        <p:spPr bwMode="auto">
          <a:xfrm>
            <a:off x="1016000" y="-222250"/>
            <a:ext cx="4037013" cy="4064000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82960" name="Group 16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83004" name="Group 17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83006" name="Group 18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83008" name="Rectangle 19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3009" name="Rectangle 20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3010" name="Rectangle 21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3011" name="Rectangle 22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83007" name="Rectangle 23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3005" name="Rectangle 24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2961" name="Rectangle 25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2. Predicted wavefield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2841626" name="AutoShape 26"/>
          <p:cNvSpPr>
            <a:spLocks noChangeArrowheads="1"/>
          </p:cNvSpPr>
          <p:nvPr/>
        </p:nvSpPr>
        <p:spPr bwMode="auto">
          <a:xfrm>
            <a:off x="2928938" y="1725613"/>
            <a:ext cx="215900" cy="2159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2841627" name="Group 27"/>
          <p:cNvGrpSpPr>
            <a:grpSpLocks/>
          </p:cNvGrpSpPr>
          <p:nvPr/>
        </p:nvGrpSpPr>
        <p:grpSpPr bwMode="auto">
          <a:xfrm>
            <a:off x="1049338" y="1773238"/>
            <a:ext cx="3970337" cy="127000"/>
            <a:chOff x="748" y="1117"/>
            <a:chExt cx="2501" cy="80"/>
          </a:xfrm>
        </p:grpSpPr>
        <p:sp>
          <p:nvSpPr>
            <p:cNvPr id="82985" name="AutoShape 28"/>
            <p:cNvSpPr>
              <a:spLocks noChangeArrowheads="1"/>
            </p:cNvSpPr>
            <p:nvPr/>
          </p:nvSpPr>
          <p:spPr bwMode="auto">
            <a:xfrm flipV="1">
              <a:off x="748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986" name="AutoShape 29"/>
            <p:cNvSpPr>
              <a:spLocks noChangeArrowheads="1"/>
            </p:cNvSpPr>
            <p:nvPr/>
          </p:nvSpPr>
          <p:spPr bwMode="auto">
            <a:xfrm flipV="1">
              <a:off x="884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987" name="AutoShape 30"/>
            <p:cNvSpPr>
              <a:spLocks noChangeArrowheads="1"/>
            </p:cNvSpPr>
            <p:nvPr/>
          </p:nvSpPr>
          <p:spPr bwMode="auto">
            <a:xfrm flipV="1">
              <a:off x="1020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988" name="AutoShape 31"/>
            <p:cNvSpPr>
              <a:spLocks noChangeArrowheads="1"/>
            </p:cNvSpPr>
            <p:nvPr/>
          </p:nvSpPr>
          <p:spPr bwMode="auto">
            <a:xfrm flipV="1">
              <a:off x="1156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989" name="AutoShape 32"/>
            <p:cNvSpPr>
              <a:spLocks noChangeArrowheads="1"/>
            </p:cNvSpPr>
            <p:nvPr/>
          </p:nvSpPr>
          <p:spPr bwMode="auto">
            <a:xfrm flipV="1">
              <a:off x="1292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990" name="AutoShape 33"/>
            <p:cNvSpPr>
              <a:spLocks noChangeArrowheads="1"/>
            </p:cNvSpPr>
            <p:nvPr/>
          </p:nvSpPr>
          <p:spPr bwMode="auto">
            <a:xfrm flipV="1">
              <a:off x="1428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991" name="AutoShape 34"/>
            <p:cNvSpPr>
              <a:spLocks noChangeArrowheads="1"/>
            </p:cNvSpPr>
            <p:nvPr/>
          </p:nvSpPr>
          <p:spPr bwMode="auto">
            <a:xfrm flipV="1">
              <a:off x="1564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992" name="AutoShape 35"/>
            <p:cNvSpPr>
              <a:spLocks noChangeArrowheads="1"/>
            </p:cNvSpPr>
            <p:nvPr/>
          </p:nvSpPr>
          <p:spPr bwMode="auto">
            <a:xfrm flipV="1">
              <a:off x="1700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993" name="AutoShape 36"/>
            <p:cNvSpPr>
              <a:spLocks noChangeArrowheads="1"/>
            </p:cNvSpPr>
            <p:nvPr/>
          </p:nvSpPr>
          <p:spPr bwMode="auto">
            <a:xfrm flipV="1">
              <a:off x="1836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994" name="AutoShape 37"/>
            <p:cNvSpPr>
              <a:spLocks noChangeArrowheads="1"/>
            </p:cNvSpPr>
            <p:nvPr/>
          </p:nvSpPr>
          <p:spPr bwMode="auto">
            <a:xfrm flipV="1">
              <a:off x="1972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995" name="AutoShape 38"/>
            <p:cNvSpPr>
              <a:spLocks noChangeArrowheads="1"/>
            </p:cNvSpPr>
            <p:nvPr/>
          </p:nvSpPr>
          <p:spPr bwMode="auto">
            <a:xfrm flipV="1">
              <a:off x="2108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996" name="AutoShape 39"/>
            <p:cNvSpPr>
              <a:spLocks noChangeArrowheads="1"/>
            </p:cNvSpPr>
            <p:nvPr/>
          </p:nvSpPr>
          <p:spPr bwMode="auto">
            <a:xfrm flipV="1">
              <a:off x="2244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997" name="AutoShape 40"/>
            <p:cNvSpPr>
              <a:spLocks noChangeArrowheads="1"/>
            </p:cNvSpPr>
            <p:nvPr/>
          </p:nvSpPr>
          <p:spPr bwMode="auto">
            <a:xfrm flipV="1">
              <a:off x="2380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998" name="AutoShape 41"/>
            <p:cNvSpPr>
              <a:spLocks noChangeArrowheads="1"/>
            </p:cNvSpPr>
            <p:nvPr/>
          </p:nvSpPr>
          <p:spPr bwMode="auto">
            <a:xfrm flipV="1">
              <a:off x="2516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999" name="AutoShape 42"/>
            <p:cNvSpPr>
              <a:spLocks noChangeArrowheads="1"/>
            </p:cNvSpPr>
            <p:nvPr/>
          </p:nvSpPr>
          <p:spPr bwMode="auto">
            <a:xfrm flipV="1">
              <a:off x="2652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3000" name="AutoShape 43"/>
            <p:cNvSpPr>
              <a:spLocks noChangeArrowheads="1"/>
            </p:cNvSpPr>
            <p:nvPr/>
          </p:nvSpPr>
          <p:spPr bwMode="auto">
            <a:xfrm flipV="1">
              <a:off x="2788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3001" name="AutoShape 44"/>
            <p:cNvSpPr>
              <a:spLocks noChangeArrowheads="1"/>
            </p:cNvSpPr>
            <p:nvPr/>
          </p:nvSpPr>
          <p:spPr bwMode="auto">
            <a:xfrm flipV="1">
              <a:off x="2924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3002" name="AutoShape 45"/>
            <p:cNvSpPr>
              <a:spLocks noChangeArrowheads="1"/>
            </p:cNvSpPr>
            <p:nvPr/>
          </p:nvSpPr>
          <p:spPr bwMode="auto">
            <a:xfrm flipV="1">
              <a:off x="3060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3003" name="AutoShape 46"/>
            <p:cNvSpPr>
              <a:spLocks noChangeArrowheads="1"/>
            </p:cNvSpPr>
            <p:nvPr/>
          </p:nvSpPr>
          <p:spPr bwMode="auto">
            <a:xfrm flipV="1">
              <a:off x="3196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2964" name="Text Box 47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grpSp>
        <p:nvGrpSpPr>
          <p:cNvPr id="2841648" name="Group 48"/>
          <p:cNvGrpSpPr>
            <a:grpSpLocks/>
          </p:cNvGrpSpPr>
          <p:nvPr/>
        </p:nvGrpSpPr>
        <p:grpSpPr bwMode="auto">
          <a:xfrm>
            <a:off x="5940425" y="1393825"/>
            <a:ext cx="2376488" cy="4772025"/>
            <a:chOff x="3742" y="878"/>
            <a:chExt cx="1497" cy="3006"/>
          </a:xfrm>
        </p:grpSpPr>
        <p:grpSp>
          <p:nvGrpSpPr>
            <p:cNvPr id="82970" name="Group 49"/>
            <p:cNvGrpSpPr>
              <a:grpSpLocks/>
            </p:cNvGrpSpPr>
            <p:nvPr/>
          </p:nvGrpSpPr>
          <p:grpSpPr bwMode="auto">
            <a:xfrm>
              <a:off x="3742" y="878"/>
              <a:ext cx="1497" cy="3006"/>
              <a:chOff x="3742" y="878"/>
              <a:chExt cx="1497" cy="3006"/>
            </a:xfrm>
          </p:grpSpPr>
          <p:pic>
            <p:nvPicPr>
              <p:cNvPr id="82972" name="Picture 50" descr="grab0116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107" t="10158" r="5211" b="6395"/>
              <a:stretch>
                <a:fillRect/>
              </a:stretch>
            </p:blipFill>
            <p:spPr bwMode="auto">
              <a:xfrm>
                <a:off x="3742" y="935"/>
                <a:ext cx="1497" cy="29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82973" name="Group 51"/>
              <p:cNvGrpSpPr>
                <a:grpSpLocks/>
              </p:cNvGrpSpPr>
              <p:nvPr/>
            </p:nvGrpSpPr>
            <p:grpSpPr bwMode="auto">
              <a:xfrm>
                <a:off x="3779" y="878"/>
                <a:ext cx="1413" cy="80"/>
                <a:chOff x="3775" y="878"/>
                <a:chExt cx="1413" cy="80"/>
              </a:xfrm>
            </p:grpSpPr>
            <p:sp>
              <p:nvSpPr>
                <p:cNvPr id="82974" name="AutoShape 52"/>
                <p:cNvSpPr>
                  <a:spLocks noChangeArrowheads="1"/>
                </p:cNvSpPr>
                <p:nvPr/>
              </p:nvSpPr>
              <p:spPr bwMode="auto">
                <a:xfrm flipV="1">
                  <a:off x="3775" y="878"/>
                  <a:ext cx="53" cy="80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2975" name="AutoShape 53"/>
                <p:cNvSpPr>
                  <a:spLocks noChangeArrowheads="1"/>
                </p:cNvSpPr>
                <p:nvPr/>
              </p:nvSpPr>
              <p:spPr bwMode="auto">
                <a:xfrm flipV="1">
                  <a:off x="3911" y="878"/>
                  <a:ext cx="53" cy="80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2976" name="AutoShape 54"/>
                <p:cNvSpPr>
                  <a:spLocks noChangeArrowheads="1"/>
                </p:cNvSpPr>
                <p:nvPr/>
              </p:nvSpPr>
              <p:spPr bwMode="auto">
                <a:xfrm flipV="1">
                  <a:off x="4047" y="878"/>
                  <a:ext cx="53" cy="80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2977" name="AutoShape 55"/>
                <p:cNvSpPr>
                  <a:spLocks noChangeArrowheads="1"/>
                </p:cNvSpPr>
                <p:nvPr/>
              </p:nvSpPr>
              <p:spPr bwMode="auto">
                <a:xfrm flipV="1">
                  <a:off x="4183" y="878"/>
                  <a:ext cx="53" cy="80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2978" name="AutoShape 56"/>
                <p:cNvSpPr>
                  <a:spLocks noChangeArrowheads="1"/>
                </p:cNvSpPr>
                <p:nvPr/>
              </p:nvSpPr>
              <p:spPr bwMode="auto">
                <a:xfrm flipV="1">
                  <a:off x="4319" y="878"/>
                  <a:ext cx="53" cy="80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2979" name="AutoShape 57"/>
                <p:cNvSpPr>
                  <a:spLocks noChangeArrowheads="1"/>
                </p:cNvSpPr>
                <p:nvPr/>
              </p:nvSpPr>
              <p:spPr bwMode="auto">
                <a:xfrm flipV="1">
                  <a:off x="4455" y="878"/>
                  <a:ext cx="53" cy="80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2980" name="AutoShape 58"/>
                <p:cNvSpPr>
                  <a:spLocks noChangeArrowheads="1"/>
                </p:cNvSpPr>
                <p:nvPr/>
              </p:nvSpPr>
              <p:spPr bwMode="auto">
                <a:xfrm flipV="1">
                  <a:off x="4591" y="878"/>
                  <a:ext cx="53" cy="80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2981" name="AutoShape 59"/>
                <p:cNvSpPr>
                  <a:spLocks noChangeArrowheads="1"/>
                </p:cNvSpPr>
                <p:nvPr/>
              </p:nvSpPr>
              <p:spPr bwMode="auto">
                <a:xfrm flipV="1">
                  <a:off x="4727" y="878"/>
                  <a:ext cx="53" cy="80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2982" name="AutoShape 60"/>
                <p:cNvSpPr>
                  <a:spLocks noChangeArrowheads="1"/>
                </p:cNvSpPr>
                <p:nvPr/>
              </p:nvSpPr>
              <p:spPr bwMode="auto">
                <a:xfrm flipV="1">
                  <a:off x="4863" y="878"/>
                  <a:ext cx="53" cy="80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2983" name="AutoShape 61"/>
                <p:cNvSpPr>
                  <a:spLocks noChangeArrowheads="1"/>
                </p:cNvSpPr>
                <p:nvPr/>
              </p:nvSpPr>
              <p:spPr bwMode="auto">
                <a:xfrm flipV="1">
                  <a:off x="4999" y="878"/>
                  <a:ext cx="53" cy="80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2984" name="AutoShape 62"/>
                <p:cNvSpPr>
                  <a:spLocks noChangeArrowheads="1"/>
                </p:cNvSpPr>
                <p:nvPr/>
              </p:nvSpPr>
              <p:spPr bwMode="auto">
                <a:xfrm flipV="1">
                  <a:off x="5135" y="878"/>
                  <a:ext cx="53" cy="80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  <p:pic>
          <p:nvPicPr>
            <p:cNvPr id="82971" name="Picture 63" descr="grab011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07" t="37125" r="5211" b="6395"/>
            <a:stretch>
              <a:fillRect/>
            </a:stretch>
          </p:blipFill>
          <p:spPr bwMode="auto">
            <a:xfrm>
              <a:off x="3742" y="1888"/>
              <a:ext cx="1497" cy="1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41664" name="Text Box 64"/>
          <p:cNvSpPr txBox="1">
            <a:spLocks noChangeArrowheads="1"/>
          </p:cNvSpPr>
          <p:nvPr/>
        </p:nvSpPr>
        <p:spPr bwMode="auto">
          <a:xfrm>
            <a:off x="2268538" y="5691188"/>
            <a:ext cx="143986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known</a:t>
            </a:r>
          </a:p>
        </p:txBody>
      </p:sp>
      <p:grpSp>
        <p:nvGrpSpPr>
          <p:cNvPr id="2841665" name="Group 65"/>
          <p:cNvGrpSpPr>
            <a:grpSpLocks/>
          </p:cNvGrpSpPr>
          <p:nvPr/>
        </p:nvGrpSpPr>
        <p:grpSpPr bwMode="auto">
          <a:xfrm>
            <a:off x="5724525" y="5589588"/>
            <a:ext cx="2735263" cy="719137"/>
            <a:chOff x="3606" y="3521"/>
            <a:chExt cx="1723" cy="453"/>
          </a:xfrm>
        </p:grpSpPr>
        <p:sp>
          <p:nvSpPr>
            <p:cNvPr id="82968" name="Rectangle 66"/>
            <p:cNvSpPr>
              <a:spLocks noChangeArrowheads="1"/>
            </p:cNvSpPr>
            <p:nvPr/>
          </p:nvSpPr>
          <p:spPr bwMode="auto">
            <a:xfrm>
              <a:off x="3606" y="3521"/>
              <a:ext cx="1723" cy="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2969" name="Text Box 67"/>
            <p:cNvSpPr txBox="1">
              <a:spLocks noChangeArrowheads="1"/>
            </p:cNvSpPr>
            <p:nvPr/>
          </p:nvSpPr>
          <p:spPr bwMode="auto">
            <a:xfrm>
              <a:off x="4014" y="3582"/>
              <a:ext cx="907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000" b="0">
                  <a:solidFill>
                    <a:srgbClr val="000099"/>
                  </a:solidFill>
                </a:rPr>
                <a:t>known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773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/>
                                        <p:tgtEl>
                                          <p:spTgt spid="284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1000"/>
                                        <p:tgtEl>
                                          <p:spTgt spid="2841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1603" grpId="0" animBg="1"/>
      <p:bldP spid="2841603" grpId="1" animBg="1"/>
      <p:bldP spid="2841604" grpId="0" animBg="1"/>
      <p:bldP spid="2841604" grpId="1" animBg="1"/>
      <p:bldP spid="2841605" grpId="0" animBg="1"/>
      <p:bldP spid="2841605" grpId="1" animBg="1"/>
      <p:bldP spid="2841606" grpId="0" animBg="1"/>
      <p:bldP spid="2841606" grpId="1" animBg="1"/>
      <p:bldP spid="2841607" grpId="0" animBg="1"/>
      <p:bldP spid="2841607" grpId="1" animBg="1"/>
      <p:bldP spid="2841608" grpId="0" animBg="1"/>
      <p:bldP spid="2841608" grpId="1" animBg="1"/>
      <p:bldP spid="2841609" grpId="0" animBg="1"/>
      <p:bldP spid="2841609" grpId="1" animBg="1"/>
      <p:bldP spid="2841610" grpId="0" animBg="1"/>
      <p:bldP spid="2841610" grpId="1" animBg="1"/>
      <p:bldP spid="2841611" grpId="0" animBg="1"/>
      <p:bldP spid="2841611" grpId="1" animBg="1"/>
      <p:bldP spid="2841612" grpId="0" animBg="1"/>
      <p:bldP spid="2841612" grpId="1" animBg="1"/>
      <p:bldP spid="2841613" grpId="0" animBg="1"/>
      <p:bldP spid="2841613" grpId="1" animBg="1"/>
      <p:bldP spid="2841614" grpId="0" animBg="1"/>
      <p:bldP spid="2841614" grpId="1" animBg="1"/>
      <p:bldP spid="2841615" grpId="0" animBg="1"/>
      <p:bldP spid="2841615" grpId="1" animBg="1"/>
      <p:bldP spid="2841626" grpId="0" animBg="1"/>
      <p:bldP spid="2841626" grpId="1" animBg="1"/>
      <p:bldP spid="284166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9811" name="AutoShape 4"/>
          <p:cNvSpPr>
            <a:spLocks noChangeArrowheads="1"/>
          </p:cNvSpPr>
          <p:nvPr/>
        </p:nvSpPr>
        <p:spPr bwMode="auto">
          <a:xfrm flipV="1">
            <a:off x="102393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9812" name="AutoShape 5"/>
          <p:cNvSpPr>
            <a:spLocks noChangeArrowheads="1"/>
          </p:cNvSpPr>
          <p:nvPr/>
        </p:nvSpPr>
        <p:spPr bwMode="auto">
          <a:xfrm flipH="1" flipV="1">
            <a:off x="123348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9813" name="Rectangle 6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9814" name="Text Box 7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19815" name="Rectangle 8"/>
          <p:cNvSpPr>
            <a:spLocks noChangeArrowheads="1"/>
          </p:cNvSpPr>
          <p:nvPr/>
        </p:nvSpPr>
        <p:spPr bwMode="auto">
          <a:xfrm>
            <a:off x="2916238" y="3548063"/>
            <a:ext cx="215900" cy="714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9816" name="Oval 9"/>
          <p:cNvSpPr>
            <a:spLocks noChangeAspect="1" noChangeArrowheads="1"/>
          </p:cNvSpPr>
          <p:nvPr/>
        </p:nvSpPr>
        <p:spPr bwMode="auto">
          <a:xfrm>
            <a:off x="1016000" y="-222250"/>
            <a:ext cx="4037013" cy="4064000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119817" name="Group 10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19824" name="Group 11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19826" name="Group 12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19828" name="Rectangle 13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9829" name="Rectangle 14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9830" name="Rectangle 15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9831" name="Rectangle 16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9827" name="Rectangle 17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9825" name="Rectangle 18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19818" name="Oval 3"/>
          <p:cNvSpPr>
            <a:spLocks noChangeAspect="1" noChangeArrowheads="1"/>
          </p:cNvSpPr>
          <p:nvPr/>
        </p:nvSpPr>
        <p:spPr bwMode="auto">
          <a:xfrm>
            <a:off x="2744788" y="3260725"/>
            <a:ext cx="576262" cy="579438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9819" name="Rectangle 19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119820" name="Text Box 2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19821" name="Text Box 21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#7</a:t>
            </a:r>
          </a:p>
        </p:txBody>
      </p:sp>
      <p:sp>
        <p:nvSpPr>
          <p:cNvPr id="119822" name="Text Box 22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  <p:sp>
        <p:nvSpPr>
          <p:cNvPr id="119823" name="Rectangle 27"/>
          <p:cNvSpPr>
            <a:spLocks noChangeArrowheads="1"/>
          </p:cNvSpPr>
          <p:nvPr/>
        </p:nvSpPr>
        <p:spPr bwMode="auto">
          <a:xfrm>
            <a:off x="2700338" y="3141663"/>
            <a:ext cx="647700" cy="5032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55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0835" name="AutoShape 4"/>
          <p:cNvSpPr>
            <a:spLocks noChangeArrowheads="1"/>
          </p:cNvSpPr>
          <p:nvPr/>
        </p:nvSpPr>
        <p:spPr bwMode="auto">
          <a:xfrm flipV="1">
            <a:off x="102393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0836" name="AutoShape 5"/>
          <p:cNvSpPr>
            <a:spLocks noChangeArrowheads="1"/>
          </p:cNvSpPr>
          <p:nvPr/>
        </p:nvSpPr>
        <p:spPr bwMode="auto">
          <a:xfrm flipH="1" flipV="1">
            <a:off x="123348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0837" name="Rectangle 6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0838" name="Text Box 7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20839" name="Rectangle 8"/>
          <p:cNvSpPr>
            <a:spLocks noChangeArrowheads="1"/>
          </p:cNvSpPr>
          <p:nvPr/>
        </p:nvSpPr>
        <p:spPr bwMode="auto">
          <a:xfrm>
            <a:off x="2916238" y="3548063"/>
            <a:ext cx="215900" cy="714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0840" name="Oval 9"/>
          <p:cNvSpPr>
            <a:spLocks noChangeAspect="1" noChangeArrowheads="1"/>
          </p:cNvSpPr>
          <p:nvPr/>
        </p:nvSpPr>
        <p:spPr bwMode="auto">
          <a:xfrm>
            <a:off x="725488" y="-514350"/>
            <a:ext cx="4616450" cy="4648200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120841" name="Group 10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20848" name="Group 11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20850" name="Group 12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20852" name="Rectangle 13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0853" name="Rectangle 14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0854" name="Rectangle 15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0855" name="Rectangle 16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0851" name="Rectangle 17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0849" name="Rectangle 18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20842" name="Rectangle 19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120843" name="Text Box 2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20844" name="Text Box 21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#8</a:t>
            </a:r>
          </a:p>
        </p:txBody>
      </p:sp>
      <p:sp>
        <p:nvSpPr>
          <p:cNvPr id="120845" name="Text Box 22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  <p:sp>
        <p:nvSpPr>
          <p:cNvPr id="120846" name="Oval 3"/>
          <p:cNvSpPr>
            <a:spLocks noChangeArrowheads="1"/>
          </p:cNvSpPr>
          <p:nvPr/>
        </p:nvSpPr>
        <p:spPr bwMode="auto">
          <a:xfrm>
            <a:off x="2455863" y="2968625"/>
            <a:ext cx="1154112" cy="116205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0847" name="Rectangle 23"/>
          <p:cNvSpPr>
            <a:spLocks noChangeArrowheads="1"/>
          </p:cNvSpPr>
          <p:nvPr/>
        </p:nvSpPr>
        <p:spPr bwMode="auto">
          <a:xfrm>
            <a:off x="2339975" y="2738438"/>
            <a:ext cx="1439863" cy="108902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94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1859" name="AutoShape 4"/>
          <p:cNvSpPr>
            <a:spLocks noChangeArrowheads="1"/>
          </p:cNvSpPr>
          <p:nvPr/>
        </p:nvSpPr>
        <p:spPr bwMode="auto">
          <a:xfrm flipV="1">
            <a:off x="102393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1860" name="AutoShape 5"/>
          <p:cNvSpPr>
            <a:spLocks noChangeArrowheads="1"/>
          </p:cNvSpPr>
          <p:nvPr/>
        </p:nvSpPr>
        <p:spPr bwMode="auto">
          <a:xfrm flipH="1" flipV="1">
            <a:off x="123348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1861" name="Rectangle 6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1862" name="Text Box 7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21863" name="Oval 9"/>
          <p:cNvSpPr>
            <a:spLocks noChangeAspect="1" noChangeArrowheads="1"/>
          </p:cNvSpPr>
          <p:nvPr/>
        </p:nvSpPr>
        <p:spPr bwMode="auto">
          <a:xfrm>
            <a:off x="436563" y="-804863"/>
            <a:ext cx="5194300" cy="5229226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121864" name="Group 10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21871" name="Group 11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21873" name="Group 12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21875" name="Rectangle 13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1876" name="Rectangle 14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1877" name="Rectangle 15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1878" name="Rectangle 16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1874" name="Rectangle 17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1872" name="Rectangle 18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21865" name="Rectangle 19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121866" name="Text Box 2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21867" name="Text Box 21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#9</a:t>
            </a:r>
          </a:p>
        </p:txBody>
      </p:sp>
      <p:sp>
        <p:nvSpPr>
          <p:cNvPr id="121868" name="Text Box 22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  <p:sp>
        <p:nvSpPr>
          <p:cNvPr id="121869" name="Oval 3"/>
          <p:cNvSpPr>
            <a:spLocks noChangeAspect="1" noChangeArrowheads="1"/>
          </p:cNvSpPr>
          <p:nvPr/>
        </p:nvSpPr>
        <p:spPr bwMode="auto">
          <a:xfrm>
            <a:off x="2166938" y="2679700"/>
            <a:ext cx="1731962" cy="1743075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1870" name="Rectangle 8"/>
          <p:cNvSpPr>
            <a:spLocks noChangeArrowheads="1"/>
          </p:cNvSpPr>
          <p:nvPr/>
        </p:nvSpPr>
        <p:spPr bwMode="auto">
          <a:xfrm>
            <a:off x="1835150" y="2511425"/>
            <a:ext cx="2305050" cy="1512888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28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883" name="AutoShape 4"/>
          <p:cNvSpPr>
            <a:spLocks noChangeArrowheads="1"/>
          </p:cNvSpPr>
          <p:nvPr/>
        </p:nvSpPr>
        <p:spPr bwMode="auto">
          <a:xfrm flipV="1">
            <a:off x="102393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884" name="AutoShape 5"/>
          <p:cNvSpPr>
            <a:spLocks noChangeArrowheads="1"/>
          </p:cNvSpPr>
          <p:nvPr/>
        </p:nvSpPr>
        <p:spPr bwMode="auto">
          <a:xfrm flipH="1" flipV="1">
            <a:off x="123348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885" name="Rectangle 6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886" name="Text Box 7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22887" name="Rectangle 8"/>
          <p:cNvSpPr>
            <a:spLocks noChangeArrowheads="1"/>
          </p:cNvSpPr>
          <p:nvPr/>
        </p:nvSpPr>
        <p:spPr bwMode="auto">
          <a:xfrm>
            <a:off x="2916238" y="3548063"/>
            <a:ext cx="215900" cy="714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888" name="Oval 9"/>
          <p:cNvSpPr>
            <a:spLocks noChangeAspect="1" noChangeArrowheads="1"/>
          </p:cNvSpPr>
          <p:nvPr/>
        </p:nvSpPr>
        <p:spPr bwMode="auto">
          <a:xfrm>
            <a:off x="149225" y="-1093788"/>
            <a:ext cx="5768975" cy="5808663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122889" name="Group 10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22896" name="Group 11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22898" name="Group 12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22900" name="Rectangle 13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2901" name="Rectangle 14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2902" name="Rectangle 15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2903" name="Rectangle 16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2899" name="Rectangle 17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2897" name="Rectangle 18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22890" name="Rectangle 19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122891" name="Text Box 2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22892" name="Text Box 21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#10</a:t>
            </a:r>
          </a:p>
        </p:txBody>
      </p:sp>
      <p:sp>
        <p:nvSpPr>
          <p:cNvPr id="122893" name="Text Box 22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  <p:sp>
        <p:nvSpPr>
          <p:cNvPr id="122894" name="Oval 3"/>
          <p:cNvSpPr>
            <a:spLocks noChangeAspect="1" noChangeArrowheads="1"/>
          </p:cNvSpPr>
          <p:nvPr/>
        </p:nvSpPr>
        <p:spPr bwMode="auto">
          <a:xfrm>
            <a:off x="1879600" y="2389188"/>
            <a:ext cx="2308225" cy="232410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895" name="Rectangle 23"/>
          <p:cNvSpPr>
            <a:spLocks noChangeArrowheads="1"/>
          </p:cNvSpPr>
          <p:nvPr/>
        </p:nvSpPr>
        <p:spPr bwMode="auto">
          <a:xfrm>
            <a:off x="1547813" y="1989138"/>
            <a:ext cx="3024187" cy="2201862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07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3907" name="AutoShape 4"/>
          <p:cNvSpPr>
            <a:spLocks noChangeArrowheads="1"/>
          </p:cNvSpPr>
          <p:nvPr/>
        </p:nvSpPr>
        <p:spPr bwMode="auto">
          <a:xfrm flipV="1">
            <a:off x="102393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3908" name="AutoShape 5"/>
          <p:cNvSpPr>
            <a:spLocks noChangeArrowheads="1"/>
          </p:cNvSpPr>
          <p:nvPr/>
        </p:nvSpPr>
        <p:spPr bwMode="auto">
          <a:xfrm flipH="1" flipV="1">
            <a:off x="123348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3909" name="Rectangle 6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3910" name="Text Box 7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23911" name="Rectangle 8"/>
          <p:cNvSpPr>
            <a:spLocks noChangeArrowheads="1"/>
          </p:cNvSpPr>
          <p:nvPr/>
        </p:nvSpPr>
        <p:spPr bwMode="auto">
          <a:xfrm>
            <a:off x="2916238" y="3548063"/>
            <a:ext cx="215900" cy="714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3912" name="Oval 9"/>
          <p:cNvSpPr>
            <a:spLocks noChangeAspect="1" noChangeArrowheads="1"/>
          </p:cNvSpPr>
          <p:nvPr/>
        </p:nvSpPr>
        <p:spPr bwMode="auto">
          <a:xfrm>
            <a:off x="-138113" y="-1381125"/>
            <a:ext cx="6345238" cy="6386513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123913" name="Group 10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23920" name="Group 11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23922" name="Group 12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23924" name="Rectangle 13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3925" name="Rectangle 14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3926" name="Rectangle 15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3927" name="Rectangle 16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3923" name="Rectangle 17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3921" name="Rectangle 18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23914" name="Rectangle 19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123915" name="Text Box 2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23916" name="Text Box 21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#11</a:t>
            </a:r>
          </a:p>
        </p:txBody>
      </p:sp>
      <p:sp>
        <p:nvSpPr>
          <p:cNvPr id="123917" name="Text Box 22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  <p:sp>
        <p:nvSpPr>
          <p:cNvPr id="123918" name="Oval 3"/>
          <p:cNvSpPr>
            <a:spLocks noChangeAspect="1" noChangeArrowheads="1"/>
          </p:cNvSpPr>
          <p:nvPr/>
        </p:nvSpPr>
        <p:spPr bwMode="auto">
          <a:xfrm>
            <a:off x="1592263" y="2098675"/>
            <a:ext cx="2882900" cy="2903538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3919" name="Rectangle 23"/>
          <p:cNvSpPr>
            <a:spLocks noChangeArrowheads="1"/>
          </p:cNvSpPr>
          <p:nvPr/>
        </p:nvSpPr>
        <p:spPr bwMode="auto">
          <a:xfrm>
            <a:off x="1331913" y="2060575"/>
            <a:ext cx="3311525" cy="2312988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697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4931" name="AutoShape 4"/>
          <p:cNvSpPr>
            <a:spLocks noChangeArrowheads="1"/>
          </p:cNvSpPr>
          <p:nvPr/>
        </p:nvSpPr>
        <p:spPr bwMode="auto">
          <a:xfrm flipV="1">
            <a:off x="102393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4932" name="AutoShape 5"/>
          <p:cNvSpPr>
            <a:spLocks noChangeArrowheads="1"/>
          </p:cNvSpPr>
          <p:nvPr/>
        </p:nvSpPr>
        <p:spPr bwMode="auto">
          <a:xfrm flipH="1" flipV="1">
            <a:off x="123348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4933" name="Rectangle 6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4934" name="Rectangle 8"/>
          <p:cNvSpPr>
            <a:spLocks noChangeArrowheads="1"/>
          </p:cNvSpPr>
          <p:nvPr/>
        </p:nvSpPr>
        <p:spPr bwMode="auto">
          <a:xfrm>
            <a:off x="2916238" y="3548063"/>
            <a:ext cx="215900" cy="714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4935" name="Oval 9"/>
          <p:cNvSpPr>
            <a:spLocks noChangeAspect="1" noChangeArrowheads="1"/>
          </p:cNvSpPr>
          <p:nvPr/>
        </p:nvSpPr>
        <p:spPr bwMode="auto">
          <a:xfrm>
            <a:off x="-427038" y="-1673225"/>
            <a:ext cx="6926263" cy="6970713"/>
          </a:xfrm>
          <a:prstGeom prst="ellipse">
            <a:avLst/>
          </a:prstGeom>
          <a:noFill/>
          <a:ln w="381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4936" name="Text Box 21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#12</a:t>
            </a:r>
          </a:p>
        </p:txBody>
      </p:sp>
      <p:sp>
        <p:nvSpPr>
          <p:cNvPr id="124937" name="Oval 3"/>
          <p:cNvSpPr>
            <a:spLocks noChangeAspect="1" noChangeArrowheads="1"/>
          </p:cNvSpPr>
          <p:nvPr/>
        </p:nvSpPr>
        <p:spPr bwMode="auto">
          <a:xfrm>
            <a:off x="1014413" y="1517650"/>
            <a:ext cx="4037012" cy="406400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4938" name="Rectangle 23"/>
          <p:cNvSpPr>
            <a:spLocks noChangeArrowheads="1"/>
          </p:cNvSpPr>
          <p:nvPr/>
        </p:nvSpPr>
        <p:spPr bwMode="auto">
          <a:xfrm>
            <a:off x="1028700" y="1819275"/>
            <a:ext cx="4017963" cy="27622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124939" name="Group 10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24944" name="Group 11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24946" name="Group 12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24948" name="Rectangle 13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4949" name="Rectangle 14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4950" name="Rectangle 15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4951" name="Rectangle 16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4947" name="Rectangle 17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4945" name="Rectangle 18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24940" name="Text Box 22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  <p:sp>
        <p:nvSpPr>
          <p:cNvPr id="124941" name="Text Box 7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24942" name="Rectangle 19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124943" name="Text Box 2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</p:spTree>
    <p:extLst>
      <p:ext uri="{BB962C8B-B14F-4D97-AF65-F5344CB8AC3E}">
        <p14:creationId xmlns:p14="http://schemas.microsoft.com/office/powerpoint/2010/main" val="3031988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5955" name="AutoShape 3"/>
          <p:cNvSpPr>
            <a:spLocks noChangeArrowheads="1"/>
          </p:cNvSpPr>
          <p:nvPr/>
        </p:nvSpPr>
        <p:spPr bwMode="auto">
          <a:xfrm>
            <a:off x="102393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5956" name="AutoShape 4"/>
          <p:cNvSpPr>
            <a:spLocks noChangeArrowheads="1"/>
          </p:cNvSpPr>
          <p:nvPr/>
        </p:nvSpPr>
        <p:spPr bwMode="auto">
          <a:xfrm flipH="1">
            <a:off x="123348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5958" name="Rectangle 20"/>
          <p:cNvSpPr>
            <a:spLocks noChangeArrowheads="1"/>
          </p:cNvSpPr>
          <p:nvPr/>
        </p:nvSpPr>
        <p:spPr bwMode="auto">
          <a:xfrm>
            <a:off x="2916238" y="3573463"/>
            <a:ext cx="215900" cy="714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49590" name="Oval 118"/>
          <p:cNvSpPr>
            <a:spLocks noChangeAspect="1" noChangeArrowheads="1"/>
          </p:cNvSpPr>
          <p:nvPr/>
        </p:nvSpPr>
        <p:spPr bwMode="auto">
          <a:xfrm>
            <a:off x="2963863" y="1849438"/>
            <a:ext cx="163512" cy="32385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b="0">
              <a:solidFill>
                <a:srgbClr val="000000"/>
              </a:solidFill>
            </a:endParaRPr>
          </a:p>
        </p:txBody>
      </p:sp>
      <p:grpSp>
        <p:nvGrpSpPr>
          <p:cNvPr id="125960" name="Group 67"/>
          <p:cNvGrpSpPr>
            <a:grpSpLocks/>
          </p:cNvGrpSpPr>
          <p:nvPr/>
        </p:nvGrpSpPr>
        <p:grpSpPr bwMode="auto">
          <a:xfrm>
            <a:off x="1592263" y="2098675"/>
            <a:ext cx="2882900" cy="2903538"/>
            <a:chOff x="1003" y="1322"/>
            <a:chExt cx="1816" cy="1829"/>
          </a:xfrm>
        </p:grpSpPr>
        <p:sp>
          <p:nvSpPr>
            <p:cNvPr id="126026" name="Oval 51"/>
            <p:cNvSpPr>
              <a:spLocks noChangeAspect="1" noChangeArrowheads="1"/>
            </p:cNvSpPr>
            <p:nvPr/>
          </p:nvSpPr>
          <p:spPr bwMode="auto">
            <a:xfrm>
              <a:off x="1003" y="1322"/>
              <a:ext cx="1816" cy="1829"/>
            </a:xfrm>
            <a:prstGeom prst="ellipse">
              <a:avLst/>
            </a:prstGeom>
            <a:noFill/>
            <a:ln w="38100" cmpd="tri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6027" name="Oval 53"/>
            <p:cNvSpPr>
              <a:spLocks noChangeAspect="1" noChangeArrowheads="1"/>
            </p:cNvSpPr>
            <p:nvPr/>
          </p:nvSpPr>
          <p:spPr bwMode="auto">
            <a:xfrm>
              <a:off x="1184" y="1505"/>
              <a:ext cx="1454" cy="1464"/>
            </a:xfrm>
            <a:prstGeom prst="ellipse">
              <a:avLst/>
            </a:prstGeom>
            <a:noFill/>
            <a:ln w="38100" cmpd="tri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6028" name="Oval 55"/>
            <p:cNvSpPr>
              <a:spLocks noChangeAspect="1" noChangeArrowheads="1"/>
            </p:cNvSpPr>
            <p:nvPr/>
          </p:nvSpPr>
          <p:spPr bwMode="auto">
            <a:xfrm>
              <a:off x="1365" y="1688"/>
              <a:ext cx="1091" cy="1098"/>
            </a:xfrm>
            <a:prstGeom prst="ellipse">
              <a:avLst/>
            </a:prstGeom>
            <a:noFill/>
            <a:ln w="38100" cmpd="tri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6029" name="Oval 57"/>
            <p:cNvSpPr>
              <a:spLocks noChangeArrowheads="1"/>
            </p:cNvSpPr>
            <p:nvPr/>
          </p:nvSpPr>
          <p:spPr bwMode="auto">
            <a:xfrm>
              <a:off x="1547" y="1870"/>
              <a:ext cx="727" cy="732"/>
            </a:xfrm>
            <a:prstGeom prst="ellipse">
              <a:avLst/>
            </a:prstGeom>
            <a:noFill/>
            <a:ln w="38100" cmpd="tri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6030" name="Oval 59"/>
            <p:cNvSpPr>
              <a:spLocks noChangeAspect="1" noChangeArrowheads="1"/>
            </p:cNvSpPr>
            <p:nvPr/>
          </p:nvSpPr>
          <p:spPr bwMode="auto">
            <a:xfrm>
              <a:off x="1729" y="2054"/>
              <a:ext cx="363" cy="365"/>
            </a:xfrm>
            <a:prstGeom prst="ellipse">
              <a:avLst/>
            </a:prstGeom>
            <a:noFill/>
            <a:ln w="38100" cmpd="tri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6031" name="Oval 61"/>
            <p:cNvSpPr>
              <a:spLocks noChangeAspect="1" noChangeArrowheads="1"/>
            </p:cNvSpPr>
            <p:nvPr/>
          </p:nvSpPr>
          <p:spPr bwMode="auto">
            <a:xfrm>
              <a:off x="1900" y="2237"/>
              <a:ext cx="23" cy="23"/>
            </a:xfrm>
            <a:prstGeom prst="ellipse">
              <a:avLst/>
            </a:prstGeom>
            <a:solidFill>
              <a:srgbClr val="FFFF99"/>
            </a:solidFill>
            <a:ln w="38100" cmpd="tri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25961" name="Group 9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26018" name="Group 10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26020" name="Group 11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26022" name="Rectangle 12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6023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6024" name="Rectangle 14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6025" name="Rectangle 15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6021" name="Rectangle 16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6019" name="Rectangle 17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25962" name="AutoShape 84"/>
          <p:cNvSpPr>
            <a:spLocks noChangeArrowheads="1"/>
          </p:cNvSpPr>
          <p:nvPr/>
        </p:nvSpPr>
        <p:spPr bwMode="auto">
          <a:xfrm flipH="1" flipV="1">
            <a:off x="3125788" y="3627438"/>
            <a:ext cx="1441450" cy="1241425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5963" name="AutoShape 85"/>
          <p:cNvSpPr>
            <a:spLocks noChangeArrowheads="1"/>
          </p:cNvSpPr>
          <p:nvPr/>
        </p:nvSpPr>
        <p:spPr bwMode="auto">
          <a:xfrm flipV="1">
            <a:off x="1509713" y="3627438"/>
            <a:ext cx="1441450" cy="1241425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5964" name="AutoShape 88"/>
          <p:cNvSpPr>
            <a:spLocks noChangeArrowheads="1"/>
          </p:cNvSpPr>
          <p:nvPr/>
        </p:nvSpPr>
        <p:spPr bwMode="auto">
          <a:xfrm flipH="1">
            <a:off x="3122613" y="2185988"/>
            <a:ext cx="1441450" cy="1241425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5965" name="AutoShape 89"/>
          <p:cNvSpPr>
            <a:spLocks noChangeArrowheads="1"/>
          </p:cNvSpPr>
          <p:nvPr/>
        </p:nvSpPr>
        <p:spPr bwMode="auto">
          <a:xfrm>
            <a:off x="1516063" y="2185988"/>
            <a:ext cx="1441450" cy="1241425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5966" name="Rectangle 92"/>
          <p:cNvSpPr>
            <a:spLocks noChangeArrowheads="1"/>
          </p:cNvSpPr>
          <p:nvPr/>
        </p:nvSpPr>
        <p:spPr bwMode="auto">
          <a:xfrm>
            <a:off x="1647825" y="3357563"/>
            <a:ext cx="1150938" cy="3587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5967" name="Rectangle 93"/>
          <p:cNvSpPr>
            <a:spLocks noChangeArrowheads="1"/>
          </p:cNvSpPr>
          <p:nvPr/>
        </p:nvSpPr>
        <p:spPr bwMode="auto">
          <a:xfrm>
            <a:off x="3271838" y="3357563"/>
            <a:ext cx="1150937" cy="3587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125968" name="Group 68"/>
          <p:cNvGrpSpPr>
            <a:grpSpLocks/>
          </p:cNvGrpSpPr>
          <p:nvPr/>
        </p:nvGrpSpPr>
        <p:grpSpPr bwMode="auto">
          <a:xfrm>
            <a:off x="-138113" y="-1381125"/>
            <a:ext cx="6345238" cy="6386513"/>
            <a:chOff x="-87" y="-870"/>
            <a:chExt cx="3997" cy="4023"/>
          </a:xfrm>
        </p:grpSpPr>
        <p:sp>
          <p:nvSpPr>
            <p:cNvPr id="126007" name="Oval 50"/>
            <p:cNvSpPr>
              <a:spLocks noChangeAspect="1" noChangeArrowheads="1"/>
            </p:cNvSpPr>
            <p:nvPr/>
          </p:nvSpPr>
          <p:spPr bwMode="auto">
            <a:xfrm>
              <a:off x="-87" y="-870"/>
              <a:ext cx="3997" cy="4023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6008" name="Oval 52"/>
            <p:cNvSpPr>
              <a:spLocks noChangeAspect="1" noChangeArrowheads="1"/>
            </p:cNvSpPr>
            <p:nvPr/>
          </p:nvSpPr>
          <p:spPr bwMode="auto">
            <a:xfrm>
              <a:off x="94" y="-689"/>
              <a:ext cx="3634" cy="3659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6009" name="Oval 54"/>
            <p:cNvSpPr>
              <a:spLocks noChangeAspect="1" noChangeArrowheads="1"/>
            </p:cNvSpPr>
            <p:nvPr/>
          </p:nvSpPr>
          <p:spPr bwMode="auto">
            <a:xfrm>
              <a:off x="275" y="-507"/>
              <a:ext cx="3272" cy="3294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6010" name="Oval 56"/>
            <p:cNvSpPr>
              <a:spLocks noChangeAspect="1" noChangeArrowheads="1"/>
            </p:cNvSpPr>
            <p:nvPr/>
          </p:nvSpPr>
          <p:spPr bwMode="auto">
            <a:xfrm>
              <a:off x="457" y="-324"/>
              <a:ext cx="2908" cy="2928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6011" name="Oval 58"/>
            <p:cNvSpPr>
              <a:spLocks noChangeAspect="1" noChangeArrowheads="1"/>
            </p:cNvSpPr>
            <p:nvPr/>
          </p:nvSpPr>
          <p:spPr bwMode="auto">
            <a:xfrm>
              <a:off x="640" y="-140"/>
              <a:ext cx="2543" cy="2560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6012" name="Oval 60"/>
            <p:cNvSpPr>
              <a:spLocks noChangeAspect="1" noChangeArrowheads="1"/>
            </p:cNvSpPr>
            <p:nvPr/>
          </p:nvSpPr>
          <p:spPr bwMode="auto">
            <a:xfrm>
              <a:off x="821" y="43"/>
              <a:ext cx="2180" cy="2195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6013" name="Oval 62"/>
            <p:cNvSpPr>
              <a:spLocks noChangeAspect="1" noChangeArrowheads="1"/>
            </p:cNvSpPr>
            <p:nvPr/>
          </p:nvSpPr>
          <p:spPr bwMode="auto">
            <a:xfrm>
              <a:off x="1004" y="226"/>
              <a:ext cx="1816" cy="1829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6014" name="Oval 63"/>
            <p:cNvSpPr>
              <a:spLocks noChangeAspect="1" noChangeArrowheads="1"/>
            </p:cNvSpPr>
            <p:nvPr/>
          </p:nvSpPr>
          <p:spPr bwMode="auto">
            <a:xfrm>
              <a:off x="1185" y="409"/>
              <a:ext cx="1454" cy="1464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6015" name="Oval 64"/>
            <p:cNvSpPr>
              <a:spLocks noChangeAspect="1" noChangeArrowheads="1"/>
            </p:cNvSpPr>
            <p:nvPr/>
          </p:nvSpPr>
          <p:spPr bwMode="auto">
            <a:xfrm>
              <a:off x="1730" y="958"/>
              <a:ext cx="363" cy="365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6016" name="Oval 65"/>
            <p:cNvSpPr>
              <a:spLocks noChangeArrowheads="1"/>
            </p:cNvSpPr>
            <p:nvPr/>
          </p:nvSpPr>
          <p:spPr bwMode="auto">
            <a:xfrm>
              <a:off x="1548" y="774"/>
              <a:ext cx="727" cy="732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6017" name="Oval 66"/>
            <p:cNvSpPr>
              <a:spLocks noChangeAspect="1" noChangeArrowheads="1"/>
            </p:cNvSpPr>
            <p:nvPr/>
          </p:nvSpPr>
          <p:spPr bwMode="auto">
            <a:xfrm>
              <a:off x="1366" y="592"/>
              <a:ext cx="1091" cy="1098"/>
            </a:xfrm>
            <a:prstGeom prst="ellipse">
              <a:avLst/>
            </a:prstGeom>
            <a:noFill/>
            <a:ln w="38100" cmpd="tri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25969" name="Group 90"/>
          <p:cNvGrpSpPr>
            <a:grpSpLocks/>
          </p:cNvGrpSpPr>
          <p:nvPr/>
        </p:nvGrpSpPr>
        <p:grpSpPr bwMode="auto">
          <a:xfrm>
            <a:off x="1023938" y="1835150"/>
            <a:ext cx="4017962" cy="3240088"/>
            <a:chOff x="645" y="1156"/>
            <a:chExt cx="2531" cy="2041"/>
          </a:xfrm>
        </p:grpSpPr>
        <p:sp>
          <p:nvSpPr>
            <p:cNvPr id="126005" name="AutoShape 69"/>
            <p:cNvSpPr>
              <a:spLocks noChangeArrowheads="1"/>
            </p:cNvSpPr>
            <p:nvPr/>
          </p:nvSpPr>
          <p:spPr bwMode="auto">
            <a:xfrm flipV="1">
              <a:off x="645" y="1156"/>
              <a:ext cx="1180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6006" name="AutoShape 79"/>
            <p:cNvSpPr>
              <a:spLocks noChangeArrowheads="1"/>
            </p:cNvSpPr>
            <p:nvPr/>
          </p:nvSpPr>
          <p:spPr bwMode="auto">
            <a:xfrm flipH="1" flipV="1">
              <a:off x="1996" y="1156"/>
              <a:ext cx="1180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25970" name="Group 70"/>
          <p:cNvGrpSpPr>
            <a:grpSpLocks/>
          </p:cNvGrpSpPr>
          <p:nvPr/>
        </p:nvGrpSpPr>
        <p:grpSpPr bwMode="auto">
          <a:xfrm>
            <a:off x="-847725" y="-2043113"/>
            <a:ext cx="7874000" cy="8351838"/>
            <a:chOff x="-538" y="-1287"/>
            <a:chExt cx="4960" cy="5261"/>
          </a:xfrm>
        </p:grpSpPr>
        <p:grpSp>
          <p:nvGrpSpPr>
            <p:cNvPr id="125997" name="Group 71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25999" name="Group 72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26001" name="Rectangle 73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6002" name="Rectangle 74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6003" name="Rectangle 75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6004" name="Rectangle 76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6000" name="Rectangle 77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5998" name="Rectangle 78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25971" name="Text Box 94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  <p:sp>
        <p:nvSpPr>
          <p:cNvPr id="3049494" name="Text Box 22"/>
          <p:cNvSpPr txBox="1">
            <a:spLocks noChangeArrowheads="1"/>
          </p:cNvSpPr>
          <p:nvPr/>
        </p:nvSpPr>
        <p:spPr bwMode="auto">
          <a:xfrm>
            <a:off x="1331913" y="5300663"/>
            <a:ext cx="34559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forward-scattered energy correlates at all time steps</a:t>
            </a:r>
          </a:p>
        </p:txBody>
      </p:sp>
      <p:grpSp>
        <p:nvGrpSpPr>
          <p:cNvPr id="125973" name="Group 96"/>
          <p:cNvGrpSpPr>
            <a:grpSpLocks/>
          </p:cNvGrpSpPr>
          <p:nvPr/>
        </p:nvGrpSpPr>
        <p:grpSpPr bwMode="auto">
          <a:xfrm>
            <a:off x="1049338" y="5068888"/>
            <a:ext cx="3970337" cy="127000"/>
            <a:chOff x="748" y="1117"/>
            <a:chExt cx="2501" cy="80"/>
          </a:xfrm>
        </p:grpSpPr>
        <p:sp>
          <p:nvSpPr>
            <p:cNvPr id="125978" name="AutoShape 97"/>
            <p:cNvSpPr>
              <a:spLocks noChangeArrowheads="1"/>
            </p:cNvSpPr>
            <p:nvPr/>
          </p:nvSpPr>
          <p:spPr bwMode="auto">
            <a:xfrm flipV="1">
              <a:off x="748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5979" name="AutoShape 98"/>
            <p:cNvSpPr>
              <a:spLocks noChangeArrowheads="1"/>
            </p:cNvSpPr>
            <p:nvPr/>
          </p:nvSpPr>
          <p:spPr bwMode="auto">
            <a:xfrm flipV="1">
              <a:off x="884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5980" name="AutoShape 99"/>
            <p:cNvSpPr>
              <a:spLocks noChangeArrowheads="1"/>
            </p:cNvSpPr>
            <p:nvPr/>
          </p:nvSpPr>
          <p:spPr bwMode="auto">
            <a:xfrm flipV="1">
              <a:off x="1020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5981" name="AutoShape 100"/>
            <p:cNvSpPr>
              <a:spLocks noChangeArrowheads="1"/>
            </p:cNvSpPr>
            <p:nvPr/>
          </p:nvSpPr>
          <p:spPr bwMode="auto">
            <a:xfrm flipV="1">
              <a:off x="1156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5982" name="AutoShape 101"/>
            <p:cNvSpPr>
              <a:spLocks noChangeArrowheads="1"/>
            </p:cNvSpPr>
            <p:nvPr/>
          </p:nvSpPr>
          <p:spPr bwMode="auto">
            <a:xfrm flipV="1">
              <a:off x="1292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5983" name="AutoShape 102"/>
            <p:cNvSpPr>
              <a:spLocks noChangeArrowheads="1"/>
            </p:cNvSpPr>
            <p:nvPr/>
          </p:nvSpPr>
          <p:spPr bwMode="auto">
            <a:xfrm flipV="1">
              <a:off x="1428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5984" name="AutoShape 103"/>
            <p:cNvSpPr>
              <a:spLocks noChangeArrowheads="1"/>
            </p:cNvSpPr>
            <p:nvPr/>
          </p:nvSpPr>
          <p:spPr bwMode="auto">
            <a:xfrm flipV="1">
              <a:off x="1564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5985" name="AutoShape 104"/>
            <p:cNvSpPr>
              <a:spLocks noChangeArrowheads="1"/>
            </p:cNvSpPr>
            <p:nvPr/>
          </p:nvSpPr>
          <p:spPr bwMode="auto">
            <a:xfrm flipV="1">
              <a:off x="1700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5986" name="AutoShape 105"/>
            <p:cNvSpPr>
              <a:spLocks noChangeArrowheads="1"/>
            </p:cNvSpPr>
            <p:nvPr/>
          </p:nvSpPr>
          <p:spPr bwMode="auto">
            <a:xfrm flipV="1">
              <a:off x="1836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5987" name="AutoShape 106"/>
            <p:cNvSpPr>
              <a:spLocks noChangeArrowheads="1"/>
            </p:cNvSpPr>
            <p:nvPr/>
          </p:nvSpPr>
          <p:spPr bwMode="auto">
            <a:xfrm flipV="1">
              <a:off x="1972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5988" name="AutoShape 107"/>
            <p:cNvSpPr>
              <a:spLocks noChangeArrowheads="1"/>
            </p:cNvSpPr>
            <p:nvPr/>
          </p:nvSpPr>
          <p:spPr bwMode="auto">
            <a:xfrm flipV="1">
              <a:off x="2108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5989" name="AutoShape 108"/>
            <p:cNvSpPr>
              <a:spLocks noChangeArrowheads="1"/>
            </p:cNvSpPr>
            <p:nvPr/>
          </p:nvSpPr>
          <p:spPr bwMode="auto">
            <a:xfrm flipV="1">
              <a:off x="2244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5990" name="AutoShape 109"/>
            <p:cNvSpPr>
              <a:spLocks noChangeArrowheads="1"/>
            </p:cNvSpPr>
            <p:nvPr/>
          </p:nvSpPr>
          <p:spPr bwMode="auto">
            <a:xfrm flipV="1">
              <a:off x="2380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5991" name="AutoShape 110"/>
            <p:cNvSpPr>
              <a:spLocks noChangeArrowheads="1"/>
            </p:cNvSpPr>
            <p:nvPr/>
          </p:nvSpPr>
          <p:spPr bwMode="auto">
            <a:xfrm flipV="1">
              <a:off x="2516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5992" name="AutoShape 111"/>
            <p:cNvSpPr>
              <a:spLocks noChangeArrowheads="1"/>
            </p:cNvSpPr>
            <p:nvPr/>
          </p:nvSpPr>
          <p:spPr bwMode="auto">
            <a:xfrm flipV="1">
              <a:off x="2652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5993" name="AutoShape 112"/>
            <p:cNvSpPr>
              <a:spLocks noChangeArrowheads="1"/>
            </p:cNvSpPr>
            <p:nvPr/>
          </p:nvSpPr>
          <p:spPr bwMode="auto">
            <a:xfrm flipV="1">
              <a:off x="2788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5994" name="AutoShape 113"/>
            <p:cNvSpPr>
              <a:spLocks noChangeArrowheads="1"/>
            </p:cNvSpPr>
            <p:nvPr/>
          </p:nvSpPr>
          <p:spPr bwMode="auto">
            <a:xfrm flipV="1">
              <a:off x="2924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5995" name="AutoShape 114"/>
            <p:cNvSpPr>
              <a:spLocks noChangeArrowheads="1"/>
            </p:cNvSpPr>
            <p:nvPr/>
          </p:nvSpPr>
          <p:spPr bwMode="auto">
            <a:xfrm flipV="1">
              <a:off x="3060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25996" name="AutoShape 115"/>
            <p:cNvSpPr>
              <a:spLocks noChangeArrowheads="1"/>
            </p:cNvSpPr>
            <p:nvPr/>
          </p:nvSpPr>
          <p:spPr bwMode="auto">
            <a:xfrm flipV="1">
              <a:off x="3196" y="1117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25974" name="AutoShape 95"/>
          <p:cNvSpPr>
            <a:spLocks noChangeArrowheads="1"/>
          </p:cNvSpPr>
          <p:nvPr/>
        </p:nvSpPr>
        <p:spPr bwMode="auto">
          <a:xfrm>
            <a:off x="2928938" y="1725613"/>
            <a:ext cx="215900" cy="2159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5975" name="Text Box 6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25976" name="Rectangle 18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125977" name="Text Box 19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</p:spTree>
    <p:extLst>
      <p:ext uri="{BB962C8B-B14F-4D97-AF65-F5344CB8AC3E}">
        <p14:creationId xmlns:p14="http://schemas.microsoft.com/office/powerpoint/2010/main" val="363175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9590" grpId="0" animBg="1"/>
      <p:bldP spid="304949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6979" name="AutoShape 3"/>
          <p:cNvSpPr>
            <a:spLocks noChangeArrowheads="1"/>
          </p:cNvSpPr>
          <p:nvPr/>
        </p:nvSpPr>
        <p:spPr bwMode="auto">
          <a:xfrm>
            <a:off x="102393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6980" name="AutoShape 4"/>
          <p:cNvSpPr>
            <a:spLocks noChangeArrowheads="1"/>
          </p:cNvSpPr>
          <p:nvPr/>
        </p:nvSpPr>
        <p:spPr bwMode="auto">
          <a:xfrm flipH="1">
            <a:off x="123348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6982" name="Text Box 6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grpSp>
        <p:nvGrpSpPr>
          <p:cNvPr id="126983" name="Group 7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26998" name="Group 8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27000" name="Group 9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27002" name="Rectangle 10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7003" name="Rectangle 11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7004" name="Rectangle 12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7005" name="Rectangle 13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7001" name="Rectangle 14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6999" name="Rectangle 15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26984" name="Rectangle 16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Stack all sources</a:t>
            </a:r>
          </a:p>
        </p:txBody>
      </p:sp>
      <p:sp>
        <p:nvSpPr>
          <p:cNvPr id="126985" name="Text Box 17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126986" name="Text Box 20"/>
          <p:cNvSpPr txBox="1">
            <a:spLocks noChangeArrowheads="1"/>
          </p:cNvSpPr>
          <p:nvPr/>
        </p:nvSpPr>
        <p:spPr bwMode="auto">
          <a:xfrm>
            <a:off x="1331913" y="5300663"/>
            <a:ext cx="34559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forward-scattered energy correlates at all time steps</a:t>
            </a:r>
          </a:p>
        </p:txBody>
      </p:sp>
      <p:sp>
        <p:nvSpPr>
          <p:cNvPr id="3070999" name="Oval 23"/>
          <p:cNvSpPr>
            <a:spLocks noChangeAspect="1" noChangeArrowheads="1"/>
          </p:cNvSpPr>
          <p:nvPr/>
        </p:nvSpPr>
        <p:spPr bwMode="auto">
          <a:xfrm>
            <a:off x="2963863" y="1849438"/>
            <a:ext cx="163512" cy="32385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b="0">
              <a:solidFill>
                <a:srgbClr val="000000"/>
              </a:solidFill>
            </a:endParaRPr>
          </a:p>
        </p:txBody>
      </p:sp>
      <p:sp>
        <p:nvSpPr>
          <p:cNvPr id="3071001" name="Oval 25"/>
          <p:cNvSpPr>
            <a:spLocks noChangeAspect="1" noChangeArrowheads="1"/>
          </p:cNvSpPr>
          <p:nvPr/>
        </p:nvSpPr>
        <p:spPr bwMode="auto">
          <a:xfrm rot="-2946993">
            <a:off x="2964657" y="1848644"/>
            <a:ext cx="163512" cy="32385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b="0">
              <a:solidFill>
                <a:srgbClr val="000000"/>
              </a:solidFill>
            </a:endParaRPr>
          </a:p>
        </p:txBody>
      </p:sp>
      <p:sp>
        <p:nvSpPr>
          <p:cNvPr id="3071002" name="Oval 26"/>
          <p:cNvSpPr>
            <a:spLocks noChangeAspect="1" noChangeArrowheads="1"/>
          </p:cNvSpPr>
          <p:nvPr/>
        </p:nvSpPr>
        <p:spPr bwMode="auto">
          <a:xfrm rot="3187162">
            <a:off x="2964657" y="1848644"/>
            <a:ext cx="163512" cy="32385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b="0">
              <a:solidFill>
                <a:srgbClr val="000000"/>
              </a:solidFill>
            </a:endParaRPr>
          </a:p>
        </p:txBody>
      </p:sp>
      <p:sp>
        <p:nvSpPr>
          <p:cNvPr id="3071003" name="Oval 27"/>
          <p:cNvSpPr>
            <a:spLocks noChangeAspect="1" noChangeArrowheads="1"/>
          </p:cNvSpPr>
          <p:nvPr/>
        </p:nvSpPr>
        <p:spPr bwMode="auto">
          <a:xfrm rot="-5400000">
            <a:off x="2964657" y="1848644"/>
            <a:ext cx="163512" cy="3238500"/>
          </a:xfrm>
          <a:prstGeom prst="ellipse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b="0">
              <a:solidFill>
                <a:srgbClr val="000000"/>
              </a:solidFill>
            </a:endParaRPr>
          </a:p>
        </p:txBody>
      </p:sp>
      <p:sp>
        <p:nvSpPr>
          <p:cNvPr id="3071007" name="AutoShape 31"/>
          <p:cNvSpPr>
            <a:spLocks noChangeAspect="1" noChangeArrowheads="1"/>
          </p:cNvSpPr>
          <p:nvPr/>
        </p:nvSpPr>
        <p:spPr bwMode="auto">
          <a:xfrm>
            <a:off x="2847975" y="3284538"/>
            <a:ext cx="365125" cy="363537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00FF"/>
              </a:gs>
              <a:gs pos="100000">
                <a:srgbClr val="99FF33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70998" name="AutoShape 22"/>
          <p:cNvSpPr>
            <a:spLocks noChangeArrowheads="1"/>
          </p:cNvSpPr>
          <p:nvPr/>
        </p:nvSpPr>
        <p:spPr bwMode="auto">
          <a:xfrm>
            <a:off x="2938463" y="1725613"/>
            <a:ext cx="215900" cy="2159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71017" name="AutoShape 41"/>
          <p:cNvSpPr>
            <a:spLocks noChangeArrowheads="1"/>
          </p:cNvSpPr>
          <p:nvPr/>
        </p:nvSpPr>
        <p:spPr bwMode="auto">
          <a:xfrm>
            <a:off x="4211638" y="2420938"/>
            <a:ext cx="215900" cy="2159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71018" name="AutoShape 42"/>
          <p:cNvSpPr>
            <a:spLocks noChangeArrowheads="1"/>
          </p:cNvSpPr>
          <p:nvPr/>
        </p:nvSpPr>
        <p:spPr bwMode="auto">
          <a:xfrm>
            <a:off x="1692275" y="2276475"/>
            <a:ext cx="215900" cy="2159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71019" name="AutoShape 43"/>
          <p:cNvSpPr>
            <a:spLocks noChangeArrowheads="1"/>
          </p:cNvSpPr>
          <p:nvPr/>
        </p:nvSpPr>
        <p:spPr bwMode="auto">
          <a:xfrm>
            <a:off x="1331913" y="3357563"/>
            <a:ext cx="215900" cy="2159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6996" name="Text Box 45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  <p:sp>
        <p:nvSpPr>
          <p:cNvPr id="3071022" name="Text Box 46"/>
          <p:cNvSpPr txBox="1">
            <a:spLocks noChangeArrowheads="1"/>
          </p:cNvSpPr>
          <p:nvPr/>
        </p:nvSpPr>
        <p:spPr bwMode="auto">
          <a:xfrm>
            <a:off x="5437188" y="5300663"/>
            <a:ext cx="3455987" cy="714375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tomographic update of </a:t>
            </a:r>
            <a:br>
              <a:rPr lang="en-GB" altLang="en-US" sz="2000" b="0">
                <a:solidFill>
                  <a:srgbClr val="000099"/>
                </a:solidFill>
              </a:rPr>
            </a:br>
            <a:r>
              <a:rPr lang="en-GB" altLang="en-US" sz="2000" b="0">
                <a:solidFill>
                  <a:srgbClr val="000099"/>
                </a:solidFill>
              </a:rPr>
              <a:t>the macro velocity model</a:t>
            </a:r>
          </a:p>
        </p:txBody>
      </p:sp>
    </p:spTree>
    <p:extLst>
      <p:ext uri="{BB962C8B-B14F-4D97-AF65-F5344CB8AC3E}">
        <p14:creationId xmlns:p14="http://schemas.microsoft.com/office/powerpoint/2010/main" val="847782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0999" grpId="0" animBg="1"/>
      <p:bldP spid="3071001" grpId="0" animBg="1"/>
      <p:bldP spid="3071002" grpId="0" animBg="1"/>
      <p:bldP spid="3071003" grpId="0" animBg="1"/>
      <p:bldP spid="3071007" grpId="0" animBg="1"/>
      <p:bldP spid="3070998" grpId="0" animBg="1"/>
      <p:bldP spid="3071017" grpId="0" animBg="1"/>
      <p:bldP spid="3071018" grpId="0" animBg="1"/>
      <p:bldP spid="3071019" grpId="0" animBg="1"/>
      <p:bldP spid="307102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8003" name="AutoShape 3"/>
          <p:cNvSpPr>
            <a:spLocks noChangeArrowheads="1"/>
          </p:cNvSpPr>
          <p:nvPr/>
        </p:nvSpPr>
        <p:spPr bwMode="auto">
          <a:xfrm>
            <a:off x="102393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8004" name="AutoShape 4"/>
          <p:cNvSpPr>
            <a:spLocks noChangeArrowheads="1"/>
          </p:cNvSpPr>
          <p:nvPr/>
        </p:nvSpPr>
        <p:spPr bwMode="auto">
          <a:xfrm flipH="1">
            <a:off x="123348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8006" name="Text Box 6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grpSp>
        <p:nvGrpSpPr>
          <p:cNvPr id="128007" name="Group 7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128015" name="Group 8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128017" name="Group 9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128019" name="Rectangle 10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8020" name="Rectangle 11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8021" name="Rectangle 12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8022" name="Rectangle 13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8018" name="Rectangle 14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8016" name="Rectangle 15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3074064" name="Rectangle 16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Iterate</a:t>
            </a:r>
          </a:p>
        </p:txBody>
      </p:sp>
      <p:sp>
        <p:nvSpPr>
          <p:cNvPr id="128009" name="AutoShape 34"/>
          <p:cNvSpPr>
            <a:spLocks noChangeAspect="1" noChangeArrowheads="1"/>
          </p:cNvSpPr>
          <p:nvPr/>
        </p:nvSpPr>
        <p:spPr bwMode="auto">
          <a:xfrm>
            <a:off x="2838450" y="3281363"/>
            <a:ext cx="365125" cy="363537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00FF"/>
              </a:gs>
              <a:gs pos="100000">
                <a:srgbClr val="99FF33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74072" name="AutoShape 24"/>
          <p:cNvSpPr>
            <a:spLocks noChangeAspect="1" noChangeArrowheads="1"/>
          </p:cNvSpPr>
          <p:nvPr/>
        </p:nvSpPr>
        <p:spPr bwMode="auto">
          <a:xfrm>
            <a:off x="2847975" y="3284538"/>
            <a:ext cx="365125" cy="363537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000000"/>
              </a:gs>
              <a:gs pos="100000">
                <a:srgbClr val="000000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74078" name="Text Box 30"/>
          <p:cNvSpPr txBox="1">
            <a:spLocks noChangeArrowheads="1"/>
          </p:cNvSpPr>
          <p:nvPr/>
        </p:nvSpPr>
        <p:spPr bwMode="auto">
          <a:xfrm>
            <a:off x="1979613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final model</a:t>
            </a:r>
          </a:p>
        </p:txBody>
      </p:sp>
      <p:sp>
        <p:nvSpPr>
          <p:cNvPr id="3074080" name="Text Box 32"/>
          <p:cNvSpPr txBox="1">
            <a:spLocks noChangeArrowheads="1"/>
          </p:cNvSpPr>
          <p:nvPr/>
        </p:nvSpPr>
        <p:spPr bwMode="auto">
          <a:xfrm>
            <a:off x="5724525" y="1844675"/>
            <a:ext cx="2951163" cy="299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15963" indent="-3571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back-scattered </a:t>
            </a:r>
            <a:br>
              <a:rPr lang="en-GB" altLang="en-US" sz="2000" b="0">
                <a:solidFill>
                  <a:srgbClr val="000099"/>
                </a:solidFill>
              </a:rPr>
            </a:br>
            <a:r>
              <a:rPr lang="en-GB" altLang="en-US" sz="2000" b="0">
                <a:solidFill>
                  <a:srgbClr val="000099"/>
                </a:solidFill>
              </a:rPr>
              <a:t>energy </a:t>
            </a:r>
            <a:r>
              <a:rPr lang="en-GB" altLang="en-US" b="0">
                <a:solidFill>
                  <a:srgbClr val="000099"/>
                </a:solidFill>
              </a:rPr>
              <a:t>→</a:t>
            </a:r>
            <a:r>
              <a:rPr lang="en-GB" altLang="en-US" b="0">
                <a:solidFill>
                  <a:srgbClr val="000000"/>
                </a:solidFill>
              </a:rPr>
              <a:t> </a:t>
            </a:r>
            <a:r>
              <a:rPr lang="en-GB" altLang="en-US" sz="2000" b="0">
                <a:solidFill>
                  <a:srgbClr val="000099"/>
                </a:solidFill>
              </a:rPr>
              <a:t>migrated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forward-scattered energy → tomography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migration happens in one iteration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tomography requires many iterations</a:t>
            </a:r>
          </a:p>
        </p:txBody>
      </p:sp>
      <p:sp>
        <p:nvSpPr>
          <p:cNvPr id="3074083" name="Text Box 35"/>
          <p:cNvSpPr txBox="1">
            <a:spLocks noChangeArrowheads="1"/>
          </p:cNvSpPr>
          <p:nvPr/>
        </p:nvSpPr>
        <p:spPr bwMode="auto">
          <a:xfrm>
            <a:off x="5437188" y="5408613"/>
            <a:ext cx="3455987" cy="714375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tomographic update of </a:t>
            </a:r>
            <a:br>
              <a:rPr lang="en-GB" altLang="en-US" sz="2000" b="0">
                <a:solidFill>
                  <a:srgbClr val="000099"/>
                </a:solidFill>
              </a:rPr>
            </a:br>
            <a:r>
              <a:rPr lang="en-GB" altLang="en-US" sz="2000" b="0">
                <a:solidFill>
                  <a:srgbClr val="000099"/>
                </a:solidFill>
              </a:rPr>
              <a:t>the macro velocity model</a:t>
            </a:r>
          </a:p>
        </p:txBody>
      </p:sp>
      <p:sp>
        <p:nvSpPr>
          <p:cNvPr id="3074085" name="Text Box 37"/>
          <p:cNvSpPr txBox="1">
            <a:spLocks noChangeArrowheads="1"/>
          </p:cNvSpPr>
          <p:nvPr/>
        </p:nvSpPr>
        <p:spPr bwMode="auto">
          <a:xfrm>
            <a:off x="1331913" y="5408613"/>
            <a:ext cx="3455987" cy="714375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migration of fine structure – into velocity not impedance</a:t>
            </a:r>
          </a:p>
        </p:txBody>
      </p:sp>
    </p:spTree>
    <p:extLst>
      <p:ext uri="{BB962C8B-B14F-4D97-AF65-F5344CB8AC3E}">
        <p14:creationId xmlns:p14="http://schemas.microsoft.com/office/powerpoint/2010/main" val="2948791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74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064" grpId="0"/>
      <p:bldP spid="3074072" grpId="0" animBg="1"/>
      <p:bldP spid="3074078" grpId="0"/>
      <p:bldP spid="3074080" grpId="0" animBg="1"/>
      <p:bldP spid="3074083" grpId="0" animBg="1"/>
      <p:bldP spid="307408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3. Residual wavefield at receivers</a:t>
            </a:r>
            <a:endParaRPr lang="en-GB" altLang="en-US" b="0">
              <a:solidFill>
                <a:srgbClr val="000099"/>
              </a:solidFill>
            </a:endParaRPr>
          </a:p>
        </p:txBody>
      </p:sp>
      <p:grpSp>
        <p:nvGrpSpPr>
          <p:cNvPr id="2842627" name="Group 3"/>
          <p:cNvGrpSpPr>
            <a:grpSpLocks/>
          </p:cNvGrpSpPr>
          <p:nvPr/>
        </p:nvGrpSpPr>
        <p:grpSpPr bwMode="auto">
          <a:xfrm>
            <a:off x="539750" y="1125538"/>
            <a:ext cx="2376488" cy="5184775"/>
            <a:chOff x="340" y="709"/>
            <a:chExt cx="1497" cy="3266"/>
          </a:xfrm>
        </p:grpSpPr>
        <p:pic>
          <p:nvPicPr>
            <p:cNvPr id="83981" name="Picture 4" descr="grab0116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07" t="10158" r="5211" b="6395"/>
            <a:stretch>
              <a:fillRect/>
            </a:stretch>
          </p:blipFill>
          <p:spPr bwMode="auto">
            <a:xfrm>
              <a:off x="340" y="1026"/>
              <a:ext cx="1497" cy="29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982" name="Text Box 5"/>
            <p:cNvSpPr txBox="1">
              <a:spLocks noChangeArrowheads="1"/>
            </p:cNvSpPr>
            <p:nvPr/>
          </p:nvSpPr>
          <p:spPr bwMode="auto">
            <a:xfrm>
              <a:off x="521" y="709"/>
              <a:ext cx="113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000" b="0">
                  <a:solidFill>
                    <a:srgbClr val="000099"/>
                  </a:solidFill>
                </a:rPr>
                <a:t>field data</a:t>
              </a:r>
            </a:p>
          </p:txBody>
        </p:sp>
      </p:grpSp>
      <p:grpSp>
        <p:nvGrpSpPr>
          <p:cNvPr id="2842630" name="Group 6"/>
          <p:cNvGrpSpPr>
            <a:grpSpLocks/>
          </p:cNvGrpSpPr>
          <p:nvPr/>
        </p:nvGrpSpPr>
        <p:grpSpPr bwMode="auto">
          <a:xfrm>
            <a:off x="3438525" y="1125538"/>
            <a:ext cx="2376488" cy="5184775"/>
            <a:chOff x="2166" y="709"/>
            <a:chExt cx="1497" cy="3266"/>
          </a:xfrm>
        </p:grpSpPr>
        <p:pic>
          <p:nvPicPr>
            <p:cNvPr id="83979" name="Picture 7" descr="grab0114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07" t="10158" r="5211" b="6395"/>
            <a:stretch>
              <a:fillRect/>
            </a:stretch>
          </p:blipFill>
          <p:spPr bwMode="auto">
            <a:xfrm>
              <a:off x="2166" y="1026"/>
              <a:ext cx="1497" cy="29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980" name="Text Box 8"/>
            <p:cNvSpPr txBox="1">
              <a:spLocks noChangeArrowheads="1"/>
            </p:cNvSpPr>
            <p:nvPr/>
          </p:nvSpPr>
          <p:spPr bwMode="auto">
            <a:xfrm>
              <a:off x="2223" y="709"/>
              <a:ext cx="14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000" b="0">
                  <a:solidFill>
                    <a:srgbClr val="000099"/>
                  </a:solidFill>
                </a:rPr>
                <a:t>predicted  data</a:t>
              </a:r>
            </a:p>
          </p:txBody>
        </p:sp>
      </p:grpSp>
      <p:grpSp>
        <p:nvGrpSpPr>
          <p:cNvPr id="2842633" name="Group 9"/>
          <p:cNvGrpSpPr>
            <a:grpSpLocks/>
          </p:cNvGrpSpPr>
          <p:nvPr/>
        </p:nvGrpSpPr>
        <p:grpSpPr bwMode="auto">
          <a:xfrm>
            <a:off x="6337300" y="1125538"/>
            <a:ext cx="2376488" cy="5184775"/>
            <a:chOff x="3992" y="709"/>
            <a:chExt cx="1497" cy="3266"/>
          </a:xfrm>
        </p:grpSpPr>
        <p:pic>
          <p:nvPicPr>
            <p:cNvPr id="83977" name="Picture 10" descr="grab0115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07" t="10158" r="5211" b="6395"/>
            <a:stretch>
              <a:fillRect/>
            </a:stretch>
          </p:blipFill>
          <p:spPr bwMode="auto">
            <a:xfrm>
              <a:off x="3992" y="1026"/>
              <a:ext cx="1497" cy="29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978" name="Text Box 11"/>
            <p:cNvSpPr txBox="1">
              <a:spLocks noChangeArrowheads="1"/>
            </p:cNvSpPr>
            <p:nvPr/>
          </p:nvSpPr>
          <p:spPr bwMode="auto">
            <a:xfrm>
              <a:off x="4037" y="709"/>
              <a:ext cx="14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000" b="0">
                  <a:solidFill>
                    <a:srgbClr val="000099"/>
                  </a:solidFill>
                </a:rPr>
                <a:t>residuals</a:t>
              </a:r>
            </a:p>
          </p:txBody>
        </p:sp>
      </p:grpSp>
      <p:sp>
        <p:nvSpPr>
          <p:cNvPr id="2842636" name="Text Box 12"/>
          <p:cNvSpPr txBox="1">
            <a:spLocks noChangeArrowheads="1"/>
          </p:cNvSpPr>
          <p:nvPr/>
        </p:nvSpPr>
        <p:spPr bwMode="auto">
          <a:xfrm>
            <a:off x="2817813" y="3321050"/>
            <a:ext cx="720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4000" b="0">
                <a:solidFill>
                  <a:srgbClr val="000099"/>
                </a:solidFill>
              </a:rPr>
              <a:t>−</a:t>
            </a:r>
          </a:p>
        </p:txBody>
      </p:sp>
      <p:sp>
        <p:nvSpPr>
          <p:cNvPr id="2842637" name="Text Box 13"/>
          <p:cNvSpPr txBox="1">
            <a:spLocks noChangeArrowheads="1"/>
          </p:cNvSpPr>
          <p:nvPr/>
        </p:nvSpPr>
        <p:spPr bwMode="auto">
          <a:xfrm>
            <a:off x="5716588" y="3321050"/>
            <a:ext cx="720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4000" b="0">
                <a:solidFill>
                  <a:srgbClr val="000099"/>
                </a:solidFill>
              </a:rPr>
              <a:t>=</a:t>
            </a:r>
          </a:p>
        </p:txBody>
      </p:sp>
      <p:sp>
        <p:nvSpPr>
          <p:cNvPr id="2842638" name="Text Box 14"/>
          <p:cNvSpPr txBox="1">
            <a:spLocks noChangeArrowheads="1"/>
          </p:cNvSpPr>
          <p:nvPr/>
        </p:nvSpPr>
        <p:spPr bwMode="auto">
          <a:xfrm>
            <a:off x="6300788" y="5805488"/>
            <a:ext cx="2449512" cy="701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change model to minimise residuals</a:t>
            </a:r>
          </a:p>
        </p:txBody>
      </p:sp>
    </p:spTree>
    <p:extLst>
      <p:ext uri="{BB962C8B-B14F-4D97-AF65-F5344CB8AC3E}">
        <p14:creationId xmlns:p14="http://schemas.microsoft.com/office/powerpoint/2010/main" val="323926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842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2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842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2842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2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2636" grpId="0"/>
      <p:bldP spid="2842637" grpId="0"/>
      <p:bldP spid="28426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3651" name="Oval 3"/>
          <p:cNvSpPr>
            <a:spLocks noChangeArrowheads="1"/>
          </p:cNvSpPr>
          <p:nvPr/>
        </p:nvSpPr>
        <p:spPr bwMode="auto">
          <a:xfrm>
            <a:off x="2455863" y="2968625"/>
            <a:ext cx="1154112" cy="116205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3652" name="Oval 4"/>
          <p:cNvSpPr>
            <a:spLocks noChangeAspect="1" noChangeArrowheads="1"/>
          </p:cNvSpPr>
          <p:nvPr/>
        </p:nvSpPr>
        <p:spPr bwMode="auto">
          <a:xfrm>
            <a:off x="723900" y="1225550"/>
            <a:ext cx="4616450" cy="464820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3653" name="Oval 5"/>
          <p:cNvSpPr>
            <a:spLocks noChangeAspect="1" noChangeArrowheads="1"/>
          </p:cNvSpPr>
          <p:nvPr/>
        </p:nvSpPr>
        <p:spPr bwMode="auto">
          <a:xfrm>
            <a:off x="1014413" y="1517650"/>
            <a:ext cx="4037012" cy="406400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3654" name="Oval 6"/>
          <p:cNvSpPr>
            <a:spLocks noChangeAspect="1" noChangeArrowheads="1"/>
          </p:cNvSpPr>
          <p:nvPr/>
        </p:nvSpPr>
        <p:spPr bwMode="auto">
          <a:xfrm>
            <a:off x="1301750" y="1808163"/>
            <a:ext cx="3460750" cy="3484562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84999" name="Group 7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85055" name="Group 8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85057" name="Group 9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85059" name="Rectangle 10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5060" name="Rectangle 11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5061" name="Rectangle 12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5062" name="Rectangle 13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85058" name="Rectangle 14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5056" name="Rectangle 15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2843664" name="Oval 16"/>
          <p:cNvSpPr>
            <a:spLocks noChangeAspect="1" noChangeArrowheads="1"/>
          </p:cNvSpPr>
          <p:nvPr/>
        </p:nvSpPr>
        <p:spPr bwMode="auto">
          <a:xfrm>
            <a:off x="1592263" y="2098675"/>
            <a:ext cx="2882900" cy="2903538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3665" name="Oval 17"/>
          <p:cNvSpPr>
            <a:spLocks noChangeAspect="1" noChangeArrowheads="1"/>
          </p:cNvSpPr>
          <p:nvPr/>
        </p:nvSpPr>
        <p:spPr bwMode="auto">
          <a:xfrm>
            <a:off x="1879600" y="2389188"/>
            <a:ext cx="2308225" cy="232410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3666" name="Oval 18"/>
          <p:cNvSpPr>
            <a:spLocks noChangeAspect="1" noChangeArrowheads="1"/>
          </p:cNvSpPr>
          <p:nvPr/>
        </p:nvSpPr>
        <p:spPr bwMode="auto">
          <a:xfrm>
            <a:off x="2166938" y="2679700"/>
            <a:ext cx="1731962" cy="1743075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3667" name="Oval 19"/>
          <p:cNvSpPr>
            <a:spLocks noChangeAspect="1" noChangeArrowheads="1"/>
          </p:cNvSpPr>
          <p:nvPr/>
        </p:nvSpPr>
        <p:spPr bwMode="auto">
          <a:xfrm>
            <a:off x="2744788" y="3260725"/>
            <a:ext cx="576262" cy="579438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5004" name="Rectangle 20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4. 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pic>
        <p:nvPicPr>
          <p:cNvPr id="85005" name="Picture 21" descr="grab011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7" t="10158" r="5211" b="6395"/>
          <a:stretch>
            <a:fillRect/>
          </a:stretch>
        </p:blipFill>
        <p:spPr bwMode="auto">
          <a:xfrm>
            <a:off x="5940425" y="1484313"/>
            <a:ext cx="2376488" cy="46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43670" name="Oval 22"/>
          <p:cNvSpPr>
            <a:spLocks noChangeAspect="1" noChangeArrowheads="1"/>
          </p:cNvSpPr>
          <p:nvPr/>
        </p:nvSpPr>
        <p:spPr bwMode="auto">
          <a:xfrm>
            <a:off x="3016250" y="3529013"/>
            <a:ext cx="36513" cy="36512"/>
          </a:xfrm>
          <a:prstGeom prst="ellipse">
            <a:avLst/>
          </a:prstGeom>
          <a:solidFill>
            <a:srgbClr val="FFFF99"/>
          </a:solidFill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5007" name="AutoShape 23"/>
          <p:cNvSpPr>
            <a:spLocks noChangeArrowheads="1"/>
          </p:cNvSpPr>
          <p:nvPr/>
        </p:nvSpPr>
        <p:spPr bwMode="auto">
          <a:xfrm>
            <a:off x="102393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5008" name="AutoShape 24"/>
          <p:cNvSpPr>
            <a:spLocks noChangeArrowheads="1"/>
          </p:cNvSpPr>
          <p:nvPr/>
        </p:nvSpPr>
        <p:spPr bwMode="auto">
          <a:xfrm flipH="1">
            <a:off x="123348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5009" name="Rectangle 25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2843674" name="Group 26"/>
          <p:cNvGrpSpPr>
            <a:grpSpLocks/>
          </p:cNvGrpSpPr>
          <p:nvPr/>
        </p:nvGrpSpPr>
        <p:grpSpPr bwMode="auto">
          <a:xfrm>
            <a:off x="1081088" y="1719263"/>
            <a:ext cx="3910012" cy="215900"/>
            <a:chOff x="657" y="1083"/>
            <a:chExt cx="2463" cy="136"/>
          </a:xfrm>
        </p:grpSpPr>
        <p:sp>
          <p:nvSpPr>
            <p:cNvPr id="85041" name="AutoShape 27"/>
            <p:cNvSpPr>
              <a:spLocks noChangeArrowheads="1"/>
            </p:cNvSpPr>
            <p:nvPr/>
          </p:nvSpPr>
          <p:spPr bwMode="auto">
            <a:xfrm>
              <a:off x="657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42" name="AutoShape 28"/>
            <p:cNvSpPr>
              <a:spLocks noChangeArrowheads="1"/>
            </p:cNvSpPr>
            <p:nvPr/>
          </p:nvSpPr>
          <p:spPr bwMode="auto">
            <a:xfrm>
              <a:off x="836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43" name="AutoShape 29"/>
            <p:cNvSpPr>
              <a:spLocks noChangeArrowheads="1"/>
            </p:cNvSpPr>
            <p:nvPr/>
          </p:nvSpPr>
          <p:spPr bwMode="auto">
            <a:xfrm>
              <a:off x="1015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44" name="AutoShape 30"/>
            <p:cNvSpPr>
              <a:spLocks noChangeArrowheads="1"/>
            </p:cNvSpPr>
            <p:nvPr/>
          </p:nvSpPr>
          <p:spPr bwMode="auto">
            <a:xfrm>
              <a:off x="1194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45" name="AutoShape 31"/>
            <p:cNvSpPr>
              <a:spLocks noChangeArrowheads="1"/>
            </p:cNvSpPr>
            <p:nvPr/>
          </p:nvSpPr>
          <p:spPr bwMode="auto">
            <a:xfrm>
              <a:off x="1373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46" name="AutoShape 32"/>
            <p:cNvSpPr>
              <a:spLocks noChangeArrowheads="1"/>
            </p:cNvSpPr>
            <p:nvPr/>
          </p:nvSpPr>
          <p:spPr bwMode="auto">
            <a:xfrm>
              <a:off x="1552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47" name="AutoShape 33"/>
            <p:cNvSpPr>
              <a:spLocks noChangeArrowheads="1"/>
            </p:cNvSpPr>
            <p:nvPr/>
          </p:nvSpPr>
          <p:spPr bwMode="auto">
            <a:xfrm>
              <a:off x="1731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48" name="AutoShape 34"/>
            <p:cNvSpPr>
              <a:spLocks noChangeArrowheads="1"/>
            </p:cNvSpPr>
            <p:nvPr/>
          </p:nvSpPr>
          <p:spPr bwMode="auto">
            <a:xfrm>
              <a:off x="1910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49" name="AutoShape 35"/>
            <p:cNvSpPr>
              <a:spLocks noChangeArrowheads="1"/>
            </p:cNvSpPr>
            <p:nvPr/>
          </p:nvSpPr>
          <p:spPr bwMode="auto">
            <a:xfrm>
              <a:off x="2089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50" name="AutoShape 36"/>
            <p:cNvSpPr>
              <a:spLocks noChangeArrowheads="1"/>
            </p:cNvSpPr>
            <p:nvPr/>
          </p:nvSpPr>
          <p:spPr bwMode="auto">
            <a:xfrm>
              <a:off x="2268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51" name="AutoShape 37"/>
            <p:cNvSpPr>
              <a:spLocks noChangeArrowheads="1"/>
            </p:cNvSpPr>
            <p:nvPr/>
          </p:nvSpPr>
          <p:spPr bwMode="auto">
            <a:xfrm>
              <a:off x="2447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52" name="AutoShape 38"/>
            <p:cNvSpPr>
              <a:spLocks noChangeArrowheads="1"/>
            </p:cNvSpPr>
            <p:nvPr/>
          </p:nvSpPr>
          <p:spPr bwMode="auto">
            <a:xfrm>
              <a:off x="2626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53" name="AutoShape 39"/>
            <p:cNvSpPr>
              <a:spLocks noChangeArrowheads="1"/>
            </p:cNvSpPr>
            <p:nvPr/>
          </p:nvSpPr>
          <p:spPr bwMode="auto">
            <a:xfrm>
              <a:off x="2805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54" name="AutoShape 40"/>
            <p:cNvSpPr>
              <a:spLocks noChangeArrowheads="1"/>
            </p:cNvSpPr>
            <p:nvPr/>
          </p:nvSpPr>
          <p:spPr bwMode="auto">
            <a:xfrm>
              <a:off x="2984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2843689" name="Group 41"/>
          <p:cNvGrpSpPr>
            <a:grpSpLocks/>
          </p:cNvGrpSpPr>
          <p:nvPr/>
        </p:nvGrpSpPr>
        <p:grpSpPr bwMode="auto">
          <a:xfrm>
            <a:off x="5999163" y="1393825"/>
            <a:ext cx="2243137" cy="127000"/>
            <a:chOff x="3775" y="878"/>
            <a:chExt cx="1413" cy="80"/>
          </a:xfrm>
        </p:grpSpPr>
        <p:sp>
          <p:nvSpPr>
            <p:cNvPr id="85030" name="AutoShape 42"/>
            <p:cNvSpPr>
              <a:spLocks noChangeArrowheads="1"/>
            </p:cNvSpPr>
            <p:nvPr/>
          </p:nvSpPr>
          <p:spPr bwMode="auto">
            <a:xfrm flipV="1">
              <a:off x="3775" y="878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31" name="AutoShape 43"/>
            <p:cNvSpPr>
              <a:spLocks noChangeArrowheads="1"/>
            </p:cNvSpPr>
            <p:nvPr/>
          </p:nvSpPr>
          <p:spPr bwMode="auto">
            <a:xfrm flipV="1">
              <a:off x="3911" y="878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32" name="AutoShape 44"/>
            <p:cNvSpPr>
              <a:spLocks noChangeArrowheads="1"/>
            </p:cNvSpPr>
            <p:nvPr/>
          </p:nvSpPr>
          <p:spPr bwMode="auto">
            <a:xfrm flipV="1">
              <a:off x="4047" y="878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33" name="AutoShape 45"/>
            <p:cNvSpPr>
              <a:spLocks noChangeArrowheads="1"/>
            </p:cNvSpPr>
            <p:nvPr/>
          </p:nvSpPr>
          <p:spPr bwMode="auto">
            <a:xfrm flipV="1">
              <a:off x="4183" y="878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34" name="AutoShape 46"/>
            <p:cNvSpPr>
              <a:spLocks noChangeArrowheads="1"/>
            </p:cNvSpPr>
            <p:nvPr/>
          </p:nvSpPr>
          <p:spPr bwMode="auto">
            <a:xfrm flipV="1">
              <a:off x="4319" y="878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35" name="AutoShape 47"/>
            <p:cNvSpPr>
              <a:spLocks noChangeArrowheads="1"/>
            </p:cNvSpPr>
            <p:nvPr/>
          </p:nvSpPr>
          <p:spPr bwMode="auto">
            <a:xfrm flipV="1">
              <a:off x="4455" y="878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36" name="AutoShape 48"/>
            <p:cNvSpPr>
              <a:spLocks noChangeArrowheads="1"/>
            </p:cNvSpPr>
            <p:nvPr/>
          </p:nvSpPr>
          <p:spPr bwMode="auto">
            <a:xfrm flipV="1">
              <a:off x="4591" y="878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37" name="AutoShape 49"/>
            <p:cNvSpPr>
              <a:spLocks noChangeArrowheads="1"/>
            </p:cNvSpPr>
            <p:nvPr/>
          </p:nvSpPr>
          <p:spPr bwMode="auto">
            <a:xfrm flipV="1">
              <a:off x="4727" y="878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38" name="AutoShape 50"/>
            <p:cNvSpPr>
              <a:spLocks noChangeArrowheads="1"/>
            </p:cNvSpPr>
            <p:nvPr/>
          </p:nvSpPr>
          <p:spPr bwMode="auto">
            <a:xfrm flipV="1">
              <a:off x="4863" y="878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39" name="AutoShape 51"/>
            <p:cNvSpPr>
              <a:spLocks noChangeArrowheads="1"/>
            </p:cNvSpPr>
            <p:nvPr/>
          </p:nvSpPr>
          <p:spPr bwMode="auto">
            <a:xfrm flipV="1">
              <a:off x="4999" y="878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40" name="AutoShape 52"/>
            <p:cNvSpPr>
              <a:spLocks noChangeArrowheads="1"/>
            </p:cNvSpPr>
            <p:nvPr/>
          </p:nvSpPr>
          <p:spPr bwMode="auto">
            <a:xfrm flipV="1">
              <a:off x="5135" y="878"/>
              <a:ext cx="53" cy="80"/>
            </a:xfrm>
            <a:prstGeom prst="triangle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2843701" name="Group 53"/>
          <p:cNvGrpSpPr>
            <a:grpSpLocks/>
          </p:cNvGrpSpPr>
          <p:nvPr/>
        </p:nvGrpSpPr>
        <p:grpSpPr bwMode="auto">
          <a:xfrm>
            <a:off x="5972175" y="1354138"/>
            <a:ext cx="2308225" cy="193675"/>
            <a:chOff x="3765" y="795"/>
            <a:chExt cx="1454" cy="90"/>
          </a:xfrm>
        </p:grpSpPr>
        <p:sp>
          <p:nvSpPr>
            <p:cNvPr id="85019" name="AutoShape 54"/>
            <p:cNvSpPr>
              <a:spLocks noChangeArrowheads="1"/>
            </p:cNvSpPr>
            <p:nvPr/>
          </p:nvSpPr>
          <p:spPr bwMode="auto">
            <a:xfrm>
              <a:off x="3765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20" name="AutoShape 55"/>
            <p:cNvSpPr>
              <a:spLocks noChangeArrowheads="1"/>
            </p:cNvSpPr>
            <p:nvPr/>
          </p:nvSpPr>
          <p:spPr bwMode="auto">
            <a:xfrm>
              <a:off x="3900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21" name="AutoShape 56"/>
            <p:cNvSpPr>
              <a:spLocks noChangeArrowheads="1"/>
            </p:cNvSpPr>
            <p:nvPr/>
          </p:nvSpPr>
          <p:spPr bwMode="auto">
            <a:xfrm>
              <a:off x="4035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22" name="AutoShape 57"/>
            <p:cNvSpPr>
              <a:spLocks noChangeArrowheads="1"/>
            </p:cNvSpPr>
            <p:nvPr/>
          </p:nvSpPr>
          <p:spPr bwMode="auto">
            <a:xfrm>
              <a:off x="4171" y="795"/>
              <a:ext cx="102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23" name="AutoShape 58"/>
            <p:cNvSpPr>
              <a:spLocks noChangeArrowheads="1"/>
            </p:cNvSpPr>
            <p:nvPr/>
          </p:nvSpPr>
          <p:spPr bwMode="auto">
            <a:xfrm>
              <a:off x="4306" y="795"/>
              <a:ext cx="102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24" name="AutoShape 59"/>
            <p:cNvSpPr>
              <a:spLocks noChangeArrowheads="1"/>
            </p:cNvSpPr>
            <p:nvPr/>
          </p:nvSpPr>
          <p:spPr bwMode="auto">
            <a:xfrm>
              <a:off x="4441" y="795"/>
              <a:ext cx="102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25" name="AutoShape 60"/>
            <p:cNvSpPr>
              <a:spLocks noChangeArrowheads="1"/>
            </p:cNvSpPr>
            <p:nvPr/>
          </p:nvSpPr>
          <p:spPr bwMode="auto">
            <a:xfrm>
              <a:off x="4576" y="795"/>
              <a:ext cx="102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26" name="AutoShape 61"/>
            <p:cNvSpPr>
              <a:spLocks noChangeArrowheads="1"/>
            </p:cNvSpPr>
            <p:nvPr/>
          </p:nvSpPr>
          <p:spPr bwMode="auto">
            <a:xfrm>
              <a:off x="4711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27" name="AutoShape 62"/>
            <p:cNvSpPr>
              <a:spLocks noChangeArrowheads="1"/>
            </p:cNvSpPr>
            <p:nvPr/>
          </p:nvSpPr>
          <p:spPr bwMode="auto">
            <a:xfrm>
              <a:off x="4846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28" name="AutoShape 63"/>
            <p:cNvSpPr>
              <a:spLocks noChangeArrowheads="1"/>
            </p:cNvSpPr>
            <p:nvPr/>
          </p:nvSpPr>
          <p:spPr bwMode="auto">
            <a:xfrm>
              <a:off x="4981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29" name="AutoShape 64"/>
            <p:cNvSpPr>
              <a:spLocks noChangeArrowheads="1"/>
            </p:cNvSpPr>
            <p:nvPr/>
          </p:nvSpPr>
          <p:spPr bwMode="auto">
            <a:xfrm>
              <a:off x="5116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5013" name="Text Box 65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85014" name="Rectangle 66"/>
          <p:cNvSpPr>
            <a:spLocks noChangeArrowheads="1"/>
          </p:cNvSpPr>
          <p:nvPr/>
        </p:nvSpPr>
        <p:spPr bwMode="auto">
          <a:xfrm>
            <a:off x="2916238" y="3548063"/>
            <a:ext cx="215900" cy="714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2843715" name="Group 67"/>
          <p:cNvGrpSpPr>
            <a:grpSpLocks/>
          </p:cNvGrpSpPr>
          <p:nvPr/>
        </p:nvGrpSpPr>
        <p:grpSpPr bwMode="auto">
          <a:xfrm>
            <a:off x="5327650" y="1484313"/>
            <a:ext cx="396875" cy="4537075"/>
            <a:chOff x="3356" y="935"/>
            <a:chExt cx="250" cy="2858"/>
          </a:xfrm>
        </p:grpSpPr>
        <p:sp>
          <p:nvSpPr>
            <p:cNvPr id="85017" name="Line 68"/>
            <p:cNvSpPr>
              <a:spLocks noChangeShapeType="1"/>
            </p:cNvSpPr>
            <p:nvPr/>
          </p:nvSpPr>
          <p:spPr bwMode="auto">
            <a:xfrm flipV="1">
              <a:off x="3606" y="935"/>
              <a:ext cx="0" cy="2858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00"/>
                </a:solidFill>
              </a:endParaRPr>
            </a:p>
          </p:txBody>
        </p:sp>
        <p:sp>
          <p:nvSpPr>
            <p:cNvPr id="85018" name="Text Box 69"/>
            <p:cNvSpPr txBox="1">
              <a:spLocks noChangeArrowheads="1"/>
            </p:cNvSpPr>
            <p:nvPr/>
          </p:nvSpPr>
          <p:spPr bwMode="auto">
            <a:xfrm rot="-5400000">
              <a:off x="2816" y="2239"/>
              <a:ext cx="133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000" b="0">
                  <a:solidFill>
                    <a:srgbClr val="000099"/>
                  </a:solidFill>
                </a:rPr>
                <a:t>time</a:t>
              </a:r>
            </a:p>
          </p:txBody>
        </p:sp>
      </p:grpSp>
      <p:sp>
        <p:nvSpPr>
          <p:cNvPr id="2843718" name="Text Box 70"/>
          <p:cNvSpPr txBox="1">
            <a:spLocks noChangeArrowheads="1"/>
          </p:cNvSpPr>
          <p:nvPr/>
        </p:nvSpPr>
        <p:spPr bwMode="auto">
          <a:xfrm>
            <a:off x="1692275" y="5516563"/>
            <a:ext cx="2663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amplitude increasing</a:t>
            </a:r>
          </a:p>
        </p:txBody>
      </p:sp>
    </p:spTree>
    <p:extLst>
      <p:ext uri="{BB962C8B-B14F-4D97-AF65-F5344CB8AC3E}">
        <p14:creationId xmlns:p14="http://schemas.microsoft.com/office/powerpoint/2010/main" val="285760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8436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3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843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843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/>
                                        <p:tgtEl>
                                          <p:spTgt spid="284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3651" grpId="0" animBg="1"/>
      <p:bldP spid="2843651" grpId="1" animBg="1"/>
      <p:bldP spid="2843652" grpId="0" animBg="1"/>
      <p:bldP spid="2843652" grpId="1" animBg="1"/>
      <p:bldP spid="2843653" grpId="0" animBg="1"/>
      <p:bldP spid="2843653" grpId="1" animBg="1"/>
      <p:bldP spid="2843654" grpId="0" animBg="1"/>
      <p:bldP spid="2843654" grpId="1" animBg="1"/>
      <p:bldP spid="2843664" grpId="0" animBg="1"/>
      <p:bldP spid="2843664" grpId="1" animBg="1"/>
      <p:bldP spid="2843665" grpId="0" animBg="1"/>
      <p:bldP spid="2843665" grpId="1" animBg="1"/>
      <p:bldP spid="2843666" grpId="0" animBg="1"/>
      <p:bldP spid="2843666" grpId="1" animBg="1"/>
      <p:bldP spid="2843667" grpId="0" animBg="1"/>
      <p:bldP spid="2843667" grpId="1" animBg="1"/>
      <p:bldP spid="2843670" grpId="0" animBg="1"/>
      <p:bldP spid="28437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4675" name="Oval 3"/>
          <p:cNvSpPr>
            <a:spLocks noChangeArrowheads="1"/>
          </p:cNvSpPr>
          <p:nvPr/>
        </p:nvSpPr>
        <p:spPr bwMode="auto">
          <a:xfrm>
            <a:off x="2455863" y="2968625"/>
            <a:ext cx="1154112" cy="116205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4676" name="Oval 4"/>
          <p:cNvSpPr>
            <a:spLocks noChangeAspect="1" noChangeArrowheads="1"/>
          </p:cNvSpPr>
          <p:nvPr/>
        </p:nvSpPr>
        <p:spPr bwMode="auto">
          <a:xfrm>
            <a:off x="1301750" y="1808163"/>
            <a:ext cx="3460750" cy="3484562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4677" name="Oval 5"/>
          <p:cNvSpPr>
            <a:spLocks noChangeAspect="1" noChangeArrowheads="1"/>
          </p:cNvSpPr>
          <p:nvPr/>
        </p:nvSpPr>
        <p:spPr bwMode="auto">
          <a:xfrm>
            <a:off x="1592263" y="2098675"/>
            <a:ext cx="2882900" cy="2903538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4678" name="Oval 6"/>
          <p:cNvSpPr>
            <a:spLocks noChangeAspect="1" noChangeArrowheads="1"/>
          </p:cNvSpPr>
          <p:nvPr/>
        </p:nvSpPr>
        <p:spPr bwMode="auto">
          <a:xfrm>
            <a:off x="1879600" y="2389188"/>
            <a:ext cx="2308225" cy="232410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4679" name="Oval 7"/>
          <p:cNvSpPr>
            <a:spLocks noChangeAspect="1" noChangeArrowheads="1"/>
          </p:cNvSpPr>
          <p:nvPr/>
        </p:nvSpPr>
        <p:spPr bwMode="auto">
          <a:xfrm>
            <a:off x="2166938" y="2679700"/>
            <a:ext cx="1731962" cy="1743075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4680" name="Oval 8"/>
          <p:cNvSpPr>
            <a:spLocks noChangeAspect="1" noChangeArrowheads="1"/>
          </p:cNvSpPr>
          <p:nvPr/>
        </p:nvSpPr>
        <p:spPr bwMode="auto">
          <a:xfrm>
            <a:off x="2744788" y="3260725"/>
            <a:ext cx="576262" cy="579438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grpSp>
        <p:nvGrpSpPr>
          <p:cNvPr id="86026" name="Group 10"/>
          <p:cNvGrpSpPr>
            <a:grpSpLocks/>
          </p:cNvGrpSpPr>
          <p:nvPr/>
        </p:nvGrpSpPr>
        <p:grpSpPr bwMode="auto">
          <a:xfrm>
            <a:off x="1023938" y="1831975"/>
            <a:ext cx="4025900" cy="3397250"/>
            <a:chOff x="645" y="1154"/>
            <a:chExt cx="2536" cy="2140"/>
          </a:xfrm>
        </p:grpSpPr>
        <p:sp>
          <p:nvSpPr>
            <p:cNvPr id="86056" name="AutoShape 11"/>
            <p:cNvSpPr>
              <a:spLocks noChangeArrowheads="1"/>
            </p:cNvSpPr>
            <p:nvPr/>
          </p:nvSpPr>
          <p:spPr bwMode="auto">
            <a:xfrm flipV="1">
              <a:off x="645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6057" name="AutoShape 12"/>
            <p:cNvSpPr>
              <a:spLocks noChangeArrowheads="1"/>
            </p:cNvSpPr>
            <p:nvPr/>
          </p:nvSpPr>
          <p:spPr bwMode="auto">
            <a:xfrm flipH="1" flipV="1">
              <a:off x="777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6058" name="Rectangle 13"/>
            <p:cNvSpPr>
              <a:spLocks noChangeArrowheads="1"/>
            </p:cNvSpPr>
            <p:nvPr/>
          </p:nvSpPr>
          <p:spPr bwMode="auto">
            <a:xfrm>
              <a:off x="672" y="1154"/>
              <a:ext cx="2495" cy="1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86027" name="Group 14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86048" name="Group 15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86050" name="Group 16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86052" name="Rectangle 17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6053" name="Rectangle 18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6054" name="Rectangle 19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6055" name="Rectangle 20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86051" name="Rectangle 21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6049" name="Rectangle 22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6028" name="Rectangle 23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6029" name="Text Box 24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pic>
        <p:nvPicPr>
          <p:cNvPr id="86030" name="Picture 25" descr="grab011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7" t="10158" r="5211" b="6395"/>
          <a:stretch>
            <a:fillRect/>
          </a:stretch>
        </p:blipFill>
        <p:spPr bwMode="auto">
          <a:xfrm>
            <a:off x="5940425" y="1484313"/>
            <a:ext cx="2376488" cy="46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6031" name="Group 26"/>
          <p:cNvGrpSpPr>
            <a:grpSpLocks/>
          </p:cNvGrpSpPr>
          <p:nvPr/>
        </p:nvGrpSpPr>
        <p:grpSpPr bwMode="auto">
          <a:xfrm>
            <a:off x="5972175" y="1354138"/>
            <a:ext cx="2308225" cy="193675"/>
            <a:chOff x="3765" y="795"/>
            <a:chExt cx="1454" cy="90"/>
          </a:xfrm>
        </p:grpSpPr>
        <p:sp>
          <p:nvSpPr>
            <p:cNvPr id="86037" name="AutoShape 27"/>
            <p:cNvSpPr>
              <a:spLocks noChangeArrowheads="1"/>
            </p:cNvSpPr>
            <p:nvPr/>
          </p:nvSpPr>
          <p:spPr bwMode="auto">
            <a:xfrm>
              <a:off x="3765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6038" name="AutoShape 28"/>
            <p:cNvSpPr>
              <a:spLocks noChangeArrowheads="1"/>
            </p:cNvSpPr>
            <p:nvPr/>
          </p:nvSpPr>
          <p:spPr bwMode="auto">
            <a:xfrm>
              <a:off x="3900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6039" name="AutoShape 29"/>
            <p:cNvSpPr>
              <a:spLocks noChangeArrowheads="1"/>
            </p:cNvSpPr>
            <p:nvPr/>
          </p:nvSpPr>
          <p:spPr bwMode="auto">
            <a:xfrm>
              <a:off x="4035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6040" name="AutoShape 30"/>
            <p:cNvSpPr>
              <a:spLocks noChangeArrowheads="1"/>
            </p:cNvSpPr>
            <p:nvPr/>
          </p:nvSpPr>
          <p:spPr bwMode="auto">
            <a:xfrm>
              <a:off x="4171" y="795"/>
              <a:ext cx="102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6041" name="AutoShape 31"/>
            <p:cNvSpPr>
              <a:spLocks noChangeArrowheads="1"/>
            </p:cNvSpPr>
            <p:nvPr/>
          </p:nvSpPr>
          <p:spPr bwMode="auto">
            <a:xfrm>
              <a:off x="4306" y="795"/>
              <a:ext cx="102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6042" name="AutoShape 32"/>
            <p:cNvSpPr>
              <a:spLocks noChangeArrowheads="1"/>
            </p:cNvSpPr>
            <p:nvPr/>
          </p:nvSpPr>
          <p:spPr bwMode="auto">
            <a:xfrm>
              <a:off x="4441" y="795"/>
              <a:ext cx="102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6043" name="AutoShape 33"/>
            <p:cNvSpPr>
              <a:spLocks noChangeArrowheads="1"/>
            </p:cNvSpPr>
            <p:nvPr/>
          </p:nvSpPr>
          <p:spPr bwMode="auto">
            <a:xfrm>
              <a:off x="4576" y="795"/>
              <a:ext cx="102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6044" name="AutoShape 34"/>
            <p:cNvSpPr>
              <a:spLocks noChangeArrowheads="1"/>
            </p:cNvSpPr>
            <p:nvPr/>
          </p:nvSpPr>
          <p:spPr bwMode="auto">
            <a:xfrm>
              <a:off x="4711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6045" name="AutoShape 35"/>
            <p:cNvSpPr>
              <a:spLocks noChangeArrowheads="1"/>
            </p:cNvSpPr>
            <p:nvPr/>
          </p:nvSpPr>
          <p:spPr bwMode="auto">
            <a:xfrm>
              <a:off x="4846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6046" name="AutoShape 36"/>
            <p:cNvSpPr>
              <a:spLocks noChangeArrowheads="1"/>
            </p:cNvSpPr>
            <p:nvPr/>
          </p:nvSpPr>
          <p:spPr bwMode="auto">
            <a:xfrm>
              <a:off x="4981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6047" name="AutoShape 37"/>
            <p:cNvSpPr>
              <a:spLocks noChangeArrowheads="1"/>
            </p:cNvSpPr>
            <p:nvPr/>
          </p:nvSpPr>
          <p:spPr bwMode="auto">
            <a:xfrm>
              <a:off x="5116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6032" name="Rectangle 38"/>
          <p:cNvSpPr>
            <a:spLocks noChangeArrowheads="1"/>
          </p:cNvSpPr>
          <p:nvPr/>
        </p:nvSpPr>
        <p:spPr bwMode="auto">
          <a:xfrm>
            <a:off x="682625" y="258763"/>
            <a:ext cx="77724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4. Back propagation</a:t>
            </a:r>
          </a:p>
        </p:txBody>
      </p:sp>
      <p:grpSp>
        <p:nvGrpSpPr>
          <p:cNvPr id="86033" name="Group 39"/>
          <p:cNvGrpSpPr>
            <a:grpSpLocks/>
          </p:cNvGrpSpPr>
          <p:nvPr/>
        </p:nvGrpSpPr>
        <p:grpSpPr bwMode="auto">
          <a:xfrm>
            <a:off x="5327650" y="1484313"/>
            <a:ext cx="396875" cy="4537075"/>
            <a:chOff x="3356" y="935"/>
            <a:chExt cx="250" cy="2858"/>
          </a:xfrm>
        </p:grpSpPr>
        <p:sp>
          <p:nvSpPr>
            <p:cNvPr id="86035" name="Line 40"/>
            <p:cNvSpPr>
              <a:spLocks noChangeShapeType="1"/>
            </p:cNvSpPr>
            <p:nvPr/>
          </p:nvSpPr>
          <p:spPr bwMode="auto">
            <a:xfrm flipV="1">
              <a:off x="3606" y="935"/>
              <a:ext cx="0" cy="2858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00"/>
                </a:solidFill>
              </a:endParaRPr>
            </a:p>
          </p:txBody>
        </p:sp>
        <p:sp>
          <p:nvSpPr>
            <p:cNvPr id="86036" name="Text Box 41"/>
            <p:cNvSpPr txBox="1">
              <a:spLocks noChangeArrowheads="1"/>
            </p:cNvSpPr>
            <p:nvPr/>
          </p:nvSpPr>
          <p:spPr bwMode="auto">
            <a:xfrm rot="-5400000">
              <a:off x="2816" y="2239"/>
              <a:ext cx="133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000" b="0">
                  <a:solidFill>
                    <a:srgbClr val="000099"/>
                  </a:solidFill>
                </a:rPr>
                <a:t>time</a:t>
              </a:r>
            </a:p>
          </p:txBody>
        </p:sp>
      </p:grpSp>
      <p:sp>
        <p:nvSpPr>
          <p:cNvPr id="2844714" name="Text Box 42"/>
          <p:cNvSpPr txBox="1">
            <a:spLocks noChangeArrowheads="1"/>
          </p:cNvSpPr>
          <p:nvPr/>
        </p:nvSpPr>
        <p:spPr bwMode="auto">
          <a:xfrm>
            <a:off x="1692275" y="5516563"/>
            <a:ext cx="2663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stop at zero time</a:t>
            </a:r>
          </a:p>
        </p:txBody>
      </p:sp>
    </p:spTree>
    <p:extLst>
      <p:ext uri="{BB962C8B-B14F-4D97-AF65-F5344CB8AC3E}">
        <p14:creationId xmlns:p14="http://schemas.microsoft.com/office/powerpoint/2010/main" val="221149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4675" grpId="0" animBg="1"/>
      <p:bldP spid="2844675" grpId="1" animBg="1"/>
      <p:bldP spid="2844676" grpId="0" animBg="1"/>
      <p:bldP spid="2844677" grpId="0" animBg="1"/>
      <p:bldP spid="2844677" grpId="1" animBg="1"/>
      <p:bldP spid="2844678" grpId="0" animBg="1"/>
      <p:bldP spid="2844678" grpId="1" animBg="1"/>
      <p:bldP spid="2844679" grpId="0" animBg="1"/>
      <p:bldP spid="2844679" grpId="1" animBg="1"/>
      <p:bldP spid="2844680" grpId="0" animBg="1"/>
      <p:bldP spid="2844680" grpId="1" animBg="1"/>
      <p:bldP spid="28447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7043" name="Oval 3"/>
          <p:cNvSpPr>
            <a:spLocks noChangeArrowheads="1"/>
          </p:cNvSpPr>
          <p:nvPr/>
        </p:nvSpPr>
        <p:spPr bwMode="auto">
          <a:xfrm>
            <a:off x="2455863" y="2968625"/>
            <a:ext cx="1154112" cy="116205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7044" name="Oval 4"/>
          <p:cNvSpPr>
            <a:spLocks noChangeAspect="1" noChangeArrowheads="1"/>
          </p:cNvSpPr>
          <p:nvPr/>
        </p:nvSpPr>
        <p:spPr bwMode="auto">
          <a:xfrm>
            <a:off x="723900" y="1225550"/>
            <a:ext cx="4616450" cy="464820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7045" name="Oval 5"/>
          <p:cNvSpPr>
            <a:spLocks noChangeAspect="1" noChangeArrowheads="1"/>
          </p:cNvSpPr>
          <p:nvPr/>
        </p:nvSpPr>
        <p:spPr bwMode="auto">
          <a:xfrm>
            <a:off x="1014413" y="1517650"/>
            <a:ext cx="4037012" cy="406400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7046" name="Oval 6"/>
          <p:cNvSpPr>
            <a:spLocks noChangeAspect="1" noChangeArrowheads="1"/>
          </p:cNvSpPr>
          <p:nvPr/>
        </p:nvSpPr>
        <p:spPr bwMode="auto">
          <a:xfrm>
            <a:off x="1301750" y="1808163"/>
            <a:ext cx="3460750" cy="3484562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87047" name="Group 7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87091" name="Group 8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87093" name="Group 9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87095" name="Rectangle 10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7096" name="Rectangle 11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7097" name="Rectangle 12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7098" name="Rectangle 13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87094" name="Rectangle 14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7092" name="Rectangle 15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7048" name="Oval 16"/>
          <p:cNvSpPr>
            <a:spLocks noChangeAspect="1" noChangeArrowheads="1"/>
          </p:cNvSpPr>
          <p:nvPr/>
        </p:nvSpPr>
        <p:spPr bwMode="auto">
          <a:xfrm>
            <a:off x="1592263" y="2098675"/>
            <a:ext cx="2882900" cy="2903538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7049" name="Oval 17"/>
          <p:cNvSpPr>
            <a:spLocks noChangeAspect="1" noChangeArrowheads="1"/>
          </p:cNvSpPr>
          <p:nvPr/>
        </p:nvSpPr>
        <p:spPr bwMode="auto">
          <a:xfrm>
            <a:off x="1879600" y="2389188"/>
            <a:ext cx="2308225" cy="2324100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7050" name="Oval 18"/>
          <p:cNvSpPr>
            <a:spLocks noChangeAspect="1" noChangeArrowheads="1"/>
          </p:cNvSpPr>
          <p:nvPr/>
        </p:nvSpPr>
        <p:spPr bwMode="auto">
          <a:xfrm>
            <a:off x="2166938" y="2679700"/>
            <a:ext cx="1731962" cy="1743075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7051" name="Oval 19"/>
          <p:cNvSpPr>
            <a:spLocks noChangeAspect="1" noChangeArrowheads="1"/>
          </p:cNvSpPr>
          <p:nvPr/>
        </p:nvSpPr>
        <p:spPr bwMode="auto">
          <a:xfrm>
            <a:off x="2744788" y="3260725"/>
            <a:ext cx="576262" cy="579438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7052" name="Rectangle 20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4. Back propagation</a:t>
            </a:r>
          </a:p>
        </p:txBody>
      </p:sp>
      <p:pic>
        <p:nvPicPr>
          <p:cNvPr id="87053" name="Picture 21" descr="grab011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7" t="10158" r="5211" b="6395"/>
          <a:stretch>
            <a:fillRect/>
          </a:stretch>
        </p:blipFill>
        <p:spPr bwMode="auto">
          <a:xfrm>
            <a:off x="5940425" y="1484313"/>
            <a:ext cx="2376488" cy="46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54" name="Oval 22"/>
          <p:cNvSpPr>
            <a:spLocks noChangeAspect="1" noChangeArrowheads="1"/>
          </p:cNvSpPr>
          <p:nvPr/>
        </p:nvSpPr>
        <p:spPr bwMode="auto">
          <a:xfrm>
            <a:off x="3016250" y="3529013"/>
            <a:ext cx="36513" cy="36512"/>
          </a:xfrm>
          <a:prstGeom prst="ellipse">
            <a:avLst/>
          </a:prstGeom>
          <a:solidFill>
            <a:srgbClr val="FFFF99"/>
          </a:solidFill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7055" name="AutoShape 23"/>
          <p:cNvSpPr>
            <a:spLocks noChangeArrowheads="1"/>
          </p:cNvSpPr>
          <p:nvPr/>
        </p:nvSpPr>
        <p:spPr bwMode="auto">
          <a:xfrm>
            <a:off x="102393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7056" name="AutoShape 24"/>
          <p:cNvSpPr>
            <a:spLocks noChangeArrowheads="1"/>
          </p:cNvSpPr>
          <p:nvPr/>
        </p:nvSpPr>
        <p:spPr bwMode="auto">
          <a:xfrm flipH="1">
            <a:off x="1233488" y="1870075"/>
            <a:ext cx="3816350" cy="3240088"/>
          </a:xfrm>
          <a:prstGeom prst="rtTriangle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7057" name="Rectangle 25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87058" name="Group 26"/>
          <p:cNvGrpSpPr>
            <a:grpSpLocks/>
          </p:cNvGrpSpPr>
          <p:nvPr/>
        </p:nvGrpSpPr>
        <p:grpSpPr bwMode="auto">
          <a:xfrm>
            <a:off x="1081088" y="1719263"/>
            <a:ext cx="3910012" cy="215900"/>
            <a:chOff x="657" y="1083"/>
            <a:chExt cx="2463" cy="136"/>
          </a:xfrm>
        </p:grpSpPr>
        <p:sp>
          <p:nvSpPr>
            <p:cNvPr id="87077" name="AutoShape 27"/>
            <p:cNvSpPr>
              <a:spLocks noChangeArrowheads="1"/>
            </p:cNvSpPr>
            <p:nvPr/>
          </p:nvSpPr>
          <p:spPr bwMode="auto">
            <a:xfrm>
              <a:off x="657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78" name="AutoShape 28"/>
            <p:cNvSpPr>
              <a:spLocks noChangeArrowheads="1"/>
            </p:cNvSpPr>
            <p:nvPr/>
          </p:nvSpPr>
          <p:spPr bwMode="auto">
            <a:xfrm>
              <a:off x="836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79" name="AutoShape 29"/>
            <p:cNvSpPr>
              <a:spLocks noChangeArrowheads="1"/>
            </p:cNvSpPr>
            <p:nvPr/>
          </p:nvSpPr>
          <p:spPr bwMode="auto">
            <a:xfrm>
              <a:off x="1015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80" name="AutoShape 30"/>
            <p:cNvSpPr>
              <a:spLocks noChangeArrowheads="1"/>
            </p:cNvSpPr>
            <p:nvPr/>
          </p:nvSpPr>
          <p:spPr bwMode="auto">
            <a:xfrm>
              <a:off x="1194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81" name="AutoShape 31"/>
            <p:cNvSpPr>
              <a:spLocks noChangeArrowheads="1"/>
            </p:cNvSpPr>
            <p:nvPr/>
          </p:nvSpPr>
          <p:spPr bwMode="auto">
            <a:xfrm>
              <a:off x="1373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82" name="AutoShape 32"/>
            <p:cNvSpPr>
              <a:spLocks noChangeArrowheads="1"/>
            </p:cNvSpPr>
            <p:nvPr/>
          </p:nvSpPr>
          <p:spPr bwMode="auto">
            <a:xfrm>
              <a:off x="1552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83" name="AutoShape 33"/>
            <p:cNvSpPr>
              <a:spLocks noChangeArrowheads="1"/>
            </p:cNvSpPr>
            <p:nvPr/>
          </p:nvSpPr>
          <p:spPr bwMode="auto">
            <a:xfrm>
              <a:off x="1731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84" name="AutoShape 34"/>
            <p:cNvSpPr>
              <a:spLocks noChangeArrowheads="1"/>
            </p:cNvSpPr>
            <p:nvPr/>
          </p:nvSpPr>
          <p:spPr bwMode="auto">
            <a:xfrm>
              <a:off x="1910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85" name="AutoShape 35"/>
            <p:cNvSpPr>
              <a:spLocks noChangeArrowheads="1"/>
            </p:cNvSpPr>
            <p:nvPr/>
          </p:nvSpPr>
          <p:spPr bwMode="auto">
            <a:xfrm>
              <a:off x="2089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86" name="AutoShape 36"/>
            <p:cNvSpPr>
              <a:spLocks noChangeArrowheads="1"/>
            </p:cNvSpPr>
            <p:nvPr/>
          </p:nvSpPr>
          <p:spPr bwMode="auto">
            <a:xfrm>
              <a:off x="2268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87" name="AutoShape 37"/>
            <p:cNvSpPr>
              <a:spLocks noChangeArrowheads="1"/>
            </p:cNvSpPr>
            <p:nvPr/>
          </p:nvSpPr>
          <p:spPr bwMode="auto">
            <a:xfrm>
              <a:off x="2447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88" name="AutoShape 38"/>
            <p:cNvSpPr>
              <a:spLocks noChangeArrowheads="1"/>
            </p:cNvSpPr>
            <p:nvPr/>
          </p:nvSpPr>
          <p:spPr bwMode="auto">
            <a:xfrm>
              <a:off x="2626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89" name="AutoShape 39"/>
            <p:cNvSpPr>
              <a:spLocks noChangeArrowheads="1"/>
            </p:cNvSpPr>
            <p:nvPr/>
          </p:nvSpPr>
          <p:spPr bwMode="auto">
            <a:xfrm>
              <a:off x="2805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90" name="AutoShape 40"/>
            <p:cNvSpPr>
              <a:spLocks noChangeArrowheads="1"/>
            </p:cNvSpPr>
            <p:nvPr/>
          </p:nvSpPr>
          <p:spPr bwMode="auto">
            <a:xfrm>
              <a:off x="2984" y="1083"/>
              <a:ext cx="136" cy="136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7059" name="Text Box 41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87060" name="Rectangle 42"/>
          <p:cNvSpPr>
            <a:spLocks noChangeArrowheads="1"/>
          </p:cNvSpPr>
          <p:nvPr/>
        </p:nvSpPr>
        <p:spPr bwMode="auto">
          <a:xfrm>
            <a:off x="2916238" y="3548063"/>
            <a:ext cx="215900" cy="714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87061" name="Group 43"/>
          <p:cNvGrpSpPr>
            <a:grpSpLocks/>
          </p:cNvGrpSpPr>
          <p:nvPr/>
        </p:nvGrpSpPr>
        <p:grpSpPr bwMode="auto">
          <a:xfrm>
            <a:off x="5972175" y="1354138"/>
            <a:ext cx="2308225" cy="193675"/>
            <a:chOff x="3765" y="795"/>
            <a:chExt cx="1454" cy="90"/>
          </a:xfrm>
        </p:grpSpPr>
        <p:sp>
          <p:nvSpPr>
            <p:cNvPr id="87066" name="AutoShape 44"/>
            <p:cNvSpPr>
              <a:spLocks noChangeArrowheads="1"/>
            </p:cNvSpPr>
            <p:nvPr/>
          </p:nvSpPr>
          <p:spPr bwMode="auto">
            <a:xfrm>
              <a:off x="3765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67" name="AutoShape 45"/>
            <p:cNvSpPr>
              <a:spLocks noChangeArrowheads="1"/>
            </p:cNvSpPr>
            <p:nvPr/>
          </p:nvSpPr>
          <p:spPr bwMode="auto">
            <a:xfrm>
              <a:off x="3900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68" name="AutoShape 46"/>
            <p:cNvSpPr>
              <a:spLocks noChangeArrowheads="1"/>
            </p:cNvSpPr>
            <p:nvPr/>
          </p:nvSpPr>
          <p:spPr bwMode="auto">
            <a:xfrm>
              <a:off x="4035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69" name="AutoShape 47"/>
            <p:cNvSpPr>
              <a:spLocks noChangeArrowheads="1"/>
            </p:cNvSpPr>
            <p:nvPr/>
          </p:nvSpPr>
          <p:spPr bwMode="auto">
            <a:xfrm>
              <a:off x="4171" y="795"/>
              <a:ext cx="102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70" name="AutoShape 48"/>
            <p:cNvSpPr>
              <a:spLocks noChangeArrowheads="1"/>
            </p:cNvSpPr>
            <p:nvPr/>
          </p:nvSpPr>
          <p:spPr bwMode="auto">
            <a:xfrm>
              <a:off x="4306" y="795"/>
              <a:ext cx="102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71" name="AutoShape 49"/>
            <p:cNvSpPr>
              <a:spLocks noChangeArrowheads="1"/>
            </p:cNvSpPr>
            <p:nvPr/>
          </p:nvSpPr>
          <p:spPr bwMode="auto">
            <a:xfrm>
              <a:off x="4441" y="795"/>
              <a:ext cx="102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72" name="AutoShape 50"/>
            <p:cNvSpPr>
              <a:spLocks noChangeArrowheads="1"/>
            </p:cNvSpPr>
            <p:nvPr/>
          </p:nvSpPr>
          <p:spPr bwMode="auto">
            <a:xfrm>
              <a:off x="4576" y="795"/>
              <a:ext cx="102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73" name="AutoShape 51"/>
            <p:cNvSpPr>
              <a:spLocks noChangeArrowheads="1"/>
            </p:cNvSpPr>
            <p:nvPr/>
          </p:nvSpPr>
          <p:spPr bwMode="auto">
            <a:xfrm>
              <a:off x="4711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74" name="AutoShape 52"/>
            <p:cNvSpPr>
              <a:spLocks noChangeArrowheads="1"/>
            </p:cNvSpPr>
            <p:nvPr/>
          </p:nvSpPr>
          <p:spPr bwMode="auto">
            <a:xfrm>
              <a:off x="4846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75" name="AutoShape 53"/>
            <p:cNvSpPr>
              <a:spLocks noChangeArrowheads="1"/>
            </p:cNvSpPr>
            <p:nvPr/>
          </p:nvSpPr>
          <p:spPr bwMode="auto">
            <a:xfrm>
              <a:off x="4981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7076" name="AutoShape 54"/>
            <p:cNvSpPr>
              <a:spLocks noChangeArrowheads="1"/>
            </p:cNvSpPr>
            <p:nvPr/>
          </p:nvSpPr>
          <p:spPr bwMode="auto">
            <a:xfrm>
              <a:off x="5116" y="795"/>
              <a:ext cx="103" cy="90"/>
            </a:xfrm>
            <a:prstGeom prst="irregularSeal1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87062" name="Group 55"/>
          <p:cNvGrpSpPr>
            <a:grpSpLocks/>
          </p:cNvGrpSpPr>
          <p:nvPr/>
        </p:nvGrpSpPr>
        <p:grpSpPr bwMode="auto">
          <a:xfrm>
            <a:off x="5327650" y="1484313"/>
            <a:ext cx="396875" cy="4537075"/>
            <a:chOff x="3356" y="935"/>
            <a:chExt cx="250" cy="2858"/>
          </a:xfrm>
        </p:grpSpPr>
        <p:sp>
          <p:nvSpPr>
            <p:cNvPr id="87064" name="Line 56"/>
            <p:cNvSpPr>
              <a:spLocks noChangeShapeType="1"/>
            </p:cNvSpPr>
            <p:nvPr/>
          </p:nvSpPr>
          <p:spPr bwMode="auto">
            <a:xfrm flipV="1">
              <a:off x="3606" y="935"/>
              <a:ext cx="0" cy="2858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00"/>
                </a:solidFill>
              </a:endParaRPr>
            </a:p>
          </p:txBody>
        </p:sp>
        <p:sp>
          <p:nvSpPr>
            <p:cNvPr id="87065" name="Text Box 57"/>
            <p:cNvSpPr txBox="1">
              <a:spLocks noChangeArrowheads="1"/>
            </p:cNvSpPr>
            <p:nvPr/>
          </p:nvSpPr>
          <p:spPr bwMode="auto">
            <a:xfrm rot="-5400000">
              <a:off x="2816" y="2239"/>
              <a:ext cx="133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2000" b="0">
                  <a:solidFill>
                    <a:srgbClr val="000099"/>
                  </a:solidFill>
                </a:rPr>
                <a:t>time</a:t>
              </a:r>
            </a:p>
          </p:txBody>
        </p:sp>
      </p:grpSp>
      <p:sp>
        <p:nvSpPr>
          <p:cNvPr id="87063" name="Text Box 58"/>
          <p:cNvSpPr txBox="1">
            <a:spLocks noChangeArrowheads="1"/>
          </p:cNvSpPr>
          <p:nvPr/>
        </p:nvSpPr>
        <p:spPr bwMode="auto">
          <a:xfrm>
            <a:off x="1193800" y="5373688"/>
            <a:ext cx="3671888" cy="77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8288" indent="-2682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−"/>
            </a:pPr>
            <a:r>
              <a:rPr lang="en-GB" altLang="en-US" sz="2000" b="0">
                <a:solidFill>
                  <a:srgbClr val="000099"/>
                </a:solidFill>
              </a:rPr>
              <a:t>diffractions from truncations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−"/>
            </a:pPr>
            <a:r>
              <a:rPr lang="en-GB" altLang="en-US" sz="2000" b="0">
                <a:solidFill>
                  <a:srgbClr val="000099"/>
                </a:solidFill>
              </a:rPr>
              <a:t>incomplete illumination</a:t>
            </a:r>
          </a:p>
        </p:txBody>
      </p:sp>
    </p:spTree>
    <p:extLst>
      <p:ext uri="{BB962C8B-B14F-4D97-AF65-F5344CB8AC3E}">
        <p14:creationId xmlns:p14="http://schemas.microsoft.com/office/powerpoint/2010/main" val="175233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1019175" y="1824038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1022350" y="1825625"/>
            <a:ext cx="4033838" cy="3286125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687388" y="261938"/>
            <a:ext cx="77724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Back propagation</a:t>
            </a:r>
            <a:endParaRPr lang="en-GB" altLang="en-US" b="0">
              <a:solidFill>
                <a:srgbClr val="000099"/>
              </a:solidFill>
            </a:endParaRP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1019175" y="1827213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1984375" y="1127125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1016000" y="1825625"/>
            <a:ext cx="4033838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grpSp>
        <p:nvGrpSpPr>
          <p:cNvPr id="88073" name="Group 9"/>
          <p:cNvGrpSpPr>
            <a:grpSpLocks/>
          </p:cNvGrpSpPr>
          <p:nvPr/>
        </p:nvGrpSpPr>
        <p:grpSpPr bwMode="auto">
          <a:xfrm>
            <a:off x="1027113" y="1833563"/>
            <a:ext cx="4025900" cy="3397250"/>
            <a:chOff x="645" y="1154"/>
            <a:chExt cx="2536" cy="2140"/>
          </a:xfrm>
        </p:grpSpPr>
        <p:sp>
          <p:nvSpPr>
            <p:cNvPr id="88094" name="AutoShape 10"/>
            <p:cNvSpPr>
              <a:spLocks noChangeArrowheads="1"/>
            </p:cNvSpPr>
            <p:nvPr/>
          </p:nvSpPr>
          <p:spPr bwMode="auto">
            <a:xfrm flipV="1">
              <a:off x="645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8095" name="AutoShape 11"/>
            <p:cNvSpPr>
              <a:spLocks noChangeArrowheads="1"/>
            </p:cNvSpPr>
            <p:nvPr/>
          </p:nvSpPr>
          <p:spPr bwMode="auto">
            <a:xfrm flipH="1" flipV="1">
              <a:off x="777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8096" name="Rectangle 12"/>
            <p:cNvSpPr>
              <a:spLocks noChangeArrowheads="1"/>
            </p:cNvSpPr>
            <p:nvPr/>
          </p:nvSpPr>
          <p:spPr bwMode="auto">
            <a:xfrm>
              <a:off x="672" y="1154"/>
              <a:ext cx="2495" cy="1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2846733" name="Oval 13"/>
          <p:cNvSpPr>
            <a:spLocks noChangeAspect="1" noChangeArrowheads="1"/>
          </p:cNvSpPr>
          <p:nvPr/>
        </p:nvSpPr>
        <p:spPr bwMode="auto">
          <a:xfrm>
            <a:off x="1309688" y="1809750"/>
            <a:ext cx="3460750" cy="3484563"/>
          </a:xfrm>
          <a:prstGeom prst="ellipse">
            <a:avLst/>
          </a:prstGeom>
          <a:noFill/>
          <a:ln w="381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88075" name="Group 14"/>
          <p:cNvGrpSpPr>
            <a:grpSpLocks/>
          </p:cNvGrpSpPr>
          <p:nvPr/>
        </p:nvGrpSpPr>
        <p:grpSpPr bwMode="auto">
          <a:xfrm>
            <a:off x="1025525" y="1831975"/>
            <a:ext cx="4025900" cy="3397250"/>
            <a:chOff x="645" y="1154"/>
            <a:chExt cx="2536" cy="2140"/>
          </a:xfrm>
        </p:grpSpPr>
        <p:sp>
          <p:nvSpPr>
            <p:cNvPr id="88091" name="AutoShape 15"/>
            <p:cNvSpPr>
              <a:spLocks noChangeArrowheads="1"/>
            </p:cNvSpPr>
            <p:nvPr/>
          </p:nvSpPr>
          <p:spPr bwMode="auto">
            <a:xfrm flipV="1">
              <a:off x="645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8092" name="AutoShape 16"/>
            <p:cNvSpPr>
              <a:spLocks noChangeArrowheads="1"/>
            </p:cNvSpPr>
            <p:nvPr/>
          </p:nvSpPr>
          <p:spPr bwMode="auto">
            <a:xfrm flipH="1" flipV="1">
              <a:off x="777" y="1253"/>
              <a:ext cx="2404" cy="2041"/>
            </a:xfrm>
            <a:prstGeom prst="rtTriangle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8093" name="Rectangle 17"/>
            <p:cNvSpPr>
              <a:spLocks noChangeArrowheads="1"/>
            </p:cNvSpPr>
            <p:nvPr/>
          </p:nvSpPr>
          <p:spPr bwMode="auto">
            <a:xfrm>
              <a:off x="672" y="1154"/>
              <a:ext cx="2495" cy="13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88076" name="Group 18"/>
          <p:cNvGrpSpPr>
            <a:grpSpLocks/>
          </p:cNvGrpSpPr>
          <p:nvPr/>
        </p:nvGrpSpPr>
        <p:grpSpPr bwMode="auto">
          <a:xfrm>
            <a:off x="-854075" y="-2043113"/>
            <a:ext cx="7874000" cy="8351838"/>
            <a:chOff x="-538" y="-1287"/>
            <a:chExt cx="4960" cy="5261"/>
          </a:xfrm>
        </p:grpSpPr>
        <p:grpSp>
          <p:nvGrpSpPr>
            <p:cNvPr id="88083" name="Group 19"/>
            <p:cNvGrpSpPr>
              <a:grpSpLocks/>
            </p:cNvGrpSpPr>
            <p:nvPr/>
          </p:nvGrpSpPr>
          <p:grpSpPr bwMode="auto">
            <a:xfrm>
              <a:off x="-538" y="-1287"/>
              <a:ext cx="4960" cy="5055"/>
              <a:chOff x="-582" y="-1559"/>
              <a:chExt cx="4960" cy="5055"/>
            </a:xfrm>
          </p:grpSpPr>
          <p:grpSp>
            <p:nvGrpSpPr>
              <p:cNvPr id="88085" name="Group 20"/>
              <p:cNvGrpSpPr>
                <a:grpSpLocks/>
              </p:cNvGrpSpPr>
              <p:nvPr/>
            </p:nvGrpSpPr>
            <p:grpSpPr bwMode="auto">
              <a:xfrm>
                <a:off x="-582" y="-1559"/>
                <a:ext cx="4960" cy="5055"/>
                <a:chOff x="567" y="482"/>
                <a:chExt cx="3719" cy="3765"/>
              </a:xfrm>
            </p:grpSpPr>
            <p:sp>
              <p:nvSpPr>
                <p:cNvPr id="88087" name="Rectangle 21"/>
                <p:cNvSpPr>
                  <a:spLocks noChangeArrowheads="1"/>
                </p:cNvSpPr>
                <p:nvPr/>
              </p:nvSpPr>
              <p:spPr bwMode="auto">
                <a:xfrm>
                  <a:off x="567" y="482"/>
                  <a:ext cx="3719" cy="181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8088" name="Rectangle 22"/>
                <p:cNvSpPr>
                  <a:spLocks noChangeArrowheads="1"/>
                </p:cNvSpPr>
                <p:nvPr/>
              </p:nvSpPr>
              <p:spPr bwMode="auto">
                <a:xfrm>
                  <a:off x="3355" y="2296"/>
                  <a:ext cx="931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8089" name="Rectangle 23"/>
                <p:cNvSpPr>
                  <a:spLocks noChangeArrowheads="1"/>
                </p:cNvSpPr>
                <p:nvPr/>
              </p:nvSpPr>
              <p:spPr bwMode="auto">
                <a:xfrm>
                  <a:off x="567" y="2296"/>
                  <a:ext cx="884" cy="15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8090" name="Rectangle 24"/>
                <p:cNvSpPr>
                  <a:spLocks noChangeArrowheads="1"/>
                </p:cNvSpPr>
                <p:nvPr/>
              </p:nvSpPr>
              <p:spPr bwMode="auto">
                <a:xfrm>
                  <a:off x="567" y="3838"/>
                  <a:ext cx="3719" cy="40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88086" name="Rectangle 25"/>
              <p:cNvSpPr>
                <a:spLocks noChangeArrowheads="1"/>
              </p:cNvSpPr>
              <p:nvPr/>
            </p:nvSpPr>
            <p:spPr bwMode="auto">
              <a:xfrm>
                <a:off x="598" y="877"/>
                <a:ext cx="2541" cy="207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8084" name="Rectangle 26"/>
            <p:cNvSpPr>
              <a:spLocks noChangeArrowheads="1"/>
            </p:cNvSpPr>
            <p:nvPr/>
          </p:nvSpPr>
          <p:spPr bwMode="auto">
            <a:xfrm>
              <a:off x="1066" y="3657"/>
              <a:ext cx="1542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88077" name="Rectangle 27"/>
          <p:cNvSpPr>
            <a:spLocks noChangeArrowheads="1"/>
          </p:cNvSpPr>
          <p:nvPr/>
        </p:nvSpPr>
        <p:spPr bwMode="auto">
          <a:xfrm>
            <a:off x="1023938" y="1827213"/>
            <a:ext cx="4033837" cy="3286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46748" name="AutoShape 28"/>
          <p:cNvSpPr>
            <a:spLocks noChangeArrowheads="1"/>
          </p:cNvSpPr>
          <p:nvPr/>
        </p:nvSpPr>
        <p:spPr bwMode="auto">
          <a:xfrm>
            <a:off x="2928938" y="1725613"/>
            <a:ext cx="215900" cy="215900"/>
          </a:xfrm>
          <a:prstGeom prst="irregularSeal1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8079" name="Rectangle 29"/>
          <p:cNvSpPr>
            <a:spLocks noChangeArrowheads="1"/>
          </p:cNvSpPr>
          <p:nvPr/>
        </p:nvSpPr>
        <p:spPr bwMode="auto">
          <a:xfrm>
            <a:off x="684213" y="260350"/>
            <a:ext cx="77724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06500" indent="-5207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494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8923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35200" indent="-228600" eaLnBrk="0" hangingPunct="0"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924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9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06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64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altLang="en-US">
                <a:solidFill>
                  <a:srgbClr val="FFFF00"/>
                </a:solidFill>
              </a:rPr>
              <a:t> </a:t>
            </a:r>
            <a:r>
              <a:rPr lang="en-GB" altLang="en-US">
                <a:solidFill>
                  <a:srgbClr val="000099"/>
                </a:solidFill>
              </a:rPr>
              <a:t>5. Cross correlation</a:t>
            </a:r>
          </a:p>
        </p:txBody>
      </p:sp>
      <p:sp>
        <p:nvSpPr>
          <p:cNvPr id="88080" name="Text Box 30"/>
          <p:cNvSpPr txBox="1">
            <a:spLocks noChangeArrowheads="1"/>
          </p:cNvSpPr>
          <p:nvPr/>
        </p:nvSpPr>
        <p:spPr bwMode="auto">
          <a:xfrm>
            <a:off x="1981200" y="1125538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starting model</a:t>
            </a:r>
          </a:p>
        </p:txBody>
      </p:sp>
      <p:sp>
        <p:nvSpPr>
          <p:cNvPr id="2846751" name="Text Box 31"/>
          <p:cNvSpPr txBox="1">
            <a:spLocks noChangeArrowheads="1"/>
          </p:cNvSpPr>
          <p:nvPr/>
        </p:nvSpPr>
        <p:spPr bwMode="auto">
          <a:xfrm>
            <a:off x="1984375" y="5300663"/>
            <a:ext cx="2111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time step #0</a:t>
            </a:r>
          </a:p>
        </p:txBody>
      </p:sp>
      <p:sp>
        <p:nvSpPr>
          <p:cNvPr id="88082" name="Text Box 32"/>
          <p:cNvSpPr txBox="1">
            <a:spLocks noChangeArrowheads="1"/>
          </p:cNvSpPr>
          <p:nvPr/>
        </p:nvSpPr>
        <p:spPr bwMode="auto">
          <a:xfrm>
            <a:off x="5724525" y="2282825"/>
            <a:ext cx="2951163" cy="208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25475" indent="-2667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000" b="0">
                <a:solidFill>
                  <a:srgbClr val="000099"/>
                </a:solidFill>
              </a:rPr>
              <a:t>Cross-correlate: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forward &amp; reverse wavefields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at each point in space</a:t>
            </a:r>
          </a:p>
          <a:p>
            <a:pPr eaLnBrk="1" fontAlgn="base" hangingPunct="1">
              <a:spcBef>
                <a:spcPct val="50000"/>
              </a:spcBef>
              <a:spcAft>
                <a:spcPct val="20000"/>
              </a:spcAft>
              <a:buFontTx/>
              <a:buChar char="•"/>
            </a:pPr>
            <a:r>
              <a:rPr lang="en-GB" altLang="en-US" sz="2000" b="0">
                <a:solidFill>
                  <a:srgbClr val="000099"/>
                </a:solidFill>
              </a:rPr>
              <a:t>take zero lag</a:t>
            </a:r>
          </a:p>
        </p:txBody>
      </p:sp>
    </p:spTree>
    <p:extLst>
      <p:ext uri="{BB962C8B-B14F-4D97-AF65-F5344CB8AC3E}">
        <p14:creationId xmlns:p14="http://schemas.microsoft.com/office/powerpoint/2010/main" val="298812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33" grpId="0" animBg="1"/>
      <p:bldP spid="2846748" grpId="0" animBg="1"/>
      <p:bldP spid="2846751" grpId="0"/>
    </p:bldLst>
  </p:timing>
</p:sld>
</file>

<file path=ppt/theme/theme1.xml><?xml version="1.0" encoding="utf-8"?>
<a:theme xmlns:a="http://schemas.openxmlformats.org/drawingml/2006/main" name="4_Standarddesign">
  <a:themeElements>
    <a:clrScheme name="4_Standarddesign 2">
      <a:dk1>
        <a:srgbClr val="6C7070"/>
      </a:dk1>
      <a:lt1>
        <a:srgbClr val="FFFFFF"/>
      </a:lt1>
      <a:dk2>
        <a:srgbClr val="003D81"/>
      </a:dk2>
      <a:lt2>
        <a:srgbClr val="009067"/>
      </a:lt2>
      <a:accent1>
        <a:srgbClr val="C51638"/>
      </a:accent1>
      <a:accent2>
        <a:srgbClr val="47226C"/>
      </a:accent2>
      <a:accent3>
        <a:srgbClr val="FFFFFF"/>
      </a:accent3>
      <a:accent4>
        <a:srgbClr val="5B5F5F"/>
      </a:accent4>
      <a:accent5>
        <a:srgbClr val="DFABAE"/>
      </a:accent5>
      <a:accent6>
        <a:srgbClr val="3F1E61"/>
      </a:accent6>
      <a:hlink>
        <a:srgbClr val="003966"/>
      </a:hlink>
      <a:folHlink>
        <a:srgbClr val="E68E26"/>
      </a:folHlink>
    </a:clrScheme>
    <a:fontScheme name="4_Standarddesign">
      <a:majorFont>
        <a:latin typeface="Impact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4_Standarddesign 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tandarddesign 2">
        <a:dk1>
          <a:srgbClr val="6C7070"/>
        </a:dk1>
        <a:lt1>
          <a:srgbClr val="FFFFFF"/>
        </a:lt1>
        <a:dk2>
          <a:srgbClr val="003D81"/>
        </a:dk2>
        <a:lt2>
          <a:srgbClr val="009067"/>
        </a:lt2>
        <a:accent1>
          <a:srgbClr val="C51638"/>
        </a:accent1>
        <a:accent2>
          <a:srgbClr val="47226C"/>
        </a:accent2>
        <a:accent3>
          <a:srgbClr val="FFFFFF"/>
        </a:accent3>
        <a:accent4>
          <a:srgbClr val="5B5F5F"/>
        </a:accent4>
        <a:accent5>
          <a:srgbClr val="DFABAE"/>
        </a:accent5>
        <a:accent6>
          <a:srgbClr val="3F1E61"/>
        </a:accent6>
        <a:hlink>
          <a:srgbClr val="003966"/>
        </a:hlink>
        <a:folHlink>
          <a:srgbClr val="E68E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Default Design">
  <a:themeElements>
    <a:clrScheme name="4_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4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1268</Words>
  <Application>Microsoft Macintosh PowerPoint</Application>
  <PresentationFormat>On-screen Show (4:3)</PresentationFormat>
  <Paragraphs>377</Paragraphs>
  <Slides>48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4_Standarddesign</vt:lpstr>
      <vt:lpstr>4_Default Design</vt:lpstr>
      <vt:lpstr>Methodology</vt:lpstr>
      <vt:lpstr>Method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Method</vt:lpstr>
      <vt:lpstr>Two types of Imaging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Imperial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Methodology</dc:title>
  <dc:creator>Sarah Morgan</dc:creator>
  <cp:lastModifiedBy>Børge Arntsen</cp:lastModifiedBy>
  <cp:revision>1</cp:revision>
  <dcterms:created xsi:type="dcterms:W3CDTF">2014-05-16T07:06:27Z</dcterms:created>
  <dcterms:modified xsi:type="dcterms:W3CDTF">2014-05-25T09:54:00Z</dcterms:modified>
</cp:coreProperties>
</file>