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9" r:id="rId2"/>
    <p:sldId id="325" r:id="rId3"/>
    <p:sldId id="310" r:id="rId4"/>
    <p:sldId id="271" r:id="rId5"/>
    <p:sldId id="278" r:id="rId6"/>
    <p:sldId id="311" r:id="rId7"/>
    <p:sldId id="312" r:id="rId8"/>
    <p:sldId id="268" r:id="rId9"/>
    <p:sldId id="314" r:id="rId10"/>
    <p:sldId id="275" r:id="rId11"/>
    <p:sldId id="280" r:id="rId12"/>
    <p:sldId id="281" r:id="rId13"/>
    <p:sldId id="295" r:id="rId14"/>
    <p:sldId id="319" r:id="rId15"/>
    <p:sldId id="318" r:id="rId16"/>
    <p:sldId id="317" r:id="rId17"/>
    <p:sldId id="282" r:id="rId18"/>
    <p:sldId id="288" r:id="rId19"/>
    <p:sldId id="301" r:id="rId20"/>
    <p:sldId id="292" r:id="rId21"/>
    <p:sldId id="298" r:id="rId22"/>
    <p:sldId id="324" r:id="rId23"/>
    <p:sldId id="285" r:id="rId24"/>
    <p:sldId id="293" r:id="rId25"/>
  </p:sldIdLst>
  <p:sldSz cx="9144000" cy="6858000" type="screen4x3"/>
  <p:notesSz cx="6810375" cy="9942513"/>
  <p:defaultTextStyle>
    <a:defPPr>
      <a:defRPr lang="nn-NO"/>
    </a:defPPr>
    <a:lvl1pPr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BFBF"/>
    <a:srgbClr val="DEEEFD"/>
    <a:srgbClr val="FFFFFF"/>
    <a:srgbClr val="BFD9E6"/>
    <a:srgbClr val="000000"/>
    <a:srgbClr val="0D2B88"/>
    <a:srgbClr val="003399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479" autoAdjust="0"/>
    <p:restoredTop sz="90936" autoAdjust="0"/>
  </p:normalViewPr>
  <p:slideViewPr>
    <p:cSldViewPr>
      <p:cViewPr varScale="1">
        <p:scale>
          <a:sx n="93" d="100"/>
          <a:sy n="93" d="100"/>
        </p:scale>
        <p:origin x="-1476" y="-96"/>
      </p:cViewPr>
      <p:guideLst>
        <p:guide orient="horz" pos="73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7625" y="0"/>
            <a:ext cx="29511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6833E5-D480-4FE6-B3DD-FF0C95E8F6E9}" type="datetimeFigureOut">
              <a:rPr lang="en-US" smtClean="0"/>
              <a:pPr/>
              <a:t>5/3/2011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4038"/>
            <a:ext cx="295116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7625" y="9444038"/>
            <a:ext cx="295116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86C982-AAD6-415B-B3B0-5315D6B0383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51163" cy="497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nn-NO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9212" y="0"/>
            <a:ext cx="2951163" cy="497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endParaRPr lang="nn-NO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6125"/>
            <a:ext cx="4968875" cy="3727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8050" y="4722694"/>
            <a:ext cx="4994275" cy="4474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n-NO" noProof="0" smtClean="0"/>
              <a:t>Click to edit Master text styles</a:t>
            </a:r>
          </a:p>
          <a:p>
            <a:pPr lvl="1"/>
            <a:r>
              <a:rPr lang="nn-NO" noProof="0" smtClean="0"/>
              <a:t>Second level</a:t>
            </a:r>
          </a:p>
          <a:p>
            <a:pPr lvl="2"/>
            <a:r>
              <a:rPr lang="nn-NO" noProof="0" smtClean="0"/>
              <a:t>Third level</a:t>
            </a:r>
          </a:p>
          <a:p>
            <a:pPr lvl="3"/>
            <a:r>
              <a:rPr lang="nn-NO" noProof="0" smtClean="0"/>
              <a:t>Fourth level</a:t>
            </a:r>
          </a:p>
          <a:p>
            <a:pPr lvl="4"/>
            <a:r>
              <a:rPr lang="nn-NO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5387"/>
            <a:ext cx="2951163" cy="497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nn-NO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9212" y="9445387"/>
            <a:ext cx="2951163" cy="497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6C55C148-4E5B-416C-AF3E-1198BCE76F30}" type="slidenum">
              <a:rPr lang="nn-NO"/>
              <a:pPr>
                <a:defRPr/>
              </a:pPr>
              <a:t>‹#›</a:t>
            </a:fld>
            <a:endParaRPr lang="nn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n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n-NO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n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n-NO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75400" y="533400"/>
            <a:ext cx="1943100" cy="48704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6100" y="533400"/>
            <a:ext cx="5676900" cy="4870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n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n-NO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100" y="142860"/>
            <a:ext cx="7772400" cy="1143000"/>
          </a:xfrm>
        </p:spPr>
        <p:txBody>
          <a:bodyPr/>
          <a:lstStyle>
            <a:lvl1pPr>
              <a:defRPr sz="3200">
                <a:effectLst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nb-N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n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n-NO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100" y="142852"/>
            <a:ext cx="7772400" cy="1143000"/>
          </a:xfrm>
        </p:spPr>
        <p:txBody>
          <a:bodyPr/>
          <a:lstStyle>
            <a:lvl1pPr>
              <a:defRPr sz="3200"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6100" y="1971675"/>
            <a:ext cx="3810000" cy="3432175"/>
          </a:xfrm>
        </p:spPr>
        <p:txBody>
          <a:bodyPr/>
          <a:lstStyle>
            <a:lvl1pPr>
              <a:defRPr sz="28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>
              <a:defRPr sz="2400">
                <a:solidFill>
                  <a:schemeClr val="tx2">
                    <a:lumMod val="60000"/>
                    <a:lumOff val="40000"/>
                  </a:schemeClr>
                </a:solidFill>
              </a:defRPr>
            </a:lvl2pPr>
            <a:lvl3pPr>
              <a:defRPr sz="2000">
                <a:solidFill>
                  <a:schemeClr val="tx2">
                    <a:lumMod val="60000"/>
                    <a:lumOff val="40000"/>
                  </a:schemeClr>
                </a:solidFill>
              </a:defRPr>
            </a:lvl3pPr>
            <a:lvl4pPr>
              <a:defRPr sz="1800">
                <a:solidFill>
                  <a:schemeClr val="tx2">
                    <a:lumMod val="60000"/>
                    <a:lumOff val="40000"/>
                  </a:schemeClr>
                </a:solidFill>
              </a:defRPr>
            </a:lvl4pPr>
            <a:lvl5pPr>
              <a:defRPr sz="1800">
                <a:solidFill>
                  <a:schemeClr val="tx2">
                    <a:lumMod val="60000"/>
                    <a:lumOff val="4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b-NO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08500" y="1971675"/>
            <a:ext cx="3810000" cy="3432175"/>
          </a:xfrm>
        </p:spPr>
        <p:txBody>
          <a:bodyPr/>
          <a:lstStyle>
            <a:lvl1pPr>
              <a:defRPr sz="28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>
              <a:defRPr sz="2400">
                <a:solidFill>
                  <a:schemeClr val="tx2">
                    <a:lumMod val="60000"/>
                    <a:lumOff val="40000"/>
                  </a:schemeClr>
                </a:solidFill>
              </a:defRPr>
            </a:lvl2pPr>
            <a:lvl3pPr>
              <a:defRPr sz="2000">
                <a:solidFill>
                  <a:schemeClr val="tx2">
                    <a:lumMod val="60000"/>
                    <a:lumOff val="40000"/>
                  </a:schemeClr>
                </a:solidFill>
              </a:defRPr>
            </a:lvl3pPr>
            <a:lvl4pPr>
              <a:defRPr sz="1800">
                <a:solidFill>
                  <a:schemeClr val="tx2">
                    <a:lumMod val="60000"/>
                    <a:lumOff val="40000"/>
                  </a:schemeClr>
                </a:solidFill>
              </a:defRPr>
            </a:lvl4pPr>
            <a:lvl5pPr>
              <a:defRPr sz="1800">
                <a:solidFill>
                  <a:schemeClr val="tx2">
                    <a:lumMod val="60000"/>
                    <a:lumOff val="4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b-NO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n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n-NO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2860"/>
            <a:ext cx="8229600" cy="1143000"/>
          </a:xfrm>
        </p:spPr>
        <p:txBody>
          <a:bodyPr/>
          <a:lstStyle>
            <a:lvl1pPr>
              <a:defRPr sz="3200"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b-N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n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n-NO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100" y="214290"/>
            <a:ext cx="7772400" cy="1143000"/>
          </a:xfrm>
        </p:spPr>
        <p:txBody>
          <a:bodyPr/>
          <a:lstStyle>
            <a:lvl1pPr>
              <a:defRPr sz="3200">
                <a:effectLst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n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n-N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n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n-NO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n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n-NO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13" descr="bakgrunn_eng_ny2.jpg                                           000884C7Macintosh HD                   C076225C: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105"/>
          <p:cNvSpPr>
            <a:spLocks noGrp="1" noChangeArrowheads="1"/>
          </p:cNvSpPr>
          <p:nvPr>
            <p:ph type="title"/>
          </p:nvPr>
        </p:nvSpPr>
        <p:spPr bwMode="auto">
          <a:xfrm>
            <a:off x="546100" y="533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n-NO" smtClean="0"/>
              <a:t>Click to edit Master title style</a:t>
            </a:r>
          </a:p>
        </p:txBody>
      </p:sp>
      <p:sp>
        <p:nvSpPr>
          <p:cNvPr id="1028" name="Rectangle 106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6100" y="1971675"/>
            <a:ext cx="7772400" cy="343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n-NO" smtClean="0"/>
              <a:t>Click to edit Master text styles</a:t>
            </a:r>
          </a:p>
          <a:p>
            <a:pPr lvl="1"/>
            <a:r>
              <a:rPr lang="nn-NO" smtClean="0"/>
              <a:t>Second level</a:t>
            </a:r>
          </a:p>
          <a:p>
            <a:pPr lvl="2"/>
            <a:r>
              <a:rPr lang="nn-NO" smtClean="0"/>
              <a:t>Third level</a:t>
            </a:r>
          </a:p>
          <a:p>
            <a:pPr lvl="3"/>
            <a:r>
              <a:rPr lang="nn-NO" smtClean="0"/>
              <a:t>Fourth level</a:t>
            </a:r>
          </a:p>
          <a:p>
            <a:pPr lvl="4"/>
            <a:r>
              <a:rPr lang="nn-NO" smtClean="0"/>
              <a:t>Fifth level</a:t>
            </a:r>
          </a:p>
        </p:txBody>
      </p:sp>
      <p:sp>
        <p:nvSpPr>
          <p:cNvPr id="1131" name="Rectangle 10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581400" y="6008688"/>
            <a:ext cx="175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endParaRPr lang="nn-NO"/>
          </a:p>
        </p:txBody>
      </p:sp>
      <p:sp>
        <p:nvSpPr>
          <p:cNvPr id="1132" name="Rectangle 10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0" y="60134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pPr>
              <a:defRPr/>
            </a:pPr>
            <a:endParaRPr lang="nn-NO"/>
          </a:p>
        </p:txBody>
      </p:sp>
      <p:sp>
        <p:nvSpPr>
          <p:cNvPr id="1133" name="Rectangle 109"/>
          <p:cNvSpPr>
            <a:spLocks noChangeArrowheads="1"/>
          </p:cNvSpPr>
          <p:nvPr userDrawn="1"/>
        </p:nvSpPr>
        <p:spPr bwMode="auto">
          <a:xfrm>
            <a:off x="0" y="0"/>
            <a:ext cx="420688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>
              <a:defRPr/>
            </a:pPr>
            <a:fld id="{FFE3834A-A8E9-40A8-A679-C75CDA4D6EBB}" type="slidenum">
              <a:rPr lang="nn-NO" sz="1400" b="1">
                <a:solidFill>
                  <a:srgbClr val="BFD9E6"/>
                </a:solidFill>
              </a:rPr>
              <a:pPr algn="ctr" eaLnBrk="0" hangingPunct="0">
                <a:defRPr/>
              </a:pPr>
              <a:t>‹#›</a:t>
            </a:fld>
            <a:endParaRPr lang="nn-NO" sz="1400">
              <a:solidFill>
                <a:srgbClr val="BFD9E6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3pPr>
      <a:lvl4pPr marL="15621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1981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5pPr>
      <a:lvl6pPr marL="2438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6pPr>
      <a:lvl7pPr marL="2895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7pPr>
      <a:lvl8pPr marL="3352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8pPr>
      <a:lvl9pPr marL="3810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7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5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1071563"/>
            <a:ext cx="7772400" cy="2528887"/>
          </a:xfrm>
        </p:spPr>
        <p:txBody>
          <a:bodyPr/>
          <a:lstStyle/>
          <a:p>
            <a:pPr algn="ctr">
              <a:lnSpc>
                <a:spcPct val="150000"/>
              </a:lnSpc>
              <a:defRPr/>
            </a:pPr>
            <a:r>
              <a:rPr lang="en-US" sz="3000" dirty="0" smtClean="0"/>
              <a:t>Velocity and Thickness Estimation of</a:t>
            </a:r>
            <a:r>
              <a:rPr lang="en-US" sz="3400" b="1" dirty="0" smtClean="0"/>
              <a:t/>
            </a:r>
            <a:br>
              <a:rPr lang="en-US" sz="3400" b="1" dirty="0" smtClean="0"/>
            </a:br>
            <a:r>
              <a:rPr lang="en-US" sz="7200" b="1" dirty="0" smtClean="0"/>
              <a:t>Thin CO</a:t>
            </a:r>
            <a:r>
              <a:rPr lang="en-US" sz="7200" b="1" baseline="-25000" dirty="0" smtClean="0"/>
              <a:t>2</a:t>
            </a:r>
            <a:r>
              <a:rPr lang="en-US" sz="7200" b="1" dirty="0" smtClean="0"/>
              <a:t> Layers </a:t>
            </a:r>
            <a:r>
              <a:rPr lang="en-US" sz="3400" b="1" dirty="0" smtClean="0"/>
              <a:t/>
            </a:r>
            <a:br>
              <a:rPr lang="en-US" sz="3400" b="1" dirty="0" smtClean="0"/>
            </a:br>
            <a:r>
              <a:rPr lang="en-US" sz="3000" dirty="0" smtClean="0"/>
              <a:t>with Patchy Saturations</a:t>
            </a:r>
            <a:endParaRPr lang="en-US" sz="3000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5275089"/>
            <a:ext cx="6400800" cy="1538287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Amir Ghaderi, Martin Landrø</a:t>
            </a:r>
          </a:p>
          <a:p>
            <a:pPr>
              <a:defRPr/>
            </a:pPr>
            <a:endParaRPr lang="en-US" sz="1800" dirty="0" smtClean="0"/>
          </a:p>
          <a:p>
            <a:pPr>
              <a:defRPr/>
            </a:pPr>
            <a:r>
              <a:rPr lang="en-US" sz="1800" dirty="0" smtClean="0"/>
              <a:t>Rose Meeting 2011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95288" y="1628775"/>
            <a:ext cx="7786687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FF66"/>
                </a:solidFill>
              </a:rPr>
              <a:t>   4D </a:t>
            </a:r>
            <a:r>
              <a:rPr lang="en-US" sz="2400" dirty="0">
                <a:solidFill>
                  <a:srgbClr val="FFFF66"/>
                </a:solidFill>
              </a:rPr>
              <a:t>amplitude response of a thin layer </a:t>
            </a:r>
            <a:r>
              <a:rPr lang="en-US" sz="2400" dirty="0" smtClean="0">
                <a:solidFill>
                  <a:srgbClr val="FFFF66"/>
                </a:solidFill>
              </a:rPr>
              <a:t>:</a:t>
            </a:r>
          </a:p>
          <a:p>
            <a:pPr eaLnBrk="0" hangingPunct="0"/>
            <a:endParaRPr lang="en-US" sz="2400" dirty="0" smtClean="0">
              <a:solidFill>
                <a:srgbClr val="FFFF66"/>
              </a:solidFill>
            </a:endParaRPr>
          </a:p>
          <a:p>
            <a:pPr eaLnBrk="0" hangingPunct="0"/>
            <a:endParaRPr lang="en-US" sz="2400" dirty="0" smtClean="0">
              <a:solidFill>
                <a:srgbClr val="FFFF66"/>
              </a:solidFill>
            </a:endParaRPr>
          </a:p>
          <a:p>
            <a:pPr eaLnBrk="0" hangingPunct="0"/>
            <a:endParaRPr lang="en-US" sz="2400" dirty="0" smtClean="0">
              <a:solidFill>
                <a:srgbClr val="FFFF66"/>
              </a:solidFill>
            </a:endParaRPr>
          </a:p>
          <a:p>
            <a:pPr eaLnBrk="0" hangingPunct="0"/>
            <a:endParaRPr lang="en-US" sz="2400" dirty="0" smtClean="0">
              <a:solidFill>
                <a:srgbClr val="FFFF66"/>
              </a:solidFill>
            </a:endParaRPr>
          </a:p>
          <a:p>
            <a:pPr eaLnBrk="0" hangingPunct="0"/>
            <a:endParaRPr lang="en-US" sz="2400" i="1" dirty="0" smtClean="0">
              <a:solidFill>
                <a:srgbClr val="FFFF66"/>
              </a:solidFill>
            </a:endParaRPr>
          </a:p>
          <a:p>
            <a:pPr eaLnBrk="0" hangingPunct="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FF66"/>
                </a:solidFill>
              </a:rPr>
              <a:t>    The corresponding RMS amplitude response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100" y="142875"/>
            <a:ext cx="7772400" cy="1143000"/>
          </a:xfrm>
        </p:spPr>
        <p:txBody>
          <a:bodyPr/>
          <a:lstStyle/>
          <a:p>
            <a:r>
              <a:rPr lang="en-US" dirty="0" smtClean="0">
                <a:effectLst/>
              </a:rPr>
              <a:t>Simultaneous estimation of ΔV and ΔZ</a:t>
            </a:r>
            <a:br>
              <a:rPr lang="en-US" dirty="0" smtClean="0">
                <a:effectLst/>
              </a:rPr>
            </a:br>
            <a:r>
              <a:rPr lang="en-US" sz="1400" dirty="0" smtClean="0">
                <a:effectLst/>
              </a:rPr>
              <a:t>Ghaderi &amp; Landrø, Geophysics (2009)</a:t>
            </a:r>
          </a:p>
        </p:txBody>
      </p:sp>
      <p:graphicFrame>
        <p:nvGraphicFramePr>
          <p:cNvPr id="64515" name="Object 3"/>
          <p:cNvGraphicFramePr>
            <a:graphicFrameLocks noChangeAspect="1"/>
          </p:cNvGraphicFramePr>
          <p:nvPr/>
        </p:nvGraphicFramePr>
        <p:xfrm>
          <a:off x="899592" y="2392362"/>
          <a:ext cx="6061075" cy="1036638"/>
        </p:xfrm>
        <a:graphic>
          <a:graphicData uri="http://schemas.openxmlformats.org/presentationml/2006/ole">
            <p:oleObj spid="_x0000_s64515" name="Equation" r:id="rId3" imgW="2819160" imgH="482400" progId="Equation.DSMT4">
              <p:embed/>
            </p:oleObj>
          </a:graphicData>
        </a:graphic>
      </p:graphicFrame>
      <p:sp>
        <p:nvSpPr>
          <p:cNvPr id="6451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" name="Object 5"/>
          <p:cNvGraphicFramePr>
            <a:graphicFrameLocks noChangeAspect="1"/>
          </p:cNvGraphicFramePr>
          <p:nvPr/>
        </p:nvGraphicFramePr>
        <p:xfrm>
          <a:off x="1050008" y="4437112"/>
          <a:ext cx="3161952" cy="1368152"/>
        </p:xfrm>
        <a:graphic>
          <a:graphicData uri="http://schemas.openxmlformats.org/presentationml/2006/ole">
            <p:oleObj spid="_x0000_s64517" name="Equation" r:id="rId4" imgW="977760" imgH="419040" progId="Equation.DSMT4">
              <p:embed/>
            </p:oleObj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23528" y="6023029"/>
            <a:ext cx="8136904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Measure </a:t>
            </a:r>
            <a:r>
              <a:rPr lang="en-US" i="1" dirty="0" err="1" smtClean="0">
                <a:solidFill>
                  <a:schemeClr val="bg1"/>
                </a:solidFill>
              </a:rPr>
              <a:t>S</a:t>
            </a:r>
            <a:r>
              <a:rPr lang="en-US" i="1" baseline="-25000" dirty="0" err="1" smtClean="0">
                <a:solidFill>
                  <a:schemeClr val="bg1"/>
                </a:solidFill>
              </a:rPr>
              <a:t>d</a:t>
            </a:r>
            <a:r>
              <a:rPr lang="en-US" dirty="0" smtClean="0">
                <a:solidFill>
                  <a:schemeClr val="bg1"/>
                </a:solidFill>
              </a:rPr>
              <a:t> and </a:t>
            </a:r>
            <a:r>
              <a:rPr lang="el-GR" dirty="0" smtClean="0">
                <a:solidFill>
                  <a:schemeClr val="bg1"/>
                </a:solidFill>
              </a:rPr>
              <a:t>Δ</a:t>
            </a:r>
            <a:r>
              <a:rPr lang="en-US" i="1" dirty="0" smtClean="0">
                <a:solidFill>
                  <a:schemeClr val="bg1"/>
                </a:solidFill>
              </a:rPr>
              <a:t>T  </a:t>
            </a:r>
            <a:r>
              <a:rPr lang="en-US" dirty="0" smtClean="0">
                <a:solidFill>
                  <a:schemeClr val="bg1"/>
                </a:solidFill>
              </a:rPr>
              <a:t>        Invert for  </a:t>
            </a:r>
            <a:r>
              <a:rPr lang="el-GR" dirty="0" smtClean="0">
                <a:solidFill>
                  <a:schemeClr val="bg1"/>
                </a:solidFill>
              </a:rPr>
              <a:t>Δ</a:t>
            </a:r>
            <a:r>
              <a:rPr lang="nb-NO" dirty="0" smtClean="0">
                <a:solidFill>
                  <a:schemeClr val="bg1"/>
                </a:solidFill>
              </a:rPr>
              <a:t>V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ight Arrow 8"/>
          <p:cNvSpPr/>
          <p:nvPr/>
        </p:nvSpPr>
        <p:spPr bwMode="auto">
          <a:xfrm>
            <a:off x="4716016" y="6237312"/>
            <a:ext cx="720080" cy="288032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15888"/>
            <a:ext cx="7772400" cy="1143000"/>
          </a:xfrm>
        </p:spPr>
        <p:txBody>
          <a:bodyPr/>
          <a:lstStyle/>
          <a:p>
            <a:r>
              <a:rPr lang="en-US" dirty="0" smtClean="0"/>
              <a:t>Inverting for ΔV (exact : 200 m/s)</a:t>
            </a:r>
            <a:endParaRPr lang="en-US" sz="1800" dirty="0" smtClean="0"/>
          </a:p>
        </p:txBody>
      </p:sp>
      <p:pic>
        <p:nvPicPr>
          <p:cNvPr id="101377" name="Picture 1" descr="C:\AG\03-Møter\2011_Rose_Trondheim_2-3mai\figures\invert_200ms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4905" y="1340768"/>
            <a:ext cx="6661041" cy="54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15888"/>
            <a:ext cx="831489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Estimated thicknesses from inversion</a:t>
            </a:r>
            <a:endParaRPr lang="en-US" dirty="0"/>
          </a:p>
        </p:txBody>
      </p:sp>
      <p:pic>
        <p:nvPicPr>
          <p:cNvPr id="100354" name="Picture 2" descr="C:\AG\03-Møter\2011_Rose_Trondheim_2-3mai\figures\thicness_200ms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772816"/>
            <a:ext cx="6840760" cy="43787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2855" y="188640"/>
            <a:ext cx="5617658" cy="648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42875"/>
            <a:ext cx="3528392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Back to real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916832"/>
            <a:ext cx="3600399" cy="2736304"/>
          </a:xfrm>
        </p:spPr>
        <p:txBody>
          <a:bodyPr/>
          <a:lstStyle/>
          <a:p>
            <a:pPr marL="266700" indent="-266700">
              <a:defRPr/>
            </a:pPr>
            <a:r>
              <a:rPr lang="en-US" sz="2200" dirty="0" smtClean="0"/>
              <a:t>Estimates of </a:t>
            </a:r>
            <a:r>
              <a:rPr lang="el-GR" sz="2200" dirty="0" smtClean="0"/>
              <a:t>Δ</a:t>
            </a:r>
            <a:r>
              <a:rPr lang="en-US" sz="2200" dirty="0" smtClean="0"/>
              <a:t>V and </a:t>
            </a:r>
            <a:r>
              <a:rPr lang="el-GR" sz="2200" dirty="0" smtClean="0"/>
              <a:t>Δ</a:t>
            </a:r>
            <a:r>
              <a:rPr lang="nb-NO" sz="2200" dirty="0" smtClean="0"/>
              <a:t>Z</a:t>
            </a:r>
            <a:endParaRPr lang="en-US" sz="2200" dirty="0" smtClean="0"/>
          </a:p>
          <a:p>
            <a:pPr marL="207963" lvl="1" indent="-207963">
              <a:lnSpc>
                <a:spcPct val="200000"/>
              </a:lnSpc>
              <a:defRPr/>
            </a:pPr>
            <a:r>
              <a:rPr lang="en-US" dirty="0" smtClean="0"/>
              <a:t>According to </a:t>
            </a:r>
            <a:r>
              <a:rPr lang="en-US" dirty="0" err="1" smtClean="0"/>
              <a:t>Ghaderi&amp;Landrø</a:t>
            </a:r>
            <a:endParaRPr lang="en-US" dirty="0" smtClean="0"/>
          </a:p>
          <a:p>
            <a:pPr marL="207963" lvl="1" indent="-207963">
              <a:lnSpc>
                <a:spcPct val="200000"/>
              </a:lnSpc>
              <a:defRPr/>
            </a:pPr>
            <a:endParaRPr lang="en-US" dirty="0" smtClean="0"/>
          </a:p>
          <a:p>
            <a:pPr marL="207963" lvl="1" indent="-207963">
              <a:lnSpc>
                <a:spcPct val="200000"/>
              </a:lnSpc>
              <a:defRPr/>
            </a:pPr>
            <a:endParaRPr lang="en-US" dirty="0" smtClean="0"/>
          </a:p>
          <a:p>
            <a:pPr marL="180975" lvl="1" indent="-180975">
              <a:tabLst>
                <a:tab pos="180975" algn="l"/>
              </a:tabLst>
              <a:defRPr/>
            </a:pPr>
            <a:endParaRPr lang="en-US" dirty="0" smtClean="0"/>
          </a:p>
          <a:p>
            <a:pPr marL="180975" lvl="1" indent="-180975">
              <a:tabLst>
                <a:tab pos="180975" algn="l"/>
              </a:tabLst>
              <a:defRPr/>
            </a:pPr>
            <a:endParaRPr lang="en-US" dirty="0" smtClean="0"/>
          </a:p>
          <a:p>
            <a:pPr marL="180975" lvl="1" indent="-180975">
              <a:tabLst>
                <a:tab pos="180975" algn="l"/>
              </a:tabLst>
              <a:defRPr/>
            </a:pPr>
            <a:endParaRPr lang="en-US" dirty="0" smtClean="0"/>
          </a:p>
          <a:p>
            <a:pPr marL="180975" lvl="1" indent="-180975">
              <a:tabLst>
                <a:tab pos="180975" algn="l"/>
              </a:tabLst>
              <a:defRPr/>
            </a:pPr>
            <a:r>
              <a:rPr lang="en-US" dirty="0" smtClean="0"/>
              <a:t>Values in parenthesis based on Gassmann and picked </a:t>
            </a:r>
            <a:r>
              <a:rPr lang="en-US" dirty="0" err="1" smtClean="0"/>
              <a:t>timeshifts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51520" y="3284984"/>
          <a:ext cx="3096345" cy="143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2115"/>
                <a:gridCol w="1032115"/>
                <a:gridCol w="1032115"/>
              </a:tblGrid>
              <a:tr h="45300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Monitor</a:t>
                      </a:r>
                    </a:p>
                    <a:p>
                      <a:pPr algn="ctr"/>
                      <a:r>
                        <a:rPr lang="en-US" sz="1400" dirty="0" smtClean="0"/>
                        <a:t>year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400" dirty="0" smtClean="0"/>
                        <a:t>Δ</a:t>
                      </a:r>
                      <a:r>
                        <a:rPr lang="nb-NO" sz="1400" dirty="0" smtClean="0"/>
                        <a:t>v</a:t>
                      </a:r>
                    </a:p>
                    <a:p>
                      <a:pPr algn="ctr"/>
                      <a:r>
                        <a:rPr lang="nb-NO" sz="1400" dirty="0" smtClean="0"/>
                        <a:t>(m/s)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400" dirty="0" smtClean="0"/>
                        <a:t>Δ</a:t>
                      </a:r>
                      <a:r>
                        <a:rPr lang="nb-NO" sz="1400" dirty="0" smtClean="0"/>
                        <a:t>z</a:t>
                      </a:r>
                    </a:p>
                    <a:p>
                      <a:pPr algn="ctr"/>
                      <a:r>
                        <a:rPr lang="nb-NO" sz="1400" dirty="0" smtClean="0"/>
                        <a:t>(m)</a:t>
                      </a:r>
                      <a:endParaRPr lang="en-US" sz="1400" dirty="0"/>
                    </a:p>
                  </a:txBody>
                  <a:tcPr/>
                </a:tc>
              </a:tr>
              <a:tr h="281045">
                <a:tc>
                  <a:txBody>
                    <a:bodyPr/>
                    <a:lstStyle/>
                    <a:p>
                      <a:pPr algn="ctr"/>
                      <a:r>
                        <a:rPr lang="nb-NO" sz="1400" dirty="0" smtClean="0"/>
                        <a:t>1999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dirty="0" smtClean="0"/>
                        <a:t>200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dirty="0" smtClean="0"/>
                        <a:t>15 (4)</a:t>
                      </a:r>
                      <a:endParaRPr lang="en-US" sz="1400" dirty="0"/>
                    </a:p>
                  </a:txBody>
                  <a:tcPr/>
                </a:tc>
              </a:tr>
              <a:tr h="281045">
                <a:tc>
                  <a:txBody>
                    <a:bodyPr/>
                    <a:lstStyle/>
                    <a:p>
                      <a:pPr algn="ctr"/>
                      <a:r>
                        <a:rPr lang="nb-NO" sz="1400" dirty="0" smtClean="0"/>
                        <a:t>2001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dirty="0" smtClean="0"/>
                        <a:t>400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dirty="0" smtClean="0"/>
                        <a:t>15 (8)</a:t>
                      </a:r>
                      <a:endParaRPr lang="en-US" sz="1400" dirty="0"/>
                    </a:p>
                  </a:txBody>
                  <a:tcPr/>
                </a:tc>
              </a:tr>
              <a:tr h="281045">
                <a:tc>
                  <a:txBody>
                    <a:bodyPr/>
                    <a:lstStyle/>
                    <a:p>
                      <a:pPr algn="ctr"/>
                      <a:r>
                        <a:rPr lang="nb-NO" sz="1400" dirty="0" smtClean="0"/>
                        <a:t>2002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dirty="0" smtClean="0"/>
                        <a:t>500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dirty="0" smtClean="0"/>
                        <a:t>15 (10)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9" name="Straight Connector 8"/>
          <p:cNvCxnSpPr/>
          <p:nvPr/>
        </p:nvCxnSpPr>
        <p:spPr bwMode="auto">
          <a:xfrm rot="5400000" flipH="1" flipV="1">
            <a:off x="1489348" y="3442692"/>
            <a:ext cx="6453336" cy="0"/>
          </a:xfrm>
          <a:prstGeom prst="line">
            <a:avLst/>
          </a:prstGeom>
          <a:ln>
            <a:solidFill>
              <a:srgbClr val="FF0000"/>
            </a:solidFill>
            <a:prstDash val="dash"/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 bwMode="auto">
          <a:xfrm rot="5400000" flipH="1" flipV="1">
            <a:off x="4208400" y="3442692"/>
            <a:ext cx="6453336" cy="0"/>
          </a:xfrm>
          <a:prstGeom prst="line">
            <a:avLst/>
          </a:prstGeom>
          <a:ln>
            <a:solidFill>
              <a:srgbClr val="FF0000"/>
            </a:solidFill>
            <a:prstDash val="dash"/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So, what is happening?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deviation may be due to the patchiness in saturation distribution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Definition: Patchy </a:t>
            </a:r>
            <a:r>
              <a:rPr lang="en-US" dirty="0" err="1" smtClean="0"/>
              <a:t>vs</a:t>
            </a:r>
            <a:r>
              <a:rPr lang="en-US" dirty="0" smtClean="0"/>
              <a:t> Uniform saturation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6100" y="1484785"/>
            <a:ext cx="7914332" cy="5112568"/>
          </a:xfrm>
        </p:spPr>
        <p:txBody>
          <a:bodyPr/>
          <a:lstStyle/>
          <a:p>
            <a:r>
              <a:rPr lang="en-US" dirty="0" smtClean="0"/>
              <a:t>Uniform saturation</a:t>
            </a:r>
          </a:p>
          <a:p>
            <a:pPr lvl="1"/>
            <a:r>
              <a:rPr lang="en-US" dirty="0" smtClean="0"/>
              <a:t>Pore pressure can equilibrate over spatial scales less then the </a:t>
            </a:r>
            <a:r>
              <a:rPr lang="en-US" i="1" dirty="0" smtClean="0"/>
              <a:t>L</a:t>
            </a:r>
            <a:r>
              <a:rPr lang="en-US" i="1" baseline="-25000" dirty="0" smtClean="0"/>
              <a:t>C </a:t>
            </a:r>
            <a:r>
              <a:rPr lang="en-US" dirty="0" smtClean="0"/>
              <a:t>during a seismic period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Patchy saturation</a:t>
            </a:r>
          </a:p>
          <a:p>
            <a:pPr lvl="1"/>
            <a:r>
              <a:rPr lang="en-US" dirty="0" smtClean="0"/>
              <a:t>Saturation patches larger than </a:t>
            </a:r>
            <a:r>
              <a:rPr lang="en-US" i="1" dirty="0" smtClean="0"/>
              <a:t>L</a:t>
            </a:r>
            <a:r>
              <a:rPr lang="en-US" i="1" baseline="-25000" dirty="0" smtClean="0"/>
              <a:t>C</a:t>
            </a:r>
            <a:r>
              <a:rPr lang="en-US" i="1" dirty="0" smtClean="0"/>
              <a:t> </a:t>
            </a:r>
            <a:r>
              <a:rPr lang="en-US" dirty="0" smtClean="0"/>
              <a:t>where there is not enough time for wave-induced pore pressure gradient to equilibrate between pore fluid phases during the seismic period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Characteristic diffusion length (seismic </a:t>
            </a:r>
            <a:r>
              <a:rPr lang="en-US" dirty="0" err="1" smtClean="0"/>
              <a:t>subresolution</a:t>
            </a:r>
            <a:r>
              <a:rPr lang="en-US" dirty="0" smtClean="0"/>
              <a:t>)</a:t>
            </a:r>
          </a:p>
          <a:p>
            <a:endParaRPr lang="en-US" dirty="0"/>
          </a:p>
        </p:txBody>
      </p:sp>
      <p:graphicFrame>
        <p:nvGraphicFramePr>
          <p:cNvPr id="102404" name="Object 4"/>
          <p:cNvGraphicFramePr>
            <a:graphicFrameLocks noChangeAspect="1"/>
          </p:cNvGraphicFramePr>
          <p:nvPr/>
        </p:nvGraphicFramePr>
        <p:xfrm>
          <a:off x="3563615" y="5013175"/>
          <a:ext cx="1656457" cy="1274049"/>
        </p:xfrm>
        <a:graphic>
          <a:graphicData uri="http://schemas.openxmlformats.org/presentationml/2006/ole">
            <p:oleObj spid="_x0000_s107522" name="Equation" r:id="rId3" imgW="495000" imgH="38088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100" y="142875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Some rock physics . . .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46100" y="1268760"/>
            <a:ext cx="8312180" cy="2808312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  <a:defRPr/>
            </a:pPr>
            <a:r>
              <a:rPr lang="en-US" dirty="0" smtClean="0"/>
              <a:t>By constraining the pairs, </a:t>
            </a:r>
            <a:r>
              <a:rPr lang="en-US" dirty="0" smtClean="0">
                <a:sym typeface="Symbol"/>
              </a:rPr>
              <a:t></a:t>
            </a:r>
            <a:r>
              <a:rPr lang="en-US" dirty="0" smtClean="0"/>
              <a:t>Z and S</a:t>
            </a:r>
            <a:r>
              <a:rPr lang="en-US" baseline="-25000" dirty="0" smtClean="0"/>
              <a:t>CO2</a:t>
            </a:r>
            <a:r>
              <a:rPr lang="en-US" dirty="0" smtClean="0"/>
              <a:t> with measured </a:t>
            </a:r>
            <a:r>
              <a:rPr lang="en-US" dirty="0" smtClean="0">
                <a:sym typeface="Symbol"/>
              </a:rPr>
              <a:t></a:t>
            </a:r>
            <a:r>
              <a:rPr lang="en-US" dirty="0" smtClean="0"/>
              <a:t>V and </a:t>
            </a:r>
            <a:r>
              <a:rPr lang="en-US" dirty="0" smtClean="0">
                <a:sym typeface="Symbol"/>
              </a:rPr>
              <a:t></a:t>
            </a:r>
            <a:r>
              <a:rPr lang="en-US" dirty="0" smtClean="0"/>
              <a:t>Z we can look at various rock physics models: </a:t>
            </a:r>
          </a:p>
          <a:p>
            <a:pPr lvl="1">
              <a:spcBef>
                <a:spcPts val="800"/>
              </a:spcBef>
              <a:spcAft>
                <a:spcPts val="800"/>
              </a:spcAft>
              <a:defRPr/>
            </a:pPr>
            <a:r>
              <a:rPr lang="en-US" dirty="0" smtClean="0"/>
              <a:t>Gassmann-Wood</a:t>
            </a:r>
          </a:p>
          <a:p>
            <a:pPr lvl="1">
              <a:spcBef>
                <a:spcPts val="800"/>
              </a:spcBef>
              <a:spcAft>
                <a:spcPts val="800"/>
              </a:spcAft>
              <a:defRPr/>
            </a:pPr>
            <a:r>
              <a:rPr lang="en-US" dirty="0" smtClean="0"/>
              <a:t>Empirical Brie’s relation, calibrated with White’s model</a:t>
            </a:r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428596" y="3643314"/>
            <a:ext cx="4143404" cy="3000396"/>
            <a:chOff x="4500562" y="2071678"/>
            <a:chExt cx="4477670" cy="3357586"/>
          </a:xfrm>
        </p:grpSpPr>
        <p:pic>
          <p:nvPicPr>
            <p:cNvPr id="103428" name="Picture 2" descr="C:\AG\01-drgrad\01-Phase 1\Modeling\Matlab\rockphys\White_Brie4_Gassmann.t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00562" y="2071678"/>
              <a:ext cx="4477670" cy="33575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3429" name="Oval 5"/>
            <p:cNvSpPr>
              <a:spLocks noChangeArrowheads="1"/>
            </p:cNvSpPr>
            <p:nvPr/>
          </p:nvSpPr>
          <p:spPr bwMode="auto">
            <a:xfrm flipV="1">
              <a:off x="5429256" y="3286124"/>
              <a:ext cx="71438" cy="71438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103430" name="Oval 6"/>
            <p:cNvSpPr>
              <a:spLocks noChangeArrowheads="1"/>
            </p:cNvSpPr>
            <p:nvPr/>
          </p:nvSpPr>
          <p:spPr bwMode="auto">
            <a:xfrm flipV="1">
              <a:off x="5929322" y="4071942"/>
              <a:ext cx="71438" cy="71438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103431" name="Oval 7"/>
            <p:cNvSpPr>
              <a:spLocks noChangeArrowheads="1"/>
            </p:cNvSpPr>
            <p:nvPr/>
          </p:nvSpPr>
          <p:spPr bwMode="auto">
            <a:xfrm flipV="1">
              <a:off x="6286512" y="4429132"/>
              <a:ext cx="71438" cy="71438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103432" name="Oval 8"/>
            <p:cNvSpPr>
              <a:spLocks noChangeArrowheads="1"/>
            </p:cNvSpPr>
            <p:nvPr/>
          </p:nvSpPr>
          <p:spPr bwMode="auto">
            <a:xfrm flipV="1">
              <a:off x="7358082" y="2928934"/>
              <a:ext cx="71438" cy="71438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103433" name="TextBox 9"/>
            <p:cNvSpPr txBox="1">
              <a:spLocks noChangeArrowheads="1"/>
            </p:cNvSpPr>
            <p:nvPr/>
          </p:nvSpPr>
          <p:spPr bwMode="auto">
            <a:xfrm>
              <a:off x="7429520" y="2857495"/>
              <a:ext cx="1143007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900" b="1" dirty="0">
                  <a:solidFill>
                    <a:schemeClr val="bg1"/>
                  </a:solidFill>
                  <a:latin typeface="Arial Narrow" pitchFamily="34" charset="0"/>
                </a:rPr>
                <a:t>Estimated from data</a:t>
              </a:r>
            </a:p>
          </p:txBody>
        </p:sp>
      </p:grpSp>
      <p:grpSp>
        <p:nvGrpSpPr>
          <p:cNvPr id="4" name="Group 12"/>
          <p:cNvGrpSpPr/>
          <p:nvPr/>
        </p:nvGrpSpPr>
        <p:grpSpPr>
          <a:xfrm>
            <a:off x="5105271" y="3643314"/>
            <a:ext cx="2967191" cy="3183908"/>
            <a:chOff x="5105271" y="3643314"/>
            <a:chExt cx="2967191" cy="3183908"/>
          </a:xfrm>
        </p:grpSpPr>
        <p:pic>
          <p:nvPicPr>
            <p:cNvPr id="9625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05271" y="3643314"/>
              <a:ext cx="2967191" cy="2724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5143504" y="6396335"/>
              <a:ext cx="292895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P-wave velocity and CO</a:t>
              </a:r>
              <a:r>
                <a:rPr lang="en-US" sz="1100" baseline="-25000" dirty="0" smtClean="0"/>
                <a:t>2</a:t>
              </a:r>
              <a:r>
                <a:rPr lang="en-US" sz="1100" dirty="0" smtClean="0"/>
                <a:t> saturation from </a:t>
              </a:r>
              <a:r>
                <a:rPr lang="en-US" sz="1100" dirty="0" err="1" smtClean="0"/>
                <a:t>Nagaoka</a:t>
              </a:r>
              <a:r>
                <a:rPr lang="en-US" sz="1100" dirty="0" smtClean="0"/>
                <a:t> field, </a:t>
              </a:r>
              <a:r>
                <a:rPr lang="en-US" sz="1100" dirty="0" err="1" smtClean="0"/>
                <a:t>Konishi</a:t>
              </a:r>
              <a:r>
                <a:rPr lang="en-US" sz="1100" dirty="0" smtClean="0"/>
                <a:t> et al, EAGE 2008</a:t>
              </a:r>
              <a:endParaRPr lang="en-US" sz="11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C:\AG\01-drgrad\00-Papers\11-07-Papar-Geophys-Patchy saturations of CO2 layers\Figures\sat distribution_wPC_matlab.tif"/>
          <p:cNvPicPr>
            <a:picLocks noChangeAspect="1" noChangeArrowheads="1"/>
          </p:cNvPicPr>
          <p:nvPr/>
        </p:nvPicPr>
        <p:blipFill>
          <a:blip r:embed="rId2" cstate="print"/>
          <a:srcRect l="5019" r="9998" b="2222"/>
          <a:stretch>
            <a:fillRect/>
          </a:stretch>
        </p:blipFill>
        <p:spPr bwMode="auto">
          <a:xfrm>
            <a:off x="4860032" y="1412776"/>
            <a:ext cx="3672408" cy="316835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15888"/>
            <a:ext cx="8418388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 distribution under thin shale layers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95536" y="4853757"/>
            <a:ext cx="8568952" cy="1671587"/>
          </a:xfrm>
        </p:spPr>
        <p:txBody>
          <a:bodyPr/>
          <a:lstStyle/>
          <a:p>
            <a:pPr>
              <a:spcBef>
                <a:spcPts val="1000"/>
              </a:spcBef>
              <a:spcAft>
                <a:spcPts val="1000"/>
              </a:spcAft>
              <a:buNone/>
              <a:defRPr/>
            </a:pPr>
            <a:r>
              <a:rPr lang="en-US" dirty="0" smtClean="0"/>
              <a:t>Influenced by capillary pressure having a decisive role on</a:t>
            </a:r>
          </a:p>
          <a:p>
            <a:pPr marL="360363" lvl="1" indent="-268288">
              <a:spcBef>
                <a:spcPts val="1000"/>
              </a:spcBef>
              <a:spcAft>
                <a:spcPts val="1000"/>
              </a:spcAft>
              <a:defRPr/>
            </a:pPr>
            <a:r>
              <a:rPr lang="en-US" dirty="0" smtClean="0"/>
              <a:t>Saturation distribution under shale layers leading to </a:t>
            </a:r>
            <a:r>
              <a:rPr lang="en-US" dirty="0" err="1" smtClean="0"/>
              <a:t>zonations</a:t>
            </a:r>
            <a:r>
              <a:rPr lang="en-US" dirty="0" smtClean="0"/>
              <a:t> (transition zone)</a:t>
            </a:r>
          </a:p>
          <a:p>
            <a:pPr marL="360363" lvl="1" indent="-268288">
              <a:spcBef>
                <a:spcPts val="1000"/>
              </a:spcBef>
              <a:spcAft>
                <a:spcPts val="1000"/>
              </a:spcAft>
              <a:defRPr/>
            </a:pPr>
            <a:r>
              <a:rPr lang="en-US" dirty="0" smtClean="0"/>
              <a:t>Smearing the CO</a:t>
            </a:r>
            <a:r>
              <a:rPr lang="en-US" baseline="-25000" dirty="0" smtClean="0"/>
              <a:t>2</a:t>
            </a:r>
            <a:r>
              <a:rPr lang="en-US" dirty="0" smtClean="0"/>
              <a:t> migration tip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300192" y="4005064"/>
            <a:ext cx="1643062" cy="261938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11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With capillary forces</a:t>
            </a:r>
          </a:p>
        </p:txBody>
      </p:sp>
      <p:pic>
        <p:nvPicPr>
          <p:cNvPr id="101377" name="Picture 1" descr="C:\AG\01-drgrad\00-Papers\11-07-Papar-Geophys-Patchy saturations of CO2 layers\Figures\sat distribution_woPC_matlab.tif"/>
          <p:cNvPicPr>
            <a:picLocks noChangeAspect="1" noChangeArrowheads="1"/>
          </p:cNvPicPr>
          <p:nvPr/>
        </p:nvPicPr>
        <p:blipFill>
          <a:blip r:embed="rId3" cstate="print"/>
          <a:srcRect l="5085" r="10169" b="2806"/>
          <a:stretch>
            <a:fillRect/>
          </a:stretch>
        </p:blipFill>
        <p:spPr bwMode="auto">
          <a:xfrm>
            <a:off x="467544" y="1412776"/>
            <a:ext cx="3635842" cy="312538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 bwMode="auto">
          <a:xfrm>
            <a:off x="1835696" y="3933056"/>
            <a:ext cx="1635125" cy="261938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11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No capillary forces</a:t>
            </a:r>
          </a:p>
        </p:txBody>
      </p:sp>
      <p:sp>
        <p:nvSpPr>
          <p:cNvPr id="13" name="Right Arrow 12"/>
          <p:cNvSpPr/>
          <p:nvPr/>
        </p:nvSpPr>
        <p:spPr bwMode="auto">
          <a:xfrm rot="16200000">
            <a:off x="2879812" y="2240868"/>
            <a:ext cx="1080120" cy="14401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Right Arrow 15"/>
          <p:cNvSpPr/>
          <p:nvPr/>
        </p:nvSpPr>
        <p:spPr bwMode="auto">
          <a:xfrm rot="16200000">
            <a:off x="6768244" y="2240868"/>
            <a:ext cx="1080120" cy="14401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Right Arrow 16"/>
          <p:cNvSpPr/>
          <p:nvPr/>
        </p:nvSpPr>
        <p:spPr bwMode="auto">
          <a:xfrm rot="3287441">
            <a:off x="787002" y="1834531"/>
            <a:ext cx="551583" cy="92592"/>
          </a:xfrm>
          <a:prstGeom prst="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Right Arrow 17"/>
          <p:cNvSpPr/>
          <p:nvPr/>
        </p:nvSpPr>
        <p:spPr bwMode="auto">
          <a:xfrm rot="3287441">
            <a:off x="5179490" y="1834533"/>
            <a:ext cx="551583" cy="92592"/>
          </a:xfrm>
          <a:prstGeom prst="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7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100" y="142875"/>
            <a:ext cx="7772400" cy="1143000"/>
          </a:xfrm>
        </p:spPr>
        <p:txBody>
          <a:bodyPr/>
          <a:lstStyle/>
          <a:p>
            <a:r>
              <a:rPr lang="en-US" dirty="0" smtClean="0"/>
              <a:t>Modeling the transition zone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5214938"/>
            <a:ext cx="7772400" cy="1331912"/>
          </a:xfrm>
        </p:spPr>
        <p:txBody>
          <a:bodyPr/>
          <a:lstStyle/>
          <a:p>
            <a:pPr>
              <a:defRPr/>
            </a:pPr>
            <a:r>
              <a:rPr lang="en-US" sz="2000" dirty="0" smtClean="0"/>
              <a:t>4 layer wedge model</a:t>
            </a:r>
          </a:p>
          <a:p>
            <a:pPr>
              <a:defRPr/>
            </a:pPr>
            <a:r>
              <a:rPr lang="en-US" sz="2000" dirty="0" smtClean="0"/>
              <a:t>Progressively lower CO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saturations further down the model</a:t>
            </a:r>
          </a:p>
          <a:p>
            <a:pPr>
              <a:defRPr/>
            </a:pPr>
            <a:r>
              <a:rPr lang="el-GR" sz="2000" dirty="0" smtClean="0"/>
              <a:t>Δ</a:t>
            </a:r>
            <a:r>
              <a:rPr lang="en-US" sz="2000" dirty="0" err="1" smtClean="0"/>
              <a:t>V</a:t>
            </a:r>
            <a:r>
              <a:rPr lang="en-US" sz="2000" baseline="-25000" dirty="0" err="1" smtClean="0"/>
              <a:t>avg</a:t>
            </a:r>
            <a:r>
              <a:rPr lang="en-US" sz="2000" dirty="0" smtClean="0"/>
              <a:t> = 350 m/s</a:t>
            </a:r>
            <a:endParaRPr lang="en-US" sz="2000" dirty="0"/>
          </a:p>
        </p:txBody>
      </p:sp>
      <p:pic>
        <p:nvPicPr>
          <p:cNvPr id="16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0069" y="1387765"/>
            <a:ext cx="4303861" cy="3697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Inverting for ΔV (average = 350 m/s) </a:t>
            </a:r>
            <a:br>
              <a:rPr lang="en-US" dirty="0" smtClean="0"/>
            </a:br>
            <a:r>
              <a:rPr lang="en-US" sz="2400" dirty="0" smtClean="0"/>
              <a:t>Patchy saturation (4 layer model)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444208" y="2564904"/>
            <a:ext cx="2699792" cy="3240360"/>
          </a:xfrm>
        </p:spPr>
        <p:txBody>
          <a:bodyPr/>
          <a:lstStyle/>
          <a:p>
            <a:pPr marL="0" indent="0" algn="ctr">
              <a:buNone/>
              <a:tabLst>
                <a:tab pos="0" algn="l"/>
              </a:tabLst>
            </a:pPr>
            <a:r>
              <a:rPr lang="en-US" sz="2000" u="sng" dirty="0" smtClean="0"/>
              <a:t>	</a:t>
            </a:r>
            <a:r>
              <a:rPr lang="en-US" sz="2000" b="1" u="sng" dirty="0" smtClean="0"/>
              <a:t>NOTE</a:t>
            </a:r>
          </a:p>
          <a:p>
            <a:pPr marL="0" indent="0" algn="ctr">
              <a:buNone/>
              <a:tabLst>
                <a:tab pos="0" algn="l"/>
              </a:tabLst>
            </a:pPr>
            <a:endParaRPr lang="en-US" sz="2000" b="1" dirty="0" smtClean="0"/>
          </a:p>
          <a:p>
            <a:pPr marL="0" indent="0">
              <a:buNone/>
              <a:tabLst>
                <a:tab pos="0" algn="l"/>
              </a:tabLst>
            </a:pPr>
            <a:r>
              <a:rPr lang="en-US" sz="2000" dirty="0" smtClean="0"/>
              <a:t>Increase of RMS amplitude from Non-layered to layered case by 15%</a:t>
            </a:r>
          </a:p>
        </p:txBody>
      </p:sp>
      <p:pic>
        <p:nvPicPr>
          <p:cNvPr id="111619" name="Picture 3" descr="C:\AG\03-Møter\2011_Rose_Trondheim_2-3mai\figures\m34_layered-nonlyered.tif"/>
          <p:cNvPicPr>
            <a:picLocks noChangeAspect="1" noChangeArrowheads="1"/>
          </p:cNvPicPr>
          <p:nvPr/>
        </p:nvPicPr>
        <p:blipFill>
          <a:blip r:embed="rId2" cstate="print"/>
          <a:srcRect r="6149"/>
          <a:stretch>
            <a:fillRect/>
          </a:stretch>
        </p:blipFill>
        <p:spPr bwMode="auto">
          <a:xfrm>
            <a:off x="683567" y="1484784"/>
            <a:ext cx="5663051" cy="49685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6100" y="1971675"/>
            <a:ext cx="7772400" cy="4265637"/>
          </a:xfrm>
        </p:spPr>
        <p:txBody>
          <a:bodyPr/>
          <a:lstStyle/>
          <a:p>
            <a:r>
              <a:rPr lang="en-US" dirty="0" smtClean="0"/>
              <a:t>Define the problem: thin CO</a:t>
            </a:r>
            <a:r>
              <a:rPr lang="en-US" baseline="-25000" dirty="0" smtClean="0"/>
              <a:t>2</a:t>
            </a:r>
            <a:r>
              <a:rPr lang="en-US" dirty="0" smtClean="0"/>
              <a:t> layers</a:t>
            </a:r>
          </a:p>
          <a:p>
            <a:pPr lvl="1"/>
            <a:r>
              <a:rPr lang="en-US" dirty="0" smtClean="0"/>
              <a:t>Why of interest?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The method by Ghaderi-Landrø (2009) </a:t>
            </a:r>
          </a:p>
          <a:p>
            <a:pPr lvl="1"/>
            <a:r>
              <a:rPr lang="en-US" dirty="0" smtClean="0"/>
              <a:t>Outline the method for simultaneous estimation of 4D changes in velocity and thickness with application to real data</a:t>
            </a:r>
          </a:p>
          <a:p>
            <a:pPr lvl="1"/>
            <a:r>
              <a:rPr lang="en-US" dirty="0" smtClean="0"/>
              <a:t>Test on synthetic data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Show that the method is sensitive to saturation scales, accounting for </a:t>
            </a:r>
          </a:p>
          <a:p>
            <a:pPr lvl="1"/>
            <a:r>
              <a:rPr lang="en-US" dirty="0" smtClean="0"/>
              <a:t> Patchy and uniform saturation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15888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Estimated thicknesses from inversion</a:t>
            </a:r>
            <a:br>
              <a:rPr lang="en-US" dirty="0" smtClean="0"/>
            </a:br>
            <a:r>
              <a:rPr lang="en-US" sz="2400" dirty="0" smtClean="0"/>
              <a:t> Patchy saturation (4 layer model)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395536" y="5949280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Layered 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44008" y="5949280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Non-Layered 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112643" name="Picture 3" descr="C:\AG\03-Møter\2011_Rose_Trondheim_2-3mai\figures\Thickness_m34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772817"/>
            <a:ext cx="4426827" cy="3744416"/>
          </a:xfrm>
          <a:prstGeom prst="rect">
            <a:avLst/>
          </a:prstGeom>
          <a:noFill/>
        </p:spPr>
      </p:pic>
      <p:pic>
        <p:nvPicPr>
          <p:cNvPr id="112644" name="Picture 4" descr="C:\AG\03-Møter\2011_Rose_Trondheim_2-3mai\figures\Thickness_m34b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8512" y="1772816"/>
            <a:ext cx="4427984" cy="37453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 amplitude</a:t>
            </a:r>
            <a:endParaRPr lang="en-US" sz="28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39552" y="1484784"/>
            <a:ext cx="7772400" cy="1944215"/>
          </a:xfrm>
        </p:spPr>
        <p:txBody>
          <a:bodyPr/>
          <a:lstStyle/>
          <a:p>
            <a:r>
              <a:rPr lang="en-US" dirty="0" smtClean="0"/>
              <a:t>The scaling factor to match the model with data</a:t>
            </a:r>
          </a:p>
          <a:p>
            <a:r>
              <a:rPr lang="en-US" dirty="0" smtClean="0"/>
              <a:t>Scaling affects the velocity estimation</a:t>
            </a:r>
            <a:endParaRPr lang="en-US" dirty="0"/>
          </a:p>
        </p:txBody>
      </p:sp>
      <p:pic>
        <p:nvPicPr>
          <p:cNvPr id="109576" name="Picture 8" descr="C:\AG\03-Møter\2011_Rose_Trondheim_2-3mai\figures\Scaling factor_effect on Dv_01.tif"/>
          <p:cNvPicPr>
            <a:picLocks noChangeAspect="1" noChangeArrowheads="1"/>
          </p:cNvPicPr>
          <p:nvPr/>
        </p:nvPicPr>
        <p:blipFill>
          <a:blip r:embed="rId2" cstate="print"/>
          <a:srcRect l="5919" t="3846" r="7307"/>
          <a:stretch>
            <a:fillRect/>
          </a:stretch>
        </p:blipFill>
        <p:spPr bwMode="auto">
          <a:xfrm>
            <a:off x="1115616" y="2924944"/>
            <a:ext cx="6840760" cy="360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 amplitude determination</a:t>
            </a:r>
            <a:endParaRPr lang="en-US" sz="2800" dirty="0"/>
          </a:p>
        </p:txBody>
      </p:sp>
      <p:pic>
        <p:nvPicPr>
          <p:cNvPr id="5" name="Content Placeholder 4" descr="C:\AG\03-Møter\2011_Rose_Trondheim_2-3mai\figures\Scaling factor2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268760"/>
            <a:ext cx="4596224" cy="52341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100" y="142875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6100" y="1340768"/>
            <a:ext cx="7772400" cy="4386263"/>
          </a:xfrm>
        </p:spPr>
        <p:txBody>
          <a:bodyPr/>
          <a:lstStyle/>
          <a:p>
            <a:pPr>
              <a:spcBef>
                <a:spcPts val="1500"/>
              </a:spcBef>
              <a:spcAft>
                <a:spcPts val="1500"/>
              </a:spcAft>
              <a:defRPr/>
            </a:pPr>
            <a:r>
              <a:rPr lang="en-US" dirty="0" smtClean="0"/>
              <a:t>An efficient method to estimate velocity and thickness change for thin CO</a:t>
            </a:r>
            <a:r>
              <a:rPr lang="en-US" baseline="-25000" dirty="0" smtClean="0"/>
              <a:t>2</a:t>
            </a:r>
            <a:r>
              <a:rPr lang="en-US" dirty="0" smtClean="0"/>
              <a:t> layers (</a:t>
            </a:r>
            <a:r>
              <a:rPr lang="en-US" u="sng" dirty="0" smtClean="0"/>
              <a:t>uniform</a:t>
            </a:r>
            <a:r>
              <a:rPr lang="en-US" dirty="0" smtClean="0"/>
              <a:t> and </a:t>
            </a:r>
            <a:r>
              <a:rPr lang="en-US" u="sng" dirty="0" smtClean="0"/>
              <a:t>patchy</a:t>
            </a:r>
            <a:r>
              <a:rPr lang="en-US" dirty="0" smtClean="0"/>
              <a:t> saturations)</a:t>
            </a:r>
          </a:p>
          <a:p>
            <a:pPr>
              <a:spcBef>
                <a:spcPts val="1500"/>
              </a:spcBef>
              <a:spcAft>
                <a:spcPts val="1500"/>
              </a:spcAft>
              <a:defRPr/>
            </a:pPr>
            <a:r>
              <a:rPr lang="en-US" dirty="0" smtClean="0"/>
              <a:t>Further testing on real data is needed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100" y="142875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mtClean="0"/>
              <a:t>Acknowledgement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6100" y="1971675"/>
            <a:ext cx="7772400" cy="4600575"/>
          </a:xfrm>
        </p:spPr>
        <p:txBody>
          <a:bodyPr/>
          <a:lstStyle/>
          <a:p>
            <a:pPr>
              <a:spcBef>
                <a:spcPts val="800"/>
              </a:spcBef>
              <a:spcAft>
                <a:spcPts val="800"/>
              </a:spcAft>
              <a:defRPr/>
            </a:pPr>
            <a:r>
              <a:rPr lang="en-US" dirty="0" smtClean="0"/>
              <a:t>Hossein </a:t>
            </a:r>
            <a:r>
              <a:rPr lang="en-US" dirty="0" err="1" smtClean="0"/>
              <a:t>Mehdi</a:t>
            </a:r>
            <a:r>
              <a:rPr lang="en-US" dirty="0" smtClean="0"/>
              <a:t> </a:t>
            </a:r>
            <a:r>
              <a:rPr lang="en-US" dirty="0" err="1" smtClean="0"/>
              <a:t>Zadeh</a:t>
            </a:r>
            <a:r>
              <a:rPr lang="en-US" dirty="0" smtClean="0"/>
              <a:t> </a:t>
            </a:r>
          </a:p>
          <a:p>
            <a:pPr>
              <a:spcBef>
                <a:spcPts val="800"/>
              </a:spcBef>
              <a:spcAft>
                <a:spcPts val="800"/>
              </a:spcAft>
              <a:defRPr/>
            </a:pPr>
            <a:r>
              <a:rPr lang="en-US" dirty="0" smtClean="0"/>
              <a:t>Alexey Stovas</a:t>
            </a:r>
          </a:p>
          <a:p>
            <a:pPr>
              <a:spcBef>
                <a:spcPts val="800"/>
              </a:spcBef>
              <a:spcAft>
                <a:spcPts val="800"/>
              </a:spcAft>
              <a:defRPr/>
            </a:pPr>
            <a:r>
              <a:rPr lang="en-US" dirty="0" smtClean="0"/>
              <a:t>Erik Lindeberg</a:t>
            </a:r>
          </a:p>
          <a:p>
            <a:pPr>
              <a:spcBef>
                <a:spcPts val="800"/>
              </a:spcBef>
              <a:spcAft>
                <a:spcPts val="800"/>
              </a:spcAft>
              <a:defRPr/>
            </a:pPr>
            <a:r>
              <a:rPr lang="en-US" dirty="0" smtClean="0"/>
              <a:t>Mathias Alerini</a:t>
            </a:r>
          </a:p>
          <a:p>
            <a:pPr>
              <a:spcBef>
                <a:spcPts val="800"/>
              </a:spcBef>
              <a:spcAft>
                <a:spcPts val="800"/>
              </a:spcAft>
              <a:buNone/>
              <a:defRPr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100" y="142860"/>
            <a:ext cx="8597900" cy="1143000"/>
          </a:xfrm>
        </p:spPr>
        <p:txBody>
          <a:bodyPr/>
          <a:lstStyle/>
          <a:p>
            <a:r>
              <a:rPr lang="en-US" dirty="0" smtClean="0"/>
              <a:t>Layers of CO</a:t>
            </a:r>
            <a:r>
              <a:rPr lang="en-US" baseline="-25000" dirty="0" smtClean="0"/>
              <a:t>2 </a:t>
            </a:r>
            <a:r>
              <a:rPr lang="en-US" dirty="0" smtClean="0">
                <a:latin typeface="Arial" charset="0"/>
              </a:rPr>
              <a:t> -  3 years disposal in the Utsira</a:t>
            </a:r>
            <a:endParaRPr lang="en-US" dirty="0"/>
          </a:p>
        </p:txBody>
      </p:sp>
      <p:pic>
        <p:nvPicPr>
          <p:cNvPr id="6" name="Picture 7" descr="slide_simco2"/>
          <p:cNvPicPr>
            <a:picLocks noChangeAspect="1" noChangeArrowheads="1"/>
          </p:cNvPicPr>
          <p:nvPr/>
        </p:nvPicPr>
        <p:blipFill>
          <a:blip r:embed="rId2" cstate="print"/>
          <a:srcRect b="14224"/>
          <a:stretch>
            <a:fillRect/>
          </a:stretch>
        </p:blipFill>
        <p:spPr bwMode="auto">
          <a:xfrm>
            <a:off x="4757068" y="1412777"/>
            <a:ext cx="3991396" cy="4041473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7" name="Picture 8" descr="slide_simco1"/>
          <p:cNvPicPr>
            <a:picLocks noChangeAspect="1" noChangeArrowheads="1"/>
          </p:cNvPicPr>
          <p:nvPr/>
        </p:nvPicPr>
        <p:blipFill>
          <a:blip r:embed="rId3" cstate="print"/>
          <a:srcRect b="14224"/>
          <a:stretch>
            <a:fillRect/>
          </a:stretch>
        </p:blipFill>
        <p:spPr bwMode="auto">
          <a:xfrm>
            <a:off x="539552" y="1412776"/>
            <a:ext cx="3979135" cy="4041474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539552" y="1412777"/>
            <a:ext cx="2808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tx2"/>
                </a:solidFill>
              </a:rPr>
              <a:t>Reservoir simulation</a:t>
            </a:r>
            <a:endParaRPr lang="en-US" sz="1200" b="1" dirty="0">
              <a:solidFill>
                <a:schemeClr val="tx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88023" y="1423810"/>
            <a:ext cx="28083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tx2"/>
                </a:solidFill>
              </a:rPr>
              <a:t>Time lapse seismic images</a:t>
            </a:r>
            <a:endParaRPr lang="en-US" sz="1200" b="1" dirty="0">
              <a:solidFill>
                <a:schemeClr val="tx2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546100" y="5517232"/>
            <a:ext cx="8202364" cy="126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is injected at the base of the Utsira aquifer in Sleipner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rises due to buoyancy and accumulates under thin shale layers on its way up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546100" y="142875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The Problem</a:t>
            </a:r>
          </a:p>
        </p:txBody>
      </p:sp>
      <p:sp>
        <p:nvSpPr>
          <p:cNvPr id="41991" name="Rectangle 6"/>
          <p:cNvSpPr>
            <a:spLocks noChangeArrowheads="1"/>
          </p:cNvSpPr>
          <p:nvPr/>
        </p:nvSpPr>
        <p:spPr bwMode="auto">
          <a:xfrm>
            <a:off x="5357813" y="2573338"/>
            <a:ext cx="1068387" cy="117475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nb-NO"/>
          </a:p>
        </p:txBody>
      </p:sp>
      <p:sp>
        <p:nvSpPr>
          <p:cNvPr id="41992" name="Freeform 7"/>
          <p:cNvSpPr>
            <a:spLocks/>
          </p:cNvSpPr>
          <p:nvPr/>
        </p:nvSpPr>
        <p:spPr bwMode="auto">
          <a:xfrm>
            <a:off x="642938" y="1857375"/>
            <a:ext cx="3500437" cy="47625"/>
          </a:xfrm>
          <a:custGeom>
            <a:avLst/>
            <a:gdLst>
              <a:gd name="T0" fmla="*/ 0 w 3161"/>
              <a:gd name="T1" fmla="*/ 91 h 106"/>
              <a:gd name="T2" fmla="*/ 1724 w 3161"/>
              <a:gd name="T3" fmla="*/ 0 h 106"/>
              <a:gd name="T4" fmla="*/ 2949 w 3161"/>
              <a:gd name="T5" fmla="*/ 91 h 106"/>
              <a:gd name="T6" fmla="*/ 2994 w 3161"/>
              <a:gd name="T7" fmla="*/ 91 h 106"/>
              <a:gd name="T8" fmla="*/ 0 60000 65536"/>
              <a:gd name="T9" fmla="*/ 0 60000 65536"/>
              <a:gd name="T10" fmla="*/ 0 60000 65536"/>
              <a:gd name="T11" fmla="*/ 0 60000 65536"/>
              <a:gd name="T12" fmla="*/ 0 w 3161"/>
              <a:gd name="T13" fmla="*/ 0 h 106"/>
              <a:gd name="T14" fmla="*/ 3161 w 3161"/>
              <a:gd name="T15" fmla="*/ 106 h 10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161" h="106">
                <a:moveTo>
                  <a:pt x="0" y="91"/>
                </a:moveTo>
                <a:cubicBezTo>
                  <a:pt x="616" y="45"/>
                  <a:pt x="1233" y="0"/>
                  <a:pt x="1724" y="0"/>
                </a:cubicBezTo>
                <a:cubicBezTo>
                  <a:pt x="2215" y="0"/>
                  <a:pt x="2737" y="76"/>
                  <a:pt x="2949" y="91"/>
                </a:cubicBezTo>
                <a:cubicBezTo>
                  <a:pt x="3161" y="106"/>
                  <a:pt x="3077" y="98"/>
                  <a:pt x="2994" y="91"/>
                </a:cubicBezTo>
              </a:path>
            </a:pathLst>
          </a:custGeom>
          <a:noFill/>
          <a:ln w="88900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41993" name="Line 9"/>
          <p:cNvSpPr>
            <a:spLocks noChangeShapeType="1"/>
          </p:cNvSpPr>
          <p:nvPr/>
        </p:nvSpPr>
        <p:spPr bwMode="auto">
          <a:xfrm>
            <a:off x="571500" y="3665538"/>
            <a:ext cx="3571875" cy="0"/>
          </a:xfrm>
          <a:prstGeom prst="line">
            <a:avLst/>
          </a:prstGeom>
          <a:noFill/>
          <a:ln w="889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41994" name="Line 13"/>
          <p:cNvSpPr>
            <a:spLocks noChangeShapeType="1"/>
          </p:cNvSpPr>
          <p:nvPr/>
        </p:nvSpPr>
        <p:spPr bwMode="auto">
          <a:xfrm>
            <a:off x="5286375" y="3665538"/>
            <a:ext cx="1360488" cy="0"/>
          </a:xfrm>
          <a:prstGeom prst="line">
            <a:avLst/>
          </a:prstGeom>
          <a:noFill/>
          <a:ln w="635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41995" name="Freeform 22"/>
          <p:cNvSpPr>
            <a:spLocks/>
          </p:cNvSpPr>
          <p:nvPr/>
        </p:nvSpPr>
        <p:spPr bwMode="auto">
          <a:xfrm>
            <a:off x="5286375" y="3665538"/>
            <a:ext cx="1263650" cy="214312"/>
          </a:xfrm>
          <a:custGeom>
            <a:avLst/>
            <a:gdLst>
              <a:gd name="T0" fmla="*/ 1263053 w 2109521"/>
              <a:gd name="T1" fmla="*/ 0 h 253253"/>
              <a:gd name="T2" fmla="*/ 1231687 w 2109521"/>
              <a:gd name="T3" fmla="*/ 24181 h 253253"/>
              <a:gd name="T4" fmla="*/ 1223132 w 2109521"/>
              <a:gd name="T5" fmla="*/ 28212 h 253253"/>
              <a:gd name="T6" fmla="*/ 1203172 w 2109521"/>
              <a:gd name="T7" fmla="*/ 44333 h 253253"/>
              <a:gd name="T8" fmla="*/ 1191766 w 2109521"/>
              <a:gd name="T9" fmla="*/ 48363 h 253253"/>
              <a:gd name="T10" fmla="*/ 1163251 w 2109521"/>
              <a:gd name="T11" fmla="*/ 72544 h 253253"/>
              <a:gd name="T12" fmla="*/ 1154696 w 2109521"/>
              <a:gd name="T13" fmla="*/ 76575 h 253253"/>
              <a:gd name="T14" fmla="*/ 1134736 w 2109521"/>
              <a:gd name="T15" fmla="*/ 84635 h 253253"/>
              <a:gd name="T16" fmla="*/ 1103370 w 2109521"/>
              <a:gd name="T17" fmla="*/ 104786 h 253253"/>
              <a:gd name="T18" fmla="*/ 1063449 w 2109521"/>
              <a:gd name="T19" fmla="*/ 120907 h 253253"/>
              <a:gd name="T20" fmla="*/ 1054894 w 2109521"/>
              <a:gd name="T21" fmla="*/ 128968 h 253253"/>
              <a:gd name="T22" fmla="*/ 1043488 w 2109521"/>
              <a:gd name="T23" fmla="*/ 132998 h 253253"/>
              <a:gd name="T24" fmla="*/ 1034934 w 2109521"/>
              <a:gd name="T25" fmla="*/ 137028 h 253253"/>
              <a:gd name="T26" fmla="*/ 995013 w 2109521"/>
              <a:gd name="T27" fmla="*/ 145089 h 253253"/>
              <a:gd name="T28" fmla="*/ 955092 w 2109521"/>
              <a:gd name="T29" fmla="*/ 161210 h 253253"/>
              <a:gd name="T30" fmla="*/ 940834 w 2109521"/>
              <a:gd name="T31" fmla="*/ 165240 h 253253"/>
              <a:gd name="T32" fmla="*/ 920874 w 2109521"/>
              <a:gd name="T33" fmla="*/ 173301 h 253253"/>
              <a:gd name="T34" fmla="*/ 886656 w 2109521"/>
              <a:gd name="T35" fmla="*/ 181361 h 253253"/>
              <a:gd name="T36" fmla="*/ 860992 w 2109521"/>
              <a:gd name="T37" fmla="*/ 189422 h 253253"/>
              <a:gd name="T38" fmla="*/ 826774 w 2109521"/>
              <a:gd name="T39" fmla="*/ 193452 h 253253"/>
              <a:gd name="T40" fmla="*/ 818220 w 2109521"/>
              <a:gd name="T41" fmla="*/ 197482 h 253253"/>
              <a:gd name="T42" fmla="*/ 692754 w 2109521"/>
              <a:gd name="T43" fmla="*/ 205543 h 253253"/>
              <a:gd name="T44" fmla="*/ 490298 w 2109521"/>
              <a:gd name="T45" fmla="*/ 197482 h 253253"/>
              <a:gd name="T46" fmla="*/ 433268 w 2109521"/>
              <a:gd name="T47" fmla="*/ 185391 h 253253"/>
              <a:gd name="T48" fmla="*/ 396198 w 2109521"/>
              <a:gd name="T49" fmla="*/ 169270 h 253253"/>
              <a:gd name="T50" fmla="*/ 376238 w 2109521"/>
              <a:gd name="T51" fmla="*/ 165240 h 253253"/>
              <a:gd name="T52" fmla="*/ 356278 w 2109521"/>
              <a:gd name="T53" fmla="*/ 157180 h 253253"/>
              <a:gd name="T54" fmla="*/ 342020 w 2109521"/>
              <a:gd name="T55" fmla="*/ 153149 h 253253"/>
              <a:gd name="T56" fmla="*/ 304951 w 2109521"/>
              <a:gd name="T57" fmla="*/ 141059 h 253253"/>
              <a:gd name="T58" fmla="*/ 284990 w 2109521"/>
              <a:gd name="T59" fmla="*/ 132998 h 253253"/>
              <a:gd name="T60" fmla="*/ 256475 w 2109521"/>
              <a:gd name="T61" fmla="*/ 124938 h 253253"/>
              <a:gd name="T62" fmla="*/ 242218 w 2109521"/>
              <a:gd name="T63" fmla="*/ 112847 h 253253"/>
              <a:gd name="T64" fmla="*/ 227960 w 2109521"/>
              <a:gd name="T65" fmla="*/ 108817 h 253253"/>
              <a:gd name="T66" fmla="*/ 205148 w 2109521"/>
              <a:gd name="T67" fmla="*/ 100756 h 253253"/>
              <a:gd name="T68" fmla="*/ 182336 w 2109521"/>
              <a:gd name="T69" fmla="*/ 88665 h 253253"/>
              <a:gd name="T70" fmla="*/ 173782 w 2109521"/>
              <a:gd name="T71" fmla="*/ 80605 h 253253"/>
              <a:gd name="T72" fmla="*/ 159524 w 2109521"/>
              <a:gd name="T73" fmla="*/ 76575 h 253253"/>
              <a:gd name="T74" fmla="*/ 136712 w 2109521"/>
              <a:gd name="T75" fmla="*/ 64484 h 253253"/>
              <a:gd name="T76" fmla="*/ 108197 w 2109521"/>
              <a:gd name="T77" fmla="*/ 56423 h 253253"/>
              <a:gd name="T78" fmla="*/ 99643 w 2109521"/>
              <a:gd name="T79" fmla="*/ 52394 h 253253"/>
              <a:gd name="T80" fmla="*/ 88237 w 2109521"/>
              <a:gd name="T81" fmla="*/ 48363 h 253253"/>
              <a:gd name="T82" fmla="*/ 62573 w 2109521"/>
              <a:gd name="T83" fmla="*/ 36273 h 253253"/>
              <a:gd name="T84" fmla="*/ 54019 w 2109521"/>
              <a:gd name="T85" fmla="*/ 32242 h 253253"/>
              <a:gd name="T86" fmla="*/ 45464 w 2109521"/>
              <a:gd name="T87" fmla="*/ 28212 h 253253"/>
              <a:gd name="T88" fmla="*/ 16949 w 2109521"/>
              <a:gd name="T89" fmla="*/ 16121 h 253253"/>
              <a:gd name="T90" fmla="*/ 2692 w 2109521"/>
              <a:gd name="T91" fmla="*/ 12091 h 253253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2109521" h="253253">
                <a:moveTo>
                  <a:pt x="2109521" y="0"/>
                </a:moveTo>
                <a:cubicBezTo>
                  <a:pt x="2087152" y="14912"/>
                  <a:pt x="2091093" y="13138"/>
                  <a:pt x="2057133" y="28575"/>
                </a:cubicBezTo>
                <a:cubicBezTo>
                  <a:pt x="2052563" y="30652"/>
                  <a:pt x="2047336" y="31093"/>
                  <a:pt x="2042846" y="33338"/>
                </a:cubicBezTo>
                <a:cubicBezTo>
                  <a:pt x="2015221" y="47151"/>
                  <a:pt x="2042893" y="39869"/>
                  <a:pt x="2009508" y="52388"/>
                </a:cubicBezTo>
                <a:cubicBezTo>
                  <a:pt x="2003379" y="54686"/>
                  <a:pt x="1996808" y="55563"/>
                  <a:pt x="1990458" y="57150"/>
                </a:cubicBezTo>
                <a:cubicBezTo>
                  <a:pt x="1974583" y="66675"/>
                  <a:pt x="1960396" y="79870"/>
                  <a:pt x="1942833" y="85725"/>
                </a:cubicBezTo>
                <a:cubicBezTo>
                  <a:pt x="1938071" y="87313"/>
                  <a:pt x="1933373" y="89109"/>
                  <a:pt x="1928546" y="90488"/>
                </a:cubicBezTo>
                <a:cubicBezTo>
                  <a:pt x="1921419" y="92524"/>
                  <a:pt x="1902825" y="96204"/>
                  <a:pt x="1895208" y="100013"/>
                </a:cubicBezTo>
                <a:cubicBezTo>
                  <a:pt x="1845041" y="125097"/>
                  <a:pt x="1879988" y="114534"/>
                  <a:pt x="1842821" y="123825"/>
                </a:cubicBezTo>
                <a:cubicBezTo>
                  <a:pt x="1795886" y="147292"/>
                  <a:pt x="1861300" y="116674"/>
                  <a:pt x="1776146" y="142875"/>
                </a:cubicBezTo>
                <a:cubicBezTo>
                  <a:pt x="1770675" y="144558"/>
                  <a:pt x="1767119" y="150145"/>
                  <a:pt x="1761858" y="152400"/>
                </a:cubicBezTo>
                <a:cubicBezTo>
                  <a:pt x="1755842" y="154978"/>
                  <a:pt x="1749102" y="155365"/>
                  <a:pt x="1742808" y="157163"/>
                </a:cubicBezTo>
                <a:cubicBezTo>
                  <a:pt x="1737981" y="158542"/>
                  <a:pt x="1733421" y="160836"/>
                  <a:pt x="1728521" y="161925"/>
                </a:cubicBezTo>
                <a:cubicBezTo>
                  <a:pt x="1710854" y="165851"/>
                  <a:pt x="1678337" y="169389"/>
                  <a:pt x="1661846" y="171450"/>
                </a:cubicBezTo>
                <a:cubicBezTo>
                  <a:pt x="1634609" y="180529"/>
                  <a:pt x="1625075" y="184519"/>
                  <a:pt x="1595171" y="190500"/>
                </a:cubicBezTo>
                <a:cubicBezTo>
                  <a:pt x="1587233" y="192088"/>
                  <a:pt x="1579211" y="193300"/>
                  <a:pt x="1571358" y="195263"/>
                </a:cubicBezTo>
                <a:cubicBezTo>
                  <a:pt x="1560146" y="198066"/>
                  <a:pt x="1549330" y="202407"/>
                  <a:pt x="1538021" y="204788"/>
                </a:cubicBezTo>
                <a:cubicBezTo>
                  <a:pt x="1519122" y="208767"/>
                  <a:pt x="1499724" y="210124"/>
                  <a:pt x="1480871" y="214313"/>
                </a:cubicBezTo>
                <a:cubicBezTo>
                  <a:pt x="1466583" y="217488"/>
                  <a:pt x="1452497" y="221768"/>
                  <a:pt x="1438008" y="223838"/>
                </a:cubicBezTo>
                <a:cubicBezTo>
                  <a:pt x="1419084" y="226541"/>
                  <a:pt x="1399908" y="227013"/>
                  <a:pt x="1380858" y="228600"/>
                </a:cubicBezTo>
                <a:cubicBezTo>
                  <a:pt x="1376096" y="230188"/>
                  <a:pt x="1371398" y="231984"/>
                  <a:pt x="1366571" y="233363"/>
                </a:cubicBezTo>
                <a:cubicBezTo>
                  <a:pt x="1296958" y="253253"/>
                  <a:pt x="1246727" y="240645"/>
                  <a:pt x="1157021" y="242888"/>
                </a:cubicBezTo>
                <a:cubicBezTo>
                  <a:pt x="1108635" y="242024"/>
                  <a:pt x="914036" y="242878"/>
                  <a:pt x="818883" y="233363"/>
                </a:cubicBezTo>
                <a:cubicBezTo>
                  <a:pt x="818554" y="233330"/>
                  <a:pt x="744338" y="224991"/>
                  <a:pt x="723633" y="219075"/>
                </a:cubicBezTo>
                <a:cubicBezTo>
                  <a:pt x="702919" y="213157"/>
                  <a:pt x="683056" y="203904"/>
                  <a:pt x="661721" y="200025"/>
                </a:cubicBezTo>
                <a:cubicBezTo>
                  <a:pt x="650677" y="198017"/>
                  <a:pt x="639496" y="196850"/>
                  <a:pt x="628383" y="195263"/>
                </a:cubicBezTo>
                <a:cubicBezTo>
                  <a:pt x="617271" y="192088"/>
                  <a:pt x="606258" y="188541"/>
                  <a:pt x="595046" y="185738"/>
                </a:cubicBezTo>
                <a:cubicBezTo>
                  <a:pt x="587193" y="183775"/>
                  <a:pt x="579043" y="183105"/>
                  <a:pt x="571233" y="180975"/>
                </a:cubicBezTo>
                <a:cubicBezTo>
                  <a:pt x="513709" y="165286"/>
                  <a:pt x="573057" y="175792"/>
                  <a:pt x="509321" y="166688"/>
                </a:cubicBezTo>
                <a:cubicBezTo>
                  <a:pt x="498208" y="163513"/>
                  <a:pt x="487233" y="159810"/>
                  <a:pt x="475983" y="157163"/>
                </a:cubicBezTo>
                <a:cubicBezTo>
                  <a:pt x="460224" y="153455"/>
                  <a:pt x="428358" y="147638"/>
                  <a:pt x="428358" y="147638"/>
                </a:cubicBezTo>
                <a:cubicBezTo>
                  <a:pt x="420421" y="142875"/>
                  <a:pt x="413141" y="136788"/>
                  <a:pt x="404546" y="133350"/>
                </a:cubicBezTo>
                <a:cubicBezTo>
                  <a:pt x="397030" y="130344"/>
                  <a:pt x="388621" y="130408"/>
                  <a:pt x="380733" y="128588"/>
                </a:cubicBezTo>
                <a:cubicBezTo>
                  <a:pt x="367977" y="125645"/>
                  <a:pt x="355052" y="123203"/>
                  <a:pt x="342633" y="119063"/>
                </a:cubicBezTo>
                <a:cubicBezTo>
                  <a:pt x="330271" y="114942"/>
                  <a:pt x="315916" y="110467"/>
                  <a:pt x="304533" y="104775"/>
                </a:cubicBezTo>
                <a:cubicBezTo>
                  <a:pt x="299414" y="102215"/>
                  <a:pt x="295605" y="97260"/>
                  <a:pt x="290246" y="95250"/>
                </a:cubicBezTo>
                <a:cubicBezTo>
                  <a:pt x="282667" y="92408"/>
                  <a:pt x="274286" y="92451"/>
                  <a:pt x="266433" y="90488"/>
                </a:cubicBezTo>
                <a:cubicBezTo>
                  <a:pt x="222330" y="79462"/>
                  <a:pt x="293772" y="93650"/>
                  <a:pt x="228333" y="76200"/>
                </a:cubicBezTo>
                <a:cubicBezTo>
                  <a:pt x="212690" y="72029"/>
                  <a:pt x="196483" y="70315"/>
                  <a:pt x="180708" y="66675"/>
                </a:cubicBezTo>
                <a:cubicBezTo>
                  <a:pt x="175817" y="65546"/>
                  <a:pt x="171248" y="63292"/>
                  <a:pt x="166421" y="61913"/>
                </a:cubicBezTo>
                <a:cubicBezTo>
                  <a:pt x="160127" y="60115"/>
                  <a:pt x="153640" y="59031"/>
                  <a:pt x="147371" y="57150"/>
                </a:cubicBezTo>
                <a:cubicBezTo>
                  <a:pt x="132946" y="52822"/>
                  <a:pt x="118796" y="47626"/>
                  <a:pt x="104508" y="42863"/>
                </a:cubicBezTo>
                <a:lnTo>
                  <a:pt x="90221" y="38100"/>
                </a:lnTo>
                <a:lnTo>
                  <a:pt x="75933" y="33338"/>
                </a:lnTo>
                <a:cubicBezTo>
                  <a:pt x="50708" y="16521"/>
                  <a:pt x="70445" y="26711"/>
                  <a:pt x="28308" y="19050"/>
                </a:cubicBezTo>
                <a:cubicBezTo>
                  <a:pt x="0" y="13903"/>
                  <a:pt x="17675" y="14288"/>
                  <a:pt x="4496" y="14288"/>
                </a:cubicBezTo>
              </a:path>
            </a:pathLst>
          </a:custGeom>
          <a:noFill/>
          <a:ln w="889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41996" name="Freeform 7"/>
          <p:cNvSpPr>
            <a:spLocks/>
          </p:cNvSpPr>
          <p:nvPr/>
        </p:nvSpPr>
        <p:spPr bwMode="auto">
          <a:xfrm>
            <a:off x="4572000" y="1905000"/>
            <a:ext cx="3857625" cy="44450"/>
          </a:xfrm>
          <a:custGeom>
            <a:avLst/>
            <a:gdLst>
              <a:gd name="T0" fmla="*/ 0 w 3161"/>
              <a:gd name="T1" fmla="*/ 91 h 106"/>
              <a:gd name="T2" fmla="*/ 1724 w 3161"/>
              <a:gd name="T3" fmla="*/ 0 h 106"/>
              <a:gd name="T4" fmla="*/ 2949 w 3161"/>
              <a:gd name="T5" fmla="*/ 91 h 106"/>
              <a:gd name="T6" fmla="*/ 2994 w 3161"/>
              <a:gd name="T7" fmla="*/ 91 h 106"/>
              <a:gd name="T8" fmla="*/ 0 60000 65536"/>
              <a:gd name="T9" fmla="*/ 0 60000 65536"/>
              <a:gd name="T10" fmla="*/ 0 60000 65536"/>
              <a:gd name="T11" fmla="*/ 0 60000 65536"/>
              <a:gd name="T12" fmla="*/ 0 w 3161"/>
              <a:gd name="T13" fmla="*/ 0 h 106"/>
              <a:gd name="T14" fmla="*/ 3161 w 3161"/>
              <a:gd name="T15" fmla="*/ 106 h 10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161" h="106">
                <a:moveTo>
                  <a:pt x="0" y="91"/>
                </a:moveTo>
                <a:cubicBezTo>
                  <a:pt x="616" y="45"/>
                  <a:pt x="1233" y="0"/>
                  <a:pt x="1724" y="0"/>
                </a:cubicBezTo>
                <a:cubicBezTo>
                  <a:pt x="2215" y="0"/>
                  <a:pt x="2737" y="76"/>
                  <a:pt x="2949" y="91"/>
                </a:cubicBezTo>
                <a:cubicBezTo>
                  <a:pt x="3161" y="106"/>
                  <a:pt x="3077" y="98"/>
                  <a:pt x="2994" y="91"/>
                </a:cubicBezTo>
              </a:path>
            </a:pathLst>
          </a:custGeom>
          <a:noFill/>
          <a:ln w="88900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41997" name="Line 9"/>
          <p:cNvSpPr>
            <a:spLocks noChangeShapeType="1"/>
          </p:cNvSpPr>
          <p:nvPr/>
        </p:nvSpPr>
        <p:spPr bwMode="auto">
          <a:xfrm>
            <a:off x="4638675" y="3665538"/>
            <a:ext cx="647700" cy="0"/>
          </a:xfrm>
          <a:prstGeom prst="line">
            <a:avLst/>
          </a:prstGeom>
          <a:noFill/>
          <a:ln w="889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41998" name="Line 9"/>
          <p:cNvSpPr>
            <a:spLocks noChangeShapeType="1"/>
          </p:cNvSpPr>
          <p:nvPr/>
        </p:nvSpPr>
        <p:spPr bwMode="auto">
          <a:xfrm>
            <a:off x="6511925" y="3665538"/>
            <a:ext cx="1846263" cy="0"/>
          </a:xfrm>
          <a:prstGeom prst="line">
            <a:avLst/>
          </a:prstGeom>
          <a:noFill/>
          <a:ln w="889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graphicFrame>
        <p:nvGraphicFramePr>
          <p:cNvPr id="41987" name="Object 3"/>
          <p:cNvGraphicFramePr>
            <a:graphicFrameLocks noChangeAspect="1"/>
          </p:cNvGraphicFramePr>
          <p:nvPr/>
        </p:nvGraphicFramePr>
        <p:xfrm>
          <a:off x="6500813" y="2405063"/>
          <a:ext cx="857250" cy="403225"/>
        </p:xfrm>
        <a:graphic>
          <a:graphicData uri="http://schemas.openxmlformats.org/presentationml/2006/ole">
            <p:oleObj spid="_x0000_s41987" name="Equation" r:id="rId3" imgW="431640" imgH="203040" progId="Equation.DSMT4">
              <p:embed/>
            </p:oleObj>
          </a:graphicData>
        </a:graphic>
      </p:graphicFrame>
      <p:graphicFrame>
        <p:nvGraphicFramePr>
          <p:cNvPr id="41988" name="Object 4"/>
          <p:cNvGraphicFramePr>
            <a:graphicFrameLocks noChangeAspect="1"/>
          </p:cNvGraphicFramePr>
          <p:nvPr/>
        </p:nvGraphicFramePr>
        <p:xfrm>
          <a:off x="7358063" y="4064000"/>
          <a:ext cx="519112" cy="327025"/>
        </p:xfrm>
        <a:graphic>
          <a:graphicData uri="http://schemas.openxmlformats.org/presentationml/2006/ole">
            <p:oleObj spid="_x0000_s41988" name="Equation" r:id="rId4" imgW="241200" imgH="164880" progId="Equation.DSMT4">
              <p:embed/>
            </p:oleObj>
          </a:graphicData>
        </a:graphic>
      </p:graphicFrame>
      <p:cxnSp>
        <p:nvCxnSpPr>
          <p:cNvPr id="41999" name="Straight Arrow Connector 20"/>
          <p:cNvCxnSpPr>
            <a:cxnSpLocks noChangeShapeType="1"/>
          </p:cNvCxnSpPr>
          <p:nvPr/>
        </p:nvCxnSpPr>
        <p:spPr bwMode="auto">
          <a:xfrm rot="5400000">
            <a:off x="3429000" y="2736850"/>
            <a:ext cx="1714500" cy="0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graphicFrame>
        <p:nvGraphicFramePr>
          <p:cNvPr id="41989" name="Object 5"/>
          <p:cNvGraphicFramePr>
            <a:graphicFrameLocks noChangeAspect="1"/>
          </p:cNvGraphicFramePr>
          <p:nvPr/>
        </p:nvGraphicFramePr>
        <p:xfrm>
          <a:off x="3941763" y="2451100"/>
          <a:ext cx="773112" cy="474663"/>
        </p:xfrm>
        <a:graphic>
          <a:graphicData uri="http://schemas.openxmlformats.org/presentationml/2006/ole">
            <p:oleObj spid="_x0000_s41989" name="Equation" r:id="rId5" imgW="304560" imgH="203040" progId="Equation.DSMT4">
              <p:embed/>
            </p:oleObj>
          </a:graphicData>
        </a:graphic>
      </p:graphicFrame>
      <p:sp>
        <p:nvSpPr>
          <p:cNvPr id="42000" name="Rounded Rectangle 31"/>
          <p:cNvSpPr>
            <a:spLocks noChangeArrowheads="1"/>
          </p:cNvSpPr>
          <p:nvPr/>
        </p:nvSpPr>
        <p:spPr bwMode="auto">
          <a:xfrm>
            <a:off x="714375" y="2047875"/>
            <a:ext cx="714375" cy="357188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r>
              <a:rPr lang="nb-NO" sz="1400">
                <a:solidFill>
                  <a:schemeClr val="tx2"/>
                </a:solidFill>
              </a:rPr>
              <a:t>Base</a:t>
            </a:r>
          </a:p>
        </p:txBody>
      </p:sp>
      <p:sp>
        <p:nvSpPr>
          <p:cNvPr id="42001" name="Rounded Rectangle 32"/>
          <p:cNvSpPr>
            <a:spLocks noChangeArrowheads="1"/>
          </p:cNvSpPr>
          <p:nvPr/>
        </p:nvSpPr>
        <p:spPr bwMode="auto">
          <a:xfrm>
            <a:off x="7572375" y="2047875"/>
            <a:ext cx="857250" cy="357188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r>
              <a:rPr lang="nb-NO" sz="1400">
                <a:solidFill>
                  <a:schemeClr val="tx2"/>
                </a:solidFill>
              </a:rPr>
              <a:t>Monitor</a:t>
            </a:r>
          </a:p>
        </p:txBody>
      </p:sp>
      <p:cxnSp>
        <p:nvCxnSpPr>
          <p:cNvPr id="42002" name="Straight Arrow Connector 34"/>
          <p:cNvCxnSpPr>
            <a:cxnSpLocks noChangeShapeType="1"/>
          </p:cNvCxnSpPr>
          <p:nvPr/>
        </p:nvCxnSpPr>
        <p:spPr bwMode="auto">
          <a:xfrm rot="10800000">
            <a:off x="6500813" y="3849688"/>
            <a:ext cx="785812" cy="357187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4" name="Rectangle 3"/>
          <p:cNvSpPr txBox="1">
            <a:spLocks noChangeArrowheads="1"/>
          </p:cNvSpPr>
          <p:nvPr/>
        </p:nvSpPr>
        <p:spPr bwMode="auto">
          <a:xfrm>
            <a:off x="428625" y="4643438"/>
            <a:ext cx="8229600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35000"/>
              </a:spcBef>
              <a:spcAft>
                <a:spcPct val="30000"/>
              </a:spcAft>
              <a:defRPr/>
            </a:pPr>
            <a:r>
              <a:rPr lang="en-US" sz="2000" kern="0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For the 4D seismic anomaly, we are interested in an estimate of</a:t>
            </a:r>
          </a:p>
          <a:p>
            <a:pPr marL="762000" lvl="1" indent="-228600" eaLnBrk="0" hangingPunct="0">
              <a:lnSpc>
                <a:spcPct val="90000"/>
              </a:lnSpc>
              <a:spcBef>
                <a:spcPct val="35000"/>
              </a:spcBef>
              <a:spcAft>
                <a:spcPct val="30000"/>
              </a:spcAft>
              <a:buFontTx/>
              <a:buChar char="•"/>
              <a:defRPr/>
            </a:pPr>
            <a:r>
              <a:rPr lang="en-US" sz="2000" kern="0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thickness:  				</a:t>
            </a:r>
            <a:r>
              <a:rPr lang="el-GR" sz="2000" kern="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Δ</a:t>
            </a:r>
            <a:r>
              <a:rPr lang="nb-NO" sz="2000" kern="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Z</a:t>
            </a:r>
            <a:endParaRPr lang="en-US" sz="2000" kern="0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</a:endParaRPr>
          </a:p>
          <a:p>
            <a:pPr marL="762000" lvl="1" indent="-228600" eaLnBrk="0" hangingPunct="0">
              <a:lnSpc>
                <a:spcPct val="90000"/>
              </a:lnSpc>
              <a:spcBef>
                <a:spcPct val="35000"/>
              </a:spcBef>
              <a:spcAft>
                <a:spcPct val="30000"/>
              </a:spcAft>
              <a:buFontTx/>
              <a:buChar char="•"/>
              <a:defRPr/>
            </a:pPr>
            <a:r>
              <a:rPr lang="en-US" sz="2000" kern="0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change in velocity :	</a:t>
            </a:r>
            <a:r>
              <a:rPr lang="el-GR" sz="2000" kern="0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 </a:t>
            </a:r>
            <a:r>
              <a:rPr lang="nb-NO" sz="2000" kern="0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		</a:t>
            </a:r>
            <a:r>
              <a:rPr lang="el-GR" sz="2000" kern="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Δ</a:t>
            </a:r>
            <a:r>
              <a:rPr lang="nb-NO" sz="2000" kern="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V</a:t>
            </a:r>
            <a:endParaRPr lang="en-US" sz="2000" kern="0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</a:endParaRPr>
          </a:p>
          <a:p>
            <a:pPr marL="762000" lvl="1" indent="-228600" eaLnBrk="0" hangingPunct="0">
              <a:lnSpc>
                <a:spcPct val="90000"/>
              </a:lnSpc>
              <a:spcBef>
                <a:spcPct val="35000"/>
              </a:spcBef>
              <a:spcAft>
                <a:spcPct val="30000"/>
              </a:spcAft>
              <a:buFontTx/>
              <a:buChar char="•"/>
              <a:defRPr/>
            </a:pPr>
            <a:r>
              <a:rPr lang="en-US" sz="2000" kern="0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a quantitative measure of saturation   	</a:t>
            </a:r>
            <a:r>
              <a:rPr lang="en-US" sz="2000" kern="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S</a:t>
            </a:r>
            <a:r>
              <a:rPr lang="en-US" sz="2000" kern="0" baseline="-25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anomaly</a:t>
            </a:r>
            <a:endParaRPr lang="en-US" sz="2000" kern="0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39552" y="115888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Estimation of thickness ΔZ, given ΔV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One simple thickness estimate is based on direct picks and: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Alternative method is using </a:t>
            </a:r>
            <a:r>
              <a:rPr lang="en-US" dirty="0" err="1" smtClean="0"/>
              <a:t>Ghaderi</a:t>
            </a:r>
            <a:r>
              <a:rPr lang="en-US" dirty="0" smtClean="0"/>
              <a:t> &amp; </a:t>
            </a:r>
            <a:r>
              <a:rPr lang="en-US" dirty="0" err="1" smtClean="0"/>
              <a:t>Landrø</a:t>
            </a:r>
            <a:r>
              <a:rPr lang="en-US" dirty="0" smtClean="0"/>
              <a:t> (geophysics 2009), 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</p:txBody>
      </p:sp>
      <p:graphicFrame>
        <p:nvGraphicFramePr>
          <p:cNvPr id="67586" name="Object 2"/>
          <p:cNvGraphicFramePr>
            <a:graphicFrameLocks noChangeAspect="1"/>
          </p:cNvGraphicFramePr>
          <p:nvPr/>
        </p:nvGraphicFramePr>
        <p:xfrm>
          <a:off x="2765921" y="3212976"/>
          <a:ext cx="2670175" cy="695325"/>
        </p:xfrm>
        <a:graphic>
          <a:graphicData uri="http://schemas.openxmlformats.org/presentationml/2006/ole">
            <p:oleObj spid="_x0000_s67586" name="Equation" r:id="rId3" imgW="977760" imgH="253800" progId="Equation.DSMT4">
              <p:embed/>
            </p:oleObj>
          </a:graphicData>
        </a:graphic>
      </p:graphicFrame>
      <p:graphicFrame>
        <p:nvGraphicFramePr>
          <p:cNvPr id="67589" name="Object 2"/>
          <p:cNvGraphicFramePr>
            <a:graphicFrameLocks noChangeAspect="1"/>
          </p:cNvGraphicFramePr>
          <p:nvPr/>
        </p:nvGraphicFramePr>
        <p:xfrm>
          <a:off x="2627784" y="5445224"/>
          <a:ext cx="2471737" cy="1000125"/>
        </p:xfrm>
        <a:graphic>
          <a:graphicData uri="http://schemas.openxmlformats.org/presentationml/2006/ole">
            <p:oleObj spid="_x0000_s67589" name="Equation" r:id="rId4" imgW="965160" imgH="39348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239455" y="3897627"/>
            <a:ext cx="2508324" cy="2051653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100" y="142875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Synthetic test of the proposed methods</a:t>
            </a:r>
            <a:endParaRPr lang="en-US" dirty="0"/>
          </a:p>
        </p:txBody>
      </p:sp>
      <p:grpSp>
        <p:nvGrpSpPr>
          <p:cNvPr id="3" name="Group 6"/>
          <p:cNvGrpSpPr/>
          <p:nvPr/>
        </p:nvGrpSpPr>
        <p:grpSpPr>
          <a:xfrm>
            <a:off x="467544" y="4185856"/>
            <a:ext cx="2016224" cy="1368152"/>
            <a:chOff x="2533962" y="3388023"/>
            <a:chExt cx="4176178" cy="2957151"/>
          </a:xfrm>
        </p:grpSpPr>
        <p:sp>
          <p:nvSpPr>
            <p:cNvPr id="91140" name="Rectangle 3"/>
            <p:cNvSpPr>
              <a:spLocks noChangeArrowheads="1"/>
            </p:cNvSpPr>
            <p:nvPr/>
          </p:nvSpPr>
          <p:spPr bwMode="auto">
            <a:xfrm>
              <a:off x="2533962" y="3388023"/>
              <a:ext cx="4156368" cy="2957151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12" name="Freeform 11"/>
            <p:cNvSpPr/>
            <p:nvPr/>
          </p:nvSpPr>
          <p:spPr bwMode="auto">
            <a:xfrm>
              <a:off x="2553774" y="4114277"/>
              <a:ext cx="4156366" cy="518862"/>
            </a:xfrm>
            <a:custGeom>
              <a:avLst/>
              <a:gdLst>
                <a:gd name="connsiteX0" fmla="*/ 5353050 w 5353050"/>
                <a:gd name="connsiteY0" fmla="*/ 0 h 1000125"/>
                <a:gd name="connsiteX1" fmla="*/ 0 w 5353050"/>
                <a:gd name="connsiteY1" fmla="*/ 0 h 1000125"/>
                <a:gd name="connsiteX2" fmla="*/ 5353050 w 5353050"/>
                <a:gd name="connsiteY2" fmla="*/ 1000125 h 1000125"/>
                <a:gd name="connsiteX3" fmla="*/ 5353050 w 5353050"/>
                <a:gd name="connsiteY3" fmla="*/ 0 h 100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53050" h="1000125">
                  <a:moveTo>
                    <a:pt x="5353050" y="0"/>
                  </a:moveTo>
                  <a:lnTo>
                    <a:pt x="0" y="0"/>
                  </a:lnTo>
                  <a:lnTo>
                    <a:pt x="5353050" y="1000125"/>
                  </a:lnTo>
                  <a:lnTo>
                    <a:pt x="5353050" y="0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</p:grpSp>
      <p:pic>
        <p:nvPicPr>
          <p:cNvPr id="8" name="Picture 1" descr="C:\AG\01-drgrad\01-Phase 1\Modeling\Synthetic\figures\wedge_model_40m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9775" y="3060206"/>
            <a:ext cx="2748369" cy="2060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AG\01-drgrad\01-Phase 1\Modeling\Synthetic\figures\rms_wedge_40m.tif"/>
          <p:cNvPicPr>
            <a:picLocks noChangeAspect="1" noChangeArrowheads="1"/>
          </p:cNvPicPr>
          <p:nvPr/>
        </p:nvPicPr>
        <p:blipFill>
          <a:blip r:embed="rId3" cstate="print"/>
          <a:srcRect t="5432"/>
          <a:stretch>
            <a:fillRect/>
          </a:stretch>
        </p:blipFill>
        <p:spPr bwMode="auto">
          <a:xfrm>
            <a:off x="6069908" y="3068960"/>
            <a:ext cx="2894580" cy="205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67544" y="6073551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2"/>
                </a:solidFill>
              </a:rPr>
              <a:t>Wedge model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19872" y="5354052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2"/>
                </a:solidFill>
              </a:rPr>
              <a:t>Seismic response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00192" y="5354052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2"/>
                </a:solidFill>
              </a:rPr>
              <a:t>RMS  amplitude  response of the wedge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251520" y="1593371"/>
            <a:ext cx="2508324" cy="2051653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479609" y="1881600"/>
            <a:ext cx="2006660" cy="1368152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27" name="Down Arrow 26"/>
          <p:cNvSpPr/>
          <p:nvPr/>
        </p:nvSpPr>
        <p:spPr bwMode="auto">
          <a:xfrm>
            <a:off x="1331640" y="3356992"/>
            <a:ext cx="360040" cy="648072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51520" y="1556792"/>
            <a:ext cx="1224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 smtClean="0">
                <a:solidFill>
                  <a:schemeClr val="bg1"/>
                </a:solidFill>
              </a:rPr>
              <a:t>Base</a:t>
            </a:r>
            <a:endParaRPr lang="nb-NO" sz="1600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51520" y="3861048"/>
            <a:ext cx="1224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 smtClean="0">
                <a:solidFill>
                  <a:schemeClr val="bg1"/>
                </a:solidFill>
              </a:rPr>
              <a:t>Monitor</a:t>
            </a:r>
            <a:endParaRPr lang="nb-NO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39552" y="115888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The comparison of the two methods in estimating ΔZ </a:t>
            </a:r>
            <a:endParaRPr lang="en-US" dirty="0"/>
          </a:p>
        </p:txBody>
      </p:sp>
      <p:pic>
        <p:nvPicPr>
          <p:cNvPr id="1054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700808"/>
            <a:ext cx="6871637" cy="4750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46100" y="142875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Observations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46100" y="1971675"/>
            <a:ext cx="7772400" cy="424338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Direct picking on the wedge leads to</a:t>
            </a:r>
          </a:p>
          <a:p>
            <a:pPr lvl="1">
              <a:defRPr/>
            </a:pPr>
            <a:r>
              <a:rPr lang="en-US" dirty="0" smtClean="0"/>
              <a:t>an underestimate for a limited range of thicknesses above the tuning thickness</a:t>
            </a:r>
          </a:p>
          <a:p>
            <a:pPr lvl="1">
              <a:defRPr/>
            </a:pPr>
            <a:r>
              <a:rPr lang="en-US" dirty="0" smtClean="0"/>
              <a:t>For thicknesses below the tuning thickness, it tend to a minimum as the Wedge gets thinner, leading to a gross overestimate. </a:t>
            </a:r>
          </a:p>
          <a:p>
            <a:pPr lvl="1"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Ghaderi &amp; Landrø method: </a:t>
            </a:r>
          </a:p>
          <a:p>
            <a:pPr lvl="1">
              <a:defRPr/>
            </a:pPr>
            <a:r>
              <a:rPr lang="en-US" dirty="0" smtClean="0"/>
              <a:t>The result is better by picking </a:t>
            </a:r>
            <a:r>
              <a:rPr lang="en-US" dirty="0" err="1" smtClean="0"/>
              <a:t>traveltime</a:t>
            </a:r>
            <a:r>
              <a:rPr lang="en-US" dirty="0" smtClean="0"/>
              <a:t> below the event. </a:t>
            </a:r>
          </a:p>
          <a:p>
            <a:pPr lvl="1">
              <a:defRPr/>
            </a:pPr>
            <a:r>
              <a:rPr lang="en-US" dirty="0" smtClean="0"/>
              <a:t>Knowing velocity change, measurements of travel time below the 4D seismic anomaly, can predict the thickness below tuning.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ΔV not known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main challenge: ΔV  is not always known</a:t>
            </a:r>
          </a:p>
          <a:p>
            <a:pPr lvl="1"/>
            <a:r>
              <a:rPr lang="en-US" dirty="0" smtClean="0"/>
              <a:t>Lack of well log, etc.</a:t>
            </a:r>
          </a:p>
          <a:p>
            <a:endParaRPr lang="en-US" dirty="0" smtClean="0"/>
          </a:p>
          <a:p>
            <a:r>
              <a:rPr lang="en-US" dirty="0" err="1" smtClean="0"/>
              <a:t>Ghaderi</a:t>
            </a:r>
            <a:r>
              <a:rPr lang="en-US" dirty="0" smtClean="0"/>
              <a:t> &amp; </a:t>
            </a:r>
            <a:r>
              <a:rPr lang="en-US" dirty="0" err="1" smtClean="0"/>
              <a:t>Landrø</a:t>
            </a:r>
            <a:r>
              <a:rPr lang="en-US" dirty="0" smtClean="0"/>
              <a:t> (2009) propose the use of amplitude information to simultaneously estimate ΔV and ΔZ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om_liggende">
  <a:themeElements>
    <a:clrScheme name="tom_liggende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tom_liggend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n-NO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n-NO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om_liggen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_liggend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_liggend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_liggend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_liggend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_liggend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_liggend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7069</TotalTime>
  <Words>666</Words>
  <Application>Microsoft Office PowerPoint</Application>
  <PresentationFormat>On-screen Show (4:3)</PresentationFormat>
  <Paragraphs>134</Paragraphs>
  <Slides>24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tom_liggende</vt:lpstr>
      <vt:lpstr>Equation</vt:lpstr>
      <vt:lpstr>Velocity and Thickness Estimation of Thin CO2 Layers  with Patchy Saturations</vt:lpstr>
      <vt:lpstr>Outline</vt:lpstr>
      <vt:lpstr>Layers of CO2  -  3 years disposal in the Utsira</vt:lpstr>
      <vt:lpstr>The Problem</vt:lpstr>
      <vt:lpstr>Estimation of thickness ΔZ, given ΔV</vt:lpstr>
      <vt:lpstr>Synthetic test of the proposed methods</vt:lpstr>
      <vt:lpstr>The comparison of the two methods in estimating ΔZ </vt:lpstr>
      <vt:lpstr>Observations</vt:lpstr>
      <vt:lpstr>ΔV not known</vt:lpstr>
      <vt:lpstr>Simultaneous estimation of ΔV and ΔZ Ghaderi &amp; Landrø, Geophysics (2009)</vt:lpstr>
      <vt:lpstr>Inverting for ΔV (exact : 200 m/s)</vt:lpstr>
      <vt:lpstr>Estimated thicknesses from inversion</vt:lpstr>
      <vt:lpstr>Back to real data</vt:lpstr>
      <vt:lpstr>So, what is happening?</vt:lpstr>
      <vt:lpstr>Definition: Patchy vs Uniform saturation</vt:lpstr>
      <vt:lpstr>Some rock physics . . . </vt:lpstr>
      <vt:lpstr>CO2 distribution under thin shale layers</vt:lpstr>
      <vt:lpstr>Modeling the transition zone</vt:lpstr>
      <vt:lpstr>Inverting for ΔV (average = 350 m/s)  Patchy saturation (4 layer model)</vt:lpstr>
      <vt:lpstr>Estimated thicknesses from inversion  Patchy saturation (4 layer model)</vt:lpstr>
      <vt:lpstr>Source amplitude</vt:lpstr>
      <vt:lpstr>Source amplitude determination</vt:lpstr>
      <vt:lpstr>Conclusion</vt:lpstr>
      <vt:lpstr>Acknowledgement</vt:lpstr>
    </vt:vector>
  </TitlesOfParts>
  <Company>NTNU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Ingen lysbildetittel</dc:title>
  <dc:creator>Even Gran</dc:creator>
  <cp:lastModifiedBy>ghaderi</cp:lastModifiedBy>
  <cp:revision>492</cp:revision>
  <cp:lastPrinted>2005-02-28T10:56:27Z</cp:lastPrinted>
  <dcterms:created xsi:type="dcterms:W3CDTF">2002-08-16T11:58:11Z</dcterms:created>
  <dcterms:modified xsi:type="dcterms:W3CDTF">2011-05-03T06:45:28Z</dcterms:modified>
</cp:coreProperties>
</file>