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68" r:id="rId14"/>
    <p:sldId id="269" r:id="rId15"/>
    <p:sldId id="270" r:id="rId16"/>
    <p:sldId id="272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SHALE%20ROCK%20PHYSICS\StressSensAnalyzer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SHALE%20ROCK%20PHYSICS\StressSensAnalyz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B Shale</c:v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'BP3 Shale Analysis'!$AK$30:$AK$33</c:f>
              <c:numCache>
                <c:formatCode>0.00</c:formatCode>
                <c:ptCount val="4"/>
                <c:pt idx="0">
                  <c:v>1.0004167952266929</c:v>
                </c:pt>
                <c:pt idx="1">
                  <c:v>8.7112626591082922E-5</c:v>
                </c:pt>
                <c:pt idx="2">
                  <c:v>0.65588412132434437</c:v>
                </c:pt>
                <c:pt idx="3">
                  <c:v>-0.49925361519813205</c:v>
                </c:pt>
              </c:numCache>
            </c:numRef>
          </c:xVal>
          <c:yVal>
            <c:numRef>
              <c:f>'BP3 Shale Analysis'!$AO$30:$AO$33</c:f>
              <c:numCache>
                <c:formatCode>General</c:formatCode>
                <c:ptCount val="4"/>
                <c:pt idx="0">
                  <c:v>1.0613057230169061E-3</c:v>
                </c:pt>
                <c:pt idx="1">
                  <c:v>5.1224666408174961E-4</c:v>
                </c:pt>
                <c:pt idx="2">
                  <c:v>7.9487933992193724E-4</c:v>
                </c:pt>
                <c:pt idx="3">
                  <c:v>3.9107720862084508E-4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F56-47A8-81C0-1B2AE4DC1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4920808"/>
        <c:axId val="354921200"/>
      </c:scatterChart>
      <c:valAx>
        <c:axId val="354920808"/>
        <c:scaling>
          <c:orientation val="minMax"/>
          <c:max val="1.1000000000000001"/>
          <c:min val="-0.5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Stress Path </a:t>
                </a:r>
                <a:r>
                  <a:rPr lang="en-US" sz="2400" dirty="0" err="1">
                    <a:latin typeface="Symbol" panose="05050102010706020507" pitchFamily="18" charset="2"/>
                  </a:rPr>
                  <a:t>Ds</a:t>
                </a:r>
                <a:r>
                  <a:rPr lang="en-US" sz="2400" baseline="-25000" dirty="0" err="1"/>
                  <a:t>r</a:t>
                </a:r>
                <a:r>
                  <a:rPr lang="en-US" sz="2400" dirty="0"/>
                  <a:t>/</a:t>
                </a:r>
                <a:r>
                  <a:rPr lang="en-US" sz="2400" dirty="0" err="1">
                    <a:latin typeface="Symbol" panose="05050102010706020507" pitchFamily="18" charset="2"/>
                  </a:rPr>
                  <a:t>Ds</a:t>
                </a:r>
                <a:r>
                  <a:rPr lang="en-US" sz="2400" baseline="-25000" dirty="0" err="1"/>
                  <a:t>z</a:t>
                </a:r>
                <a:r>
                  <a:rPr lang="en-US" sz="2400" dirty="0"/>
                  <a:t> [-]</a:t>
                </a:r>
              </a:p>
            </c:rich>
          </c:tx>
          <c:layout>
            <c:manualLayout>
              <c:xMode val="edge"/>
              <c:yMode val="edge"/>
              <c:x val="0.41123770286660377"/>
              <c:y val="0.90254857082535611"/>
            </c:manualLayout>
          </c:layout>
          <c:overlay val="0"/>
        </c:title>
        <c:numFmt formatCode="0.0" sourceLinked="0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nb-NO"/>
          </a:p>
        </c:txPr>
        <c:crossAx val="354921200"/>
        <c:crosses val="autoZero"/>
        <c:crossBetween val="midCat"/>
        <c:majorUnit val="0.5"/>
      </c:valAx>
      <c:valAx>
        <c:axId val="354921200"/>
        <c:scaling>
          <c:orientation val="minMax"/>
          <c:max val="2.0000000000000005E-3"/>
          <c:min val="-2.0000000000000005E-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400" b="1" i="0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Stress Sensitivity </a:t>
                </a:r>
                <a:r>
                  <a:rPr lang="en-US" sz="2400" b="1" i="0" baseline="0" dirty="0" err="1"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2400" b="1" i="0" baseline="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sz="2400" b="1" i="0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400" b="1" i="0" baseline="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sz="2400" b="1" i="0" baseline="0" dirty="0" err="1"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Ds</a:t>
                </a:r>
                <a:r>
                  <a:rPr lang="en-US" sz="2400" b="1" i="0" baseline="-250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400" b="1" i="0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400" b="1" i="0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[MPa</a:t>
                </a:r>
                <a:r>
                  <a:rPr lang="en-US" sz="2400" b="1" i="0" baseline="300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2400" b="1" i="0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endParaRPr lang="en-GB" sz="24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2819885900570498E-2"/>
              <c:y val="7.1198184322023739E-2"/>
            </c:manualLayout>
          </c:layout>
          <c:overlay val="0"/>
        </c:title>
        <c:numFmt formatCode="0.E+00" sourceLinked="0"/>
        <c:majorTickMark val="out"/>
        <c:minorTickMark val="out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354920808"/>
        <c:crossesAt val="-0.5"/>
        <c:crossBetween val="midCat"/>
        <c:majorUnit val="1.0000000000000002E-3"/>
        <c:minorUnit val="5.0000000000000012E-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996710819736304"/>
          <c:y val="2.8163292671864709E-2"/>
          <c:w val="0.76398572734651216"/>
          <c:h val="0.63930484384636177"/>
        </c:manualLayout>
      </c:layout>
      <c:scatterChart>
        <c:scatterStyle val="lineMarker"/>
        <c:varyColors val="0"/>
        <c:ser>
          <c:idx val="0"/>
          <c:order val="0"/>
          <c:spPr>
            <a:ln w="15875">
              <a:solidFill>
                <a:schemeClr val="accent1"/>
              </a:solidFill>
              <a:prstDash val="sysDash"/>
            </a:ln>
          </c:spPr>
          <c:marker>
            <c:symbol val="circle"/>
            <c:size val="10"/>
            <c:spPr>
              <a:ln>
                <a:solidFill>
                  <a:srgbClr val="0070C0"/>
                </a:solidFill>
              </a:ln>
            </c:spPr>
          </c:marker>
          <c:trendline>
            <c:trendlineType val="power"/>
            <c:dispRSqr val="0"/>
            <c:dispEq val="0"/>
          </c:trendline>
          <c:trendline>
            <c:trendlineType val="log"/>
            <c:dispRSqr val="0"/>
            <c:dispEq val="1"/>
            <c:trendlineLbl>
              <c:layout/>
              <c:numFmt formatCode="General" sourceLinked="0"/>
            </c:trendlineLbl>
          </c:trendline>
          <c:xVal>
            <c:numRef>
              <c:f>'BP3 ANALYSIS +'!$AE$35:$AE$38</c:f>
              <c:numCache>
                <c:formatCode>General</c:formatCode>
                <c:ptCount val="4"/>
                <c:pt idx="0">
                  <c:v>-0.5</c:v>
                </c:pt>
                <c:pt idx="1">
                  <c:v>0</c:v>
                </c:pt>
                <c:pt idx="2" formatCode="0.00">
                  <c:v>0.65724891266085073</c:v>
                </c:pt>
                <c:pt idx="3">
                  <c:v>1</c:v>
                </c:pt>
              </c:numCache>
            </c:numRef>
          </c:xVal>
          <c:yVal>
            <c:numRef>
              <c:f>'BP3 ANALYSIS +'!$AI$35:$AI$38</c:f>
              <c:numCache>
                <c:formatCode>0.00</c:formatCode>
                <c:ptCount val="4"/>
                <c:pt idx="0">
                  <c:v>2.0855488597424081</c:v>
                </c:pt>
                <c:pt idx="1">
                  <c:v>3.1965474361787725</c:v>
                </c:pt>
                <c:pt idx="2">
                  <c:v>8.6021505376344081</c:v>
                </c:pt>
                <c:pt idx="3">
                  <c:v>18.162940205950957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49F-4116-ABFA-C6EE2991F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4921984"/>
        <c:axId val="354922376"/>
      </c:scatterChart>
      <c:valAx>
        <c:axId val="354921984"/>
        <c:scaling>
          <c:orientation val="minMax"/>
          <c:max val="1.01"/>
          <c:min val="-0.5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Stress Path </a:t>
                </a:r>
                <a:r>
                  <a:rPr lang="en-US" sz="2400" dirty="0" err="1">
                    <a:latin typeface="Symbol" panose="05050102010706020507" pitchFamily="18" charset="2"/>
                  </a:rPr>
                  <a:t>Ds</a:t>
                </a:r>
                <a:r>
                  <a:rPr lang="en-US" sz="2400" baseline="-25000" dirty="0" err="1"/>
                  <a:t>r</a:t>
                </a:r>
                <a:r>
                  <a:rPr lang="en-US" sz="2400" dirty="0"/>
                  <a:t>/</a:t>
                </a:r>
                <a:r>
                  <a:rPr lang="en-US" sz="2400" dirty="0" err="1">
                    <a:latin typeface="Symbol" panose="05050102010706020507" pitchFamily="18" charset="2"/>
                  </a:rPr>
                  <a:t>Ds</a:t>
                </a:r>
                <a:r>
                  <a:rPr lang="en-US" sz="2400" baseline="-25000" dirty="0" err="1"/>
                  <a:t>z</a:t>
                </a:r>
                <a:r>
                  <a:rPr lang="en-US" sz="2400" dirty="0"/>
                  <a:t> [-]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354922376"/>
        <c:crosses val="autoZero"/>
        <c:crossBetween val="midCat"/>
        <c:majorUnit val="0.5"/>
      </c:valAx>
      <c:valAx>
        <c:axId val="354922376"/>
        <c:scaling>
          <c:orientation val="minMax"/>
          <c:max val="2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400" dirty="0"/>
                  <a:t> [-]</a:t>
                </a:r>
              </a:p>
            </c:rich>
          </c:tx>
          <c:layout>
            <c:manualLayout>
              <c:xMode val="edge"/>
              <c:yMode val="edge"/>
              <c:x val="1.7204864500350942E-2"/>
              <c:y val="0.2870173513126020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354921984"/>
        <c:crossesAt val="-0.5"/>
        <c:crossBetween val="midCat"/>
        <c:majorUnit val="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0.19527</cdr:x>
      <cdr:y>0.90583</cdr:y>
    </cdr:from>
    <cdr:to>
      <cdr:x>0.28221</cdr:x>
      <cdr:y>0.98835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8175" y="4405159"/>
          <a:ext cx="560186" cy="401305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>
              <a:solidFill>
                <a:schemeClr val="bg1"/>
              </a:solidFill>
              <a:latin typeface="Frutiger LT Std 57 Cn"/>
            </a:rPr>
            <a:t>CMS</a:t>
          </a:r>
        </a:p>
      </cdr:txBody>
    </cdr:sp>
  </cdr:relSizeAnchor>
  <cdr:relSizeAnchor xmlns:cdr="http://schemas.openxmlformats.org/drawingml/2006/chartDrawing">
    <cdr:from>
      <cdr:x>0.44526</cdr:x>
      <cdr:y>0.70969</cdr:y>
    </cdr:from>
    <cdr:to>
      <cdr:x>0.52617</cdr:x>
      <cdr:y>0.7922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68916" y="3451287"/>
          <a:ext cx="521305" cy="401256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>
              <a:solidFill>
                <a:schemeClr val="bg1"/>
              </a:solidFill>
              <a:latin typeface="Frutiger LT Std 57 Cn"/>
            </a:rPr>
            <a:t>3AX</a:t>
          </a:r>
        </a:p>
      </cdr:txBody>
    </cdr:sp>
  </cdr:relSizeAnchor>
  <cdr:relSizeAnchor xmlns:cdr="http://schemas.openxmlformats.org/drawingml/2006/chartDrawing">
    <cdr:from>
      <cdr:x>0.88263</cdr:x>
      <cdr:y>0.70366</cdr:y>
    </cdr:from>
    <cdr:to>
      <cdr:x>0.95309</cdr:x>
      <cdr:y>0.78617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687034" y="3421982"/>
          <a:ext cx="453946" cy="401256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>
              <a:solidFill>
                <a:schemeClr val="bg1"/>
              </a:solidFill>
              <a:latin typeface="Frutiger LT Std 57 Cn"/>
            </a:rPr>
            <a:t>ISO</a:t>
          </a:r>
        </a:p>
      </cdr:txBody>
    </cdr:sp>
  </cdr:relSizeAnchor>
  <cdr:relSizeAnchor xmlns:cdr="http://schemas.openxmlformats.org/drawingml/2006/chartDrawing">
    <cdr:from>
      <cdr:x>0.74749</cdr:x>
      <cdr:y>0.70124</cdr:y>
    </cdr:from>
    <cdr:to>
      <cdr:x>0.82055</cdr:x>
      <cdr:y>0.78843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816245" y="3410194"/>
          <a:ext cx="470790" cy="424016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dirty="0">
              <a:solidFill>
                <a:schemeClr val="bg1"/>
              </a:solidFill>
              <a:latin typeface="Frutiger LT Std 57 Cn"/>
            </a:rPr>
            <a:t>K</a:t>
          </a:r>
          <a:r>
            <a:rPr lang="en-GB" sz="1100" baseline="-25000" dirty="0">
              <a:solidFill>
                <a:schemeClr val="bg1"/>
              </a:solidFill>
              <a:latin typeface="Frutiger LT Std 57 Cn"/>
            </a:rPr>
            <a:t>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0.08972</cdr:x>
      <cdr:y>0.91722</cdr:y>
    </cdr:from>
    <cdr:to>
      <cdr:x>0.19186</cdr:x>
      <cdr:y>0.99865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28034" y="3590244"/>
          <a:ext cx="601162" cy="318766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  <a:latin typeface="Frutiger LT Std 57 Cn"/>
            </a:rPr>
            <a:t>CMS</a:t>
          </a:r>
        </a:p>
      </cdr:txBody>
    </cdr:sp>
  </cdr:relSizeAnchor>
  <cdr:relSizeAnchor xmlns:cdr="http://schemas.openxmlformats.org/drawingml/2006/chartDrawing">
    <cdr:from>
      <cdr:x>0.38226</cdr:x>
      <cdr:y>0.91996</cdr:y>
    </cdr:from>
    <cdr:to>
      <cdr:x>0.47379</cdr:x>
      <cdr:y>0.99139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49853" y="3600991"/>
          <a:ext cx="538714" cy="279597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  <a:latin typeface="Frutiger LT Std 57 Cn"/>
            </a:rPr>
            <a:t>3AX</a:t>
          </a:r>
        </a:p>
      </cdr:txBody>
    </cdr:sp>
  </cdr:relSizeAnchor>
  <cdr:relSizeAnchor xmlns:cdr="http://schemas.openxmlformats.org/drawingml/2006/chartDrawing">
    <cdr:from>
      <cdr:x>0.74594</cdr:x>
      <cdr:y>0.92378</cdr:y>
    </cdr:from>
    <cdr:to>
      <cdr:x>0.81494</cdr:x>
      <cdr:y>0.99525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390338" y="3615944"/>
          <a:ext cx="406111" cy="279754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  <a:latin typeface="Frutiger LT Std 57 Cn"/>
            </a:rPr>
            <a:t>K</a:t>
          </a:r>
          <a:r>
            <a:rPr lang="en-GB" sz="1400" baseline="-25000" dirty="0">
              <a:solidFill>
                <a:schemeClr val="bg1"/>
              </a:solidFill>
              <a:latin typeface="Frutiger LT Std 57 Cn"/>
            </a:rPr>
            <a:t>0</a:t>
          </a:r>
        </a:p>
      </cdr:txBody>
    </cdr:sp>
  </cdr:relSizeAnchor>
  <cdr:relSizeAnchor xmlns:cdr="http://schemas.openxmlformats.org/drawingml/2006/chartDrawing">
    <cdr:from>
      <cdr:x>0.8832</cdr:x>
      <cdr:y>0.9236</cdr:y>
    </cdr:from>
    <cdr:to>
      <cdr:x>0.97418</cdr:x>
      <cdr:y>0.99059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198218" y="3615239"/>
          <a:ext cx="535478" cy="262218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  <a:latin typeface="Frutiger LT Std 57 Cn"/>
            </a:rPr>
            <a:t>ISO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4/24/2017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6.wmf"/><Relationship Id="rId4" Type="http://schemas.openxmlformats.org/officeDocument/2006/relationships/chart" Target="../charts/chart2.xml"/><Relationship Id="rId9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nu.edu/4iwrp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9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Ultrasonic properties of creepy shales </a:t>
            </a:r>
            <a:br>
              <a:rPr lang="en-US" sz="4000" dirty="0" smtClean="0"/>
            </a:br>
            <a:r>
              <a:rPr lang="en-US" sz="2800" dirty="0" smtClean="0"/>
              <a:t>–for increased recovery and well abandonment</a:t>
            </a:r>
            <a:endParaRPr lang="nb-NO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Presented by Rune M Holt, NTNU</a:t>
            </a:r>
          </a:p>
          <a:p>
            <a:r>
              <a:rPr lang="en-US" dirty="0" smtClean="0"/>
              <a:t>Contributions from </a:t>
            </a:r>
            <a:r>
              <a:rPr lang="en-US" dirty="0" err="1" smtClean="0"/>
              <a:t>Audun</a:t>
            </a:r>
            <a:r>
              <a:rPr lang="en-US" dirty="0" smtClean="0"/>
              <a:t> </a:t>
            </a:r>
            <a:r>
              <a:rPr lang="en-US" dirty="0" err="1" smtClean="0"/>
              <a:t>Bakk</a:t>
            </a:r>
            <a:r>
              <a:rPr lang="en-US" dirty="0" smtClean="0"/>
              <a:t>, Andreas Bauer, </a:t>
            </a:r>
            <a:r>
              <a:rPr lang="en-US" dirty="0" err="1" smtClean="0"/>
              <a:t>Erling</a:t>
            </a:r>
            <a:r>
              <a:rPr lang="en-US" dirty="0" smtClean="0"/>
              <a:t> </a:t>
            </a:r>
            <a:r>
              <a:rPr lang="en-US" dirty="0" err="1" smtClean="0"/>
              <a:t>Fjær</a:t>
            </a:r>
            <a:r>
              <a:rPr lang="en-US" dirty="0" smtClean="0"/>
              <a:t>, </a:t>
            </a:r>
            <a:r>
              <a:rPr lang="en-US" dirty="0" err="1" smtClean="0"/>
              <a:t>Idar</a:t>
            </a:r>
            <a:r>
              <a:rPr lang="en-US" dirty="0" smtClean="0"/>
              <a:t> Larsen &amp; </a:t>
            </a:r>
            <a:r>
              <a:rPr lang="en-US" dirty="0" err="1" smtClean="0"/>
              <a:t>Dawid</a:t>
            </a:r>
            <a:r>
              <a:rPr lang="en-US" dirty="0" smtClean="0"/>
              <a:t> </a:t>
            </a:r>
            <a:r>
              <a:rPr lang="en-US" dirty="0" err="1" smtClean="0"/>
              <a:t>Szewczyk</a:t>
            </a:r>
            <a:r>
              <a:rPr lang="en-US" dirty="0" smtClean="0"/>
              <a:t> + a few more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343" y="1622812"/>
            <a:ext cx="697532" cy="69753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494" y="5960743"/>
            <a:ext cx="327309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6588" y="270588"/>
            <a:ext cx="410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ROSE Meeting 24-25 April 2017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861" y="69213"/>
            <a:ext cx="11414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6" y="5566345"/>
            <a:ext cx="11414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7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Overburden</a:t>
            </a:r>
            <a:r>
              <a:rPr lang="nb-NO" dirty="0" smtClean="0"/>
              <a:t> stress </a:t>
            </a:r>
            <a:r>
              <a:rPr lang="nb-NO" dirty="0" err="1" smtClean="0"/>
              <a:t>path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Geertsma</a:t>
            </a:r>
            <a:r>
              <a:rPr lang="en-US" dirty="0"/>
              <a:t> </a:t>
            </a:r>
            <a:r>
              <a:rPr lang="en-US" dirty="0" smtClean="0"/>
              <a:t>(1973) (based on linear elasticity and </a:t>
            </a:r>
            <a:r>
              <a:rPr lang="en-US" dirty="0"/>
              <a:t>no contrast between reservoir and surroundings) </a:t>
            </a:r>
            <a:r>
              <a:rPr lang="en-US" dirty="0" smtClean="0"/>
              <a:t>predicted </a:t>
            </a:r>
            <a:r>
              <a:rPr lang="en-US" dirty="0"/>
              <a:t>constant mean stress path.  </a:t>
            </a:r>
            <a:r>
              <a:rPr lang="en-US" dirty="0" smtClean="0"/>
              <a:t>Stress arching </a:t>
            </a:r>
            <a:r>
              <a:rPr lang="en-US" dirty="0"/>
              <a:t>(</a:t>
            </a:r>
            <a:r>
              <a:rPr lang="en-US" i="1" dirty="0" err="1" smtClean="0">
                <a:latin typeface="Symbol" panose="05050102010706020507" pitchFamily="18" charset="2"/>
              </a:rPr>
              <a:t>g</a:t>
            </a:r>
            <a:r>
              <a:rPr lang="en-US" baseline="-25000" dirty="0" err="1" smtClean="0"/>
              <a:t>v</a:t>
            </a:r>
            <a:r>
              <a:rPr lang="en-US" dirty="0" smtClean="0"/>
              <a:t> </a:t>
            </a:r>
            <a:r>
              <a:rPr lang="en-US" dirty="0"/>
              <a:t>&gt; 0) above </a:t>
            </a:r>
            <a:r>
              <a:rPr lang="en-US" dirty="0" smtClean="0"/>
              <a:t>the reservoir increases with decreasing aspect ratio of the depleting zone.</a:t>
            </a:r>
          </a:p>
          <a:p>
            <a:r>
              <a:rPr lang="en-US" dirty="0"/>
              <a:t>Stress arching increases if overburden is stiffer than the reservoir. Notice that both vertical and horizontal stress </a:t>
            </a:r>
            <a:r>
              <a:rPr lang="en-US" dirty="0" smtClean="0"/>
              <a:t>may decrease </a:t>
            </a:r>
            <a:r>
              <a:rPr lang="en-US" dirty="0"/>
              <a:t>(</a:t>
            </a:r>
            <a:r>
              <a:rPr lang="en-US" i="1" dirty="0" err="1">
                <a:latin typeface="Symbol" panose="05050102010706020507" pitchFamily="18" charset="2"/>
              </a:rPr>
              <a:t>g</a:t>
            </a:r>
            <a:r>
              <a:rPr lang="en-US" baseline="-25000" dirty="0" err="1"/>
              <a:t>h</a:t>
            </a:r>
            <a:r>
              <a:rPr lang="en-US" dirty="0"/>
              <a:t> &gt; 0) if overburden is more than twice as stiff than the reservoir. </a:t>
            </a:r>
          </a:p>
          <a:p>
            <a:r>
              <a:rPr lang="en-US" dirty="0" smtClean="0"/>
              <a:t>Reservoir </a:t>
            </a:r>
            <a:r>
              <a:rPr lang="en-US" dirty="0"/>
              <a:t>tilt promotes arching.</a:t>
            </a:r>
          </a:p>
          <a:p>
            <a:r>
              <a:rPr lang="en-US" dirty="0" smtClean="0"/>
              <a:t>Non-elasticity </a:t>
            </a:r>
            <a:r>
              <a:rPr lang="en-US" dirty="0"/>
              <a:t>(plasticity, faulting) </a:t>
            </a:r>
            <a:r>
              <a:rPr lang="en-US" dirty="0" smtClean="0"/>
              <a:t>will </a:t>
            </a:r>
            <a:r>
              <a:rPr lang="en-US" dirty="0"/>
              <a:t>affect the stress path further.</a:t>
            </a:r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500" y="6066023"/>
            <a:ext cx="697532" cy="69753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57305"/>
              </p:ext>
            </p:extLst>
          </p:nvPr>
        </p:nvGraphicFramePr>
        <p:xfrm>
          <a:off x="10080021" y="374181"/>
          <a:ext cx="1071562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4" imgW="736600" imgH="914400" progId="Equation.DSMT4">
                  <p:embed/>
                </p:oleObj>
              </mc:Choice>
              <mc:Fallback>
                <p:oleObj name="Equation" r:id="rId4" imgW="736600" imgH="914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021" y="374181"/>
                        <a:ext cx="1071562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38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5424" y="561942"/>
            <a:ext cx="11237534" cy="640663"/>
          </a:xfrm>
        </p:spPr>
        <p:txBody>
          <a:bodyPr>
            <a:normAutofit fontScale="90000"/>
          </a:bodyPr>
          <a:lstStyle/>
          <a:p>
            <a:r>
              <a:rPr lang="en-US" dirty="0"/>
              <a:t>Laboratory experiments with shale </a:t>
            </a:r>
            <a:r>
              <a:rPr lang="en-US" dirty="0" smtClean="0"/>
              <a:t>cores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15458" y="1463040"/>
            <a:ext cx="114417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Normally laboratory </a:t>
            </a:r>
            <a:r>
              <a:rPr lang="en-US" sz="2000" dirty="0"/>
              <a:t>experiments are performed along one stress path only (usually </a:t>
            </a:r>
            <a:r>
              <a:rPr lang="en-US" sz="2000" dirty="0" smtClean="0"/>
              <a:t>hydrostatic).</a:t>
            </a:r>
          </a:p>
          <a:p>
            <a:endParaRPr lang="en-US" sz="2000" dirty="0"/>
          </a:p>
          <a:p>
            <a:r>
              <a:rPr lang="en-US" sz="2000" dirty="0"/>
              <a:t>Here: 4 different undrained stress paths are applied near the </a:t>
            </a:r>
            <a:r>
              <a:rPr lang="en-US" sz="2000" i="1" dirty="0"/>
              <a:t>in situ</a:t>
            </a:r>
            <a:r>
              <a:rPr lang="en-US" sz="2000" dirty="0"/>
              <a:t> stress state of field shale </a:t>
            </a:r>
            <a:r>
              <a:rPr lang="en-US" sz="2000" dirty="0" smtClean="0"/>
              <a:t>cores. </a:t>
            </a:r>
            <a:endParaRPr lang="en-US" sz="20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96" y="3111783"/>
            <a:ext cx="5668334" cy="316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097468"/>
              </p:ext>
            </p:extLst>
          </p:nvPr>
        </p:nvGraphicFramePr>
        <p:xfrm>
          <a:off x="2508712" y="4061814"/>
          <a:ext cx="1012474" cy="621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4" imgW="571320" imgH="431640" progId="Equation.DSMT4">
                  <p:embed/>
                </p:oleObj>
              </mc:Choice>
              <mc:Fallback>
                <p:oleObj name="Equation" r:id="rId4" imgW="571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8712" y="4061814"/>
                        <a:ext cx="1012474" cy="621546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" y="4735560"/>
            <a:ext cx="62531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/>
              <a:t>CMS</a:t>
            </a:r>
            <a:r>
              <a:rPr lang="nb-NO" sz="2000" dirty="0">
                <a:latin typeface="Symbol" panose="05050102010706020507" pitchFamily="18" charset="2"/>
              </a:rPr>
              <a:t> (</a:t>
            </a:r>
            <a:r>
              <a:rPr lang="nb-NO" sz="2000" i="1" dirty="0">
                <a:latin typeface="Symbol" panose="05050102010706020507" pitchFamily="18" charset="2"/>
              </a:rPr>
              <a:t>k</a:t>
            </a:r>
            <a:r>
              <a:rPr lang="nb-NO" sz="2000" dirty="0">
                <a:latin typeface="Symbol" panose="05050102010706020507" pitchFamily="18" charset="2"/>
              </a:rPr>
              <a:t>=-</a:t>
            </a:r>
            <a:r>
              <a:rPr lang="nb-NO" sz="2000" dirty="0">
                <a:latin typeface="Frutiger LT Std 57 Cn"/>
              </a:rPr>
              <a:t>½): </a:t>
            </a:r>
            <a:r>
              <a:rPr lang="nb-NO" sz="2000" dirty="0" smtClean="0">
                <a:latin typeface="Frutiger LT Std 57 Cn"/>
              </a:rPr>
              <a:t>  </a:t>
            </a:r>
            <a:r>
              <a:rPr lang="nb-NO" sz="2000" dirty="0" err="1" smtClean="0"/>
              <a:t>Constant</a:t>
            </a:r>
            <a:r>
              <a:rPr lang="nb-NO" sz="2000" dirty="0" smtClean="0"/>
              <a:t> </a:t>
            </a:r>
            <a:r>
              <a:rPr lang="nb-NO" sz="2000" dirty="0" err="1"/>
              <a:t>Mean</a:t>
            </a:r>
            <a:r>
              <a:rPr lang="nb-NO" sz="2000" dirty="0"/>
              <a:t> Stress</a:t>
            </a:r>
          </a:p>
          <a:p>
            <a:r>
              <a:rPr lang="nb-NO" sz="2000" dirty="0" smtClean="0"/>
              <a:t>3AX</a:t>
            </a:r>
            <a:r>
              <a:rPr lang="nb-NO" sz="2000" dirty="0" smtClean="0">
                <a:latin typeface="Symbol" panose="05050102010706020507" pitchFamily="18" charset="2"/>
              </a:rPr>
              <a:t>  (</a:t>
            </a:r>
            <a:r>
              <a:rPr lang="nb-NO" sz="2000" i="1" dirty="0" smtClean="0">
                <a:latin typeface="Symbol" panose="05050102010706020507" pitchFamily="18" charset="2"/>
              </a:rPr>
              <a:t>k</a:t>
            </a:r>
            <a:r>
              <a:rPr lang="nb-NO" sz="2000" dirty="0" smtClean="0">
                <a:latin typeface="Symbol" panose="05050102010706020507" pitchFamily="18" charset="2"/>
              </a:rPr>
              <a:t>=</a:t>
            </a:r>
            <a:r>
              <a:rPr lang="nb-NO" sz="2000" dirty="0" smtClean="0">
                <a:latin typeface="Frutiger LT Std 57 Cn"/>
              </a:rPr>
              <a:t>0):      </a:t>
            </a:r>
            <a:r>
              <a:rPr lang="nb-NO" sz="2000" dirty="0" err="1" smtClean="0"/>
              <a:t>Uniaxial</a:t>
            </a:r>
            <a:r>
              <a:rPr lang="nb-NO" sz="2000" dirty="0" smtClean="0"/>
              <a:t> stress</a:t>
            </a:r>
            <a:endParaRPr lang="nb-NO" sz="2000" dirty="0"/>
          </a:p>
          <a:p>
            <a:r>
              <a:rPr lang="nb-NO" sz="2000" dirty="0" smtClean="0"/>
              <a:t>K</a:t>
            </a:r>
            <a:r>
              <a:rPr lang="nb-NO" sz="2000" baseline="-25000" dirty="0" smtClean="0"/>
              <a:t>0      </a:t>
            </a:r>
            <a:r>
              <a:rPr lang="nb-NO" sz="2000" dirty="0" smtClean="0"/>
              <a:t> </a:t>
            </a:r>
            <a:r>
              <a:rPr lang="nb-NO" sz="2000" dirty="0">
                <a:latin typeface="Symbol" panose="05050102010706020507" pitchFamily="18" charset="2"/>
              </a:rPr>
              <a:t>(</a:t>
            </a:r>
            <a:r>
              <a:rPr lang="nb-NO" sz="2000" i="1" dirty="0" smtClean="0">
                <a:latin typeface="Symbol" panose="05050102010706020507" pitchFamily="18" charset="2"/>
              </a:rPr>
              <a:t>k</a:t>
            </a:r>
            <a:r>
              <a:rPr lang="nb-NO" sz="2000" dirty="0" smtClean="0">
                <a:latin typeface="Symbol" panose="05050102010706020507" pitchFamily="18" charset="2"/>
              </a:rPr>
              <a:t>=</a:t>
            </a:r>
            <a:r>
              <a:rPr lang="nb-NO" sz="2000" i="1" dirty="0" smtClean="0">
                <a:latin typeface="Frutiger LT Std 57 Cn"/>
              </a:rPr>
              <a:t>K</a:t>
            </a:r>
            <a:r>
              <a:rPr lang="nb-NO" sz="2000" baseline="-25000" dirty="0" smtClean="0">
                <a:latin typeface="Frutiger LT Std 57 Cn"/>
              </a:rPr>
              <a:t>0</a:t>
            </a:r>
            <a:r>
              <a:rPr lang="nb-NO" sz="2000" dirty="0" smtClean="0">
                <a:latin typeface="Frutiger LT Std 57 Cn"/>
              </a:rPr>
              <a:t>) </a:t>
            </a:r>
            <a:r>
              <a:rPr lang="nb-NO" sz="2000" dirty="0">
                <a:latin typeface="Frutiger LT Std 57 Cn"/>
              </a:rPr>
              <a:t>: </a:t>
            </a:r>
            <a:r>
              <a:rPr lang="nb-NO" sz="2000" dirty="0" smtClean="0">
                <a:latin typeface="Frutiger LT Std 57 Cn"/>
              </a:rPr>
              <a:t>   </a:t>
            </a:r>
            <a:r>
              <a:rPr lang="nb-NO" sz="2000" dirty="0" err="1" smtClean="0"/>
              <a:t>Uniaxial</a:t>
            </a:r>
            <a:r>
              <a:rPr lang="nb-NO" sz="2000" dirty="0" smtClean="0"/>
              <a:t> </a:t>
            </a:r>
            <a:r>
              <a:rPr lang="nb-NO" sz="2000" dirty="0" err="1"/>
              <a:t>strain</a:t>
            </a:r>
            <a:r>
              <a:rPr lang="nb-NO" sz="2000" dirty="0"/>
              <a:t> </a:t>
            </a:r>
            <a:endParaRPr lang="nb-NO" sz="2000" dirty="0" smtClean="0"/>
          </a:p>
          <a:p>
            <a:r>
              <a:rPr lang="nb-NO" sz="2000" dirty="0" smtClean="0"/>
              <a:t>ISO</a:t>
            </a:r>
            <a:r>
              <a:rPr lang="nb-NO" sz="2000" dirty="0" smtClean="0">
                <a:latin typeface="Frutiger LT Std 57 Cn"/>
              </a:rPr>
              <a:t>   </a:t>
            </a:r>
            <a:r>
              <a:rPr lang="nb-NO" sz="2000" dirty="0" smtClean="0">
                <a:latin typeface="Symbol" panose="05050102010706020507" pitchFamily="18" charset="2"/>
              </a:rPr>
              <a:t>(</a:t>
            </a:r>
            <a:r>
              <a:rPr lang="nb-NO" sz="2000" i="1" dirty="0">
                <a:latin typeface="Symbol" panose="05050102010706020507" pitchFamily="18" charset="2"/>
              </a:rPr>
              <a:t>k</a:t>
            </a:r>
            <a:r>
              <a:rPr lang="nb-NO" sz="2000" dirty="0">
                <a:latin typeface="Symbol" panose="05050102010706020507" pitchFamily="18" charset="2"/>
              </a:rPr>
              <a:t>=</a:t>
            </a:r>
            <a:r>
              <a:rPr lang="nb-NO" sz="2000" dirty="0">
                <a:latin typeface="Frutiger LT Std 57 Cn"/>
              </a:rPr>
              <a:t>1):  </a:t>
            </a:r>
            <a:r>
              <a:rPr lang="nb-NO" sz="2000" dirty="0" smtClean="0">
                <a:latin typeface="Frutiger LT Std 57 Cn"/>
              </a:rPr>
              <a:t>    </a:t>
            </a:r>
            <a:r>
              <a:rPr lang="nb-NO" sz="2000" dirty="0" err="1" smtClean="0"/>
              <a:t>Incremental</a:t>
            </a:r>
            <a:r>
              <a:rPr lang="nb-NO" sz="2000" dirty="0" smtClean="0"/>
              <a:t> </a:t>
            </a:r>
            <a:r>
              <a:rPr lang="nb-NO" sz="2000" dirty="0" err="1"/>
              <a:t>isostatic</a:t>
            </a:r>
            <a:r>
              <a:rPr lang="nb-NO" sz="2000" dirty="0"/>
              <a:t> </a:t>
            </a:r>
          </a:p>
          <a:p>
            <a:endParaRPr lang="nb-NO" sz="2000" dirty="0" smtClean="0">
              <a:latin typeface="Frutiger LT Std 57 Cn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178182" y="3307211"/>
            <a:ext cx="577404" cy="347196"/>
          </a:xfrm>
          <a:prstGeom prst="rect">
            <a:avLst/>
          </a:prstGeom>
          <a:solidFill>
            <a:srgbClr val="00B05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38" dirty="0">
                <a:solidFill>
                  <a:schemeClr val="bg1"/>
                </a:solidFill>
                <a:latin typeface="Frutiger LT Std 57 Cn"/>
              </a:rPr>
              <a:t>ISO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228760" y="3307162"/>
            <a:ext cx="596811" cy="347245"/>
          </a:xfrm>
          <a:prstGeom prst="rect">
            <a:avLst/>
          </a:prstGeom>
          <a:solidFill>
            <a:srgbClr val="00B05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38" dirty="0">
                <a:solidFill>
                  <a:schemeClr val="bg1"/>
                </a:solidFill>
                <a:latin typeface="Frutiger LT Std 57 Cn"/>
              </a:rPr>
              <a:t>3AX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142999" y="3307161"/>
            <a:ext cx="516073" cy="347245"/>
          </a:xfrm>
          <a:prstGeom prst="rect">
            <a:avLst/>
          </a:prstGeom>
          <a:solidFill>
            <a:srgbClr val="00B05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38" dirty="0">
                <a:solidFill>
                  <a:schemeClr val="bg1"/>
                </a:solidFill>
                <a:latin typeface="Frutiger LT Std 57 Cn"/>
              </a:rPr>
              <a:t>K</a:t>
            </a:r>
            <a:r>
              <a:rPr lang="en-GB" sz="1138" baseline="-25000" dirty="0">
                <a:solidFill>
                  <a:schemeClr val="bg1"/>
                </a:solidFill>
                <a:latin typeface="Frutiger LT Std 57 Cn"/>
              </a:rPr>
              <a:t>0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0186475" y="3303968"/>
            <a:ext cx="554506" cy="347245"/>
          </a:xfrm>
          <a:prstGeom prst="rect">
            <a:avLst/>
          </a:prstGeom>
          <a:solidFill>
            <a:srgbClr val="00B05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38" dirty="0">
                <a:solidFill>
                  <a:schemeClr val="bg1"/>
                </a:solidFill>
                <a:latin typeface="Frutiger LT Std 57 Cn"/>
              </a:rPr>
              <a:t>CMS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7762" y="3547950"/>
            <a:ext cx="4200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 err="1">
                <a:solidFill>
                  <a:srgbClr val="00A283"/>
                </a:solidFill>
              </a:rPr>
              <a:t>We</a:t>
            </a:r>
            <a:r>
              <a:rPr lang="nb-NO" sz="2000" dirty="0">
                <a:solidFill>
                  <a:srgbClr val="00A283"/>
                </a:solidFill>
              </a:rPr>
              <a:t> </a:t>
            </a:r>
            <a:r>
              <a:rPr lang="nb-NO" sz="2000" dirty="0" err="1">
                <a:solidFill>
                  <a:srgbClr val="00A283"/>
                </a:solidFill>
              </a:rPr>
              <a:t>denote</a:t>
            </a:r>
            <a:r>
              <a:rPr lang="nb-NO" sz="2000" dirty="0">
                <a:solidFill>
                  <a:srgbClr val="00A283"/>
                </a:solidFill>
              </a:rPr>
              <a:t> </a:t>
            </a:r>
            <a:r>
              <a:rPr lang="nb-NO" sz="2000" dirty="0" err="1" smtClean="0">
                <a:solidFill>
                  <a:srgbClr val="00A283"/>
                </a:solidFill>
              </a:rPr>
              <a:t>laboratory</a:t>
            </a:r>
            <a:r>
              <a:rPr lang="nb-NO" sz="2000" dirty="0" smtClean="0">
                <a:solidFill>
                  <a:srgbClr val="00A283"/>
                </a:solidFill>
              </a:rPr>
              <a:t> </a:t>
            </a:r>
            <a:r>
              <a:rPr lang="nb-NO" sz="2000" dirty="0">
                <a:solidFill>
                  <a:srgbClr val="00A283"/>
                </a:solidFill>
              </a:rPr>
              <a:t>stress </a:t>
            </a:r>
            <a:r>
              <a:rPr lang="nb-NO" sz="2000" dirty="0" err="1" smtClean="0">
                <a:solidFill>
                  <a:srgbClr val="00A283"/>
                </a:solidFill>
              </a:rPr>
              <a:t>path</a:t>
            </a:r>
            <a:r>
              <a:rPr lang="nb-NO" sz="2000" dirty="0" smtClean="0">
                <a:solidFill>
                  <a:srgbClr val="00A283"/>
                </a:solidFill>
              </a:rPr>
              <a:t>: </a:t>
            </a:r>
            <a:endParaRPr lang="nb-NO" sz="2000" dirty="0">
              <a:solidFill>
                <a:srgbClr val="00A28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9500" y="6066023"/>
            <a:ext cx="697532" cy="6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impact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stress </a:t>
            </a:r>
            <a:r>
              <a:rPr lang="nb-NO" dirty="0" err="1" smtClean="0"/>
              <a:t>path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8682" y="2121408"/>
            <a:ext cx="4289566" cy="4050792"/>
          </a:xfrm>
        </p:spPr>
        <p:txBody>
          <a:bodyPr>
            <a:normAutofit/>
          </a:bodyPr>
          <a:lstStyle/>
          <a:p>
            <a:r>
              <a:rPr lang="nb-NO" dirty="0" err="1" smtClean="0"/>
              <a:t>Fully</a:t>
            </a:r>
            <a:r>
              <a:rPr lang="nb-NO" dirty="0" smtClean="0"/>
              <a:t> </a:t>
            </a:r>
            <a:r>
              <a:rPr lang="nb-NO" dirty="0" err="1" smtClean="0"/>
              <a:t>saturated</a:t>
            </a:r>
            <a:r>
              <a:rPr lang="nb-NO" dirty="0" smtClean="0"/>
              <a:t> </a:t>
            </a:r>
            <a:r>
              <a:rPr lang="nb-NO" dirty="0" err="1" smtClean="0"/>
              <a:t>field</a:t>
            </a:r>
            <a:r>
              <a:rPr lang="nb-NO" dirty="0" smtClean="0"/>
              <a:t> </a:t>
            </a:r>
            <a:r>
              <a:rPr lang="nb-NO" dirty="0" err="1" smtClean="0"/>
              <a:t>shale</a:t>
            </a:r>
            <a:r>
              <a:rPr lang="nb-NO" dirty="0" smtClean="0"/>
              <a:t> (24 % </a:t>
            </a:r>
            <a:r>
              <a:rPr lang="nb-NO" dirty="0" err="1" smtClean="0"/>
              <a:t>porosity</a:t>
            </a:r>
            <a:r>
              <a:rPr lang="nb-NO" dirty="0" smtClean="0"/>
              <a:t>, 76 % </a:t>
            </a:r>
            <a:r>
              <a:rPr lang="nb-NO" dirty="0" err="1" smtClean="0"/>
              <a:t>clay</a:t>
            </a:r>
            <a:r>
              <a:rPr lang="nb-NO" dirty="0" smtClean="0"/>
              <a:t>).</a:t>
            </a:r>
          </a:p>
          <a:p>
            <a:r>
              <a:rPr lang="en-US" dirty="0"/>
              <a:t>Linearity of stress </a:t>
            </a:r>
            <a:r>
              <a:rPr lang="en-US" dirty="0" smtClean="0"/>
              <a:t>sensitivity with stress path – a direct consequence of linearity in velocity change with stress.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influence of stress path is significant!</a:t>
            </a:r>
          </a:p>
          <a:p>
            <a:r>
              <a:rPr lang="en-US" dirty="0" smtClean="0"/>
              <a:t>Only </a:t>
            </a:r>
            <a:r>
              <a:rPr lang="en-US" dirty="0"/>
              <a:t>axial P-wave shown – but also other modes show linear trends.</a:t>
            </a:r>
          </a:p>
          <a:p>
            <a:endParaRPr lang="nb-NO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543321"/>
              </p:ext>
            </p:extLst>
          </p:nvPr>
        </p:nvGraphicFramePr>
        <p:xfrm>
          <a:off x="63338" y="1870189"/>
          <a:ext cx="6443260" cy="486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500" y="6066023"/>
            <a:ext cx="697532" cy="6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impact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stress </a:t>
            </a:r>
            <a:r>
              <a:rPr lang="nb-NO" dirty="0" err="1" smtClean="0"/>
              <a:t>path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15921"/>
            <a:ext cx="4442310" cy="4947634"/>
          </a:xfrm>
        </p:spPr>
        <p:txBody>
          <a:bodyPr>
            <a:normAutofit/>
          </a:bodyPr>
          <a:lstStyle/>
          <a:p>
            <a:r>
              <a:rPr lang="en-US" dirty="0"/>
              <a:t>The dilation factor or R-parameter </a:t>
            </a:r>
            <a:r>
              <a:rPr lang="en-US" dirty="0" smtClean="0"/>
              <a:t>is </a:t>
            </a:r>
            <a:r>
              <a:rPr lang="en-US" dirty="0"/>
              <a:t>a measure of strain sensitivity: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Strain </a:t>
            </a:r>
            <a:r>
              <a:rPr lang="en-US" dirty="0"/>
              <a:t>depends on stress path (by Hooke's law in linear &amp; isotropic elasticity</a:t>
            </a:r>
            <a:r>
              <a:rPr lang="en-US" dirty="0" smtClean="0"/>
              <a:t>)=&gt;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High stress path </a:t>
            </a:r>
            <a:r>
              <a:rPr lang="en-US" dirty="0" smtClean="0">
                <a:sym typeface="Wingdings" panose="05000000000000000000" pitchFamily="2" charset="2"/>
              </a:rPr>
              <a:t> small axial strain =&gt; High </a:t>
            </a:r>
            <a:r>
              <a:rPr lang="en-US" i="1" dirty="0" smtClean="0">
                <a:sym typeface="Wingdings" panose="05000000000000000000" pitchFamily="2" charset="2"/>
              </a:rPr>
              <a:t>R</a:t>
            </a:r>
            <a:r>
              <a:rPr lang="en-US" dirty="0" smtClean="0">
                <a:sym typeface="Wingdings" panose="05000000000000000000" pitchFamily="2" charset="2"/>
              </a:rPr>
              <a:t> value</a:t>
            </a:r>
            <a:endParaRPr lang="en-US" dirty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500" y="6066023"/>
            <a:ext cx="697532" cy="697532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62804"/>
              </p:ext>
            </p:extLst>
          </p:nvPr>
        </p:nvGraphicFramePr>
        <p:xfrm>
          <a:off x="5565804" y="2012067"/>
          <a:ext cx="5885661" cy="391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772257"/>
              </p:ext>
            </p:extLst>
          </p:nvPr>
        </p:nvGraphicFramePr>
        <p:xfrm>
          <a:off x="2492420" y="2511381"/>
          <a:ext cx="1111250" cy="75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5" imgW="850531" imgH="431613" progId="Equation.DSMT4">
                  <p:embed/>
                </p:oleObj>
              </mc:Choice>
              <mc:Fallback>
                <p:oleObj name="Equation" r:id="rId5" imgW="850531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420" y="2511381"/>
                        <a:ext cx="1111250" cy="755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303081"/>
              </p:ext>
            </p:extLst>
          </p:nvPr>
        </p:nvGraphicFramePr>
        <p:xfrm>
          <a:off x="1798638" y="4260850"/>
          <a:ext cx="264636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7" imgW="2044440" imgH="482400" progId="Equation.DSMT4">
                  <p:embed/>
                </p:oleObj>
              </mc:Choice>
              <mc:Fallback>
                <p:oleObj name="Equation" r:id="rId7" imgW="204444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4260850"/>
                        <a:ext cx="264636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072662"/>
              </p:ext>
            </p:extLst>
          </p:nvPr>
        </p:nvGraphicFramePr>
        <p:xfrm>
          <a:off x="1416050" y="4910138"/>
          <a:ext cx="36671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9" imgW="2857320" imgH="622080" progId="Equation.DSMT4">
                  <p:embed/>
                </p:oleObj>
              </mc:Choice>
              <mc:Fallback>
                <p:oleObj name="Equation" r:id="rId9" imgW="2857320" imgH="622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4910138"/>
                        <a:ext cx="366712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08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Role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pore </a:t>
            </a:r>
            <a:r>
              <a:rPr lang="nb-NO" dirty="0" err="1" smtClean="0"/>
              <a:t>pressure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2121407"/>
            <a:ext cx="6349284" cy="4498334"/>
          </a:xfrm>
        </p:spPr>
        <p:txBody>
          <a:bodyPr>
            <a:normAutofit/>
          </a:bodyPr>
          <a:lstStyle/>
          <a:p>
            <a:r>
              <a:rPr lang="nb-NO" dirty="0" smtClean="0"/>
              <a:t>Pore </a:t>
            </a:r>
            <a:r>
              <a:rPr lang="nb-NO" dirty="0" err="1" smtClean="0"/>
              <a:t>pressure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during </a:t>
            </a:r>
            <a:r>
              <a:rPr lang="nb-NO" dirty="0" err="1" smtClean="0"/>
              <a:t>undrained</a:t>
            </a:r>
            <a:r>
              <a:rPr lang="nb-NO" dirty="0" smtClean="0"/>
              <a:t> </a:t>
            </a:r>
            <a:r>
              <a:rPr lang="nb-NO" dirty="0" err="1" smtClean="0"/>
              <a:t>loading</a:t>
            </a:r>
            <a:r>
              <a:rPr lang="nb-NO" dirty="0" smtClean="0"/>
              <a:t> / </a:t>
            </a:r>
            <a:r>
              <a:rPr lang="nb-NO" dirty="0" err="1" smtClean="0"/>
              <a:t>unloading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follows</a:t>
            </a:r>
            <a:r>
              <a:rPr lang="nb-NO" dirty="0" smtClean="0"/>
              <a:t> a linear </a:t>
            </a:r>
            <a:r>
              <a:rPr lang="nb-NO" dirty="0" err="1" smtClean="0"/>
              <a:t>relationship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stress </a:t>
            </a:r>
            <a:r>
              <a:rPr lang="nb-NO" dirty="0" err="1" smtClean="0"/>
              <a:t>path</a:t>
            </a:r>
            <a:r>
              <a:rPr lang="nb-NO" dirty="0" smtClean="0"/>
              <a:t>.</a:t>
            </a:r>
          </a:p>
          <a:p>
            <a:r>
              <a:rPr lang="nb-NO" dirty="0" smtClean="0"/>
              <a:t>This is in </a:t>
            </a:r>
            <a:r>
              <a:rPr lang="nb-NO" dirty="0" err="1" smtClean="0"/>
              <a:t>accord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behavior</a:t>
            </a:r>
            <a:r>
              <a:rPr lang="nb-NO" dirty="0" smtClean="0"/>
              <a:t> suggested by </a:t>
            </a:r>
            <a:r>
              <a:rPr lang="nb-NO" dirty="0" err="1" smtClean="0"/>
              <a:t>Skempton</a:t>
            </a:r>
            <a:r>
              <a:rPr lang="nb-NO" dirty="0" smtClean="0"/>
              <a:t> (1954), and </a:t>
            </a:r>
            <a:r>
              <a:rPr lang="nb-NO" dirty="0" err="1" smtClean="0"/>
              <a:t>permits</a:t>
            </a:r>
            <a:r>
              <a:rPr lang="nb-NO" dirty="0" smtClean="0"/>
              <a:t> </a:t>
            </a:r>
            <a:r>
              <a:rPr lang="nb-NO" dirty="0" err="1" smtClean="0"/>
              <a:t>determination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2 parameters (</a:t>
            </a:r>
            <a:r>
              <a:rPr lang="nb-NO" dirty="0" err="1" smtClean="0"/>
              <a:t>Skempton’s</a:t>
            </a:r>
            <a:r>
              <a:rPr lang="nb-NO" dirty="0" smtClean="0"/>
              <a:t> </a:t>
            </a:r>
            <a:r>
              <a:rPr lang="nb-NO" i="1" dirty="0" smtClean="0"/>
              <a:t>A</a:t>
            </a:r>
            <a:r>
              <a:rPr lang="nb-NO" dirty="0" smtClean="0"/>
              <a:t> &amp; </a:t>
            </a:r>
            <a:r>
              <a:rPr lang="nb-NO" i="1" dirty="0" smtClean="0"/>
              <a:t>B</a:t>
            </a:r>
            <a:r>
              <a:rPr lang="nb-NO" dirty="0" smtClean="0"/>
              <a:t>).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overburden</a:t>
            </a:r>
            <a:r>
              <a:rPr lang="nb-NO" dirty="0" smtClean="0"/>
              <a:t> </a:t>
            </a:r>
            <a:r>
              <a:rPr lang="nb-NO" dirty="0" err="1" smtClean="0"/>
              <a:t>response</a:t>
            </a:r>
            <a:r>
              <a:rPr lang="nb-NO" dirty="0" smtClean="0"/>
              <a:t> to </a:t>
            </a:r>
            <a:r>
              <a:rPr lang="nb-NO" dirty="0" err="1" smtClean="0"/>
              <a:t>reservoir</a:t>
            </a:r>
            <a:r>
              <a:rPr lang="nb-NO" dirty="0" smtClean="0"/>
              <a:t> pore </a:t>
            </a:r>
            <a:r>
              <a:rPr lang="nb-NO" dirty="0" err="1" smtClean="0"/>
              <a:t>pressure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is </a:t>
            </a:r>
            <a:r>
              <a:rPr lang="nb-NO" dirty="0" err="1" smtClean="0"/>
              <a:t>undrained</a:t>
            </a:r>
            <a:r>
              <a:rPr lang="nb-NO" dirty="0" smtClean="0"/>
              <a:t>, i.e. it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estimated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i="1" dirty="0" smtClean="0"/>
              <a:t>in </a:t>
            </a:r>
            <a:r>
              <a:rPr lang="nb-NO" i="1" dirty="0" err="1" smtClean="0"/>
              <a:t>situ</a:t>
            </a:r>
            <a:r>
              <a:rPr lang="nb-NO" i="1" dirty="0" smtClean="0"/>
              <a:t> </a:t>
            </a:r>
            <a:r>
              <a:rPr lang="nb-NO" dirty="0" smtClean="0"/>
              <a:t>stress </a:t>
            </a:r>
            <a:r>
              <a:rPr lang="nb-NO" dirty="0" err="1" smtClean="0"/>
              <a:t>path</a:t>
            </a:r>
            <a:r>
              <a:rPr lang="nb-NO" dirty="0" smtClean="0"/>
              <a:t> + </a:t>
            </a:r>
            <a:r>
              <a:rPr lang="nb-NO" dirty="0" err="1" smtClean="0"/>
              <a:t>Skempton’s</a:t>
            </a:r>
            <a:r>
              <a:rPr lang="nb-NO" dirty="0" smtClean="0"/>
              <a:t> </a:t>
            </a:r>
            <a:r>
              <a:rPr lang="nb-NO" i="1" dirty="0" smtClean="0"/>
              <a:t>A</a:t>
            </a:r>
            <a:r>
              <a:rPr lang="nb-NO" dirty="0" smtClean="0"/>
              <a:t> &amp; </a:t>
            </a:r>
            <a:r>
              <a:rPr lang="nb-NO" i="1" dirty="0" smtClean="0"/>
              <a:t>B</a:t>
            </a:r>
            <a:r>
              <a:rPr lang="nb-NO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9500" y="6066023"/>
            <a:ext cx="697532" cy="697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377" y="1669178"/>
            <a:ext cx="5173015" cy="412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Linking to 4D </a:t>
            </a:r>
            <a:r>
              <a:rPr lang="nb-NO" dirty="0" err="1" smtClean="0"/>
              <a:t>response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2121408"/>
            <a:ext cx="9709769" cy="4050792"/>
          </a:xfrm>
        </p:spPr>
        <p:txBody>
          <a:bodyPr>
            <a:normAutofit/>
          </a:bodyPr>
          <a:lstStyle/>
          <a:p>
            <a:r>
              <a:rPr lang="nb-NO" dirty="0" err="1"/>
              <a:t>Combining</a:t>
            </a:r>
            <a:r>
              <a:rPr lang="nb-NO" dirty="0"/>
              <a:t>:</a:t>
            </a:r>
          </a:p>
          <a:p>
            <a:pPr lvl="1"/>
            <a:r>
              <a:rPr lang="nb-NO" sz="2000" dirty="0" smtClean="0"/>
              <a:t>Laboratory </a:t>
            </a:r>
            <a:r>
              <a:rPr lang="nb-NO" sz="2000" dirty="0" err="1"/>
              <a:t>measured</a:t>
            </a:r>
            <a:r>
              <a:rPr lang="nb-NO" sz="2000" dirty="0"/>
              <a:t> stress </a:t>
            </a:r>
            <a:r>
              <a:rPr lang="nb-NO" sz="2000" dirty="0" err="1" smtClean="0"/>
              <a:t>path</a:t>
            </a:r>
            <a:r>
              <a:rPr lang="nb-NO" sz="2000" dirty="0" smtClean="0"/>
              <a:t> </a:t>
            </a:r>
            <a:r>
              <a:rPr lang="nb-NO" sz="2000" dirty="0" err="1" smtClean="0"/>
              <a:t>sensitivity</a:t>
            </a:r>
            <a:r>
              <a:rPr lang="nb-NO" sz="2000" dirty="0" smtClean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 smtClean="0"/>
              <a:t>velocities</a:t>
            </a:r>
            <a:endParaRPr lang="nb-NO" sz="2000" dirty="0"/>
          </a:p>
          <a:p>
            <a:pPr lvl="1"/>
            <a:r>
              <a:rPr lang="nb-NO" sz="2000" dirty="0" err="1" smtClean="0"/>
              <a:t>Skempton’s</a:t>
            </a:r>
            <a:r>
              <a:rPr lang="nb-NO" sz="2000" dirty="0" smtClean="0"/>
              <a:t> pore </a:t>
            </a:r>
            <a:r>
              <a:rPr lang="nb-NO" sz="2000" dirty="0" err="1"/>
              <a:t>pressure</a:t>
            </a:r>
            <a:r>
              <a:rPr lang="nb-NO" sz="2000" dirty="0"/>
              <a:t> parameters</a:t>
            </a:r>
          </a:p>
          <a:p>
            <a:pPr lvl="1"/>
            <a:r>
              <a:rPr lang="nb-NO" sz="2000" i="1" dirty="0"/>
              <a:t>In </a:t>
            </a:r>
            <a:r>
              <a:rPr lang="nb-NO" sz="2000" i="1" dirty="0" err="1"/>
              <a:t>situ</a:t>
            </a:r>
            <a:r>
              <a:rPr lang="nb-NO" sz="2000" i="1" dirty="0"/>
              <a:t> </a:t>
            </a:r>
            <a:r>
              <a:rPr lang="nb-NO" sz="2000" dirty="0"/>
              <a:t>stress </a:t>
            </a:r>
            <a:r>
              <a:rPr lang="nb-NO" sz="2000" dirty="0" err="1"/>
              <a:t>path</a:t>
            </a:r>
            <a:r>
              <a:rPr lang="nb-NO" sz="2000" dirty="0"/>
              <a:t> from </a:t>
            </a:r>
            <a:r>
              <a:rPr lang="nb-NO" sz="2000" dirty="0" err="1"/>
              <a:t>geomechanical</a:t>
            </a:r>
            <a:r>
              <a:rPr lang="nb-NO" sz="2000" dirty="0"/>
              <a:t> </a:t>
            </a:r>
            <a:r>
              <a:rPr lang="nb-NO" sz="2000" dirty="0" err="1"/>
              <a:t>modelling</a:t>
            </a:r>
            <a:endParaRPr lang="nb-NO" sz="2000" dirty="0"/>
          </a:p>
          <a:p>
            <a:pPr marL="274320" lvl="1" indent="0">
              <a:buNone/>
            </a:pPr>
            <a:endParaRPr lang="nb-NO" sz="2000" dirty="0"/>
          </a:p>
          <a:p>
            <a:pPr marL="274320" lvl="1" indent="0">
              <a:buNone/>
            </a:pPr>
            <a:r>
              <a:rPr lang="nb-NO" sz="2000" dirty="0">
                <a:solidFill>
                  <a:srgbClr val="FF0000"/>
                </a:solidFill>
              </a:rPr>
              <a:t>=&gt; </a:t>
            </a:r>
            <a:r>
              <a:rPr lang="nb-NO" sz="2000" i="1" dirty="0">
                <a:solidFill>
                  <a:srgbClr val="FF0000"/>
                </a:solidFill>
              </a:rPr>
              <a:t>In </a:t>
            </a:r>
            <a:r>
              <a:rPr lang="nb-NO" sz="2000" i="1" dirty="0" err="1">
                <a:solidFill>
                  <a:srgbClr val="FF0000"/>
                </a:solidFill>
              </a:rPr>
              <a:t>situ</a:t>
            </a:r>
            <a:r>
              <a:rPr lang="nb-NO" sz="2000" i="1" dirty="0">
                <a:solidFill>
                  <a:srgbClr val="FF0000"/>
                </a:solidFill>
              </a:rPr>
              <a:t> </a:t>
            </a:r>
            <a:r>
              <a:rPr lang="nb-NO" sz="2000" dirty="0" err="1">
                <a:solidFill>
                  <a:srgbClr val="FF0000"/>
                </a:solidFill>
              </a:rPr>
              <a:t>velocity</a:t>
            </a:r>
            <a:r>
              <a:rPr lang="nb-NO" sz="2000" dirty="0">
                <a:solidFill>
                  <a:srgbClr val="FF0000"/>
                </a:solidFill>
              </a:rPr>
              <a:t> </a:t>
            </a:r>
            <a:r>
              <a:rPr lang="nb-NO" sz="2000" dirty="0" err="1">
                <a:solidFill>
                  <a:srgbClr val="FF0000"/>
                </a:solidFill>
              </a:rPr>
              <a:t>change</a:t>
            </a:r>
            <a:r>
              <a:rPr lang="nb-NO" sz="2000" dirty="0">
                <a:solidFill>
                  <a:srgbClr val="FF0000"/>
                </a:solidFill>
              </a:rPr>
              <a:t> &amp; </a:t>
            </a:r>
            <a:r>
              <a:rPr lang="nb-NO" sz="2000" i="1" dirty="0">
                <a:solidFill>
                  <a:srgbClr val="FF0000"/>
                </a:solidFill>
              </a:rPr>
              <a:t>R</a:t>
            </a:r>
            <a:r>
              <a:rPr lang="nb-NO" sz="2000" dirty="0">
                <a:solidFill>
                  <a:srgbClr val="FF0000"/>
                </a:solidFill>
              </a:rPr>
              <a:t>-</a:t>
            </a:r>
            <a:r>
              <a:rPr lang="nb-NO" sz="2000" dirty="0" err="1">
                <a:solidFill>
                  <a:srgbClr val="FF0000"/>
                </a:solidFill>
              </a:rPr>
              <a:t>factor</a:t>
            </a:r>
            <a:r>
              <a:rPr lang="nb-NO" sz="2000" dirty="0">
                <a:solidFill>
                  <a:srgbClr val="FF0000"/>
                </a:solidFill>
              </a:rPr>
              <a:t> </a:t>
            </a:r>
            <a:r>
              <a:rPr lang="nb-NO" sz="2000" dirty="0" err="1">
                <a:solidFill>
                  <a:srgbClr val="FF0000"/>
                </a:solidFill>
              </a:rPr>
              <a:t>vs</a:t>
            </a:r>
            <a:r>
              <a:rPr lang="nb-NO" sz="2000" dirty="0">
                <a:solidFill>
                  <a:srgbClr val="FF0000"/>
                </a:solidFill>
              </a:rPr>
              <a:t> </a:t>
            </a:r>
            <a:r>
              <a:rPr lang="nb-NO" sz="2000" dirty="0" err="1">
                <a:solidFill>
                  <a:srgbClr val="FF0000"/>
                </a:solidFill>
              </a:rPr>
              <a:t>reservoir</a:t>
            </a:r>
            <a:r>
              <a:rPr lang="nb-NO" sz="2000" dirty="0">
                <a:solidFill>
                  <a:srgbClr val="FF0000"/>
                </a:solidFill>
              </a:rPr>
              <a:t> pore </a:t>
            </a:r>
            <a:r>
              <a:rPr lang="nb-NO" sz="2000" dirty="0" err="1">
                <a:solidFill>
                  <a:srgbClr val="FF0000"/>
                </a:solidFill>
              </a:rPr>
              <a:t>pressure</a:t>
            </a:r>
            <a:r>
              <a:rPr lang="nb-NO" sz="2000" dirty="0">
                <a:solidFill>
                  <a:srgbClr val="FF0000"/>
                </a:solidFill>
              </a:rPr>
              <a:t> </a:t>
            </a:r>
            <a:r>
              <a:rPr lang="nb-NO" sz="2000" dirty="0" err="1">
                <a:solidFill>
                  <a:srgbClr val="FF0000"/>
                </a:solidFill>
              </a:rPr>
              <a:t>change</a:t>
            </a:r>
            <a:endParaRPr lang="nb-NO" sz="2000" dirty="0">
              <a:solidFill>
                <a:srgbClr val="FF0000"/>
              </a:solidFill>
            </a:endParaRPr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500" y="6066023"/>
            <a:ext cx="697532" cy="69753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055467"/>
              </p:ext>
            </p:extLst>
          </p:nvPr>
        </p:nvGraphicFramePr>
        <p:xfrm>
          <a:off x="9145543" y="2695486"/>
          <a:ext cx="1706353" cy="756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4" imgW="977760" imgH="431640" progId="Equation.DSMT4">
                  <p:embed/>
                </p:oleObj>
              </mc:Choice>
              <mc:Fallback>
                <p:oleObj name="Equation" r:id="rId4" imgW="97776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5543" y="2695486"/>
                        <a:ext cx="1706353" cy="756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2434" y="4906851"/>
            <a:ext cx="8886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Note: Stress </a:t>
            </a:r>
            <a:r>
              <a:rPr lang="nb-NO" dirty="0" err="1" smtClean="0"/>
              <a:t>sensitivity</a:t>
            </a:r>
            <a:r>
              <a:rPr lang="nb-NO" dirty="0" smtClean="0"/>
              <a:t> at </a:t>
            </a:r>
            <a:r>
              <a:rPr lang="nb-NO" dirty="0" err="1" smtClean="0"/>
              <a:t>seismic</a:t>
            </a:r>
            <a:r>
              <a:rPr lang="nb-NO" dirty="0" smtClean="0"/>
              <a:t> </a:t>
            </a:r>
            <a:r>
              <a:rPr lang="nb-NO" dirty="0" err="1" smtClean="0"/>
              <a:t>frequencies</a:t>
            </a:r>
            <a:r>
              <a:rPr lang="nb-NO" dirty="0" smtClean="0"/>
              <a:t> </a:t>
            </a:r>
            <a:r>
              <a:rPr lang="nb-NO" dirty="0" err="1" smtClean="0"/>
              <a:t>may</a:t>
            </a:r>
            <a:r>
              <a:rPr lang="nb-NO" dirty="0" smtClean="0"/>
              <a:t> be different from </a:t>
            </a:r>
            <a:r>
              <a:rPr lang="nb-NO" dirty="0" err="1" smtClean="0"/>
              <a:t>ultrasonic</a:t>
            </a:r>
            <a:r>
              <a:rPr lang="nb-NO" dirty="0" smtClean="0"/>
              <a:t>, as </a:t>
            </a:r>
            <a:r>
              <a:rPr lang="nb-NO" dirty="0" err="1" smtClean="0"/>
              <a:t>seen</a:t>
            </a:r>
            <a:r>
              <a:rPr lang="nb-NO" dirty="0" smtClean="0"/>
              <a:t> in </a:t>
            </a:r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frequency</a:t>
            </a:r>
            <a:r>
              <a:rPr lang="nb-NO" dirty="0" smtClean="0"/>
              <a:t> </a:t>
            </a:r>
            <a:r>
              <a:rPr lang="nb-NO" dirty="0" err="1" smtClean="0"/>
              <a:t>experiments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shale</a:t>
            </a:r>
            <a:r>
              <a:rPr lang="nb-NO" dirty="0" smtClean="0"/>
              <a:t> during </a:t>
            </a:r>
            <a:r>
              <a:rPr lang="nb-NO" dirty="0" err="1" smtClean="0"/>
              <a:t>PhD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 by </a:t>
            </a:r>
            <a:r>
              <a:rPr lang="nb-NO" dirty="0" err="1" smtClean="0"/>
              <a:t>Dawid</a:t>
            </a:r>
            <a:r>
              <a:rPr lang="nb-NO" dirty="0" smtClean="0"/>
              <a:t> </a:t>
            </a:r>
            <a:r>
              <a:rPr lang="nb-NO" dirty="0" err="1" smtClean="0"/>
              <a:t>Szewczyk</a:t>
            </a:r>
            <a:r>
              <a:rPr lang="nb-NO" dirty="0" smtClean="0"/>
              <a:t> and </a:t>
            </a:r>
            <a:r>
              <a:rPr lang="nb-NO" dirty="0" err="1" smtClean="0"/>
              <a:t>Serhii</a:t>
            </a:r>
            <a:r>
              <a:rPr lang="nb-NO" dirty="0" smtClean="0"/>
              <a:t> </a:t>
            </a:r>
            <a:r>
              <a:rPr lang="nb-NO" dirty="0" err="1" smtClean="0"/>
              <a:t>Lozovy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21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Linking to 4D </a:t>
            </a:r>
            <a:r>
              <a:rPr lang="nb-NO" dirty="0" err="1"/>
              <a:t>response</a:t>
            </a:r>
            <a:r>
              <a:rPr lang="nb-NO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069" y="1862318"/>
            <a:ext cx="5258787" cy="10339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relate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velocity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in </a:t>
            </a:r>
            <a:r>
              <a:rPr lang="nb-NO" dirty="0" err="1" smtClean="0"/>
              <a:t>reservoir</a:t>
            </a:r>
            <a:r>
              <a:rPr lang="nb-NO" dirty="0" smtClean="0"/>
              <a:t> pore </a:t>
            </a:r>
            <a:r>
              <a:rPr lang="nb-NO" dirty="0" err="1" smtClean="0"/>
              <a:t>pressure</a:t>
            </a:r>
            <a:r>
              <a:rPr lang="nb-NO" dirty="0" smtClean="0"/>
              <a:t>, </a:t>
            </a:r>
            <a:r>
              <a:rPr lang="nb-NO" dirty="0" err="1" smtClean="0"/>
              <a:t>accounting</a:t>
            </a:r>
            <a:r>
              <a:rPr lang="nb-NO" dirty="0" smtClean="0"/>
              <a:t> for pore </a:t>
            </a:r>
            <a:r>
              <a:rPr lang="nb-NO" dirty="0" err="1" smtClean="0"/>
              <a:t>pressure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overburden</a:t>
            </a:r>
            <a:r>
              <a:rPr lang="nb-NO" dirty="0" smtClean="0"/>
              <a:t>:</a:t>
            </a:r>
            <a:endParaRPr lang="nb-NO" dirty="0"/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6006"/>
            <a:ext cx="5494620" cy="358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20" y="2986386"/>
            <a:ext cx="5521731" cy="362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789855"/>
              </p:ext>
            </p:extLst>
          </p:nvPr>
        </p:nvGraphicFramePr>
        <p:xfrm>
          <a:off x="5680834" y="2028256"/>
          <a:ext cx="1080573" cy="652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5" imgW="736560" imgH="444240" progId="Equation.DSMT4">
                  <p:embed/>
                </p:oleObj>
              </mc:Choice>
              <mc:Fallback>
                <p:oleObj name="Equation" r:id="rId5" imgW="7365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0834" y="2028256"/>
                        <a:ext cx="1080573" cy="652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55485" y="1104681"/>
            <a:ext cx="36189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Skemtpon’s</a:t>
            </a:r>
            <a:r>
              <a:rPr lang="nb-NO" dirty="0" smtClean="0"/>
              <a:t> </a:t>
            </a:r>
            <a:r>
              <a:rPr lang="nb-NO" i="1" dirty="0" err="1" smtClean="0"/>
              <a:t>B</a:t>
            </a:r>
            <a:r>
              <a:rPr lang="nb-NO" baseline="-25000" dirty="0" err="1" smtClean="0"/>
              <a:t>s</a:t>
            </a:r>
            <a:r>
              <a:rPr lang="nb-NO" dirty="0" smtClean="0"/>
              <a:t>=1 for soft &amp; </a:t>
            </a:r>
            <a:r>
              <a:rPr lang="nb-NO" dirty="0" err="1" smtClean="0"/>
              <a:t>fully</a:t>
            </a:r>
            <a:r>
              <a:rPr lang="nb-NO" dirty="0" smtClean="0"/>
              <a:t> </a:t>
            </a:r>
            <a:r>
              <a:rPr lang="nb-NO" dirty="0" err="1" smtClean="0"/>
              <a:t>saturated</a:t>
            </a:r>
            <a:r>
              <a:rPr lang="nb-NO" dirty="0" smtClean="0"/>
              <a:t> </a:t>
            </a:r>
            <a:r>
              <a:rPr lang="nb-NO" dirty="0" err="1" smtClean="0"/>
              <a:t>shale</a:t>
            </a:r>
            <a:endParaRPr lang="nb-NO" dirty="0" smtClean="0"/>
          </a:p>
          <a:p>
            <a:r>
              <a:rPr lang="nb-NO" i="1" dirty="0" err="1" smtClean="0"/>
              <a:t>B</a:t>
            </a:r>
            <a:r>
              <a:rPr lang="nb-NO" baseline="-25000" dirty="0" err="1" smtClean="0"/>
              <a:t>s</a:t>
            </a:r>
            <a:r>
              <a:rPr lang="nb-NO" dirty="0" smtClean="0"/>
              <a:t>=0 </a:t>
            </a:r>
            <a:r>
              <a:rPr lang="nb-NO" dirty="0" err="1" smtClean="0"/>
              <a:t>corresponds</a:t>
            </a:r>
            <a:r>
              <a:rPr lang="nb-NO" dirty="0" smtClean="0"/>
              <a:t> to a «dry» (or </a:t>
            </a:r>
            <a:r>
              <a:rPr lang="nb-NO" dirty="0" err="1" smtClean="0"/>
              <a:t>drained</a:t>
            </a:r>
            <a:r>
              <a:rPr lang="nb-NO" dirty="0" smtClean="0"/>
              <a:t> case) </a:t>
            </a:r>
          </a:p>
          <a:p>
            <a:r>
              <a:rPr lang="nb-NO" dirty="0" smtClean="0"/>
              <a:t>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drained</a:t>
            </a:r>
            <a:r>
              <a:rPr lang="nb-NO" dirty="0" smtClean="0"/>
              <a:t> case, stress </a:t>
            </a:r>
            <a:r>
              <a:rPr lang="nb-NO" dirty="0" err="1" smtClean="0"/>
              <a:t>sensitivity</a:t>
            </a:r>
            <a:r>
              <a:rPr lang="nb-NO" dirty="0" smtClean="0"/>
              <a:t> from </a:t>
            </a:r>
            <a:r>
              <a:rPr lang="nb-NO" dirty="0" err="1" smtClean="0"/>
              <a:t>porosity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has to be </a:t>
            </a:r>
            <a:r>
              <a:rPr lang="nb-NO" dirty="0" err="1" smtClean="0"/>
              <a:t>added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9500" y="6066023"/>
            <a:ext cx="697532" cy="6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conclusions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Stress </a:t>
            </a:r>
            <a:r>
              <a:rPr lang="nb-NO" dirty="0" err="1" smtClean="0"/>
              <a:t>path</a:t>
            </a:r>
            <a:r>
              <a:rPr lang="nb-NO" dirty="0" smtClean="0"/>
              <a:t> dependent stress </a:t>
            </a:r>
            <a:r>
              <a:rPr lang="nb-NO" dirty="0" err="1" smtClean="0"/>
              <a:t>sensitivity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velocities</a:t>
            </a:r>
            <a:r>
              <a:rPr lang="nb-NO" dirty="0" smtClean="0"/>
              <a:t> and pore </a:t>
            </a:r>
            <a:r>
              <a:rPr lang="nb-NO" dirty="0" err="1" smtClean="0"/>
              <a:t>pressure</a:t>
            </a:r>
            <a:r>
              <a:rPr lang="nb-NO" dirty="0" smtClean="0"/>
              <a:t> </a:t>
            </a:r>
            <a:r>
              <a:rPr lang="nb-NO" dirty="0" err="1" smtClean="0"/>
              <a:t>response</a:t>
            </a:r>
            <a:r>
              <a:rPr lang="nb-NO" dirty="0" smtClean="0"/>
              <a:t> in </a:t>
            </a:r>
            <a:r>
              <a:rPr lang="nb-NO" dirty="0" err="1" smtClean="0"/>
              <a:t>shale</a:t>
            </a:r>
            <a:r>
              <a:rPr lang="nb-NO" dirty="0" smtClean="0"/>
              <a:t> </a:t>
            </a:r>
            <a:r>
              <a:rPr lang="nb-NO" dirty="0" err="1" smtClean="0"/>
              <a:t>combined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geomechanical</a:t>
            </a:r>
            <a:r>
              <a:rPr lang="nb-NO" dirty="0" smtClean="0"/>
              <a:t> </a:t>
            </a:r>
            <a:r>
              <a:rPr lang="nb-NO" dirty="0" err="1" smtClean="0"/>
              <a:t>modelling</a:t>
            </a:r>
            <a:r>
              <a:rPr lang="nb-NO" dirty="0" smtClean="0"/>
              <a:t> </a:t>
            </a:r>
            <a:r>
              <a:rPr lang="nb-NO" dirty="0" err="1" smtClean="0"/>
              <a:t>enables</a:t>
            </a:r>
            <a:r>
              <a:rPr lang="nb-NO" dirty="0" smtClean="0"/>
              <a:t> </a:t>
            </a:r>
            <a:r>
              <a:rPr lang="nb-NO" dirty="0" err="1" smtClean="0"/>
              <a:t>prediction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i="1" dirty="0" smtClean="0"/>
              <a:t>in </a:t>
            </a:r>
            <a:r>
              <a:rPr lang="nb-NO" i="1" dirty="0" err="1" smtClean="0"/>
              <a:t>situ</a:t>
            </a:r>
            <a:r>
              <a:rPr lang="nb-NO" i="1" dirty="0" smtClean="0"/>
              <a:t> </a:t>
            </a:r>
            <a:r>
              <a:rPr lang="nb-NO" dirty="0" smtClean="0"/>
              <a:t>4D </a:t>
            </a:r>
            <a:r>
              <a:rPr lang="nb-NO" dirty="0" err="1" smtClean="0"/>
              <a:t>response</a:t>
            </a:r>
            <a:r>
              <a:rPr lang="nb-NO" dirty="0" smtClean="0"/>
              <a:t>.</a:t>
            </a:r>
          </a:p>
          <a:p>
            <a:pPr lvl="1"/>
            <a:r>
              <a:rPr lang="nb-NO" dirty="0" smtClean="0"/>
              <a:t>The </a:t>
            </a:r>
            <a:r>
              <a:rPr lang="nb-NO" i="1" dirty="0" smtClean="0"/>
              <a:t>R</a:t>
            </a:r>
            <a:r>
              <a:rPr lang="nb-NO" dirty="0" smtClean="0"/>
              <a:t>-</a:t>
            </a:r>
            <a:r>
              <a:rPr lang="nb-NO" dirty="0" err="1" smtClean="0"/>
              <a:t>factor</a:t>
            </a:r>
            <a:r>
              <a:rPr lang="nb-NO" dirty="0" smtClean="0"/>
              <a:t> in a given </a:t>
            </a:r>
            <a:r>
              <a:rPr lang="nb-NO" dirty="0" err="1" smtClean="0"/>
              <a:t>geological</a:t>
            </a:r>
            <a:r>
              <a:rPr lang="nb-NO" dirty="0" smtClean="0"/>
              <a:t> </a:t>
            </a:r>
            <a:r>
              <a:rPr lang="nb-NO" dirty="0" err="1" smtClean="0"/>
              <a:t>formation</a:t>
            </a:r>
            <a:r>
              <a:rPr lang="nb-NO" dirty="0" smtClean="0"/>
              <a:t> is </a:t>
            </a:r>
            <a:r>
              <a:rPr lang="nb-NO" dirty="0" err="1" smtClean="0"/>
              <a:t>largely</a:t>
            </a:r>
            <a:r>
              <a:rPr lang="nb-NO" dirty="0" smtClean="0"/>
              <a:t> </a:t>
            </a:r>
            <a:r>
              <a:rPr lang="nb-NO" dirty="0" err="1" smtClean="0"/>
              <a:t>controlled</a:t>
            </a:r>
            <a:r>
              <a:rPr lang="nb-NO" dirty="0" smtClean="0"/>
              <a:t> by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vertical</a:t>
            </a:r>
            <a:r>
              <a:rPr lang="nb-NO" dirty="0" smtClean="0"/>
              <a:t> </a:t>
            </a:r>
            <a:r>
              <a:rPr lang="nb-NO" dirty="0" err="1" smtClean="0"/>
              <a:t>strain</a:t>
            </a:r>
            <a:r>
              <a:rPr lang="nb-NO" dirty="0" smtClean="0"/>
              <a:t> </a:t>
            </a:r>
            <a:r>
              <a:rPr lang="nb-NO" dirty="0" err="1" smtClean="0"/>
              <a:t>trhough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stress </a:t>
            </a:r>
            <a:r>
              <a:rPr lang="nb-NO" dirty="0" err="1" smtClean="0"/>
              <a:t>path</a:t>
            </a:r>
            <a:r>
              <a:rPr lang="nb-NO" dirty="0" smtClean="0"/>
              <a:t>.</a:t>
            </a:r>
          </a:p>
          <a:p>
            <a:r>
              <a:rPr lang="nb-NO" dirty="0" smtClean="0"/>
              <a:t> The </a:t>
            </a:r>
            <a:r>
              <a:rPr lang="nb-NO" dirty="0" err="1" smtClean="0"/>
              <a:t>low</a:t>
            </a:r>
            <a:r>
              <a:rPr lang="nb-NO" dirty="0" smtClean="0"/>
              <a:t> stress </a:t>
            </a:r>
            <a:r>
              <a:rPr lang="nb-NO" dirty="0" err="1" smtClean="0"/>
              <a:t>sensitivity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velocities</a:t>
            </a:r>
            <a:r>
              <a:rPr lang="nb-NO" dirty="0" smtClean="0"/>
              <a:t> in soft </a:t>
            </a:r>
            <a:r>
              <a:rPr lang="nb-NO" dirty="0" err="1" smtClean="0"/>
              <a:t>shales</a:t>
            </a:r>
            <a:r>
              <a:rPr lang="nb-NO" dirty="0" smtClean="0"/>
              <a:t> makes it </a:t>
            </a:r>
            <a:r>
              <a:rPr lang="nb-NO" dirty="0" err="1" smtClean="0"/>
              <a:t>possible</a:t>
            </a:r>
            <a:r>
              <a:rPr lang="nb-NO" dirty="0" smtClean="0"/>
              <a:t> to </a:t>
            </a:r>
            <a:r>
              <a:rPr lang="nb-NO" dirty="0" err="1" smtClean="0"/>
              <a:t>predict</a:t>
            </a:r>
            <a:r>
              <a:rPr lang="nb-NO" dirty="0" smtClean="0"/>
              <a:t> </a:t>
            </a:r>
            <a:r>
              <a:rPr lang="nb-NO" dirty="0" err="1" smtClean="0"/>
              <a:t>sonic</a:t>
            </a:r>
            <a:r>
              <a:rPr lang="nb-NO" dirty="0" smtClean="0"/>
              <a:t> / </a:t>
            </a:r>
            <a:r>
              <a:rPr lang="nb-NO" dirty="0" err="1" smtClean="0"/>
              <a:t>ultrasonic</a:t>
            </a:r>
            <a:r>
              <a:rPr lang="nb-NO" dirty="0" smtClean="0"/>
              <a:t> </a:t>
            </a:r>
            <a:r>
              <a:rPr lang="nb-NO" dirty="0" err="1" smtClean="0"/>
              <a:t>properties</a:t>
            </a:r>
            <a:r>
              <a:rPr lang="nb-NO" dirty="0" smtClean="0"/>
              <a:t> from logs.</a:t>
            </a:r>
          </a:p>
          <a:p>
            <a:pPr lvl="1"/>
            <a:r>
              <a:rPr lang="nb-NO" dirty="0" smtClean="0"/>
              <a:t>This </a:t>
            </a:r>
            <a:r>
              <a:rPr lang="nb-NO" dirty="0" err="1" smtClean="0"/>
              <a:t>may</a:t>
            </a:r>
            <a:r>
              <a:rPr lang="nb-NO" dirty="0" smtClean="0"/>
              <a:t> </a:t>
            </a:r>
            <a:r>
              <a:rPr lang="nb-NO" dirty="0" err="1" smtClean="0"/>
              <a:t>facilitate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detection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shale</a:t>
            </a:r>
            <a:r>
              <a:rPr lang="nb-NO" dirty="0" smtClean="0"/>
              <a:t> </a:t>
            </a:r>
            <a:r>
              <a:rPr lang="nb-NO" dirty="0" err="1" smtClean="0"/>
              <a:t>barriers</a:t>
            </a:r>
            <a:r>
              <a:rPr lang="nb-NO" dirty="0" smtClean="0"/>
              <a:t> </a:t>
            </a:r>
            <a:r>
              <a:rPr lang="nb-NO" dirty="0" err="1" smtClean="0"/>
              <a:t>around</a:t>
            </a:r>
            <a:r>
              <a:rPr lang="nb-NO" dirty="0" smtClean="0"/>
              <a:t> </a:t>
            </a:r>
            <a:r>
              <a:rPr lang="nb-NO" dirty="0" err="1" smtClean="0"/>
              <a:t>cased</a:t>
            </a:r>
            <a:r>
              <a:rPr lang="nb-NO" dirty="0" smtClean="0"/>
              <a:t> </a:t>
            </a:r>
            <a:r>
              <a:rPr lang="nb-NO" dirty="0" err="1" smtClean="0"/>
              <a:t>boreholes</a:t>
            </a:r>
            <a:r>
              <a:rPr lang="nb-NO" dirty="0" smtClean="0"/>
              <a:t> for P&amp;A.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fundamentals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stress </a:t>
            </a:r>
            <a:r>
              <a:rPr lang="nb-NO" dirty="0" err="1" smtClean="0"/>
              <a:t>sensitivity</a:t>
            </a:r>
            <a:r>
              <a:rPr lang="nb-NO" dirty="0" smtClean="0"/>
              <a:t> in </a:t>
            </a:r>
            <a:r>
              <a:rPr lang="nb-NO" dirty="0" err="1" smtClean="0"/>
              <a:t>shale</a:t>
            </a:r>
            <a:r>
              <a:rPr lang="nb-NO" dirty="0" smtClean="0"/>
              <a:t> is not </a:t>
            </a:r>
            <a:r>
              <a:rPr lang="nb-NO" dirty="0" err="1" smtClean="0"/>
              <a:t>fully</a:t>
            </a:r>
            <a:r>
              <a:rPr lang="nb-NO" dirty="0" smtClean="0"/>
              <a:t> </a:t>
            </a:r>
            <a:r>
              <a:rPr lang="nb-NO" dirty="0" err="1" smtClean="0"/>
              <a:t>understood</a:t>
            </a:r>
            <a:r>
              <a:rPr lang="nb-NO" dirty="0" smtClean="0"/>
              <a:t> - </a:t>
            </a:r>
            <a:r>
              <a:rPr lang="nb-NO" dirty="0" err="1" smtClean="0"/>
              <a:t>nano-scale</a:t>
            </a:r>
            <a:r>
              <a:rPr lang="nb-NO" dirty="0" smtClean="0"/>
              <a:t> </a:t>
            </a:r>
            <a:r>
              <a:rPr lang="nb-NO" dirty="0" err="1" smtClean="0"/>
              <a:t>influence</a:t>
            </a:r>
            <a:r>
              <a:rPr lang="nb-NO" dirty="0" smtClean="0"/>
              <a:t> </a:t>
            </a:r>
            <a:r>
              <a:rPr lang="nb-NO" dirty="0" err="1" smtClean="0"/>
              <a:t>appears</a:t>
            </a:r>
            <a:r>
              <a:rPr lang="nb-NO" dirty="0" smtClean="0"/>
              <a:t> to play a </a:t>
            </a:r>
            <a:r>
              <a:rPr lang="nb-NO" dirty="0" err="1" smtClean="0"/>
              <a:t>role</a:t>
            </a:r>
            <a:r>
              <a:rPr lang="nb-NO" dirty="0" smtClean="0"/>
              <a:t>.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9500" y="6066023"/>
            <a:ext cx="697532" cy="6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acknowledgements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authors would like to acknowledge financial support from The Research Council of Norway and a number of industry partners for:</a:t>
            </a:r>
          </a:p>
          <a:p>
            <a:r>
              <a:rPr lang="en-US" dirty="0"/>
              <a:t>The </a:t>
            </a:r>
            <a:r>
              <a:rPr lang="en-US" dirty="0" smtClean="0"/>
              <a:t>KPN-projects </a:t>
            </a:r>
            <a:r>
              <a:rPr lang="en-US" dirty="0"/>
              <a:t>“Shale Rock Physics: Improved seismic monitoring for increased recovery” </a:t>
            </a:r>
            <a:r>
              <a:rPr lang="en-US" dirty="0" smtClean="0"/>
              <a:t>and “Logging of Shale Barriers” at </a:t>
            </a:r>
            <a:r>
              <a:rPr lang="en-US" dirty="0"/>
              <a:t>SINTEF Petroleum Research.</a:t>
            </a:r>
          </a:p>
          <a:p>
            <a:r>
              <a:rPr lang="en-US" dirty="0"/>
              <a:t>The ROSE program at NTNU</a:t>
            </a:r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9500" y="6066023"/>
            <a:ext cx="697532" cy="69753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98" y="4628334"/>
            <a:ext cx="11414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9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83" y="2121408"/>
            <a:ext cx="10516065" cy="4050792"/>
          </a:xfrm>
        </p:spPr>
        <p:txBody>
          <a:bodyPr/>
          <a:lstStyle/>
          <a:p>
            <a:r>
              <a:rPr lang="en-US" sz="2400" dirty="0"/>
              <a:t>4th International Workshop on Rock </a:t>
            </a:r>
            <a:r>
              <a:rPr lang="en-US" sz="2400" dirty="0" smtClean="0"/>
              <a:t>Physics; 		                     Trondheim</a:t>
            </a:r>
            <a:r>
              <a:rPr lang="en-US" sz="2400" dirty="0"/>
              <a:t>, Norway 29 May – 2 June </a:t>
            </a:r>
            <a:r>
              <a:rPr lang="en-US" dirty="0" smtClean="0"/>
              <a:t>2017</a:t>
            </a:r>
          </a:p>
          <a:p>
            <a:endParaRPr lang="en-US" dirty="0"/>
          </a:p>
          <a:p>
            <a:r>
              <a:rPr lang="en-US" dirty="0" smtClean="0"/>
              <a:t>More than 70 papers by researchers from almost all continents </a:t>
            </a:r>
          </a:p>
          <a:p>
            <a:r>
              <a:rPr lang="en-US" dirty="0" smtClean="0"/>
              <a:t>20 hours of daylight…</a:t>
            </a:r>
            <a:endParaRPr lang="en-US" dirty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61" y="587555"/>
            <a:ext cx="6774853" cy="11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52654" y="4964646"/>
            <a:ext cx="3209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solidFill>
                  <a:srgbClr val="0000FF"/>
                </a:solidFill>
                <a:hlinkClick r:id="rId3"/>
              </a:rPr>
              <a:t>https://</a:t>
            </a:r>
            <a:r>
              <a:rPr lang="nb-NO" dirty="0" smtClean="0">
                <a:solidFill>
                  <a:srgbClr val="0000FF"/>
                </a:solidFill>
                <a:hlinkClick r:id="rId3"/>
              </a:rPr>
              <a:t>www.ntnu.edu/4iwrp</a:t>
            </a:r>
            <a:endParaRPr lang="nb-NO" dirty="0" smtClean="0">
              <a:solidFill>
                <a:srgbClr val="0000FF"/>
              </a:solidFill>
            </a:endParaRPr>
          </a:p>
          <a:p>
            <a:endParaRPr lang="nb-NO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9500" y="6066023"/>
            <a:ext cx="697532" cy="6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8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Petroleum related Shale acoustics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Seismic</a:t>
            </a:r>
            <a:r>
              <a:rPr lang="nb-NO" dirty="0" smtClean="0"/>
              <a:t>: 4D </a:t>
            </a:r>
            <a:r>
              <a:rPr lang="nb-NO" dirty="0" err="1" smtClean="0"/>
              <a:t>monitoring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depleting</a:t>
            </a:r>
            <a:r>
              <a:rPr lang="nb-NO" dirty="0" smtClean="0"/>
              <a:t> / </a:t>
            </a:r>
            <a:r>
              <a:rPr lang="nb-NO" dirty="0" err="1" smtClean="0"/>
              <a:t>inflating</a:t>
            </a:r>
            <a:r>
              <a:rPr lang="nb-NO" dirty="0" smtClean="0"/>
              <a:t> </a:t>
            </a:r>
            <a:r>
              <a:rPr lang="nb-NO" dirty="0" err="1" smtClean="0"/>
              <a:t>reservoirs</a:t>
            </a:r>
            <a:r>
              <a:rPr lang="nb-NO" dirty="0" smtClean="0"/>
              <a:t> </a:t>
            </a:r>
            <a:r>
              <a:rPr lang="nb-NO" dirty="0" err="1" smtClean="0"/>
              <a:t>through</a:t>
            </a:r>
            <a:r>
              <a:rPr lang="nb-NO" dirty="0" smtClean="0"/>
              <a:t> </a:t>
            </a:r>
            <a:r>
              <a:rPr lang="nb-NO" dirty="0" err="1" smtClean="0"/>
              <a:t>overburden</a:t>
            </a:r>
            <a:r>
              <a:rPr lang="nb-NO" dirty="0" smtClean="0"/>
              <a:t> stress </a:t>
            </a:r>
            <a:r>
              <a:rPr lang="nb-NO" dirty="0" err="1" smtClean="0"/>
              <a:t>changes</a:t>
            </a:r>
            <a:r>
              <a:rPr lang="nb-NO" dirty="0" smtClean="0"/>
              <a:t> and </a:t>
            </a:r>
            <a:r>
              <a:rPr lang="nb-NO" dirty="0" err="1" smtClean="0"/>
              <a:t>strains</a:t>
            </a:r>
            <a:endParaRPr lang="nb-NO" dirty="0" smtClean="0"/>
          </a:p>
          <a:p>
            <a:r>
              <a:rPr lang="nb-NO" dirty="0" err="1" smtClean="0"/>
              <a:t>Ultrasonic</a:t>
            </a:r>
            <a:r>
              <a:rPr lang="nb-NO" dirty="0" smtClean="0"/>
              <a:t> / Sonic: </a:t>
            </a:r>
            <a:r>
              <a:rPr lang="nb-NO" dirty="0" err="1" smtClean="0"/>
              <a:t>Qualification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natural</a:t>
            </a:r>
            <a:r>
              <a:rPr lang="nb-NO" dirty="0" smtClean="0"/>
              <a:t> </a:t>
            </a:r>
            <a:r>
              <a:rPr lang="nb-NO" dirty="0" err="1" smtClean="0"/>
              <a:t>barriers</a:t>
            </a:r>
            <a:r>
              <a:rPr lang="nb-NO" dirty="0" smtClean="0"/>
              <a:t> </a:t>
            </a:r>
            <a:r>
              <a:rPr lang="nb-NO" dirty="0" err="1" smtClean="0"/>
              <a:t>outside</a:t>
            </a:r>
            <a:r>
              <a:rPr lang="nb-NO" dirty="0" smtClean="0"/>
              <a:t> </a:t>
            </a:r>
            <a:r>
              <a:rPr lang="nb-NO" dirty="0" err="1" smtClean="0"/>
              <a:t>casings</a:t>
            </a:r>
            <a:r>
              <a:rPr lang="nb-NO" dirty="0" smtClean="0"/>
              <a:t> to </a:t>
            </a:r>
            <a:r>
              <a:rPr lang="nb-NO" dirty="0" err="1" smtClean="0"/>
              <a:t>ensure</a:t>
            </a:r>
            <a:r>
              <a:rPr lang="nb-NO" dirty="0" smtClean="0"/>
              <a:t> </a:t>
            </a:r>
            <a:r>
              <a:rPr lang="nb-NO" dirty="0" err="1" smtClean="0"/>
              <a:t>appropriate</a:t>
            </a:r>
            <a:r>
              <a:rPr lang="nb-NO" dirty="0" smtClean="0"/>
              <a:t> </a:t>
            </a:r>
            <a:r>
              <a:rPr lang="nb-NO" dirty="0" err="1" smtClean="0"/>
              <a:t>sealing</a:t>
            </a:r>
            <a:r>
              <a:rPr lang="nb-NO" dirty="0" smtClean="0"/>
              <a:t> </a:t>
            </a:r>
          </a:p>
          <a:p>
            <a:r>
              <a:rPr lang="nb-NO" dirty="0" smtClean="0"/>
              <a:t>Plus:</a:t>
            </a:r>
          </a:p>
          <a:p>
            <a:pPr lvl="1"/>
            <a:r>
              <a:rPr lang="nb-NO" dirty="0" err="1" smtClean="0"/>
              <a:t>Identification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source</a:t>
            </a:r>
            <a:r>
              <a:rPr lang="nb-NO" dirty="0" smtClean="0"/>
              <a:t> rocks or </a:t>
            </a:r>
            <a:r>
              <a:rPr lang="nb-NO" dirty="0" err="1" smtClean="0"/>
              <a:t>unconventional</a:t>
            </a:r>
            <a:r>
              <a:rPr lang="nb-NO" dirty="0" smtClean="0"/>
              <a:t> </a:t>
            </a:r>
            <a:r>
              <a:rPr lang="nb-NO" dirty="0" err="1" smtClean="0"/>
              <a:t>shale</a:t>
            </a:r>
            <a:r>
              <a:rPr lang="nb-NO" dirty="0" smtClean="0"/>
              <a:t> </a:t>
            </a:r>
            <a:r>
              <a:rPr lang="nb-NO" dirty="0" err="1" smtClean="0"/>
              <a:t>reservoirs</a:t>
            </a:r>
            <a:r>
              <a:rPr lang="nb-NO" dirty="0" smtClean="0"/>
              <a:t> from </a:t>
            </a:r>
            <a:r>
              <a:rPr lang="nb-NO" dirty="0" err="1" smtClean="0"/>
              <a:t>seismic</a:t>
            </a:r>
            <a:endParaRPr lang="nb-NO" dirty="0" smtClean="0"/>
          </a:p>
          <a:p>
            <a:pPr lvl="1"/>
            <a:r>
              <a:rPr lang="nb-NO" dirty="0" smtClean="0"/>
              <a:t>Pore </a:t>
            </a:r>
            <a:r>
              <a:rPr lang="nb-NO" dirty="0" err="1" smtClean="0"/>
              <a:t>pressure</a:t>
            </a:r>
            <a:r>
              <a:rPr lang="nb-NO" dirty="0" smtClean="0"/>
              <a:t> </a:t>
            </a:r>
            <a:r>
              <a:rPr lang="nb-NO" dirty="0" err="1" smtClean="0"/>
              <a:t>prediction</a:t>
            </a:r>
            <a:endParaRPr lang="nb-NO" dirty="0" smtClean="0"/>
          </a:p>
          <a:p>
            <a:pPr lvl="1"/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sonic</a:t>
            </a:r>
            <a:r>
              <a:rPr lang="nb-NO" dirty="0" smtClean="0"/>
              <a:t> logs / </a:t>
            </a:r>
            <a:r>
              <a:rPr lang="nb-NO" dirty="0" err="1" smtClean="0"/>
              <a:t>seismic</a:t>
            </a:r>
            <a:r>
              <a:rPr lang="nb-NO" dirty="0" smtClean="0"/>
              <a:t> to </a:t>
            </a:r>
            <a:r>
              <a:rPr lang="nb-NO" dirty="0" err="1" smtClean="0"/>
              <a:t>assess</a:t>
            </a:r>
            <a:r>
              <a:rPr lang="nb-NO" dirty="0" smtClean="0"/>
              <a:t> </a:t>
            </a:r>
            <a:r>
              <a:rPr lang="nb-NO" dirty="0" err="1" smtClean="0"/>
              <a:t>shale</a:t>
            </a:r>
            <a:r>
              <a:rPr lang="nb-NO" dirty="0" smtClean="0"/>
              <a:t> </a:t>
            </a:r>
            <a:r>
              <a:rPr lang="nb-NO" dirty="0" err="1" smtClean="0"/>
              <a:t>strength</a:t>
            </a:r>
            <a:r>
              <a:rPr lang="nb-NO" dirty="0" smtClean="0"/>
              <a:t> for </a:t>
            </a:r>
            <a:r>
              <a:rPr lang="nb-NO" dirty="0" err="1" smtClean="0"/>
              <a:t>borehole</a:t>
            </a:r>
            <a:r>
              <a:rPr lang="nb-NO" dirty="0" smtClean="0"/>
              <a:t> </a:t>
            </a:r>
            <a:r>
              <a:rPr lang="nb-NO" dirty="0" err="1" smtClean="0"/>
              <a:t>stability</a:t>
            </a:r>
            <a:r>
              <a:rPr lang="nb-NO" dirty="0" smtClean="0"/>
              <a:t> during drilling</a:t>
            </a:r>
          </a:p>
          <a:p>
            <a:pPr lvl="1"/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9500" y="6066023"/>
            <a:ext cx="697532" cy="6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32" y="214176"/>
            <a:ext cx="10058400" cy="1609344"/>
          </a:xfrm>
        </p:spPr>
        <p:txBody>
          <a:bodyPr/>
          <a:lstStyle/>
          <a:p>
            <a:r>
              <a:rPr lang="nb-NO" dirty="0" err="1" smtClean="0"/>
              <a:t>Shale</a:t>
            </a:r>
            <a:r>
              <a:rPr lang="nb-NO" dirty="0" smtClean="0"/>
              <a:t> </a:t>
            </a:r>
            <a:r>
              <a:rPr lang="nb-NO" dirty="0" err="1" smtClean="0"/>
              <a:t>barriers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998" y="1490343"/>
            <a:ext cx="7235240" cy="4050792"/>
          </a:xfrm>
        </p:spPr>
        <p:txBody>
          <a:bodyPr/>
          <a:lstStyle/>
          <a:p>
            <a:r>
              <a:rPr lang="nb-NO" dirty="0" smtClean="0"/>
              <a:t>Field </a:t>
            </a:r>
            <a:r>
              <a:rPr lang="nb-NO" dirty="0" err="1" smtClean="0"/>
              <a:t>experience</a:t>
            </a:r>
            <a:r>
              <a:rPr lang="nb-NO" dirty="0" smtClean="0"/>
              <a:t> from more </a:t>
            </a:r>
            <a:r>
              <a:rPr lang="nb-NO" dirty="0" err="1" smtClean="0"/>
              <a:t>than</a:t>
            </a:r>
            <a:r>
              <a:rPr lang="nb-NO" dirty="0" smtClean="0"/>
              <a:t> 100 </a:t>
            </a:r>
            <a:r>
              <a:rPr lang="nb-NO" dirty="0" err="1" smtClean="0"/>
              <a:t>wells</a:t>
            </a:r>
            <a:r>
              <a:rPr lang="nb-NO" dirty="0" smtClean="0"/>
              <a:t> offshore Norway </a:t>
            </a:r>
            <a:r>
              <a:rPr lang="nb-NO" dirty="0" err="1" smtClean="0"/>
              <a:t>confirm</a:t>
            </a:r>
            <a:r>
              <a:rPr lang="nb-NO" dirty="0" smtClean="0"/>
              <a:t> </a:t>
            </a:r>
            <a:r>
              <a:rPr lang="nb-NO" dirty="0" err="1" smtClean="0"/>
              <a:t>shale</a:t>
            </a:r>
            <a:r>
              <a:rPr lang="nb-NO" dirty="0" smtClean="0"/>
              <a:t> </a:t>
            </a:r>
            <a:r>
              <a:rPr lang="nb-NO" dirty="0" err="1" smtClean="0"/>
              <a:t>barriers</a:t>
            </a:r>
            <a:r>
              <a:rPr lang="nb-NO" dirty="0" smtClean="0"/>
              <a:t> </a:t>
            </a:r>
            <a:r>
              <a:rPr lang="nb-NO" dirty="0" err="1" smtClean="0"/>
              <a:t>formed</a:t>
            </a:r>
            <a:r>
              <a:rPr lang="nb-NO" dirty="0" smtClean="0"/>
              <a:t> </a:t>
            </a:r>
            <a:r>
              <a:rPr lang="nb-NO" dirty="0" err="1" smtClean="0"/>
              <a:t>outside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casing</a:t>
            </a:r>
            <a:r>
              <a:rPr lang="nb-NO" dirty="0" smtClean="0"/>
              <a:t>.</a:t>
            </a:r>
          </a:p>
          <a:p>
            <a:r>
              <a:rPr lang="nb-NO" dirty="0" smtClean="0"/>
              <a:t>Small </a:t>
            </a:r>
            <a:r>
              <a:rPr lang="nb-NO" dirty="0" err="1" smtClean="0"/>
              <a:t>scale</a:t>
            </a:r>
            <a:r>
              <a:rPr lang="nb-NO" dirty="0" smtClean="0"/>
              <a:t> </a:t>
            </a:r>
            <a:r>
              <a:rPr lang="nb-NO" dirty="0" err="1" smtClean="0"/>
              <a:t>laboratory</a:t>
            </a:r>
            <a:r>
              <a:rPr lang="nb-NO" dirty="0" smtClean="0"/>
              <a:t> </a:t>
            </a:r>
            <a:r>
              <a:rPr lang="nb-NO" dirty="0" err="1" smtClean="0"/>
              <a:t>experiments</a:t>
            </a:r>
            <a:r>
              <a:rPr lang="nb-NO" dirty="0" smtClean="0"/>
              <a:t> </a:t>
            </a:r>
            <a:r>
              <a:rPr lang="nb-NO" dirty="0" err="1" smtClean="0"/>
              <a:t>confirm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such</a:t>
            </a:r>
            <a:r>
              <a:rPr lang="nb-NO" dirty="0" smtClean="0"/>
              <a:t> </a:t>
            </a:r>
            <a:r>
              <a:rPr lang="nb-NO" dirty="0" err="1" smtClean="0"/>
              <a:t>barriers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formed</a:t>
            </a:r>
            <a:r>
              <a:rPr lang="nb-NO" dirty="0" smtClean="0"/>
              <a:t> by </a:t>
            </a:r>
            <a:r>
              <a:rPr lang="nb-NO" dirty="0" err="1" smtClean="0"/>
              <a:t>creep</a:t>
            </a:r>
            <a:r>
              <a:rPr lang="nb-NO" dirty="0" smtClean="0"/>
              <a:t> / </a:t>
            </a:r>
            <a:r>
              <a:rPr lang="nb-NO" dirty="0" err="1" smtClean="0"/>
              <a:t>plastic</a:t>
            </a:r>
            <a:r>
              <a:rPr lang="nb-NO" dirty="0" smtClean="0"/>
              <a:t> </a:t>
            </a:r>
            <a:r>
              <a:rPr lang="nb-NO" dirty="0" err="1" smtClean="0"/>
              <a:t>deformation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shale</a:t>
            </a:r>
            <a:r>
              <a:rPr lang="nb-NO" dirty="0" smtClean="0"/>
              <a:t>.</a:t>
            </a:r>
          </a:p>
          <a:p>
            <a:r>
              <a:rPr lang="nb-NO" dirty="0" smtClean="0"/>
              <a:t>«15 rigs full time in 40 </a:t>
            </a:r>
            <a:r>
              <a:rPr lang="nb-NO" dirty="0" err="1" smtClean="0"/>
              <a:t>years</a:t>
            </a:r>
            <a:r>
              <a:rPr lang="nb-NO" dirty="0" smtClean="0"/>
              <a:t>» to </a:t>
            </a:r>
            <a:r>
              <a:rPr lang="nb-NO" dirty="0" err="1" smtClean="0"/>
              <a:t>plug</a:t>
            </a:r>
            <a:r>
              <a:rPr lang="nb-NO" dirty="0" smtClean="0"/>
              <a:t> &amp; abandon </a:t>
            </a:r>
            <a:r>
              <a:rPr lang="nb-NO" dirty="0" err="1" smtClean="0"/>
              <a:t>on</a:t>
            </a:r>
            <a:r>
              <a:rPr lang="nb-NO" dirty="0" smtClean="0"/>
              <a:t> all </a:t>
            </a:r>
            <a:r>
              <a:rPr lang="nb-NO" dirty="0" err="1" smtClean="0"/>
              <a:t>wells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Norwegian Continental Shelf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conventional</a:t>
            </a:r>
            <a:r>
              <a:rPr lang="nb-NO" dirty="0" smtClean="0"/>
              <a:t> </a:t>
            </a:r>
            <a:r>
              <a:rPr lang="nb-NO" dirty="0" err="1" smtClean="0"/>
              <a:t>technology</a:t>
            </a:r>
            <a:r>
              <a:rPr lang="nb-NO" dirty="0" smtClean="0"/>
              <a:t> – </a:t>
            </a:r>
            <a:r>
              <a:rPr lang="nb-NO" dirty="0" err="1" smtClean="0"/>
              <a:t>natural</a:t>
            </a:r>
            <a:r>
              <a:rPr lang="nb-NO" dirty="0" smtClean="0"/>
              <a:t> </a:t>
            </a:r>
            <a:r>
              <a:rPr lang="nb-NO" dirty="0" err="1" smtClean="0"/>
              <a:t>barriers</a:t>
            </a:r>
            <a:r>
              <a:rPr lang="nb-NO" dirty="0" smtClean="0"/>
              <a:t> </a:t>
            </a:r>
            <a:r>
              <a:rPr lang="nb-NO" dirty="0" err="1" smtClean="0"/>
              <a:t>may</a:t>
            </a:r>
            <a:r>
              <a:rPr lang="nb-NO" dirty="0" smtClean="0"/>
              <a:t> be a </a:t>
            </a:r>
            <a:r>
              <a:rPr lang="nb-NO" dirty="0" err="1" smtClean="0"/>
              <a:t>tremendeous</a:t>
            </a:r>
            <a:r>
              <a:rPr lang="nb-NO" dirty="0" smtClean="0"/>
              <a:t> </a:t>
            </a:r>
            <a:r>
              <a:rPr lang="nb-NO" dirty="0" err="1" smtClean="0"/>
              <a:t>cost</a:t>
            </a:r>
            <a:r>
              <a:rPr lang="nb-NO" dirty="0" smtClean="0"/>
              <a:t> saver.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390" y="0"/>
            <a:ext cx="4026794" cy="360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28459"/>
            <a:ext cx="2137892" cy="242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9500" y="6066023"/>
            <a:ext cx="697532" cy="697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900" y="4468969"/>
            <a:ext cx="7920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Need</a:t>
            </a:r>
            <a:r>
              <a:rPr lang="nb-NO" dirty="0"/>
              <a:t> to </a:t>
            </a:r>
            <a:r>
              <a:rPr lang="nb-NO" dirty="0" err="1"/>
              <a:t>know</a:t>
            </a:r>
            <a:r>
              <a:rPr lang="nb-NO" dirty="0"/>
              <a:t>:</a:t>
            </a:r>
          </a:p>
          <a:p>
            <a:endParaRPr lang="nb-NO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nb-NO" dirty="0"/>
              <a:t>The </a:t>
            </a:r>
            <a:r>
              <a:rPr lang="nb-NO" dirty="0" err="1"/>
              <a:t>physical</a:t>
            </a:r>
            <a:r>
              <a:rPr lang="nb-NO" dirty="0"/>
              <a:t> </a:t>
            </a:r>
            <a:r>
              <a:rPr lang="nb-NO" dirty="0" err="1"/>
              <a:t>mechanisms</a:t>
            </a:r>
            <a:r>
              <a:rPr lang="nb-NO" dirty="0"/>
              <a:t> controlling </a:t>
            </a:r>
            <a:r>
              <a:rPr lang="nb-NO" dirty="0" err="1"/>
              <a:t>barrier</a:t>
            </a:r>
            <a:r>
              <a:rPr lang="nb-NO" dirty="0"/>
              <a:t> </a:t>
            </a:r>
            <a:r>
              <a:rPr lang="nb-NO" dirty="0" err="1"/>
              <a:t>formation</a:t>
            </a:r>
            <a:endParaRPr lang="nb-NO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nb-NO" dirty="0" err="1"/>
              <a:t>Where</a:t>
            </a:r>
            <a:r>
              <a:rPr lang="nb-NO" dirty="0"/>
              <a:t> it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expected</a:t>
            </a:r>
            <a:r>
              <a:rPr lang="nb-NO" dirty="0"/>
              <a:t>, and </a:t>
            </a:r>
            <a:r>
              <a:rPr lang="nb-NO" dirty="0" err="1"/>
              <a:t>how</a:t>
            </a:r>
            <a:r>
              <a:rPr lang="nb-NO" dirty="0"/>
              <a:t> to </a:t>
            </a:r>
            <a:r>
              <a:rPr lang="nb-NO" dirty="0" err="1"/>
              <a:t>stimulate</a:t>
            </a:r>
            <a:r>
              <a:rPr lang="nb-NO" dirty="0"/>
              <a:t> </a:t>
            </a:r>
            <a:r>
              <a:rPr lang="nb-NO" dirty="0" err="1"/>
              <a:t>unwilling</a:t>
            </a:r>
            <a:r>
              <a:rPr lang="nb-NO" dirty="0"/>
              <a:t> </a:t>
            </a:r>
            <a:r>
              <a:rPr lang="nb-NO" dirty="0" err="1"/>
              <a:t>shales</a:t>
            </a:r>
            <a:endParaRPr lang="nb-NO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nb-NO" dirty="0" err="1"/>
              <a:t>Verification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barriers</a:t>
            </a:r>
            <a:r>
              <a:rPr lang="nb-NO" dirty="0"/>
              <a:t> (e.g. </a:t>
            </a:r>
            <a:r>
              <a:rPr lang="nb-NO" dirty="0" err="1"/>
              <a:t>sonic</a:t>
            </a:r>
            <a:r>
              <a:rPr lang="nb-NO" dirty="0"/>
              <a:t> &amp; </a:t>
            </a:r>
            <a:r>
              <a:rPr lang="nb-NO" dirty="0" err="1"/>
              <a:t>ultrasonic</a:t>
            </a:r>
            <a:r>
              <a:rPr lang="nb-NO" dirty="0"/>
              <a:t> logs) </a:t>
            </a:r>
          </a:p>
          <a:p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8060390" y="3863662"/>
            <a:ext cx="344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From Williams et al. (2009)</a:t>
            </a:r>
            <a:endParaRPr lang="nb-NO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285630" y="6132902"/>
            <a:ext cx="496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From E Fjær, SINTEF Petroleum Conference 2016 &amp; 2017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3784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mechanisms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24" y="2015231"/>
            <a:ext cx="6966569" cy="4050792"/>
          </a:xfrm>
        </p:spPr>
        <p:txBody>
          <a:bodyPr/>
          <a:lstStyle/>
          <a:p>
            <a:r>
              <a:rPr lang="nb-NO" dirty="0" err="1" smtClean="0"/>
              <a:t>Similar</a:t>
            </a:r>
            <a:r>
              <a:rPr lang="nb-NO" dirty="0" smtClean="0"/>
              <a:t> to </a:t>
            </a:r>
            <a:r>
              <a:rPr lang="nb-NO" dirty="0" err="1" smtClean="0"/>
              <a:t>borehole</a:t>
            </a:r>
            <a:r>
              <a:rPr lang="nb-NO" dirty="0" smtClean="0"/>
              <a:t> </a:t>
            </a:r>
            <a:r>
              <a:rPr lang="nb-NO" dirty="0" err="1" smtClean="0"/>
              <a:t>stability</a:t>
            </a:r>
            <a:r>
              <a:rPr lang="nb-NO" dirty="0" smtClean="0"/>
              <a:t>: Stress </a:t>
            </a:r>
            <a:r>
              <a:rPr lang="nb-NO" dirty="0" err="1" smtClean="0"/>
              <a:t>concentration</a:t>
            </a:r>
            <a:r>
              <a:rPr lang="nb-NO" dirty="0" smtClean="0"/>
              <a:t> </a:t>
            </a:r>
            <a:r>
              <a:rPr lang="nb-NO" dirty="0" err="1" smtClean="0"/>
              <a:t>around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borehole</a:t>
            </a:r>
            <a:r>
              <a:rPr lang="nb-NO" dirty="0" smtClean="0"/>
              <a:t> (</a:t>
            </a:r>
            <a:r>
              <a:rPr lang="nb-NO" dirty="0" err="1" smtClean="0"/>
              <a:t>here</a:t>
            </a:r>
            <a:r>
              <a:rPr lang="nb-NO" dirty="0" smtClean="0"/>
              <a:t>: </a:t>
            </a:r>
            <a:r>
              <a:rPr lang="nb-NO" dirty="0" err="1" smtClean="0"/>
              <a:t>the</a:t>
            </a:r>
            <a:r>
              <a:rPr lang="nb-NO" dirty="0" smtClean="0"/>
              <a:t> annulus </a:t>
            </a:r>
            <a:r>
              <a:rPr lang="nb-NO" dirty="0" err="1" smtClean="0"/>
              <a:t>outside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casing</a:t>
            </a:r>
            <a:r>
              <a:rPr lang="nb-NO" dirty="0" smtClean="0"/>
              <a:t>) </a:t>
            </a:r>
            <a:r>
              <a:rPr lang="nb-NO" dirty="0" err="1" smtClean="0"/>
              <a:t>may</a:t>
            </a:r>
            <a:r>
              <a:rPr lang="nb-NO" dirty="0" smtClean="0"/>
              <a:t> lead to </a:t>
            </a:r>
            <a:r>
              <a:rPr lang="nb-NO" dirty="0" err="1" smtClean="0"/>
              <a:t>plastification</a:t>
            </a:r>
            <a:r>
              <a:rPr lang="nb-NO" dirty="0" smtClean="0"/>
              <a:t> / </a:t>
            </a:r>
            <a:r>
              <a:rPr lang="nb-NO" dirty="0" err="1" smtClean="0"/>
              <a:t>failure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shale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Creep</a:t>
            </a:r>
            <a:r>
              <a:rPr lang="nb-NO" dirty="0" smtClean="0"/>
              <a:t> </a:t>
            </a:r>
            <a:r>
              <a:rPr lang="nb-NO" dirty="0" err="1" smtClean="0"/>
              <a:t>accelerates</a:t>
            </a:r>
            <a:r>
              <a:rPr lang="nb-NO" dirty="0" smtClean="0"/>
              <a:t> </a:t>
            </a:r>
            <a:r>
              <a:rPr lang="nb-NO" dirty="0" err="1" smtClean="0"/>
              <a:t>when</a:t>
            </a:r>
            <a:r>
              <a:rPr lang="nb-NO" dirty="0" smtClean="0"/>
              <a:t> a rock </a:t>
            </a:r>
            <a:r>
              <a:rPr lang="nb-NO" dirty="0" err="1" smtClean="0"/>
              <a:t>approaches</a:t>
            </a:r>
            <a:r>
              <a:rPr lang="nb-NO" dirty="0" smtClean="0"/>
              <a:t>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state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failure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strain</a:t>
            </a:r>
            <a:r>
              <a:rPr lang="nb-NO" dirty="0" smtClean="0"/>
              <a:t> </a:t>
            </a:r>
            <a:r>
              <a:rPr lang="nb-NO" dirty="0" err="1" smtClean="0"/>
              <a:t>required</a:t>
            </a:r>
            <a:r>
              <a:rPr lang="nb-NO" dirty="0" smtClean="0"/>
              <a:t> to form a </a:t>
            </a:r>
            <a:r>
              <a:rPr lang="nb-NO" dirty="0" err="1" smtClean="0"/>
              <a:t>barrier</a:t>
            </a:r>
            <a:r>
              <a:rPr lang="nb-NO" dirty="0" smtClean="0"/>
              <a:t>!</a:t>
            </a:r>
          </a:p>
          <a:p>
            <a:r>
              <a:rPr lang="nb-NO" dirty="0" err="1" smtClean="0"/>
              <a:t>Shale</a:t>
            </a:r>
            <a:r>
              <a:rPr lang="nb-NO" dirty="0" smtClean="0"/>
              <a:t> has </a:t>
            </a:r>
            <a:r>
              <a:rPr lang="nb-NO" dirty="0" err="1" smtClean="0"/>
              <a:t>nanoDarcy</a:t>
            </a:r>
            <a:r>
              <a:rPr lang="nb-NO" dirty="0" smtClean="0"/>
              <a:t> </a:t>
            </a:r>
            <a:r>
              <a:rPr lang="nb-NO" dirty="0" err="1" smtClean="0"/>
              <a:t>permeability</a:t>
            </a:r>
            <a:r>
              <a:rPr lang="nb-NO" dirty="0" smtClean="0"/>
              <a:t> and is </a:t>
            </a:r>
            <a:r>
              <a:rPr lang="nb-NO" dirty="0" err="1" smtClean="0"/>
              <a:t>likely</a:t>
            </a:r>
            <a:r>
              <a:rPr lang="nb-NO" dirty="0" smtClean="0"/>
              <a:t> to be less permeable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cement</a:t>
            </a:r>
            <a:r>
              <a:rPr lang="nb-NO" dirty="0" smtClean="0"/>
              <a:t> (µ</a:t>
            </a:r>
            <a:r>
              <a:rPr lang="nb-NO" dirty="0" err="1" smtClean="0"/>
              <a:t>Darcy</a:t>
            </a:r>
            <a:r>
              <a:rPr lang="nb-NO" dirty="0" smtClean="0"/>
              <a:t> range) </a:t>
            </a:r>
            <a:r>
              <a:rPr lang="nb-NO" dirty="0" err="1" smtClean="0"/>
              <a:t>even</a:t>
            </a:r>
            <a:r>
              <a:rPr lang="nb-NO" dirty="0" smtClean="0"/>
              <a:t> </a:t>
            </a:r>
            <a:r>
              <a:rPr lang="nb-NO" dirty="0" err="1" smtClean="0"/>
              <a:t>after</a:t>
            </a:r>
            <a:r>
              <a:rPr lang="nb-NO" dirty="0" smtClean="0"/>
              <a:t> it has </a:t>
            </a:r>
            <a:r>
              <a:rPr lang="nb-NO" dirty="0" err="1" smtClean="0"/>
              <a:t>failed</a:t>
            </a:r>
            <a:r>
              <a:rPr lang="nb-NO" dirty="0" smtClean="0"/>
              <a:t>.</a:t>
            </a:r>
          </a:p>
          <a:p>
            <a:r>
              <a:rPr lang="nb-NO" dirty="0" smtClean="0"/>
              <a:t>For logging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shale</a:t>
            </a:r>
            <a:r>
              <a:rPr lang="nb-NO" dirty="0" smtClean="0"/>
              <a:t> </a:t>
            </a:r>
            <a:r>
              <a:rPr lang="nb-NO" dirty="0" err="1" smtClean="0"/>
              <a:t>barriers</a:t>
            </a:r>
            <a:r>
              <a:rPr lang="nb-NO" dirty="0" smtClean="0"/>
              <a:t>: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acoustic</a:t>
            </a:r>
            <a:r>
              <a:rPr lang="nb-NO" dirty="0" smtClean="0"/>
              <a:t> </a:t>
            </a:r>
            <a:r>
              <a:rPr lang="nb-NO" dirty="0" err="1" smtClean="0"/>
              <a:t>properties</a:t>
            </a:r>
            <a:r>
              <a:rPr lang="nb-NO" dirty="0" smtClean="0"/>
              <a:t>?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9500" y="6066023"/>
            <a:ext cx="697532" cy="697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665" y="463488"/>
            <a:ext cx="4500139" cy="2859259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321" y="3567448"/>
            <a:ext cx="3010829" cy="299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23512" y="5742857"/>
            <a:ext cx="496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From E Fjær, SINTEF Petroleum Conference 2016 &amp; 2017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5149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Ultrasonic</a:t>
            </a:r>
            <a:r>
              <a:rPr lang="nb-NO" dirty="0" smtClean="0"/>
              <a:t> </a:t>
            </a:r>
            <a:r>
              <a:rPr lang="nb-NO" dirty="0" err="1" smtClean="0"/>
              <a:t>velocities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</a:t>
            </a:r>
            <a:r>
              <a:rPr lang="nb-NO" dirty="0" err="1" smtClean="0"/>
              <a:t>creepy</a:t>
            </a:r>
            <a:r>
              <a:rPr lang="nb-NO" dirty="0" smtClean="0"/>
              <a:t> </a:t>
            </a:r>
            <a:r>
              <a:rPr lang="nb-NO" dirty="0" err="1" smtClean="0"/>
              <a:t>field</a:t>
            </a:r>
            <a:r>
              <a:rPr lang="nb-NO" dirty="0" smtClean="0"/>
              <a:t> </a:t>
            </a:r>
            <a:r>
              <a:rPr lang="nb-NO" dirty="0" err="1" smtClean="0"/>
              <a:t>shale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78" y="2363997"/>
            <a:ext cx="5374721" cy="4050792"/>
          </a:xfrm>
        </p:spPr>
        <p:txBody>
          <a:bodyPr>
            <a:normAutofit fontScale="92500" lnSpcReduction="10000"/>
          </a:bodyPr>
          <a:lstStyle/>
          <a:p>
            <a:r>
              <a:rPr lang="nb-NO" dirty="0" err="1" smtClean="0"/>
              <a:t>Shale</a:t>
            </a:r>
            <a:r>
              <a:rPr lang="nb-NO" dirty="0" smtClean="0"/>
              <a:t> from </a:t>
            </a:r>
            <a:r>
              <a:rPr lang="nb-NO" dirty="0" smtClean="0">
                <a:sym typeface="Symbol"/>
              </a:rPr>
              <a:t> 2 km </a:t>
            </a:r>
            <a:r>
              <a:rPr lang="nb-NO" dirty="0" err="1" smtClean="0">
                <a:sym typeface="Symbol"/>
              </a:rPr>
              <a:t>depth</a:t>
            </a:r>
            <a:r>
              <a:rPr lang="nb-NO" dirty="0" smtClean="0">
                <a:sym typeface="Symbol"/>
              </a:rPr>
              <a:t>; 28 % </a:t>
            </a:r>
            <a:r>
              <a:rPr lang="nb-NO" dirty="0" err="1" smtClean="0">
                <a:sym typeface="Symbol"/>
              </a:rPr>
              <a:t>porosity</a:t>
            </a:r>
            <a:r>
              <a:rPr lang="nb-NO" dirty="0" smtClean="0">
                <a:sym typeface="Symbol"/>
              </a:rPr>
              <a:t>, 44 % </a:t>
            </a:r>
            <a:r>
              <a:rPr lang="nb-NO" dirty="0" err="1" smtClean="0">
                <a:sym typeface="Symbol"/>
              </a:rPr>
              <a:t>clay</a:t>
            </a:r>
            <a:r>
              <a:rPr lang="nb-NO" dirty="0" smtClean="0">
                <a:sym typeface="Symbol"/>
              </a:rPr>
              <a:t>, </a:t>
            </a:r>
            <a:r>
              <a:rPr lang="nb-NO" dirty="0" err="1" smtClean="0">
                <a:sym typeface="Symbol"/>
              </a:rPr>
              <a:t>about</a:t>
            </a:r>
            <a:r>
              <a:rPr lang="nb-NO" dirty="0" smtClean="0">
                <a:sym typeface="Symbol"/>
              </a:rPr>
              <a:t> half is </a:t>
            </a:r>
            <a:r>
              <a:rPr lang="nb-NO" dirty="0" err="1" smtClean="0">
                <a:sym typeface="Symbol"/>
              </a:rPr>
              <a:t>smectite</a:t>
            </a:r>
            <a:r>
              <a:rPr lang="nb-NO" dirty="0" smtClean="0">
                <a:sym typeface="Symbol"/>
              </a:rPr>
              <a:t>.</a:t>
            </a:r>
          </a:p>
          <a:p>
            <a:r>
              <a:rPr lang="nb-NO" dirty="0" smtClean="0"/>
              <a:t>Consolidated </a:t>
            </a:r>
            <a:r>
              <a:rPr lang="nb-NO" dirty="0" err="1" smtClean="0"/>
              <a:t>undrained</a:t>
            </a:r>
            <a:r>
              <a:rPr lang="nb-NO" dirty="0" smtClean="0"/>
              <a:t> (CU) </a:t>
            </a:r>
            <a:r>
              <a:rPr lang="nb-NO" dirty="0" err="1" smtClean="0"/>
              <a:t>triaxial</a:t>
            </a:r>
            <a:r>
              <a:rPr lang="nb-NO" dirty="0" smtClean="0"/>
              <a:t> tests </a:t>
            </a:r>
            <a:r>
              <a:rPr lang="nb-NO" dirty="0" err="1" smtClean="0"/>
              <a:t>with</a:t>
            </a:r>
            <a:r>
              <a:rPr lang="nb-NO" dirty="0" smtClean="0"/>
              <a:t> 3 </a:t>
            </a:r>
            <a:r>
              <a:rPr lang="nb-NO" dirty="0"/>
              <a:t>samples from a given </a:t>
            </a:r>
            <a:r>
              <a:rPr lang="nb-NO" dirty="0" err="1"/>
              <a:t>depth</a:t>
            </a:r>
            <a:r>
              <a:rPr lang="nb-NO" dirty="0"/>
              <a:t> </a:t>
            </a:r>
            <a:r>
              <a:rPr lang="nb-NO" dirty="0" err="1"/>
              <a:t>interval</a:t>
            </a:r>
            <a:r>
              <a:rPr lang="nb-NO" dirty="0"/>
              <a:t> </a:t>
            </a:r>
            <a:r>
              <a:rPr lang="nb-NO" dirty="0" smtClean="0"/>
              <a:t>at </a:t>
            </a:r>
            <a:r>
              <a:rPr lang="nb-NO" dirty="0"/>
              <a:t>3 different </a:t>
            </a:r>
            <a:r>
              <a:rPr lang="nb-NO" dirty="0" err="1"/>
              <a:t>confining</a:t>
            </a:r>
            <a:r>
              <a:rPr lang="nb-NO" dirty="0"/>
              <a:t> </a:t>
            </a:r>
            <a:r>
              <a:rPr lang="nb-NO" dirty="0" err="1" smtClean="0"/>
              <a:t>pressures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failure</a:t>
            </a:r>
            <a:r>
              <a:rPr lang="nb-NO" dirty="0"/>
              <a:t>, </a:t>
            </a:r>
            <a:r>
              <a:rPr lang="nb-NO" dirty="0" err="1"/>
              <a:t>velocities</a:t>
            </a:r>
            <a:r>
              <a:rPr lang="nb-NO" dirty="0"/>
              <a:t> </a:t>
            </a:r>
            <a:r>
              <a:rPr lang="nb-NO" dirty="0" err="1"/>
              <a:t>become</a:t>
            </a:r>
            <a:r>
              <a:rPr lang="nb-NO" dirty="0"/>
              <a:t> </a:t>
            </a:r>
            <a:r>
              <a:rPr lang="nb-NO" dirty="0" err="1"/>
              <a:t>almost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same in all </a:t>
            </a:r>
            <a:r>
              <a:rPr lang="nb-NO" dirty="0" err="1"/>
              <a:t>three</a:t>
            </a:r>
            <a:r>
              <a:rPr lang="nb-NO" dirty="0"/>
              <a:t> tests (at different </a:t>
            </a:r>
            <a:r>
              <a:rPr lang="nb-NO" dirty="0" err="1"/>
              <a:t>levels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 smtClean="0"/>
              <a:t>confinement</a:t>
            </a:r>
            <a:r>
              <a:rPr lang="nb-NO" dirty="0" smtClean="0"/>
              <a:t>). </a:t>
            </a:r>
          </a:p>
          <a:p>
            <a:r>
              <a:rPr lang="nb-NO" dirty="0" smtClean="0"/>
              <a:t>Note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shear</a:t>
            </a:r>
            <a:r>
              <a:rPr lang="nb-NO" dirty="0" smtClean="0"/>
              <a:t> stresses </a:t>
            </a:r>
            <a:r>
              <a:rPr lang="nb-NO" dirty="0" smtClean="0"/>
              <a:t>at </a:t>
            </a:r>
            <a:r>
              <a:rPr lang="nb-NO" dirty="0" err="1" smtClean="0"/>
              <a:t>failure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same (</a:t>
            </a:r>
            <a:r>
              <a:rPr lang="nb-NO" dirty="0" err="1" smtClean="0"/>
              <a:t>friction</a:t>
            </a:r>
            <a:r>
              <a:rPr lang="nb-NO" dirty="0" smtClean="0"/>
              <a:t> angle </a:t>
            </a:r>
            <a:r>
              <a:rPr lang="nb-NO" dirty="0" smtClean="0">
                <a:sym typeface="Symbol"/>
              </a:rPr>
              <a:t> </a:t>
            </a:r>
            <a:r>
              <a:rPr lang="nb-NO" dirty="0" smtClean="0"/>
              <a:t>0).</a:t>
            </a:r>
            <a:endParaRPr lang="nb-NO" dirty="0"/>
          </a:p>
          <a:p>
            <a:r>
              <a:rPr lang="nb-NO" dirty="0"/>
              <a:t>Apparent </a:t>
            </a:r>
            <a:r>
              <a:rPr lang="nb-NO" dirty="0" err="1"/>
              <a:t>slight</a:t>
            </a:r>
            <a:r>
              <a:rPr lang="nb-NO" dirty="0"/>
              <a:t> </a:t>
            </a:r>
            <a:r>
              <a:rPr lang="nb-NO" dirty="0" err="1"/>
              <a:t>increase</a:t>
            </a:r>
            <a:r>
              <a:rPr lang="nb-NO" dirty="0"/>
              <a:t> in </a:t>
            </a:r>
            <a:r>
              <a:rPr lang="nb-NO" dirty="0" err="1"/>
              <a:t>horizontal</a:t>
            </a:r>
            <a:r>
              <a:rPr lang="nb-NO" dirty="0"/>
              <a:t> </a:t>
            </a:r>
            <a:r>
              <a:rPr lang="nb-NO" dirty="0" err="1"/>
              <a:t>velocity</a:t>
            </a:r>
            <a:r>
              <a:rPr lang="nb-NO" dirty="0"/>
              <a:t> </a:t>
            </a:r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failure</a:t>
            </a:r>
            <a:r>
              <a:rPr lang="nb-NO" dirty="0"/>
              <a:t> – </a:t>
            </a:r>
            <a:r>
              <a:rPr lang="nb-NO" dirty="0" err="1"/>
              <a:t>implying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initial </a:t>
            </a:r>
            <a:r>
              <a:rPr lang="nb-NO" dirty="0" err="1"/>
              <a:t>texture</a:t>
            </a:r>
            <a:r>
              <a:rPr lang="nb-NO" dirty="0"/>
              <a:t> is </a:t>
            </a:r>
            <a:r>
              <a:rPr lang="nb-NO" dirty="0" err="1" smtClean="0"/>
              <a:t>manifested</a:t>
            </a:r>
            <a:r>
              <a:rPr lang="nb-NO" dirty="0" smtClean="0"/>
              <a:t>.</a:t>
            </a:r>
            <a:endParaRPr lang="nb-NO" dirty="0"/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99" y="2066681"/>
            <a:ext cx="595778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500" y="6066023"/>
            <a:ext cx="697532" cy="697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2016" y="6230123"/>
            <a:ext cx="293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Holt et al., ARMA 2017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8135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46896" cy="1609344"/>
          </a:xfrm>
        </p:spPr>
        <p:txBody>
          <a:bodyPr/>
          <a:lstStyle/>
          <a:p>
            <a:r>
              <a:rPr lang="nb-NO" dirty="0" err="1" smtClean="0"/>
              <a:t>Ultrasonic</a:t>
            </a:r>
            <a:r>
              <a:rPr lang="nb-NO" dirty="0" smtClean="0"/>
              <a:t> </a:t>
            </a:r>
            <a:r>
              <a:rPr lang="nb-NO" dirty="0" err="1" smtClean="0"/>
              <a:t>velocities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failed</a:t>
            </a:r>
            <a:r>
              <a:rPr lang="nb-NO" dirty="0" smtClean="0"/>
              <a:t> </a:t>
            </a:r>
            <a:r>
              <a:rPr lang="nb-NO" dirty="0" err="1" smtClean="0"/>
              <a:t>shales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7" y="2310158"/>
            <a:ext cx="4635751" cy="3364993"/>
          </a:xfrm>
        </p:spPr>
        <p:txBody>
          <a:bodyPr>
            <a:normAutofit/>
          </a:bodyPr>
          <a:lstStyle/>
          <a:p>
            <a:r>
              <a:rPr lang="nb-NO" dirty="0" smtClean="0"/>
              <a:t>Data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taken</a:t>
            </a:r>
            <a:r>
              <a:rPr lang="nb-NO" dirty="0" smtClean="0"/>
              <a:t> from </a:t>
            </a:r>
            <a:r>
              <a:rPr lang="nb-NO" dirty="0" err="1" smtClean="0"/>
              <a:t>ancient</a:t>
            </a:r>
            <a:r>
              <a:rPr lang="nb-NO" dirty="0" smtClean="0"/>
              <a:t> (1990’ies) </a:t>
            </a:r>
            <a:r>
              <a:rPr lang="nb-NO" dirty="0" err="1" smtClean="0"/>
              <a:t>borehole</a:t>
            </a:r>
            <a:r>
              <a:rPr lang="nb-NO" dirty="0" smtClean="0"/>
              <a:t> </a:t>
            </a:r>
            <a:r>
              <a:rPr lang="nb-NO" dirty="0" err="1" smtClean="0"/>
              <a:t>stability</a:t>
            </a:r>
            <a:r>
              <a:rPr lang="nb-NO" dirty="0" smtClean="0"/>
              <a:t> studies.</a:t>
            </a:r>
          </a:p>
          <a:p>
            <a:r>
              <a:rPr lang="nb-NO" dirty="0"/>
              <a:t>Not </a:t>
            </a:r>
            <a:r>
              <a:rPr lang="nb-NO" dirty="0" err="1"/>
              <a:t>too</a:t>
            </a:r>
            <a:r>
              <a:rPr lang="nb-NO" dirty="0"/>
              <a:t> different from initial </a:t>
            </a:r>
            <a:r>
              <a:rPr lang="nb-NO" dirty="0" err="1"/>
              <a:t>velocities</a:t>
            </a:r>
            <a:r>
              <a:rPr lang="nb-NO" dirty="0"/>
              <a:t> – hints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shale</a:t>
            </a:r>
            <a:r>
              <a:rPr lang="nb-NO" dirty="0"/>
              <a:t> </a:t>
            </a:r>
            <a:r>
              <a:rPr lang="nb-NO" dirty="0" err="1"/>
              <a:t>barriers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have </a:t>
            </a:r>
            <a:r>
              <a:rPr lang="nb-NO" dirty="0" err="1"/>
              <a:t>ultrasonic</a:t>
            </a:r>
            <a:r>
              <a:rPr lang="nb-NO" dirty="0"/>
              <a:t> </a:t>
            </a:r>
            <a:r>
              <a:rPr lang="nb-NO" dirty="0" err="1"/>
              <a:t>properties</a:t>
            </a:r>
            <a:r>
              <a:rPr lang="nb-NO" dirty="0"/>
              <a:t> </a:t>
            </a:r>
            <a:r>
              <a:rPr lang="nb-NO" dirty="0" err="1"/>
              <a:t>similar</a:t>
            </a:r>
            <a:r>
              <a:rPr lang="nb-NO" dirty="0"/>
              <a:t> to </a:t>
            </a:r>
            <a:r>
              <a:rPr lang="nb-NO" dirty="0" err="1"/>
              <a:t>those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initial </a:t>
            </a:r>
            <a:r>
              <a:rPr lang="nb-NO" dirty="0" err="1" smtClean="0"/>
              <a:t>shales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dirty="0"/>
              <a:t>Sonic logs </a:t>
            </a:r>
            <a:r>
              <a:rPr lang="nb-NO" dirty="0" err="1"/>
              <a:t>can</a:t>
            </a:r>
            <a:r>
              <a:rPr lang="nb-NO" dirty="0"/>
              <a:t> be used to </a:t>
            </a:r>
            <a:r>
              <a:rPr lang="nb-NO" dirty="0" err="1"/>
              <a:t>assess</a:t>
            </a:r>
            <a:r>
              <a:rPr lang="nb-NO" dirty="0"/>
              <a:t> </a:t>
            </a:r>
            <a:r>
              <a:rPr lang="nb-NO" dirty="0" err="1"/>
              <a:t>properties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shale</a:t>
            </a:r>
            <a:r>
              <a:rPr lang="nb-NO" dirty="0"/>
              <a:t> </a:t>
            </a:r>
            <a:r>
              <a:rPr lang="nb-NO" dirty="0" err="1"/>
              <a:t>barriers</a:t>
            </a:r>
            <a:r>
              <a:rPr lang="nb-NO" dirty="0"/>
              <a:t>, </a:t>
            </a:r>
            <a:r>
              <a:rPr lang="nb-NO" dirty="0" err="1"/>
              <a:t>provided</a:t>
            </a:r>
            <a:r>
              <a:rPr lang="nb-NO" dirty="0"/>
              <a:t> </a:t>
            </a:r>
            <a:r>
              <a:rPr lang="nb-NO" dirty="0" err="1"/>
              <a:t>small</a:t>
            </a:r>
            <a:r>
              <a:rPr lang="nb-NO" dirty="0"/>
              <a:t> </a:t>
            </a:r>
            <a:r>
              <a:rPr lang="nb-NO" dirty="0" err="1"/>
              <a:t>dispersion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kHz and </a:t>
            </a:r>
            <a:r>
              <a:rPr lang="nb-NO" dirty="0" smtClean="0"/>
              <a:t>MHz.</a:t>
            </a:r>
            <a:endParaRPr lang="nb-NO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47" y="2102970"/>
            <a:ext cx="5670560" cy="370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4365" y="6121827"/>
            <a:ext cx="819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Note: Acoustic </a:t>
            </a:r>
            <a:r>
              <a:rPr lang="nb-NO" dirty="0" err="1" smtClean="0"/>
              <a:t>impedance</a:t>
            </a:r>
            <a:r>
              <a:rPr lang="nb-NO" dirty="0" smtClean="0"/>
              <a:t> </a:t>
            </a:r>
            <a:r>
              <a:rPr lang="nb-NO" dirty="0" smtClean="0">
                <a:sym typeface="Symbol"/>
              </a:rPr>
              <a:t> 4 – 10 … not </a:t>
            </a:r>
            <a:r>
              <a:rPr lang="nb-NO" dirty="0" err="1" smtClean="0">
                <a:sym typeface="Symbol"/>
              </a:rPr>
              <a:t>too</a:t>
            </a:r>
            <a:r>
              <a:rPr lang="nb-NO" dirty="0" smtClean="0">
                <a:sym typeface="Symbol"/>
              </a:rPr>
              <a:t> different from </a:t>
            </a:r>
            <a:r>
              <a:rPr lang="nb-NO" dirty="0" err="1" smtClean="0">
                <a:sym typeface="Symbol"/>
              </a:rPr>
              <a:t>oil</a:t>
            </a:r>
            <a:r>
              <a:rPr lang="nb-NO" dirty="0" smtClean="0">
                <a:sym typeface="Symbol"/>
              </a:rPr>
              <a:t> </a:t>
            </a:r>
            <a:r>
              <a:rPr lang="nb-NO" dirty="0" err="1" smtClean="0">
                <a:sym typeface="Symbol"/>
              </a:rPr>
              <a:t>well</a:t>
            </a:r>
            <a:r>
              <a:rPr lang="nb-NO" dirty="0" smtClean="0">
                <a:sym typeface="Symbol"/>
              </a:rPr>
              <a:t> </a:t>
            </a:r>
            <a:r>
              <a:rPr lang="nb-NO" dirty="0" err="1" smtClean="0">
                <a:sym typeface="Symbol"/>
              </a:rPr>
              <a:t>cements</a:t>
            </a:r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9002331" y="5567829"/>
            <a:ext cx="293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Holt et al., ARMA 2017</a:t>
            </a:r>
            <a:endParaRPr lang="nb-NO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500" y="6066023"/>
            <a:ext cx="697532" cy="6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Shales &amp; stress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333" y="1850952"/>
            <a:ext cx="10058400" cy="4050792"/>
          </a:xfrm>
        </p:spPr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experiment</a:t>
            </a:r>
            <a:r>
              <a:rPr lang="nb-NO" dirty="0" smtClean="0"/>
              <a:t> </a:t>
            </a:r>
            <a:r>
              <a:rPr lang="nb-NO" dirty="0" err="1" smtClean="0"/>
              <a:t>above</a:t>
            </a:r>
            <a:r>
              <a:rPr lang="nb-NO" dirty="0" smtClean="0"/>
              <a:t> – and </a:t>
            </a:r>
            <a:r>
              <a:rPr lang="nb-NO" dirty="0" err="1" smtClean="0"/>
              <a:t>several</a:t>
            </a:r>
            <a:r>
              <a:rPr lang="nb-NO" dirty="0" smtClean="0"/>
              <a:t> </a:t>
            </a:r>
            <a:r>
              <a:rPr lang="nb-NO" dirty="0" err="1" smtClean="0"/>
              <a:t>others</a:t>
            </a:r>
            <a:r>
              <a:rPr lang="nb-NO" dirty="0" smtClean="0"/>
              <a:t> – </a:t>
            </a:r>
            <a:r>
              <a:rPr lang="nb-NO" dirty="0" err="1" smtClean="0"/>
              <a:t>showed</a:t>
            </a:r>
            <a:r>
              <a:rPr lang="nb-NO" dirty="0" smtClean="0"/>
              <a:t> </a:t>
            </a:r>
            <a:r>
              <a:rPr lang="nb-NO" dirty="0" err="1" smtClean="0"/>
              <a:t>small</a:t>
            </a:r>
            <a:r>
              <a:rPr lang="nb-NO" dirty="0" smtClean="0"/>
              <a:t> stress &amp; </a:t>
            </a:r>
            <a:r>
              <a:rPr lang="nb-NO" dirty="0" err="1" smtClean="0"/>
              <a:t>strain</a:t>
            </a:r>
            <a:r>
              <a:rPr lang="nb-NO" dirty="0" smtClean="0"/>
              <a:t> </a:t>
            </a:r>
            <a:r>
              <a:rPr lang="nb-NO" dirty="0" err="1" smtClean="0"/>
              <a:t>sensitivities</a:t>
            </a:r>
            <a:r>
              <a:rPr lang="nb-NO" dirty="0" smtClean="0"/>
              <a:t> for </a:t>
            </a:r>
            <a:r>
              <a:rPr lang="nb-NO" dirty="0" err="1" smtClean="0"/>
              <a:t>creepy</a:t>
            </a:r>
            <a:r>
              <a:rPr lang="nb-NO" dirty="0" smtClean="0"/>
              <a:t> </a:t>
            </a:r>
            <a:r>
              <a:rPr lang="nb-NO" dirty="0" err="1" smtClean="0"/>
              <a:t>shales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Compared</a:t>
            </a:r>
            <a:r>
              <a:rPr lang="nb-NO" dirty="0" smtClean="0"/>
              <a:t> to e.g. </a:t>
            </a:r>
            <a:r>
              <a:rPr lang="nb-NO" dirty="0" err="1" smtClean="0"/>
              <a:t>sandstone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difference</a:t>
            </a:r>
            <a:r>
              <a:rPr lang="nb-NO" dirty="0" smtClean="0"/>
              <a:t> is huge!</a:t>
            </a:r>
          </a:p>
          <a:p>
            <a:r>
              <a:rPr lang="nb-NO" dirty="0" err="1" smtClean="0"/>
              <a:t>Possible</a:t>
            </a:r>
            <a:r>
              <a:rPr lang="nb-NO" dirty="0" smtClean="0"/>
              <a:t> </a:t>
            </a:r>
            <a:r>
              <a:rPr lang="nb-NO" dirty="0" err="1" smtClean="0"/>
              <a:t>explanation</a:t>
            </a:r>
            <a:r>
              <a:rPr lang="nb-NO" dirty="0" smtClean="0"/>
              <a:t>: µ</a:t>
            </a:r>
            <a:r>
              <a:rPr lang="nb-NO" dirty="0" err="1" smtClean="0"/>
              <a:t>cracks</a:t>
            </a:r>
            <a:r>
              <a:rPr lang="nb-NO" dirty="0" smtClean="0"/>
              <a:t> in </a:t>
            </a:r>
            <a:r>
              <a:rPr lang="nb-NO" dirty="0" err="1" smtClean="0"/>
              <a:t>sandstone</a:t>
            </a:r>
            <a:r>
              <a:rPr lang="nb-NO" dirty="0" smtClean="0"/>
              <a:t> </a:t>
            </a:r>
            <a:r>
              <a:rPr lang="nb-NO" dirty="0" err="1" smtClean="0"/>
              <a:t>correspond</a:t>
            </a:r>
            <a:r>
              <a:rPr lang="nb-NO" dirty="0" smtClean="0"/>
              <a:t> to </a:t>
            </a:r>
            <a:r>
              <a:rPr lang="nb-NO" dirty="0" err="1" smtClean="0"/>
              <a:t>nano-cracks</a:t>
            </a:r>
            <a:r>
              <a:rPr lang="nb-NO" dirty="0" smtClean="0"/>
              <a:t> in </a:t>
            </a:r>
            <a:r>
              <a:rPr lang="nb-NO" dirty="0" err="1" smtClean="0"/>
              <a:t>shale</a:t>
            </a:r>
            <a:r>
              <a:rPr lang="nb-NO" dirty="0" smtClean="0"/>
              <a:t> – </a:t>
            </a:r>
            <a:r>
              <a:rPr lang="nb-NO" dirty="0" err="1" smtClean="0"/>
              <a:t>these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filled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water </a:t>
            </a:r>
            <a:r>
              <a:rPr lang="nb-NO" dirty="0" err="1" smtClean="0"/>
              <a:t>affected</a:t>
            </a:r>
            <a:r>
              <a:rPr lang="nb-NO" dirty="0" smtClean="0"/>
              <a:t> by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vicinity</a:t>
            </a:r>
            <a:r>
              <a:rPr lang="nb-NO" dirty="0" smtClean="0"/>
              <a:t> to solid </a:t>
            </a:r>
            <a:r>
              <a:rPr lang="nb-NO" dirty="0" err="1" smtClean="0"/>
              <a:t>surfaces</a:t>
            </a:r>
            <a:r>
              <a:rPr lang="nb-NO" dirty="0" smtClean="0"/>
              <a:t> and </a:t>
            </a:r>
            <a:r>
              <a:rPr lang="nb-NO" dirty="0" err="1" smtClean="0"/>
              <a:t>acts</a:t>
            </a:r>
            <a:r>
              <a:rPr lang="nb-NO" dirty="0" smtClean="0"/>
              <a:t> like a solid / </a:t>
            </a:r>
            <a:r>
              <a:rPr lang="nb-NO" dirty="0" err="1" smtClean="0"/>
              <a:t>viscous</a:t>
            </a:r>
            <a:r>
              <a:rPr lang="nb-NO" dirty="0" smtClean="0"/>
              <a:t> </a:t>
            </a:r>
            <a:r>
              <a:rPr lang="nb-NO" dirty="0" err="1" smtClean="0"/>
              <a:t>substance</a:t>
            </a:r>
            <a:r>
              <a:rPr lang="nb-NO" dirty="0" smtClean="0"/>
              <a:t> («</a:t>
            </a:r>
            <a:r>
              <a:rPr lang="nb-NO" dirty="0" err="1" smtClean="0"/>
              <a:t>bound</a:t>
            </a:r>
            <a:r>
              <a:rPr lang="nb-NO" dirty="0" smtClean="0"/>
              <a:t> water»).</a:t>
            </a:r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218941" y="6414789"/>
            <a:ext cx="534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Triaxial</a:t>
            </a:r>
            <a:r>
              <a:rPr lang="nb-NO" dirty="0" smtClean="0"/>
              <a:t> test </a:t>
            </a:r>
            <a:r>
              <a:rPr lang="nb-NO" dirty="0" err="1" smtClean="0"/>
              <a:t>with</a:t>
            </a:r>
            <a:r>
              <a:rPr lang="nb-NO" dirty="0" smtClean="0"/>
              <a:t> water </a:t>
            </a:r>
            <a:r>
              <a:rPr lang="nb-NO" dirty="0" err="1" smtClean="0"/>
              <a:t>saturated</a:t>
            </a:r>
            <a:r>
              <a:rPr lang="nb-NO" dirty="0" smtClean="0"/>
              <a:t> </a:t>
            </a:r>
            <a:r>
              <a:rPr lang="nb-NO" dirty="0" err="1" smtClean="0"/>
              <a:t>field</a:t>
            </a:r>
            <a:r>
              <a:rPr lang="nb-NO" dirty="0" smtClean="0"/>
              <a:t> </a:t>
            </a:r>
            <a:r>
              <a:rPr lang="nb-NO" dirty="0" err="1" smtClean="0"/>
              <a:t>shale</a:t>
            </a:r>
            <a:r>
              <a:rPr lang="nb-NO" dirty="0" smtClean="0"/>
              <a:t> </a:t>
            </a:r>
            <a:r>
              <a:rPr lang="nb-NO" dirty="0" err="1" smtClean="0"/>
              <a:t>core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5834130" y="6422231"/>
            <a:ext cx="512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Triaxial</a:t>
            </a:r>
            <a:r>
              <a:rPr lang="nb-NO" dirty="0" smtClean="0"/>
              <a:t> test </a:t>
            </a:r>
            <a:r>
              <a:rPr lang="nb-NO" dirty="0" err="1" smtClean="0"/>
              <a:t>with</a:t>
            </a:r>
            <a:r>
              <a:rPr lang="nb-NO" dirty="0" smtClean="0"/>
              <a:t> water </a:t>
            </a:r>
            <a:r>
              <a:rPr lang="nb-NO" dirty="0" err="1" smtClean="0"/>
              <a:t>saturated</a:t>
            </a:r>
            <a:r>
              <a:rPr lang="nb-NO" dirty="0" smtClean="0"/>
              <a:t> </a:t>
            </a:r>
            <a:r>
              <a:rPr lang="nb-NO" dirty="0" err="1" smtClean="0"/>
              <a:t>Castlegate</a:t>
            </a:r>
            <a:r>
              <a:rPr lang="nb-NO" dirty="0" smtClean="0"/>
              <a:t> </a:t>
            </a:r>
            <a:r>
              <a:rPr lang="nb-NO" dirty="0" err="1" smtClean="0"/>
              <a:t>sst</a:t>
            </a:r>
            <a:endParaRPr lang="nb-NO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4" y="3973999"/>
            <a:ext cx="3829378" cy="234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16" y="4119688"/>
            <a:ext cx="3362691" cy="219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9500" y="6066023"/>
            <a:ext cx="697532" cy="6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Shales</a:t>
            </a:r>
            <a:r>
              <a:rPr lang="nb-NO" dirty="0" smtClean="0"/>
              <a:t> &amp; stress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770" y="4348491"/>
            <a:ext cx="9285668" cy="1942986"/>
          </a:xfrm>
        </p:spPr>
        <p:txBody>
          <a:bodyPr>
            <a:normAutofit/>
          </a:bodyPr>
          <a:lstStyle/>
          <a:p>
            <a:r>
              <a:rPr lang="nb-NO" dirty="0" smtClean="0"/>
              <a:t>At stresses </a:t>
            </a:r>
            <a:r>
              <a:rPr lang="nb-NO" dirty="0" err="1" smtClean="0"/>
              <a:t>resembling</a:t>
            </a:r>
            <a:r>
              <a:rPr lang="nb-NO" dirty="0" smtClean="0"/>
              <a:t> </a:t>
            </a:r>
            <a:r>
              <a:rPr lang="nb-NO" i="1" dirty="0" smtClean="0"/>
              <a:t>in </a:t>
            </a:r>
            <a:r>
              <a:rPr lang="nb-NO" i="1" dirty="0" err="1" smtClean="0"/>
              <a:t>situ</a:t>
            </a:r>
            <a:r>
              <a:rPr lang="nb-NO" i="1" dirty="0" smtClean="0"/>
              <a:t> </a:t>
            </a:r>
            <a:r>
              <a:rPr lang="nb-NO" dirty="0" err="1" smtClean="0"/>
              <a:t>conditions</a:t>
            </a:r>
            <a:r>
              <a:rPr lang="nb-NO" dirty="0" smtClean="0"/>
              <a:t>, </a:t>
            </a:r>
            <a:r>
              <a:rPr lang="nb-NO" dirty="0" err="1" smtClean="0"/>
              <a:t>typical</a:t>
            </a:r>
            <a:r>
              <a:rPr lang="nb-NO" dirty="0" smtClean="0"/>
              <a:t> </a:t>
            </a:r>
            <a:r>
              <a:rPr lang="nb-NO" dirty="0" err="1" smtClean="0"/>
              <a:t>laboratory</a:t>
            </a:r>
            <a:r>
              <a:rPr lang="nb-NO" dirty="0" smtClean="0"/>
              <a:t> </a:t>
            </a:r>
            <a:r>
              <a:rPr lang="nb-NO" dirty="0" err="1" smtClean="0"/>
              <a:t>measured</a:t>
            </a:r>
            <a:r>
              <a:rPr lang="nb-NO" dirty="0" smtClean="0"/>
              <a:t> stress </a:t>
            </a:r>
            <a:r>
              <a:rPr lang="nb-NO" dirty="0" err="1" smtClean="0"/>
              <a:t>sensitivities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smtClean="0">
                <a:sym typeface="Symbol"/>
              </a:rPr>
              <a:t> 10</a:t>
            </a:r>
            <a:r>
              <a:rPr lang="nb-NO" baseline="30000" dirty="0" smtClean="0">
                <a:sym typeface="Symbol"/>
              </a:rPr>
              <a:t>-3</a:t>
            </a:r>
            <a:r>
              <a:rPr lang="nb-NO" dirty="0" smtClean="0">
                <a:sym typeface="Symbol"/>
              </a:rPr>
              <a:t> MPa</a:t>
            </a:r>
            <a:r>
              <a:rPr lang="nb-NO" baseline="30000" dirty="0" smtClean="0">
                <a:sym typeface="Symbol"/>
              </a:rPr>
              <a:t>-1</a:t>
            </a:r>
            <a:r>
              <a:rPr lang="nb-NO" dirty="0" smtClean="0">
                <a:sym typeface="Symbol"/>
              </a:rPr>
              <a:t>.</a:t>
            </a:r>
          </a:p>
          <a:p>
            <a:r>
              <a:rPr lang="nb-NO" dirty="0" smtClean="0"/>
              <a:t>Still</a:t>
            </a:r>
            <a:r>
              <a:rPr lang="nb-NO" dirty="0"/>
              <a:t>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see</a:t>
            </a:r>
            <a:r>
              <a:rPr lang="nb-NO" dirty="0" smtClean="0"/>
              <a:t> </a:t>
            </a:r>
            <a:r>
              <a:rPr lang="nb-NO" dirty="0" err="1"/>
              <a:t>slow-down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seismic</a:t>
            </a:r>
            <a:r>
              <a:rPr lang="nb-NO" dirty="0"/>
              <a:t> </a:t>
            </a:r>
            <a:r>
              <a:rPr lang="nb-NO" dirty="0" err="1"/>
              <a:t>waves</a:t>
            </a:r>
            <a:r>
              <a:rPr lang="nb-NO" dirty="0"/>
              <a:t> </a:t>
            </a:r>
            <a:r>
              <a:rPr lang="nb-NO" dirty="0" smtClean="0"/>
              <a:t>and S-</a:t>
            </a:r>
            <a:r>
              <a:rPr lang="nb-NO" dirty="0" err="1" smtClean="0"/>
              <a:t>wave</a:t>
            </a:r>
            <a:r>
              <a:rPr lang="nb-NO" dirty="0" smtClean="0"/>
              <a:t> splitting </a:t>
            </a:r>
            <a:r>
              <a:rPr lang="nb-NO" dirty="0" err="1" smtClean="0"/>
              <a:t>above</a:t>
            </a:r>
            <a:r>
              <a:rPr lang="nb-NO" dirty="0" smtClean="0"/>
              <a:t> </a:t>
            </a:r>
            <a:r>
              <a:rPr lang="nb-NO" dirty="0" err="1"/>
              <a:t>depleting</a:t>
            </a:r>
            <a:r>
              <a:rPr lang="nb-NO" dirty="0"/>
              <a:t> </a:t>
            </a:r>
            <a:r>
              <a:rPr lang="nb-NO" dirty="0" err="1"/>
              <a:t>reservoirs</a:t>
            </a:r>
            <a:r>
              <a:rPr lang="nb-NO" dirty="0"/>
              <a:t>, and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utilize</a:t>
            </a:r>
            <a:r>
              <a:rPr lang="nb-NO" dirty="0"/>
              <a:t> it as </a:t>
            </a:r>
            <a:r>
              <a:rPr lang="nb-NO" dirty="0" err="1"/>
              <a:t>fingerprints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production</a:t>
            </a:r>
            <a:r>
              <a:rPr lang="nb-NO" dirty="0"/>
              <a:t> scenario!</a:t>
            </a:r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9500" y="6066023"/>
            <a:ext cx="697532" cy="69753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667604" y="597578"/>
            <a:ext cx="5846110" cy="3750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730" y="2481345"/>
            <a:ext cx="5319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Data from </a:t>
            </a:r>
            <a:r>
              <a:rPr lang="nb-NO" dirty="0" err="1" smtClean="0"/>
              <a:t>isotropic</a:t>
            </a:r>
            <a:r>
              <a:rPr lang="nb-NO" dirty="0" smtClean="0"/>
              <a:t> tests </a:t>
            </a:r>
            <a:r>
              <a:rPr lang="nb-NO" dirty="0" err="1" smtClean="0"/>
              <a:t>published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literature</a:t>
            </a:r>
            <a:r>
              <a:rPr lang="nb-NO" dirty="0" smtClean="0"/>
              <a:t>. The line segments </a:t>
            </a:r>
            <a:r>
              <a:rPr lang="nb-NO" dirty="0" err="1" smtClean="0"/>
              <a:t>represent</a:t>
            </a:r>
            <a:r>
              <a:rPr lang="nb-NO" dirty="0" smtClean="0"/>
              <a:t> stress </a:t>
            </a:r>
            <a:r>
              <a:rPr lang="nb-NO" dirty="0" err="1" smtClean="0"/>
              <a:t>intervals</a:t>
            </a:r>
            <a:r>
              <a:rPr lang="nb-NO" dirty="0" smtClean="0"/>
              <a:t> </a:t>
            </a:r>
            <a:r>
              <a:rPr lang="nb-NO" dirty="0" err="1" smtClean="0"/>
              <a:t>where</a:t>
            </a:r>
            <a:r>
              <a:rPr lang="nb-NO" dirty="0" smtClean="0"/>
              <a:t> stress </a:t>
            </a:r>
            <a:r>
              <a:rPr lang="nb-NO" dirty="0" err="1" smtClean="0"/>
              <a:t>sensitivity</a:t>
            </a:r>
            <a:r>
              <a:rPr lang="nb-NO" dirty="0" smtClean="0"/>
              <a:t>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/>
              <a:t>estimated</a:t>
            </a:r>
            <a:r>
              <a:rPr lang="nb-NO" dirty="0" smtClean="0"/>
              <a:t>, and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velocity</a:t>
            </a:r>
            <a:r>
              <a:rPr lang="nb-NO" dirty="0" smtClean="0"/>
              <a:t> </a:t>
            </a:r>
            <a:r>
              <a:rPr lang="nb-NO" dirty="0" err="1" smtClean="0"/>
              <a:t>changed</a:t>
            </a:r>
            <a:r>
              <a:rPr lang="nb-NO" dirty="0" smtClean="0"/>
              <a:t> </a:t>
            </a:r>
            <a:r>
              <a:rPr lang="nb-NO" dirty="0" err="1" smtClean="0"/>
              <a:t>linearly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stress.</a:t>
            </a:r>
            <a:endParaRPr lang="nb-NO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766" y="5927621"/>
            <a:ext cx="2031179" cy="7682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87233" y="4348490"/>
            <a:ext cx="1306740" cy="136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265630" y="6132971"/>
            <a:ext cx="2746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Hatchell</a:t>
            </a:r>
            <a:r>
              <a:rPr lang="en-US" i="1" dirty="0" smtClean="0"/>
              <a:t> </a:t>
            </a:r>
            <a:r>
              <a:rPr lang="en-US" i="1" dirty="0"/>
              <a:t>&amp; Bourne, </a:t>
            </a:r>
            <a:r>
              <a:rPr lang="en-US" i="1" dirty="0" smtClean="0"/>
              <a:t>2005 </a:t>
            </a:r>
            <a:endParaRPr lang="nb-NO" i="1" dirty="0"/>
          </a:p>
        </p:txBody>
      </p:sp>
      <p:sp>
        <p:nvSpPr>
          <p:cNvPr id="10" name="Rectangle 9"/>
          <p:cNvSpPr/>
          <p:nvPr/>
        </p:nvSpPr>
        <p:spPr>
          <a:xfrm>
            <a:off x="9002238" y="5718798"/>
            <a:ext cx="2994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Barkved</a:t>
            </a:r>
            <a:r>
              <a:rPr lang="en-US" i="1" dirty="0"/>
              <a:t> &amp; Kristiansen, 2005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2181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1001" y="561942"/>
            <a:ext cx="8801201" cy="6406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Overburden Stress Path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13852" y="4168020"/>
            <a:ext cx="112666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Pore pressure changes in a reservoir (depletion / inflation) cause stress (and pore pressure) changes in overburden and surrounding rock. </a:t>
            </a:r>
          </a:p>
          <a:p>
            <a:endParaRPr lang="en-US" sz="2000" dirty="0"/>
          </a:p>
          <a:p>
            <a:r>
              <a:rPr lang="en-US" sz="2000" dirty="0" smtClean="0"/>
              <a:t>The zone of influenced overburden is large – so even small velocity changes add up to measurable 2-way travel time changes.</a:t>
            </a:r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79846" y="1446713"/>
            <a:ext cx="5908674" cy="2520355"/>
            <a:chOff x="1342081" y="2056635"/>
            <a:chExt cx="5909481" cy="3102218"/>
          </a:xfrm>
        </p:grpSpPr>
        <p:sp>
          <p:nvSpPr>
            <p:cNvPr id="6" name="Rounded Rectangle 8"/>
            <p:cNvSpPr>
              <a:spLocks noChangeArrowheads="1"/>
            </p:cNvSpPr>
            <p:nvPr/>
          </p:nvSpPr>
          <p:spPr bwMode="auto">
            <a:xfrm>
              <a:off x="1342081" y="2379092"/>
              <a:ext cx="5909481" cy="277976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Flowchart: Terminator 4"/>
            <p:cNvSpPr>
              <a:spLocks noChangeArrowheads="1"/>
            </p:cNvSpPr>
            <p:nvPr/>
          </p:nvSpPr>
          <p:spPr bwMode="auto">
            <a:xfrm>
              <a:off x="2081282" y="3370994"/>
              <a:ext cx="4449171" cy="723331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Down Arrow 10"/>
            <p:cNvSpPr>
              <a:spLocks noChangeArrowheads="1"/>
            </p:cNvSpPr>
            <p:nvPr/>
          </p:nvSpPr>
          <p:spPr bwMode="auto">
            <a:xfrm>
              <a:off x="4073858" y="3070743"/>
              <a:ext cx="245660" cy="300251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Up Arrow 11"/>
            <p:cNvSpPr>
              <a:spLocks noChangeArrowheads="1"/>
            </p:cNvSpPr>
            <p:nvPr/>
          </p:nvSpPr>
          <p:spPr bwMode="auto">
            <a:xfrm>
              <a:off x="4067033" y="2702258"/>
              <a:ext cx="218364" cy="300248"/>
            </a:xfrm>
            <a:prstGeom prst="upArrow">
              <a:avLst>
                <a:gd name="adj1" fmla="val 50000"/>
                <a:gd name="adj2" fmla="val 50002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Right Arrow 12"/>
            <p:cNvSpPr>
              <a:spLocks noChangeArrowheads="1"/>
            </p:cNvSpPr>
            <p:nvPr/>
          </p:nvSpPr>
          <p:spPr bwMode="auto">
            <a:xfrm>
              <a:off x="3698543" y="2968384"/>
              <a:ext cx="368490" cy="150124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eft Arrow 13"/>
            <p:cNvSpPr>
              <a:spLocks noChangeArrowheads="1"/>
            </p:cNvSpPr>
            <p:nvPr/>
          </p:nvSpPr>
          <p:spPr bwMode="auto">
            <a:xfrm>
              <a:off x="4285395" y="2950188"/>
              <a:ext cx="341194" cy="15012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Left Arrow 11"/>
            <p:cNvSpPr/>
            <p:nvPr/>
          </p:nvSpPr>
          <p:spPr bwMode="auto">
            <a:xfrm rot="5400000">
              <a:off x="2165645" y="2831390"/>
              <a:ext cx="1754325" cy="204815"/>
            </a:xfrm>
            <a:prstGeom prst="lef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TextBox 16"/>
            <p:cNvSpPr txBox="1">
              <a:spLocks noChangeArrowheads="1"/>
            </p:cNvSpPr>
            <p:nvPr/>
          </p:nvSpPr>
          <p:spPr bwMode="auto">
            <a:xfrm>
              <a:off x="1742909" y="2314919"/>
              <a:ext cx="1402307" cy="454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en-US" dirty="0">
                  <a:solidFill>
                    <a:schemeClr val="bg1"/>
                  </a:solidFill>
                  <a:latin typeface="Frutiger LT Std 57 Cn"/>
                </a:rPr>
                <a:t>Oil / Gas</a:t>
              </a:r>
            </a:p>
          </p:txBody>
        </p:sp>
        <p:sp>
          <p:nvSpPr>
            <p:cNvPr id="14" name="Down Arrow 17"/>
            <p:cNvSpPr>
              <a:spLocks noChangeArrowheads="1"/>
            </p:cNvSpPr>
            <p:nvPr/>
          </p:nvSpPr>
          <p:spPr bwMode="auto">
            <a:xfrm>
              <a:off x="6252948" y="2793233"/>
              <a:ext cx="245660" cy="300251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Down Arrow 19"/>
            <p:cNvSpPr>
              <a:spLocks noChangeArrowheads="1"/>
            </p:cNvSpPr>
            <p:nvPr/>
          </p:nvSpPr>
          <p:spPr bwMode="auto">
            <a:xfrm>
              <a:off x="2019862" y="2810700"/>
              <a:ext cx="245660" cy="300251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Left Arrow 20"/>
            <p:cNvSpPr>
              <a:spLocks noChangeArrowheads="1"/>
            </p:cNvSpPr>
            <p:nvPr/>
          </p:nvSpPr>
          <p:spPr bwMode="auto">
            <a:xfrm>
              <a:off x="1699143" y="3070744"/>
              <a:ext cx="341194" cy="15012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Left Arrow 21"/>
            <p:cNvSpPr>
              <a:spLocks noChangeArrowheads="1"/>
            </p:cNvSpPr>
            <p:nvPr/>
          </p:nvSpPr>
          <p:spPr bwMode="auto">
            <a:xfrm>
              <a:off x="5889006" y="3102415"/>
              <a:ext cx="341194" cy="15012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Right Arrow 22"/>
            <p:cNvSpPr>
              <a:spLocks noChangeArrowheads="1"/>
            </p:cNvSpPr>
            <p:nvPr/>
          </p:nvSpPr>
          <p:spPr bwMode="auto">
            <a:xfrm>
              <a:off x="2255292" y="3073014"/>
              <a:ext cx="368490" cy="150124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Right Arrow 23"/>
            <p:cNvSpPr>
              <a:spLocks noChangeArrowheads="1"/>
            </p:cNvSpPr>
            <p:nvPr/>
          </p:nvSpPr>
          <p:spPr bwMode="auto">
            <a:xfrm>
              <a:off x="6525904" y="3104685"/>
              <a:ext cx="368490" cy="150124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Up Arrow 24"/>
            <p:cNvSpPr>
              <a:spLocks noChangeArrowheads="1"/>
            </p:cNvSpPr>
            <p:nvPr/>
          </p:nvSpPr>
          <p:spPr bwMode="auto">
            <a:xfrm>
              <a:off x="2047155" y="3195838"/>
              <a:ext cx="218364" cy="300248"/>
            </a:xfrm>
            <a:prstGeom prst="upArrow">
              <a:avLst>
                <a:gd name="adj1" fmla="val 50000"/>
                <a:gd name="adj2" fmla="val 50002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Up Arrow 25"/>
            <p:cNvSpPr>
              <a:spLocks noChangeArrowheads="1"/>
            </p:cNvSpPr>
            <p:nvPr/>
          </p:nvSpPr>
          <p:spPr bwMode="auto">
            <a:xfrm>
              <a:off x="6266596" y="3127602"/>
              <a:ext cx="218364" cy="300248"/>
            </a:xfrm>
            <a:prstGeom prst="upArrow">
              <a:avLst>
                <a:gd name="adj1" fmla="val 50000"/>
                <a:gd name="adj2" fmla="val 50002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2669342" y="2653212"/>
            <a:ext cx="1815796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dirty="0" smtClean="0">
                <a:latin typeface="Frutiger LT Std 57 Cn"/>
              </a:rPr>
              <a:t>Depletion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9500" y="6066023"/>
            <a:ext cx="697532" cy="697532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6"/>
          <a:stretch>
            <a:fillRect/>
          </a:stretch>
        </p:blipFill>
        <p:spPr>
          <a:xfrm>
            <a:off x="6674707" y="1653118"/>
            <a:ext cx="2683783" cy="2310516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44093"/>
              </p:ext>
            </p:extLst>
          </p:nvPr>
        </p:nvGraphicFramePr>
        <p:xfrm>
          <a:off x="9551908" y="1893408"/>
          <a:ext cx="1070892" cy="1334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7" imgW="736600" imgH="914400" progId="Equation.DSMT4">
                  <p:embed/>
                </p:oleObj>
              </mc:Choice>
              <mc:Fallback>
                <p:oleObj name="Equation" r:id="rId7" imgW="736600" imgH="914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1908" y="1893408"/>
                        <a:ext cx="1070892" cy="1334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0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304</TotalTime>
  <Words>1398</Words>
  <Application>Microsoft Office PowerPoint</Application>
  <PresentationFormat>Widescreen</PresentationFormat>
  <Paragraphs>139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Frutiger LT Std 57 Cn</vt:lpstr>
      <vt:lpstr>Rockwell</vt:lpstr>
      <vt:lpstr>Rockwell Condensed</vt:lpstr>
      <vt:lpstr>Symbol</vt:lpstr>
      <vt:lpstr>Wingdings</vt:lpstr>
      <vt:lpstr>Wood Type</vt:lpstr>
      <vt:lpstr>Equation</vt:lpstr>
      <vt:lpstr>Ultrasonic properties of creepy shales  –for increased recovery and well abandonment</vt:lpstr>
      <vt:lpstr>Petroleum related Shale acoustics</vt:lpstr>
      <vt:lpstr>Shale barriers</vt:lpstr>
      <vt:lpstr>mechanisms</vt:lpstr>
      <vt:lpstr>Ultrasonic velocities of a creepy field shale</vt:lpstr>
      <vt:lpstr>Ultrasonic velocities of failed shales</vt:lpstr>
      <vt:lpstr>Shales &amp; stress</vt:lpstr>
      <vt:lpstr>Shales &amp; stress</vt:lpstr>
      <vt:lpstr>Overburden Stress Path</vt:lpstr>
      <vt:lpstr>Overburden stress path</vt:lpstr>
      <vt:lpstr>Laboratory experiments with shale cores</vt:lpstr>
      <vt:lpstr>The impact of stress path</vt:lpstr>
      <vt:lpstr>The impact of stress path</vt:lpstr>
      <vt:lpstr>the Role of pore pressure</vt:lpstr>
      <vt:lpstr>Linking to 4D response </vt:lpstr>
      <vt:lpstr>Linking to 4D response </vt:lpstr>
      <vt:lpstr>conclusions</vt:lpstr>
      <vt:lpstr>acknowledgements</vt:lpstr>
      <vt:lpstr>PowerPoint Presentation</vt:lpstr>
    </vt:vector>
  </TitlesOfParts>
  <Company>IVT, NTNU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Rune Martin Holt</dc:creator>
  <cp:lastModifiedBy>Rune Holt</cp:lastModifiedBy>
  <cp:revision>36</cp:revision>
  <dcterms:created xsi:type="dcterms:W3CDTF">2017-04-21T16:50:37Z</dcterms:created>
  <dcterms:modified xsi:type="dcterms:W3CDTF">2017-04-24T06:52:03Z</dcterms:modified>
</cp:coreProperties>
</file>