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5" r:id="rId3"/>
    <p:sldId id="259" r:id="rId4"/>
    <p:sldId id="260" r:id="rId5"/>
    <p:sldId id="279" r:id="rId6"/>
    <p:sldId id="263" r:id="rId7"/>
    <p:sldId id="264" r:id="rId8"/>
    <p:sldId id="262" r:id="rId9"/>
    <p:sldId id="265" r:id="rId10"/>
    <p:sldId id="266" r:id="rId11"/>
    <p:sldId id="267" r:id="rId12"/>
    <p:sldId id="277" r:id="rId13"/>
    <p:sldId id="276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0357462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33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5989-B50D-4B3C-8CB1-6E227822CE35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1C41-233B-4C92-9755-708BC666E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8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9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65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0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9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3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2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5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9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7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2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0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4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1C41-233B-4C92-9755-708BC666E7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1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9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5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1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343775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343775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TOTAL_bandeau_01_ha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"/>
            <a:ext cx="5978640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3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393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2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5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3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4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5830-D3EF-4D82-AEC9-129F118A2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4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>
            <a:spLocks noGrp="1"/>
          </p:cNvSpPr>
          <p:nvPr>
            <p:ph type="title"/>
          </p:nvPr>
        </p:nvSpPr>
        <p:spPr>
          <a:xfrm>
            <a:off x="605874" y="2703677"/>
            <a:ext cx="8108143" cy="12208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partial CO</a:t>
            </a:r>
            <a:r>
              <a:rPr lang="en-US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saturation on seismic velocities of sandstones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804985" y="4211908"/>
            <a:ext cx="790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endParaRPr lang="fr-FR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Nicolaine Agofack,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Andreas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Bauer, Serhii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Lozovyi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340" y="11151"/>
            <a:ext cx="3277196" cy="37200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9000">
                <a:schemeClr val="accent1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75856" y="0"/>
            <a:ext cx="5868144" cy="12139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accent1">
                  <a:lumMod val="20000"/>
                  <a:lumOff val="80000"/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86018" name="AutoShape 2" descr="https://hal.archives-ouvertes.fr/UR-NAVIER/public/navier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34" y="507612"/>
            <a:ext cx="2556000" cy="519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34" y="383157"/>
            <a:ext cx="3132000" cy="825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092" y="1693970"/>
            <a:ext cx="856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 Meeting 24</a:t>
            </a:r>
            <a:r>
              <a:rPr lang="en-GB" sz="2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27</a:t>
            </a:r>
            <a:r>
              <a:rPr lang="en-GB" sz="2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2017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179" y="5561100"/>
            <a:ext cx="807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Acknowledgments: Rune M. Holt, Dawid Szewczyk, Pierre Cerasi, Øyvind Haave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" y="394307"/>
            <a:ext cx="3277278" cy="8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Results and interpretation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0638" y="2812799"/>
            <a:ext cx="4032000" cy="28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3914" y="6011657"/>
            <a:ext cx="6352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ultrasonic frequency, P-wave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evaluated from the travel time.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898" y="859417"/>
            <a:ext cx="390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P- and S-wave velocities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42154" y="2990292"/>
            <a:ext cx="247136" cy="551308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5694" y="1262009"/>
            <a:ext cx="800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Assuming that the sample is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isotropic, homogeneous and linear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elastic, 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P-wave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S-wave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velocities are calculated from Young modulus, Poisson ratio and rock’s density.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198" y="2816518"/>
            <a:ext cx="3960000" cy="282927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823201" y="3234686"/>
            <a:ext cx="566576" cy="551308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 dirty="0" smtClean="0">
                <a:solidFill>
                  <a:schemeClr val="tx1"/>
                </a:solidFill>
              </a:rPr>
              <a:t>No data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4261" y="2399963"/>
            <a:ext cx="232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8457" y="2494424"/>
            <a:ext cx="232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55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Modelling / Isothermal or adiabatic conditions ?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393898" y="696382"/>
            <a:ext cx="773228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pore fluid needs to be evaluated in Gassmann model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specially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 closed system composed of 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with dissolved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67260" y="1623082"/>
            <a:ext cx="2284865" cy="2255247"/>
            <a:chOff x="435541" y="2223608"/>
            <a:chExt cx="2284865" cy="2255247"/>
          </a:xfrm>
        </p:grpSpPr>
        <p:grpSp>
          <p:nvGrpSpPr>
            <p:cNvPr id="39" name="Group 38"/>
            <p:cNvGrpSpPr/>
            <p:nvPr/>
          </p:nvGrpSpPr>
          <p:grpSpPr>
            <a:xfrm>
              <a:off x="703987" y="2247604"/>
              <a:ext cx="1732453" cy="1996309"/>
              <a:chOff x="0" y="-145049"/>
              <a:chExt cx="902319" cy="107921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0" y="-145049"/>
                <a:ext cx="902319" cy="1079211"/>
                <a:chOff x="0" y="-145049"/>
                <a:chExt cx="902319" cy="1079211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0" y="0"/>
                  <a:ext cx="900000" cy="900000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Text Box 19"/>
                <p:cNvSpPr txBox="1"/>
                <p:nvPr/>
              </p:nvSpPr>
              <p:spPr>
                <a:xfrm>
                  <a:off x="93522" y="616111"/>
                  <a:ext cx="689423" cy="31805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GB" sz="1100" b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 saturated with CO</a:t>
                  </a:r>
                  <a:r>
                    <a:rPr lang="en-GB" sz="1100" b="1" baseline="-25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GB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79484" y="276446"/>
                  <a:ext cx="360000" cy="3600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Text Box 18"/>
                <p:cNvSpPr txBox="1"/>
                <p:nvPr/>
              </p:nvSpPr>
              <p:spPr>
                <a:xfrm>
                  <a:off x="279484" y="390730"/>
                  <a:ext cx="352172" cy="19939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nb-NO" sz="9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Free CO</a:t>
                  </a:r>
                  <a:r>
                    <a:rPr lang="nb-NO" sz="900" b="1" baseline="-250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GB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Text Box 33"/>
                <p:cNvSpPr txBox="1"/>
                <p:nvPr/>
              </p:nvSpPr>
              <p:spPr>
                <a:xfrm>
                  <a:off x="200098" y="117084"/>
                  <a:ext cx="343933" cy="19939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nb-NO" sz="1200" b="1" i="1" dirty="0">
                      <a:solidFill>
                        <a:srgbClr val="FFFF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dm  </a:t>
                  </a:r>
                  <a:endParaRPr lang="en-GB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34"/>
                <p:cNvSpPr txBox="1"/>
                <p:nvPr/>
              </p:nvSpPr>
              <p:spPr>
                <a:xfrm>
                  <a:off x="520256" y="104464"/>
                  <a:ext cx="343933" cy="19939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nb-NO" sz="1200" b="1" i="1" dirty="0">
                      <a:solidFill>
                        <a:srgbClr val="FFFF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dm</a:t>
                  </a:r>
                  <a:endParaRPr lang="en-GB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 Box 34"/>
                <p:cNvSpPr txBox="1"/>
                <p:nvPr/>
              </p:nvSpPr>
              <p:spPr>
                <a:xfrm>
                  <a:off x="730351" y="-145049"/>
                  <a:ext cx="171968" cy="19939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nb-NO" sz="1200" b="1" i="1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</a:t>
                  </a:r>
                  <a:endParaRPr lang="en-GB" sz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61507" y="112401"/>
                <a:ext cx="185309" cy="280743"/>
                <a:chOff x="27341" y="867"/>
                <a:chExt cx="396200" cy="49391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48" name="Curved Right Arrow 47"/>
                <p:cNvSpPr/>
                <p:nvPr/>
              </p:nvSpPr>
              <p:spPr>
                <a:xfrm>
                  <a:off x="27341" y="9106"/>
                  <a:ext cx="164044" cy="485671"/>
                </a:xfrm>
                <a:prstGeom prst="curvedRightArrow">
                  <a:avLst>
                    <a:gd name="adj1" fmla="val 9441"/>
                    <a:gd name="adj2" fmla="val 57244"/>
                    <a:gd name="adj3" fmla="val 25000"/>
                  </a:avLst>
                </a:prstGeom>
                <a:solidFill>
                  <a:srgbClr val="FFFF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Curved Right Arrow 48"/>
                <p:cNvSpPr/>
                <p:nvPr/>
              </p:nvSpPr>
              <p:spPr>
                <a:xfrm rot="10994439">
                  <a:off x="254994" y="867"/>
                  <a:ext cx="168547" cy="485671"/>
                </a:xfrm>
                <a:prstGeom prst="curvedRightArrow">
                  <a:avLst>
                    <a:gd name="adj1" fmla="val 12458"/>
                    <a:gd name="adj2" fmla="val 60758"/>
                    <a:gd name="adj3" fmla="val 25673"/>
                  </a:avLst>
                </a:prstGeom>
                <a:solidFill>
                  <a:srgbClr val="FFFF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435541" y="2223608"/>
              <a:ext cx="2284865" cy="2255247"/>
              <a:chOff x="435541" y="2223608"/>
              <a:chExt cx="2284865" cy="2255247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745671" y="2515913"/>
                <a:ext cx="192002" cy="1932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578681" y="2223608"/>
                <a:ext cx="0" cy="25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2187689" y="2534481"/>
                <a:ext cx="167325" cy="1946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2468406" y="3360240"/>
                <a:ext cx="25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2250061" y="3946304"/>
                <a:ext cx="181926" cy="125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1585805" y="4228799"/>
                <a:ext cx="0" cy="250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817324" y="4024156"/>
                <a:ext cx="18000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435541" y="3334029"/>
                <a:ext cx="25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756"/>
          <p:cNvSpPr>
            <a:spLocks noChangeArrowheads="1"/>
          </p:cNvSpPr>
          <p:nvPr/>
        </p:nvSpPr>
        <p:spPr bwMode="auto">
          <a:xfrm flipV="1">
            <a:off x="3489482" y="2916043"/>
            <a:ext cx="1093404" cy="1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758"/>
          <p:cNvSpPr>
            <a:spLocks noChangeArrowheads="1"/>
          </p:cNvSpPr>
          <p:nvPr/>
        </p:nvSpPr>
        <p:spPr bwMode="auto">
          <a:xfrm>
            <a:off x="2229675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7" name="Rectangle 762"/>
          <p:cNvSpPr>
            <a:spLocks noChangeArrowheads="1"/>
          </p:cNvSpPr>
          <p:nvPr/>
        </p:nvSpPr>
        <p:spPr bwMode="auto">
          <a:xfrm>
            <a:off x="1519607" y="50544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36100"/>
              </p:ext>
            </p:extLst>
          </p:nvPr>
        </p:nvGraphicFramePr>
        <p:xfrm>
          <a:off x="78278" y="4858118"/>
          <a:ext cx="5580000" cy="58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" name="Equation" r:id="rId4" imgW="5333760" imgH="558720" progId="Equation.DSMT4">
                  <p:embed/>
                </p:oleObj>
              </mc:Choice>
              <mc:Fallback>
                <p:oleObj name="Equation" r:id="rId4" imgW="53337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8" y="4858118"/>
                        <a:ext cx="5580000" cy="585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934968" y="5493393"/>
            <a:ext cx="0" cy="283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41482" y="5463526"/>
            <a:ext cx="0" cy="283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670829" y="5468762"/>
            <a:ext cx="0" cy="283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0828" y="5744203"/>
            <a:ext cx="163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CO</a:t>
            </a:r>
            <a:r>
              <a:rPr lang="en-GB" sz="1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59004" y="5751790"/>
            <a:ext cx="182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with dissolved CO</a:t>
            </a:r>
            <a:r>
              <a:rPr lang="en-GB" sz="1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77758" y="5751790"/>
            <a:ext cx="176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dissolution of free CO</a:t>
            </a:r>
            <a:r>
              <a:rPr lang="en-GB" sz="1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512" y="3906146"/>
            <a:ext cx="356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Isothermal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(zero frequency)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dissolution of CO</a:t>
            </a:r>
            <a:r>
              <a:rPr lang="en-GB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86313" y="3912841"/>
            <a:ext cx="376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Adiabatic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dissolution of CO</a:t>
            </a:r>
            <a:r>
              <a:rPr lang="en-GB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86387" y="4500029"/>
            <a:ext cx="90851" cy="32400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835616" y="1629777"/>
            <a:ext cx="2284865" cy="2255247"/>
            <a:chOff x="5835616" y="1629777"/>
            <a:chExt cx="2284865" cy="2255247"/>
          </a:xfrm>
        </p:grpSpPr>
        <p:grpSp>
          <p:nvGrpSpPr>
            <p:cNvPr id="46" name="Group 45"/>
            <p:cNvGrpSpPr/>
            <p:nvPr/>
          </p:nvGrpSpPr>
          <p:grpSpPr>
            <a:xfrm>
              <a:off x="5835616" y="1629777"/>
              <a:ext cx="2284865" cy="2255247"/>
              <a:chOff x="435541" y="2223608"/>
              <a:chExt cx="2284865" cy="225524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03987" y="2247604"/>
                <a:ext cx="1732453" cy="1996309"/>
                <a:chOff x="0" y="-145049"/>
                <a:chExt cx="902319" cy="1079211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0" y="-145049"/>
                  <a:ext cx="902319" cy="1079211"/>
                  <a:chOff x="0" y="-145049"/>
                  <a:chExt cx="902319" cy="1079211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0" y="0"/>
                    <a:ext cx="900000" cy="90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5" name="Text Box 19"/>
                  <p:cNvSpPr txBox="1"/>
                  <p:nvPr/>
                </p:nvSpPr>
                <p:spPr>
                  <a:xfrm>
                    <a:off x="93522" y="616111"/>
                    <a:ext cx="689423" cy="318051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GB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Water saturated with CO</a:t>
                    </a:r>
                    <a:r>
                      <a:rPr lang="en-GB" sz="1100" b="1" baseline="-25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GB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279484" y="276446"/>
                    <a:ext cx="360000" cy="3600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" name="Text Box 18"/>
                  <p:cNvSpPr txBox="1"/>
                  <p:nvPr/>
                </p:nvSpPr>
                <p:spPr>
                  <a:xfrm>
                    <a:off x="279484" y="390730"/>
                    <a:ext cx="352172" cy="19939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Aft>
                        <a:spcPts val="1000"/>
                      </a:spcAft>
                    </a:pPr>
                    <a:r>
                      <a:rPr lang="nb-NO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Free CO</a:t>
                    </a:r>
                    <a:r>
                      <a:rPr lang="nb-NO" sz="900" b="1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GB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Text Box 34"/>
                  <p:cNvSpPr txBox="1"/>
                  <p:nvPr/>
                </p:nvSpPr>
                <p:spPr>
                  <a:xfrm>
                    <a:off x="730351" y="-145049"/>
                    <a:ext cx="171968" cy="19939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  <a:spcAft>
                        <a:spcPts val="1000"/>
                      </a:spcAft>
                    </a:pPr>
                    <a:r>
                      <a:rPr lang="nb-NO" sz="120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</a:t>
                    </a:r>
                    <a:endParaRPr lang="en-GB" sz="12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361507" y="112401"/>
                  <a:ext cx="185309" cy="280743"/>
                  <a:chOff x="27341" y="867"/>
                  <a:chExt cx="396200" cy="493910"/>
                </a:xfrm>
                <a:solidFill>
                  <a:schemeClr val="accent4">
                    <a:lumMod val="50000"/>
                  </a:schemeClr>
                </a:solidFill>
              </p:grpSpPr>
              <p:sp>
                <p:nvSpPr>
                  <p:cNvPr id="92" name="Curved Right Arrow 91"/>
                  <p:cNvSpPr/>
                  <p:nvPr/>
                </p:nvSpPr>
                <p:spPr>
                  <a:xfrm>
                    <a:off x="27341" y="9106"/>
                    <a:ext cx="164044" cy="485671"/>
                  </a:xfrm>
                  <a:prstGeom prst="curvedRightArrow">
                    <a:avLst>
                      <a:gd name="adj1" fmla="val 9441"/>
                      <a:gd name="adj2" fmla="val 57244"/>
                      <a:gd name="adj3" fmla="val 25000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" name="Curved Right Arrow 92"/>
                  <p:cNvSpPr/>
                  <p:nvPr/>
                </p:nvSpPr>
                <p:spPr>
                  <a:xfrm rot="10994439">
                    <a:off x="254994" y="867"/>
                    <a:ext cx="168547" cy="485671"/>
                  </a:xfrm>
                  <a:prstGeom prst="curvedRightArrow">
                    <a:avLst>
                      <a:gd name="adj1" fmla="val 12458"/>
                      <a:gd name="adj2" fmla="val 60758"/>
                      <a:gd name="adj3" fmla="val 25673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435541" y="2223608"/>
                <a:ext cx="2284865" cy="2255247"/>
                <a:chOff x="435541" y="2223608"/>
                <a:chExt cx="2284865" cy="2255247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745671" y="2515913"/>
                  <a:ext cx="192002" cy="1932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1578681" y="2223608"/>
                  <a:ext cx="0" cy="252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2187689" y="2534481"/>
                  <a:ext cx="167325" cy="19467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H="1">
                  <a:off x="2468406" y="3360240"/>
                  <a:ext cx="252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H="1" flipV="1">
                  <a:off x="2250061" y="3946304"/>
                  <a:ext cx="181926" cy="1252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H="1" flipV="1">
                  <a:off x="1585805" y="4228799"/>
                  <a:ext cx="0" cy="2500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817324" y="4024156"/>
                  <a:ext cx="180000" cy="180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435541" y="3334029"/>
                  <a:ext cx="252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6802565" y="2123188"/>
              <a:ext cx="349836" cy="5292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02565" y="2115366"/>
              <a:ext cx="365010" cy="5370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Down Arrow 102"/>
          <p:cNvSpPr/>
          <p:nvPr/>
        </p:nvSpPr>
        <p:spPr>
          <a:xfrm>
            <a:off x="7043312" y="4211845"/>
            <a:ext cx="90000" cy="54000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4395"/>
              </p:ext>
            </p:extLst>
          </p:nvPr>
        </p:nvGraphicFramePr>
        <p:xfrm>
          <a:off x="6106191" y="4852159"/>
          <a:ext cx="1944000" cy="64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" name="Equation" r:id="rId6" imgW="1447560" imgH="482400" progId="Equation.DSMT4">
                  <p:embed/>
                </p:oleObj>
              </mc:Choice>
              <mc:Fallback>
                <p:oleObj name="Equation" r:id="rId6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191" y="4852159"/>
                        <a:ext cx="1944000" cy="648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6307399" y="5741203"/>
            <a:ext cx="1766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Reuss average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2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101" grpId="0"/>
      <p:bldP spid="3" grpId="0" animBg="1"/>
      <p:bldP spid="103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2" name="Rectangle 756"/>
          <p:cNvSpPr>
            <a:spLocks noChangeArrowheads="1"/>
          </p:cNvSpPr>
          <p:nvPr/>
        </p:nvSpPr>
        <p:spPr bwMode="auto">
          <a:xfrm flipV="1">
            <a:off x="3489482" y="2916043"/>
            <a:ext cx="1093404" cy="1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758"/>
          <p:cNvSpPr>
            <a:spLocks noChangeArrowheads="1"/>
          </p:cNvSpPr>
          <p:nvPr/>
        </p:nvSpPr>
        <p:spPr bwMode="auto">
          <a:xfrm>
            <a:off x="2229675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7" name="Rectangle 762"/>
          <p:cNvSpPr>
            <a:spLocks noChangeArrowheads="1"/>
          </p:cNvSpPr>
          <p:nvPr/>
        </p:nvSpPr>
        <p:spPr bwMode="auto">
          <a:xfrm>
            <a:off x="1519607" y="50544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5001"/>
              </p:ext>
            </p:extLst>
          </p:nvPr>
        </p:nvGraphicFramePr>
        <p:xfrm>
          <a:off x="999193" y="2037797"/>
          <a:ext cx="6300000" cy="2806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756"/>
                <a:gridCol w="1363634"/>
                <a:gridCol w="1293553"/>
                <a:gridCol w="1268057"/>
              </a:tblGrid>
              <a:tr h="526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en-US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rock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(g/cm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aseline="30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(GPa)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aseline="30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(GPa)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826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at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5MPa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2.137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2.2394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545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at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7.5MPa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2.138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2.2544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980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water+CO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7.5MPa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2.142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2.1992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44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free CO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2.137</a:t>
                      </a:r>
                      <a:endParaRPr lang="en-GB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0.0268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0.3091</a:t>
                      </a:r>
                      <a:endParaRPr lang="en-GB" sz="2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62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4.5% free CO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2.130</a:t>
                      </a:r>
                      <a:endParaRPr lang="en-GB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0.0175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0.1326</a:t>
                      </a:r>
                      <a:endParaRPr lang="en-GB" sz="2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free CO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2.115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0.0106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0.0540</a:t>
                      </a:r>
                      <a:endParaRPr lang="en-GB" sz="2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4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Modelling / Isothermal or adiabatic conditions ?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898" y="696382"/>
            <a:ext cx="773228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pore fluid needs to be evaluated in Gassmann model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specially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 closed system composed of 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with dissolved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898" y="5288776"/>
            <a:ext cx="812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Bulk modulus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pore fluid is significantly affected by the presence of free CO</a:t>
            </a:r>
            <a:r>
              <a:rPr lang="en-GB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modulus is more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times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isothermal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0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Biot-Gassmann Modelling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9" name="TextBox 58"/>
          <p:cNvSpPr txBox="1"/>
          <p:nvPr/>
        </p:nvSpPr>
        <p:spPr>
          <a:xfrm>
            <a:off x="811589" y="1160290"/>
            <a:ext cx="242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1" y="1546689"/>
            <a:ext cx="6480000" cy="3649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641" y="5483856"/>
            <a:ext cx="61585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consistent with B-G model at seismic frequency</a:t>
            </a:r>
          </a:p>
          <a:p>
            <a:endParaRPr lang="en-US" sz="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at ultrasonic frequency needs to be considered 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3644" y="3015163"/>
            <a:ext cx="1066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endParaRPr lang="en-GB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40882" y="2985495"/>
            <a:ext cx="36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7753" y="2801456"/>
            <a:ext cx="13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isothermal</a:t>
            </a:r>
            <a:endParaRPr lang="en-GB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45094" y="3207545"/>
            <a:ext cx="3600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4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Biot-Gassmann Modelling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9" name="TextBox 58"/>
          <p:cNvSpPr txBox="1"/>
          <p:nvPr/>
        </p:nvSpPr>
        <p:spPr>
          <a:xfrm>
            <a:off x="811589" y="1160290"/>
            <a:ext cx="242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641" y="5634926"/>
            <a:ext cx="7937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assumed by B-G model, S-wave velocity is hardly affected by pore fluid.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1" y="1572973"/>
            <a:ext cx="6192000" cy="39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93898" y="859417"/>
            <a:ext cx="812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measurements presented in this investigation were done on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Castlegate Sandstone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29% of porosity.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874" y="1973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2267" y="1869439"/>
            <a:ext cx="8083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seismic frequency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the presence of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gas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pore space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significantly the P-wave velocity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attenuation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342" y="4161936"/>
            <a:ext cx="80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were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Biot-Gassmann model.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528" y="4733053"/>
            <a:ext cx="812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with free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significant dispersion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observed.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82" y="5236708"/>
            <a:ext cx="8083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fit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P-wave simulated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by Cole–Cole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 gave a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200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267" y="3530122"/>
            <a:ext cx="808308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S-wave velocity was hardly affected by pore fluid.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528" y="2652173"/>
            <a:ext cx="8083083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ultrasonic frequency (Lab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the presence of free gas CO</a:t>
            </a:r>
            <a:r>
              <a:rPr lang="en-GB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pore space affects hardly P-wave velocity.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20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969714" y="1052736"/>
            <a:ext cx="84250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  Problem</a:t>
            </a:r>
            <a:r>
              <a:rPr lang="nb-NO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statement</a:t>
            </a:r>
            <a:endParaRPr lang="en-GB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971600" y="1772816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  Tested material and experimental setups 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6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971600" y="2492896"/>
            <a:ext cx="7283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  Results and discussion</a:t>
            </a: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969714" y="3259205"/>
            <a:ext cx="7416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GB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  Modelling	</a:t>
            </a:r>
            <a:endParaRPr lang="en-GB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969714" y="4025514"/>
            <a:ext cx="7416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GB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GB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 Some conclusions	</a:t>
            </a:r>
            <a:endParaRPr lang="en-GB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371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301248" y="881233"/>
            <a:ext cx="2654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Global climate change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: </a:t>
            </a:r>
            <a:r>
              <a:rPr lang="en-GB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2600" b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storage and monitoring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8" y="1401981"/>
            <a:ext cx="2696899" cy="259168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11061" y="4145078"/>
            <a:ext cx="3493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5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remains the most important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of these gases (IPCC, 2007)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5"/>
          <p:cNvSpPr txBox="1">
            <a:spLocks noChangeArrowheads="1"/>
          </p:cNvSpPr>
          <p:nvPr/>
        </p:nvSpPr>
        <p:spPr bwMode="auto">
          <a:xfrm>
            <a:off x="3512044" y="881233"/>
            <a:ext cx="4413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Capture and Storage (CCS)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66491" y="4113577"/>
            <a:ext cx="4016885" cy="2526136"/>
            <a:chOff x="4766491" y="4113577"/>
            <a:chExt cx="4016885" cy="2526136"/>
          </a:xfrm>
        </p:grpSpPr>
        <p:grpSp>
          <p:nvGrpSpPr>
            <p:cNvPr id="119" name="Group 118"/>
            <p:cNvGrpSpPr/>
            <p:nvPr/>
          </p:nvGrpSpPr>
          <p:grpSpPr>
            <a:xfrm>
              <a:off x="4766491" y="4113577"/>
              <a:ext cx="4008438" cy="2526136"/>
              <a:chOff x="4766491" y="4113577"/>
              <a:chExt cx="4008438" cy="252613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212080" y="4113577"/>
                <a:ext cx="3562849" cy="2118100"/>
                <a:chOff x="821010" y="2348880"/>
                <a:chExt cx="2382839" cy="362840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821010" y="2348880"/>
                  <a:ext cx="2382839" cy="3600400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824459" y="2488268"/>
                  <a:ext cx="2375940" cy="826344"/>
                </a:xfrm>
                <a:custGeom>
                  <a:avLst/>
                  <a:gdLst>
                    <a:gd name="connsiteX0" fmla="*/ 0 w 2375941"/>
                    <a:gd name="connsiteY0" fmla="*/ 0 h 562131"/>
                    <a:gd name="connsiteX1" fmla="*/ 359764 w 2375941"/>
                    <a:gd name="connsiteY1" fmla="*/ 74950 h 562131"/>
                    <a:gd name="connsiteX2" fmla="*/ 524656 w 2375941"/>
                    <a:gd name="connsiteY2" fmla="*/ 67455 h 562131"/>
                    <a:gd name="connsiteX3" fmla="*/ 547141 w 2375941"/>
                    <a:gd name="connsiteY3" fmla="*/ 59960 h 562131"/>
                    <a:gd name="connsiteX4" fmla="*/ 607102 w 2375941"/>
                    <a:gd name="connsiteY4" fmla="*/ 52465 h 562131"/>
                    <a:gd name="connsiteX5" fmla="*/ 674557 w 2375941"/>
                    <a:gd name="connsiteY5" fmla="*/ 37475 h 562131"/>
                    <a:gd name="connsiteX6" fmla="*/ 719528 w 2375941"/>
                    <a:gd name="connsiteY6" fmla="*/ 22485 h 562131"/>
                    <a:gd name="connsiteX7" fmla="*/ 846944 w 2375941"/>
                    <a:gd name="connsiteY7" fmla="*/ 29980 h 562131"/>
                    <a:gd name="connsiteX8" fmla="*/ 1386590 w 2375941"/>
                    <a:gd name="connsiteY8" fmla="*/ 37475 h 562131"/>
                    <a:gd name="connsiteX9" fmla="*/ 1454046 w 2375941"/>
                    <a:gd name="connsiteY9" fmla="*/ 59960 h 562131"/>
                    <a:gd name="connsiteX10" fmla="*/ 1491521 w 2375941"/>
                    <a:gd name="connsiteY10" fmla="*/ 67455 h 562131"/>
                    <a:gd name="connsiteX11" fmla="*/ 1551482 w 2375941"/>
                    <a:gd name="connsiteY11" fmla="*/ 82446 h 562131"/>
                    <a:gd name="connsiteX12" fmla="*/ 1731364 w 2375941"/>
                    <a:gd name="connsiteY12" fmla="*/ 74950 h 562131"/>
                    <a:gd name="connsiteX13" fmla="*/ 1851285 w 2375941"/>
                    <a:gd name="connsiteY13" fmla="*/ 59960 h 562131"/>
                    <a:gd name="connsiteX14" fmla="*/ 1963711 w 2375941"/>
                    <a:gd name="connsiteY14" fmla="*/ 52465 h 562131"/>
                    <a:gd name="connsiteX15" fmla="*/ 2218544 w 2375941"/>
                    <a:gd name="connsiteY15" fmla="*/ 44970 h 562131"/>
                    <a:gd name="connsiteX16" fmla="*/ 2375941 w 2375941"/>
                    <a:gd name="connsiteY16" fmla="*/ 59960 h 562131"/>
                    <a:gd name="connsiteX17" fmla="*/ 2375941 w 2375941"/>
                    <a:gd name="connsiteY17" fmla="*/ 532150 h 562131"/>
                    <a:gd name="connsiteX18" fmla="*/ 2308485 w 2375941"/>
                    <a:gd name="connsiteY18" fmla="*/ 532150 h 562131"/>
                    <a:gd name="connsiteX19" fmla="*/ 2068643 w 2375941"/>
                    <a:gd name="connsiteY19" fmla="*/ 509665 h 562131"/>
                    <a:gd name="connsiteX20" fmla="*/ 1903751 w 2375941"/>
                    <a:gd name="connsiteY20" fmla="*/ 517160 h 562131"/>
                    <a:gd name="connsiteX21" fmla="*/ 1858780 w 2375941"/>
                    <a:gd name="connsiteY21" fmla="*/ 517160 h 562131"/>
                    <a:gd name="connsiteX22" fmla="*/ 1521502 w 2375941"/>
                    <a:gd name="connsiteY22" fmla="*/ 509665 h 562131"/>
                    <a:gd name="connsiteX23" fmla="*/ 1476531 w 2375941"/>
                    <a:gd name="connsiteY23" fmla="*/ 494675 h 562131"/>
                    <a:gd name="connsiteX24" fmla="*/ 1454046 w 2375941"/>
                    <a:gd name="connsiteY24" fmla="*/ 487180 h 562131"/>
                    <a:gd name="connsiteX25" fmla="*/ 1341620 w 2375941"/>
                    <a:gd name="connsiteY25" fmla="*/ 479685 h 562131"/>
                    <a:gd name="connsiteX26" fmla="*/ 1191718 w 2375941"/>
                    <a:gd name="connsiteY26" fmla="*/ 487180 h 562131"/>
                    <a:gd name="connsiteX27" fmla="*/ 1124262 w 2375941"/>
                    <a:gd name="connsiteY27" fmla="*/ 509665 h 562131"/>
                    <a:gd name="connsiteX28" fmla="*/ 1071797 w 2375941"/>
                    <a:gd name="connsiteY28" fmla="*/ 517160 h 562131"/>
                    <a:gd name="connsiteX29" fmla="*/ 592111 w 2375941"/>
                    <a:gd name="connsiteY29" fmla="*/ 532150 h 562131"/>
                    <a:gd name="connsiteX30" fmla="*/ 532151 w 2375941"/>
                    <a:gd name="connsiteY30" fmla="*/ 547141 h 562131"/>
                    <a:gd name="connsiteX31" fmla="*/ 509666 w 2375941"/>
                    <a:gd name="connsiteY31" fmla="*/ 554636 h 562131"/>
                    <a:gd name="connsiteX32" fmla="*/ 479685 w 2375941"/>
                    <a:gd name="connsiteY32" fmla="*/ 562131 h 562131"/>
                    <a:gd name="connsiteX33" fmla="*/ 307298 w 2375941"/>
                    <a:gd name="connsiteY33" fmla="*/ 554636 h 562131"/>
                    <a:gd name="connsiteX34" fmla="*/ 284813 w 2375941"/>
                    <a:gd name="connsiteY34" fmla="*/ 547141 h 562131"/>
                    <a:gd name="connsiteX35" fmla="*/ 247338 w 2375941"/>
                    <a:gd name="connsiteY35" fmla="*/ 539646 h 562131"/>
                    <a:gd name="connsiteX36" fmla="*/ 224852 w 2375941"/>
                    <a:gd name="connsiteY36" fmla="*/ 532150 h 562131"/>
                    <a:gd name="connsiteX37" fmla="*/ 157397 w 2375941"/>
                    <a:gd name="connsiteY37" fmla="*/ 524655 h 562131"/>
                    <a:gd name="connsiteX38" fmla="*/ 104931 w 2375941"/>
                    <a:gd name="connsiteY38" fmla="*/ 517160 h 562131"/>
                    <a:gd name="connsiteX39" fmla="*/ 82446 w 2375941"/>
                    <a:gd name="connsiteY39" fmla="*/ 509665 h 562131"/>
                    <a:gd name="connsiteX40" fmla="*/ 59961 w 2375941"/>
                    <a:gd name="connsiteY40" fmla="*/ 494675 h 562131"/>
                    <a:gd name="connsiteX41" fmla="*/ 14990 w 2375941"/>
                    <a:gd name="connsiteY41" fmla="*/ 479685 h 562131"/>
                    <a:gd name="connsiteX42" fmla="*/ 7495 w 2375941"/>
                    <a:gd name="connsiteY42" fmla="*/ 472190 h 562131"/>
                    <a:gd name="connsiteX43" fmla="*/ 0 w 2375941"/>
                    <a:gd name="connsiteY43" fmla="*/ 0 h 562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375941" h="562131">
                      <a:moveTo>
                        <a:pt x="0" y="0"/>
                      </a:moveTo>
                      <a:lnTo>
                        <a:pt x="359764" y="74950"/>
                      </a:lnTo>
                      <a:cubicBezTo>
                        <a:pt x="414728" y="72452"/>
                        <a:pt x="469810" y="71843"/>
                        <a:pt x="524656" y="67455"/>
                      </a:cubicBezTo>
                      <a:cubicBezTo>
                        <a:pt x="532531" y="66825"/>
                        <a:pt x="539368" y="61373"/>
                        <a:pt x="547141" y="59960"/>
                      </a:cubicBezTo>
                      <a:cubicBezTo>
                        <a:pt x="566959" y="56357"/>
                        <a:pt x="587194" y="55528"/>
                        <a:pt x="607102" y="52465"/>
                      </a:cubicBezTo>
                      <a:cubicBezTo>
                        <a:pt x="621742" y="50213"/>
                        <a:pt x="658851" y="42187"/>
                        <a:pt x="674557" y="37475"/>
                      </a:cubicBezTo>
                      <a:cubicBezTo>
                        <a:pt x="689692" y="32935"/>
                        <a:pt x="719528" y="22485"/>
                        <a:pt x="719528" y="22485"/>
                      </a:cubicBezTo>
                      <a:cubicBezTo>
                        <a:pt x="762000" y="24983"/>
                        <a:pt x="804409" y="29024"/>
                        <a:pt x="846944" y="29980"/>
                      </a:cubicBezTo>
                      <a:cubicBezTo>
                        <a:pt x="1026798" y="34022"/>
                        <a:pt x="1206824" y="30561"/>
                        <a:pt x="1386590" y="37475"/>
                      </a:cubicBezTo>
                      <a:cubicBezTo>
                        <a:pt x="1405152" y="38189"/>
                        <a:pt x="1433522" y="55855"/>
                        <a:pt x="1454046" y="59960"/>
                      </a:cubicBezTo>
                      <a:cubicBezTo>
                        <a:pt x="1466538" y="62458"/>
                        <a:pt x="1479162" y="64365"/>
                        <a:pt x="1491521" y="67455"/>
                      </a:cubicBezTo>
                      <a:cubicBezTo>
                        <a:pt x="1583740" y="90509"/>
                        <a:pt x="1413310" y="54808"/>
                        <a:pt x="1551482" y="82446"/>
                      </a:cubicBezTo>
                      <a:cubicBezTo>
                        <a:pt x="1611443" y="79947"/>
                        <a:pt x="1671519" y="79439"/>
                        <a:pt x="1731364" y="74950"/>
                      </a:cubicBezTo>
                      <a:cubicBezTo>
                        <a:pt x="1771536" y="71937"/>
                        <a:pt x="1811089" y="62640"/>
                        <a:pt x="1851285" y="59960"/>
                      </a:cubicBezTo>
                      <a:lnTo>
                        <a:pt x="1963711" y="52465"/>
                      </a:lnTo>
                      <a:cubicBezTo>
                        <a:pt x="2134701" y="44323"/>
                        <a:pt x="2111234" y="44970"/>
                        <a:pt x="2218544" y="44970"/>
                      </a:cubicBezTo>
                      <a:lnTo>
                        <a:pt x="2375941" y="59960"/>
                      </a:lnTo>
                      <a:lnTo>
                        <a:pt x="2375941" y="532150"/>
                      </a:lnTo>
                      <a:lnTo>
                        <a:pt x="2308485" y="532150"/>
                      </a:lnTo>
                      <a:cubicBezTo>
                        <a:pt x="2083246" y="516616"/>
                        <a:pt x="2160026" y="540126"/>
                        <a:pt x="2068643" y="509665"/>
                      </a:cubicBezTo>
                      <a:cubicBezTo>
                        <a:pt x="2013679" y="512163"/>
                        <a:pt x="1958772" y="517160"/>
                        <a:pt x="1903751" y="517160"/>
                      </a:cubicBezTo>
                      <a:cubicBezTo>
                        <a:pt x="1843789" y="517160"/>
                        <a:pt x="1918744" y="497173"/>
                        <a:pt x="1858780" y="517160"/>
                      </a:cubicBezTo>
                      <a:cubicBezTo>
                        <a:pt x="1746354" y="514662"/>
                        <a:pt x="1633762" y="516268"/>
                        <a:pt x="1521502" y="509665"/>
                      </a:cubicBezTo>
                      <a:cubicBezTo>
                        <a:pt x="1505728" y="508737"/>
                        <a:pt x="1491521" y="499672"/>
                        <a:pt x="1476531" y="494675"/>
                      </a:cubicBezTo>
                      <a:cubicBezTo>
                        <a:pt x="1469036" y="492177"/>
                        <a:pt x="1461929" y="487706"/>
                        <a:pt x="1454046" y="487180"/>
                      </a:cubicBezTo>
                      <a:lnTo>
                        <a:pt x="1341620" y="479685"/>
                      </a:lnTo>
                      <a:cubicBezTo>
                        <a:pt x="1291653" y="482183"/>
                        <a:pt x="1241418" y="481445"/>
                        <a:pt x="1191718" y="487180"/>
                      </a:cubicBezTo>
                      <a:cubicBezTo>
                        <a:pt x="1035877" y="505161"/>
                        <a:pt x="1213428" y="496927"/>
                        <a:pt x="1124262" y="509665"/>
                      </a:cubicBezTo>
                      <a:cubicBezTo>
                        <a:pt x="1106774" y="512163"/>
                        <a:pt x="1089411" y="515805"/>
                        <a:pt x="1071797" y="517160"/>
                      </a:cubicBezTo>
                      <a:cubicBezTo>
                        <a:pt x="930202" y="528052"/>
                        <a:pt x="709325" y="529545"/>
                        <a:pt x="592111" y="532150"/>
                      </a:cubicBezTo>
                      <a:cubicBezTo>
                        <a:pt x="540722" y="549282"/>
                        <a:pt x="604492" y="529056"/>
                        <a:pt x="532151" y="547141"/>
                      </a:cubicBezTo>
                      <a:cubicBezTo>
                        <a:pt x="524486" y="549057"/>
                        <a:pt x="517262" y="552466"/>
                        <a:pt x="509666" y="554636"/>
                      </a:cubicBezTo>
                      <a:cubicBezTo>
                        <a:pt x="499761" y="557466"/>
                        <a:pt x="489679" y="559633"/>
                        <a:pt x="479685" y="562131"/>
                      </a:cubicBezTo>
                      <a:cubicBezTo>
                        <a:pt x="422223" y="559633"/>
                        <a:pt x="364645" y="559047"/>
                        <a:pt x="307298" y="554636"/>
                      </a:cubicBezTo>
                      <a:cubicBezTo>
                        <a:pt x="299421" y="554030"/>
                        <a:pt x="292478" y="549057"/>
                        <a:pt x="284813" y="547141"/>
                      </a:cubicBezTo>
                      <a:cubicBezTo>
                        <a:pt x="272454" y="544051"/>
                        <a:pt x="259697" y="542736"/>
                        <a:pt x="247338" y="539646"/>
                      </a:cubicBezTo>
                      <a:cubicBezTo>
                        <a:pt x="239673" y="537730"/>
                        <a:pt x="232645" y="533449"/>
                        <a:pt x="224852" y="532150"/>
                      </a:cubicBezTo>
                      <a:cubicBezTo>
                        <a:pt x="202536" y="528431"/>
                        <a:pt x="179846" y="527461"/>
                        <a:pt x="157397" y="524655"/>
                      </a:cubicBezTo>
                      <a:cubicBezTo>
                        <a:pt x="139867" y="522464"/>
                        <a:pt x="122420" y="519658"/>
                        <a:pt x="104931" y="517160"/>
                      </a:cubicBezTo>
                      <a:cubicBezTo>
                        <a:pt x="97436" y="514662"/>
                        <a:pt x="89512" y="513198"/>
                        <a:pt x="82446" y="509665"/>
                      </a:cubicBezTo>
                      <a:cubicBezTo>
                        <a:pt x="74389" y="505637"/>
                        <a:pt x="68193" y="498333"/>
                        <a:pt x="59961" y="494675"/>
                      </a:cubicBezTo>
                      <a:cubicBezTo>
                        <a:pt x="45522" y="488258"/>
                        <a:pt x="14990" y="479685"/>
                        <a:pt x="14990" y="479685"/>
                      </a:cubicBezTo>
                      <a:lnTo>
                        <a:pt x="7495" y="472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825976" y="4715478"/>
                  <a:ext cx="2375941" cy="585730"/>
                </a:xfrm>
                <a:custGeom>
                  <a:avLst/>
                  <a:gdLst>
                    <a:gd name="connsiteX0" fmla="*/ 0 w 2375941"/>
                    <a:gd name="connsiteY0" fmla="*/ 14990 h 577121"/>
                    <a:gd name="connsiteX1" fmla="*/ 209862 w 2375941"/>
                    <a:gd name="connsiteY1" fmla="*/ 0 h 577121"/>
                    <a:gd name="connsiteX2" fmla="*/ 614597 w 2375941"/>
                    <a:gd name="connsiteY2" fmla="*/ 7495 h 577121"/>
                    <a:gd name="connsiteX3" fmla="*/ 659567 w 2375941"/>
                    <a:gd name="connsiteY3" fmla="*/ 44970 h 577121"/>
                    <a:gd name="connsiteX4" fmla="*/ 712033 w 2375941"/>
                    <a:gd name="connsiteY4" fmla="*/ 52465 h 577121"/>
                    <a:gd name="connsiteX5" fmla="*/ 951875 w 2375941"/>
                    <a:gd name="connsiteY5" fmla="*/ 59960 h 577121"/>
                    <a:gd name="connsiteX6" fmla="*/ 1356610 w 2375941"/>
                    <a:gd name="connsiteY6" fmla="*/ 67455 h 577121"/>
                    <a:gd name="connsiteX7" fmla="*/ 1386590 w 2375941"/>
                    <a:gd name="connsiteY7" fmla="*/ 59960 h 577121"/>
                    <a:gd name="connsiteX8" fmla="*/ 1446551 w 2375941"/>
                    <a:gd name="connsiteY8" fmla="*/ 44970 h 577121"/>
                    <a:gd name="connsiteX9" fmla="*/ 1611443 w 2375941"/>
                    <a:gd name="connsiteY9" fmla="*/ 52465 h 577121"/>
                    <a:gd name="connsiteX10" fmla="*/ 1633928 w 2375941"/>
                    <a:gd name="connsiteY10" fmla="*/ 59960 h 577121"/>
                    <a:gd name="connsiteX11" fmla="*/ 2046157 w 2375941"/>
                    <a:gd name="connsiteY11" fmla="*/ 67455 h 577121"/>
                    <a:gd name="connsiteX12" fmla="*/ 2091128 w 2375941"/>
                    <a:gd name="connsiteY12" fmla="*/ 74951 h 577121"/>
                    <a:gd name="connsiteX13" fmla="*/ 2166079 w 2375941"/>
                    <a:gd name="connsiteY13" fmla="*/ 97436 h 577121"/>
                    <a:gd name="connsiteX14" fmla="*/ 2211049 w 2375941"/>
                    <a:gd name="connsiteY14" fmla="*/ 112426 h 577121"/>
                    <a:gd name="connsiteX15" fmla="*/ 2233534 w 2375941"/>
                    <a:gd name="connsiteY15" fmla="*/ 119921 h 577121"/>
                    <a:gd name="connsiteX16" fmla="*/ 2375941 w 2375941"/>
                    <a:gd name="connsiteY16" fmla="*/ 119921 h 577121"/>
                    <a:gd name="connsiteX17" fmla="*/ 2375941 w 2375941"/>
                    <a:gd name="connsiteY17" fmla="*/ 119921 h 577121"/>
                    <a:gd name="connsiteX18" fmla="*/ 2375941 w 2375941"/>
                    <a:gd name="connsiteY18" fmla="*/ 532151 h 577121"/>
                    <a:gd name="connsiteX19" fmla="*/ 2293495 w 2375941"/>
                    <a:gd name="connsiteY19" fmla="*/ 547141 h 577121"/>
                    <a:gd name="connsiteX20" fmla="*/ 2226039 w 2375941"/>
                    <a:gd name="connsiteY20" fmla="*/ 562131 h 577121"/>
                    <a:gd name="connsiteX21" fmla="*/ 2151089 w 2375941"/>
                    <a:gd name="connsiteY21" fmla="*/ 569626 h 577121"/>
                    <a:gd name="connsiteX22" fmla="*/ 2098623 w 2375941"/>
                    <a:gd name="connsiteY22" fmla="*/ 577121 h 577121"/>
                    <a:gd name="connsiteX23" fmla="*/ 1933731 w 2375941"/>
                    <a:gd name="connsiteY23" fmla="*/ 569626 h 577121"/>
                    <a:gd name="connsiteX24" fmla="*/ 1813810 w 2375941"/>
                    <a:gd name="connsiteY24" fmla="*/ 562131 h 577121"/>
                    <a:gd name="connsiteX25" fmla="*/ 1349115 w 2375941"/>
                    <a:gd name="connsiteY25" fmla="*/ 569626 h 577121"/>
                    <a:gd name="connsiteX26" fmla="*/ 1236689 w 2375941"/>
                    <a:gd name="connsiteY26" fmla="*/ 547141 h 577121"/>
                    <a:gd name="connsiteX27" fmla="*/ 1214203 w 2375941"/>
                    <a:gd name="connsiteY27" fmla="*/ 539646 h 577121"/>
                    <a:gd name="connsiteX28" fmla="*/ 1191718 w 2375941"/>
                    <a:gd name="connsiteY28" fmla="*/ 532151 h 577121"/>
                    <a:gd name="connsiteX29" fmla="*/ 1026826 w 2375941"/>
                    <a:gd name="connsiteY29" fmla="*/ 539646 h 577121"/>
                    <a:gd name="connsiteX30" fmla="*/ 966866 w 2375941"/>
                    <a:gd name="connsiteY30" fmla="*/ 547141 h 577121"/>
                    <a:gd name="connsiteX31" fmla="*/ 764498 w 2375941"/>
                    <a:gd name="connsiteY31" fmla="*/ 554636 h 577121"/>
                    <a:gd name="connsiteX32" fmla="*/ 547141 w 2375941"/>
                    <a:gd name="connsiteY32" fmla="*/ 569626 h 577121"/>
                    <a:gd name="connsiteX33" fmla="*/ 494675 w 2375941"/>
                    <a:gd name="connsiteY33" fmla="*/ 577121 h 577121"/>
                    <a:gd name="connsiteX34" fmla="*/ 104931 w 2375941"/>
                    <a:gd name="connsiteY34" fmla="*/ 569626 h 577121"/>
                    <a:gd name="connsiteX35" fmla="*/ 82446 w 2375941"/>
                    <a:gd name="connsiteY35" fmla="*/ 562131 h 577121"/>
                    <a:gd name="connsiteX36" fmla="*/ 0 w 2375941"/>
                    <a:gd name="connsiteY36" fmla="*/ 562131 h 577121"/>
                    <a:gd name="connsiteX37" fmla="*/ 0 w 2375941"/>
                    <a:gd name="connsiteY37" fmla="*/ 14990 h 57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375941" h="577121">
                      <a:moveTo>
                        <a:pt x="0" y="14990"/>
                      </a:moveTo>
                      <a:lnTo>
                        <a:pt x="209862" y="0"/>
                      </a:lnTo>
                      <a:cubicBezTo>
                        <a:pt x="344774" y="2498"/>
                        <a:pt x="479849" y="403"/>
                        <a:pt x="614597" y="7495"/>
                      </a:cubicBezTo>
                      <a:cubicBezTo>
                        <a:pt x="632921" y="8459"/>
                        <a:pt x="645986" y="39538"/>
                        <a:pt x="659567" y="44970"/>
                      </a:cubicBezTo>
                      <a:cubicBezTo>
                        <a:pt x="675970" y="51531"/>
                        <a:pt x="694390" y="51560"/>
                        <a:pt x="712033" y="52465"/>
                      </a:cubicBezTo>
                      <a:cubicBezTo>
                        <a:pt x="791914" y="56561"/>
                        <a:pt x="871928" y="57462"/>
                        <a:pt x="951875" y="59960"/>
                      </a:cubicBezTo>
                      <a:cubicBezTo>
                        <a:pt x="1079738" y="145204"/>
                        <a:pt x="974679" y="81344"/>
                        <a:pt x="1356610" y="67455"/>
                      </a:cubicBezTo>
                      <a:cubicBezTo>
                        <a:pt x="1366904" y="67081"/>
                        <a:pt x="1376534" y="62195"/>
                        <a:pt x="1386590" y="59960"/>
                      </a:cubicBezTo>
                      <a:cubicBezTo>
                        <a:pt x="1440858" y="47901"/>
                        <a:pt x="1406371" y="58363"/>
                        <a:pt x="1446551" y="44970"/>
                      </a:cubicBezTo>
                      <a:cubicBezTo>
                        <a:pt x="1501515" y="47468"/>
                        <a:pt x="1556597" y="48077"/>
                        <a:pt x="1611443" y="52465"/>
                      </a:cubicBezTo>
                      <a:cubicBezTo>
                        <a:pt x="1619318" y="53095"/>
                        <a:pt x="1626032" y="59688"/>
                        <a:pt x="1633928" y="59960"/>
                      </a:cubicBezTo>
                      <a:cubicBezTo>
                        <a:pt x="1771279" y="64696"/>
                        <a:pt x="1908747" y="64957"/>
                        <a:pt x="2046157" y="67455"/>
                      </a:cubicBezTo>
                      <a:cubicBezTo>
                        <a:pt x="2061147" y="69954"/>
                        <a:pt x="2076226" y="71970"/>
                        <a:pt x="2091128" y="74951"/>
                      </a:cubicBezTo>
                      <a:cubicBezTo>
                        <a:pt x="2119447" y="80615"/>
                        <a:pt x="2137398" y="87876"/>
                        <a:pt x="2166079" y="97436"/>
                      </a:cubicBezTo>
                      <a:lnTo>
                        <a:pt x="2211049" y="112426"/>
                      </a:lnTo>
                      <a:cubicBezTo>
                        <a:pt x="2218544" y="114924"/>
                        <a:pt x="2225634" y="119921"/>
                        <a:pt x="2233534" y="119921"/>
                      </a:cubicBezTo>
                      <a:lnTo>
                        <a:pt x="2375941" y="119921"/>
                      </a:lnTo>
                      <a:lnTo>
                        <a:pt x="2375941" y="119921"/>
                      </a:lnTo>
                      <a:lnTo>
                        <a:pt x="2375941" y="532151"/>
                      </a:lnTo>
                      <a:lnTo>
                        <a:pt x="2293495" y="547141"/>
                      </a:lnTo>
                      <a:cubicBezTo>
                        <a:pt x="2271010" y="552138"/>
                        <a:pt x="2248791" y="558539"/>
                        <a:pt x="2226039" y="562131"/>
                      </a:cubicBezTo>
                      <a:cubicBezTo>
                        <a:pt x="2201238" y="566047"/>
                        <a:pt x="2176025" y="566692"/>
                        <a:pt x="2151089" y="569626"/>
                      </a:cubicBezTo>
                      <a:cubicBezTo>
                        <a:pt x="2133544" y="571690"/>
                        <a:pt x="2116112" y="574623"/>
                        <a:pt x="2098623" y="577121"/>
                      </a:cubicBezTo>
                      <a:lnTo>
                        <a:pt x="1933731" y="569626"/>
                      </a:lnTo>
                      <a:cubicBezTo>
                        <a:pt x="1893735" y="567521"/>
                        <a:pt x="1853862" y="562131"/>
                        <a:pt x="1813810" y="562131"/>
                      </a:cubicBezTo>
                      <a:cubicBezTo>
                        <a:pt x="1658892" y="562131"/>
                        <a:pt x="1504013" y="567128"/>
                        <a:pt x="1349115" y="569626"/>
                      </a:cubicBezTo>
                      <a:cubicBezTo>
                        <a:pt x="1265953" y="560386"/>
                        <a:pt x="1303123" y="569285"/>
                        <a:pt x="1236689" y="547141"/>
                      </a:cubicBezTo>
                      <a:lnTo>
                        <a:pt x="1214203" y="539646"/>
                      </a:lnTo>
                      <a:lnTo>
                        <a:pt x="1191718" y="532151"/>
                      </a:lnTo>
                      <a:cubicBezTo>
                        <a:pt x="1136754" y="534649"/>
                        <a:pt x="1081725" y="535986"/>
                        <a:pt x="1026826" y="539646"/>
                      </a:cubicBezTo>
                      <a:cubicBezTo>
                        <a:pt x="1006728" y="540986"/>
                        <a:pt x="986975" y="545992"/>
                        <a:pt x="966866" y="547141"/>
                      </a:cubicBezTo>
                      <a:cubicBezTo>
                        <a:pt x="899474" y="550992"/>
                        <a:pt x="831954" y="552138"/>
                        <a:pt x="764498" y="554636"/>
                      </a:cubicBezTo>
                      <a:cubicBezTo>
                        <a:pt x="651302" y="573502"/>
                        <a:pt x="778204" y="554222"/>
                        <a:pt x="547141" y="569626"/>
                      </a:cubicBezTo>
                      <a:cubicBezTo>
                        <a:pt x="529514" y="570801"/>
                        <a:pt x="512164" y="574623"/>
                        <a:pt x="494675" y="577121"/>
                      </a:cubicBezTo>
                      <a:lnTo>
                        <a:pt x="104931" y="569626"/>
                      </a:lnTo>
                      <a:cubicBezTo>
                        <a:pt x="97036" y="569339"/>
                        <a:pt x="90326" y="562694"/>
                        <a:pt x="82446" y="562131"/>
                      </a:cubicBezTo>
                      <a:cubicBezTo>
                        <a:pt x="55034" y="560173"/>
                        <a:pt x="27482" y="562131"/>
                        <a:pt x="0" y="562131"/>
                      </a:cubicBezTo>
                      <a:lnTo>
                        <a:pt x="0" y="1499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10800000">
                  <a:off x="824458" y="3101886"/>
                  <a:ext cx="2375940" cy="759161"/>
                </a:xfrm>
                <a:custGeom>
                  <a:avLst/>
                  <a:gdLst>
                    <a:gd name="connsiteX0" fmla="*/ 0 w 2375941"/>
                    <a:gd name="connsiteY0" fmla="*/ 0 h 562131"/>
                    <a:gd name="connsiteX1" fmla="*/ 359764 w 2375941"/>
                    <a:gd name="connsiteY1" fmla="*/ 74950 h 562131"/>
                    <a:gd name="connsiteX2" fmla="*/ 524656 w 2375941"/>
                    <a:gd name="connsiteY2" fmla="*/ 67455 h 562131"/>
                    <a:gd name="connsiteX3" fmla="*/ 547141 w 2375941"/>
                    <a:gd name="connsiteY3" fmla="*/ 59960 h 562131"/>
                    <a:gd name="connsiteX4" fmla="*/ 607102 w 2375941"/>
                    <a:gd name="connsiteY4" fmla="*/ 52465 h 562131"/>
                    <a:gd name="connsiteX5" fmla="*/ 674557 w 2375941"/>
                    <a:gd name="connsiteY5" fmla="*/ 37475 h 562131"/>
                    <a:gd name="connsiteX6" fmla="*/ 719528 w 2375941"/>
                    <a:gd name="connsiteY6" fmla="*/ 22485 h 562131"/>
                    <a:gd name="connsiteX7" fmla="*/ 846944 w 2375941"/>
                    <a:gd name="connsiteY7" fmla="*/ 29980 h 562131"/>
                    <a:gd name="connsiteX8" fmla="*/ 1386590 w 2375941"/>
                    <a:gd name="connsiteY8" fmla="*/ 37475 h 562131"/>
                    <a:gd name="connsiteX9" fmla="*/ 1454046 w 2375941"/>
                    <a:gd name="connsiteY9" fmla="*/ 59960 h 562131"/>
                    <a:gd name="connsiteX10" fmla="*/ 1491521 w 2375941"/>
                    <a:gd name="connsiteY10" fmla="*/ 67455 h 562131"/>
                    <a:gd name="connsiteX11" fmla="*/ 1551482 w 2375941"/>
                    <a:gd name="connsiteY11" fmla="*/ 82446 h 562131"/>
                    <a:gd name="connsiteX12" fmla="*/ 1731364 w 2375941"/>
                    <a:gd name="connsiteY12" fmla="*/ 74950 h 562131"/>
                    <a:gd name="connsiteX13" fmla="*/ 1851285 w 2375941"/>
                    <a:gd name="connsiteY13" fmla="*/ 59960 h 562131"/>
                    <a:gd name="connsiteX14" fmla="*/ 1963711 w 2375941"/>
                    <a:gd name="connsiteY14" fmla="*/ 52465 h 562131"/>
                    <a:gd name="connsiteX15" fmla="*/ 2218544 w 2375941"/>
                    <a:gd name="connsiteY15" fmla="*/ 44970 h 562131"/>
                    <a:gd name="connsiteX16" fmla="*/ 2375941 w 2375941"/>
                    <a:gd name="connsiteY16" fmla="*/ 59960 h 562131"/>
                    <a:gd name="connsiteX17" fmla="*/ 2375941 w 2375941"/>
                    <a:gd name="connsiteY17" fmla="*/ 532150 h 562131"/>
                    <a:gd name="connsiteX18" fmla="*/ 2308485 w 2375941"/>
                    <a:gd name="connsiteY18" fmla="*/ 532150 h 562131"/>
                    <a:gd name="connsiteX19" fmla="*/ 2068643 w 2375941"/>
                    <a:gd name="connsiteY19" fmla="*/ 509665 h 562131"/>
                    <a:gd name="connsiteX20" fmla="*/ 1903751 w 2375941"/>
                    <a:gd name="connsiteY20" fmla="*/ 517160 h 562131"/>
                    <a:gd name="connsiteX21" fmla="*/ 1858780 w 2375941"/>
                    <a:gd name="connsiteY21" fmla="*/ 517160 h 562131"/>
                    <a:gd name="connsiteX22" fmla="*/ 1521502 w 2375941"/>
                    <a:gd name="connsiteY22" fmla="*/ 509665 h 562131"/>
                    <a:gd name="connsiteX23" fmla="*/ 1476531 w 2375941"/>
                    <a:gd name="connsiteY23" fmla="*/ 494675 h 562131"/>
                    <a:gd name="connsiteX24" fmla="*/ 1454046 w 2375941"/>
                    <a:gd name="connsiteY24" fmla="*/ 487180 h 562131"/>
                    <a:gd name="connsiteX25" fmla="*/ 1341620 w 2375941"/>
                    <a:gd name="connsiteY25" fmla="*/ 479685 h 562131"/>
                    <a:gd name="connsiteX26" fmla="*/ 1191718 w 2375941"/>
                    <a:gd name="connsiteY26" fmla="*/ 487180 h 562131"/>
                    <a:gd name="connsiteX27" fmla="*/ 1124262 w 2375941"/>
                    <a:gd name="connsiteY27" fmla="*/ 509665 h 562131"/>
                    <a:gd name="connsiteX28" fmla="*/ 1071797 w 2375941"/>
                    <a:gd name="connsiteY28" fmla="*/ 517160 h 562131"/>
                    <a:gd name="connsiteX29" fmla="*/ 592111 w 2375941"/>
                    <a:gd name="connsiteY29" fmla="*/ 532150 h 562131"/>
                    <a:gd name="connsiteX30" fmla="*/ 532151 w 2375941"/>
                    <a:gd name="connsiteY30" fmla="*/ 547141 h 562131"/>
                    <a:gd name="connsiteX31" fmla="*/ 509666 w 2375941"/>
                    <a:gd name="connsiteY31" fmla="*/ 554636 h 562131"/>
                    <a:gd name="connsiteX32" fmla="*/ 479685 w 2375941"/>
                    <a:gd name="connsiteY32" fmla="*/ 562131 h 562131"/>
                    <a:gd name="connsiteX33" fmla="*/ 307298 w 2375941"/>
                    <a:gd name="connsiteY33" fmla="*/ 554636 h 562131"/>
                    <a:gd name="connsiteX34" fmla="*/ 284813 w 2375941"/>
                    <a:gd name="connsiteY34" fmla="*/ 547141 h 562131"/>
                    <a:gd name="connsiteX35" fmla="*/ 247338 w 2375941"/>
                    <a:gd name="connsiteY35" fmla="*/ 539646 h 562131"/>
                    <a:gd name="connsiteX36" fmla="*/ 224852 w 2375941"/>
                    <a:gd name="connsiteY36" fmla="*/ 532150 h 562131"/>
                    <a:gd name="connsiteX37" fmla="*/ 157397 w 2375941"/>
                    <a:gd name="connsiteY37" fmla="*/ 524655 h 562131"/>
                    <a:gd name="connsiteX38" fmla="*/ 104931 w 2375941"/>
                    <a:gd name="connsiteY38" fmla="*/ 517160 h 562131"/>
                    <a:gd name="connsiteX39" fmla="*/ 82446 w 2375941"/>
                    <a:gd name="connsiteY39" fmla="*/ 509665 h 562131"/>
                    <a:gd name="connsiteX40" fmla="*/ 59961 w 2375941"/>
                    <a:gd name="connsiteY40" fmla="*/ 494675 h 562131"/>
                    <a:gd name="connsiteX41" fmla="*/ 14990 w 2375941"/>
                    <a:gd name="connsiteY41" fmla="*/ 479685 h 562131"/>
                    <a:gd name="connsiteX42" fmla="*/ 7495 w 2375941"/>
                    <a:gd name="connsiteY42" fmla="*/ 472190 h 562131"/>
                    <a:gd name="connsiteX43" fmla="*/ 0 w 2375941"/>
                    <a:gd name="connsiteY43" fmla="*/ 0 h 562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375941" h="562131">
                      <a:moveTo>
                        <a:pt x="0" y="0"/>
                      </a:moveTo>
                      <a:lnTo>
                        <a:pt x="359764" y="74950"/>
                      </a:lnTo>
                      <a:cubicBezTo>
                        <a:pt x="414728" y="72452"/>
                        <a:pt x="469810" y="71843"/>
                        <a:pt x="524656" y="67455"/>
                      </a:cubicBezTo>
                      <a:cubicBezTo>
                        <a:pt x="532531" y="66825"/>
                        <a:pt x="539368" y="61373"/>
                        <a:pt x="547141" y="59960"/>
                      </a:cubicBezTo>
                      <a:cubicBezTo>
                        <a:pt x="566959" y="56357"/>
                        <a:pt x="587194" y="55528"/>
                        <a:pt x="607102" y="52465"/>
                      </a:cubicBezTo>
                      <a:cubicBezTo>
                        <a:pt x="621742" y="50213"/>
                        <a:pt x="658851" y="42187"/>
                        <a:pt x="674557" y="37475"/>
                      </a:cubicBezTo>
                      <a:cubicBezTo>
                        <a:pt x="689692" y="32935"/>
                        <a:pt x="719528" y="22485"/>
                        <a:pt x="719528" y="22485"/>
                      </a:cubicBezTo>
                      <a:cubicBezTo>
                        <a:pt x="762000" y="24983"/>
                        <a:pt x="804409" y="29024"/>
                        <a:pt x="846944" y="29980"/>
                      </a:cubicBezTo>
                      <a:cubicBezTo>
                        <a:pt x="1026798" y="34022"/>
                        <a:pt x="1206824" y="30561"/>
                        <a:pt x="1386590" y="37475"/>
                      </a:cubicBezTo>
                      <a:cubicBezTo>
                        <a:pt x="1405152" y="38189"/>
                        <a:pt x="1433522" y="55855"/>
                        <a:pt x="1454046" y="59960"/>
                      </a:cubicBezTo>
                      <a:cubicBezTo>
                        <a:pt x="1466538" y="62458"/>
                        <a:pt x="1479162" y="64365"/>
                        <a:pt x="1491521" y="67455"/>
                      </a:cubicBezTo>
                      <a:cubicBezTo>
                        <a:pt x="1583740" y="90509"/>
                        <a:pt x="1413310" y="54808"/>
                        <a:pt x="1551482" y="82446"/>
                      </a:cubicBezTo>
                      <a:cubicBezTo>
                        <a:pt x="1611443" y="79947"/>
                        <a:pt x="1671519" y="79439"/>
                        <a:pt x="1731364" y="74950"/>
                      </a:cubicBezTo>
                      <a:cubicBezTo>
                        <a:pt x="1771536" y="71937"/>
                        <a:pt x="1811089" y="62640"/>
                        <a:pt x="1851285" y="59960"/>
                      </a:cubicBezTo>
                      <a:lnTo>
                        <a:pt x="1963711" y="52465"/>
                      </a:lnTo>
                      <a:cubicBezTo>
                        <a:pt x="2134701" y="44323"/>
                        <a:pt x="2111234" y="44970"/>
                        <a:pt x="2218544" y="44970"/>
                      </a:cubicBezTo>
                      <a:lnTo>
                        <a:pt x="2375941" y="59960"/>
                      </a:lnTo>
                      <a:lnTo>
                        <a:pt x="2375941" y="532150"/>
                      </a:lnTo>
                      <a:lnTo>
                        <a:pt x="2308485" y="532150"/>
                      </a:lnTo>
                      <a:cubicBezTo>
                        <a:pt x="2083246" y="516616"/>
                        <a:pt x="2160026" y="540126"/>
                        <a:pt x="2068643" y="509665"/>
                      </a:cubicBezTo>
                      <a:cubicBezTo>
                        <a:pt x="2013679" y="512163"/>
                        <a:pt x="1958772" y="517160"/>
                        <a:pt x="1903751" y="517160"/>
                      </a:cubicBezTo>
                      <a:cubicBezTo>
                        <a:pt x="1843789" y="517160"/>
                        <a:pt x="1918744" y="497173"/>
                        <a:pt x="1858780" y="517160"/>
                      </a:cubicBezTo>
                      <a:cubicBezTo>
                        <a:pt x="1746354" y="514662"/>
                        <a:pt x="1633762" y="516268"/>
                        <a:pt x="1521502" y="509665"/>
                      </a:cubicBezTo>
                      <a:cubicBezTo>
                        <a:pt x="1505728" y="508737"/>
                        <a:pt x="1491521" y="499672"/>
                        <a:pt x="1476531" y="494675"/>
                      </a:cubicBezTo>
                      <a:cubicBezTo>
                        <a:pt x="1469036" y="492177"/>
                        <a:pt x="1461929" y="487706"/>
                        <a:pt x="1454046" y="487180"/>
                      </a:cubicBezTo>
                      <a:lnTo>
                        <a:pt x="1341620" y="479685"/>
                      </a:lnTo>
                      <a:cubicBezTo>
                        <a:pt x="1291653" y="482183"/>
                        <a:pt x="1241418" y="481445"/>
                        <a:pt x="1191718" y="487180"/>
                      </a:cubicBezTo>
                      <a:cubicBezTo>
                        <a:pt x="1035877" y="505161"/>
                        <a:pt x="1213428" y="496927"/>
                        <a:pt x="1124262" y="509665"/>
                      </a:cubicBezTo>
                      <a:cubicBezTo>
                        <a:pt x="1106774" y="512163"/>
                        <a:pt x="1089411" y="515805"/>
                        <a:pt x="1071797" y="517160"/>
                      </a:cubicBezTo>
                      <a:cubicBezTo>
                        <a:pt x="930202" y="528052"/>
                        <a:pt x="709325" y="529545"/>
                        <a:pt x="592111" y="532150"/>
                      </a:cubicBezTo>
                      <a:cubicBezTo>
                        <a:pt x="540722" y="549282"/>
                        <a:pt x="604492" y="529056"/>
                        <a:pt x="532151" y="547141"/>
                      </a:cubicBezTo>
                      <a:cubicBezTo>
                        <a:pt x="524486" y="549057"/>
                        <a:pt x="517262" y="552466"/>
                        <a:pt x="509666" y="554636"/>
                      </a:cubicBezTo>
                      <a:cubicBezTo>
                        <a:pt x="499761" y="557466"/>
                        <a:pt x="489679" y="559633"/>
                        <a:pt x="479685" y="562131"/>
                      </a:cubicBezTo>
                      <a:cubicBezTo>
                        <a:pt x="422223" y="559633"/>
                        <a:pt x="364645" y="559047"/>
                        <a:pt x="307298" y="554636"/>
                      </a:cubicBezTo>
                      <a:cubicBezTo>
                        <a:pt x="299421" y="554030"/>
                        <a:pt x="292478" y="549057"/>
                        <a:pt x="284813" y="547141"/>
                      </a:cubicBezTo>
                      <a:cubicBezTo>
                        <a:pt x="272454" y="544051"/>
                        <a:pt x="259697" y="542736"/>
                        <a:pt x="247338" y="539646"/>
                      </a:cubicBezTo>
                      <a:cubicBezTo>
                        <a:pt x="239673" y="537730"/>
                        <a:pt x="232645" y="533449"/>
                        <a:pt x="224852" y="532150"/>
                      </a:cubicBezTo>
                      <a:cubicBezTo>
                        <a:pt x="202536" y="528431"/>
                        <a:pt x="179846" y="527461"/>
                        <a:pt x="157397" y="524655"/>
                      </a:cubicBezTo>
                      <a:cubicBezTo>
                        <a:pt x="139867" y="522464"/>
                        <a:pt x="122420" y="519658"/>
                        <a:pt x="104931" y="517160"/>
                      </a:cubicBezTo>
                      <a:cubicBezTo>
                        <a:pt x="97436" y="514662"/>
                        <a:pt x="89512" y="513198"/>
                        <a:pt x="82446" y="509665"/>
                      </a:cubicBezTo>
                      <a:cubicBezTo>
                        <a:pt x="74389" y="505637"/>
                        <a:pt x="68193" y="498333"/>
                        <a:pt x="59961" y="494675"/>
                      </a:cubicBezTo>
                      <a:cubicBezTo>
                        <a:pt x="45522" y="488258"/>
                        <a:pt x="14990" y="479685"/>
                        <a:pt x="14990" y="479685"/>
                      </a:cubicBezTo>
                      <a:lnTo>
                        <a:pt x="7495" y="472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tile tx="0" ty="0" sx="100000" sy="100000" flip="none" algn="tl"/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824459" y="5130332"/>
                  <a:ext cx="2375941" cy="846955"/>
                </a:xfrm>
                <a:custGeom>
                  <a:avLst/>
                  <a:gdLst>
                    <a:gd name="connsiteX0" fmla="*/ 0 w 2375941"/>
                    <a:gd name="connsiteY0" fmla="*/ 59960 h 771993"/>
                    <a:gd name="connsiteX1" fmla="*/ 112426 w 2375941"/>
                    <a:gd name="connsiteY1" fmla="*/ 74950 h 771993"/>
                    <a:gd name="connsiteX2" fmla="*/ 224852 w 2375941"/>
                    <a:gd name="connsiteY2" fmla="*/ 59960 h 771993"/>
                    <a:gd name="connsiteX3" fmla="*/ 292308 w 2375941"/>
                    <a:gd name="connsiteY3" fmla="*/ 37475 h 771993"/>
                    <a:gd name="connsiteX4" fmla="*/ 599607 w 2375941"/>
                    <a:gd name="connsiteY4" fmla="*/ 29980 h 771993"/>
                    <a:gd name="connsiteX5" fmla="*/ 846944 w 2375941"/>
                    <a:gd name="connsiteY5" fmla="*/ 37475 h 771993"/>
                    <a:gd name="connsiteX6" fmla="*/ 899410 w 2375941"/>
                    <a:gd name="connsiteY6" fmla="*/ 44970 h 771993"/>
                    <a:gd name="connsiteX7" fmla="*/ 944380 w 2375941"/>
                    <a:gd name="connsiteY7" fmla="*/ 59960 h 771993"/>
                    <a:gd name="connsiteX8" fmla="*/ 1086787 w 2375941"/>
                    <a:gd name="connsiteY8" fmla="*/ 52465 h 771993"/>
                    <a:gd name="connsiteX9" fmla="*/ 1109272 w 2375941"/>
                    <a:gd name="connsiteY9" fmla="*/ 44970 h 771993"/>
                    <a:gd name="connsiteX10" fmla="*/ 1139252 w 2375941"/>
                    <a:gd name="connsiteY10" fmla="*/ 37475 h 771993"/>
                    <a:gd name="connsiteX11" fmla="*/ 1154243 w 2375941"/>
                    <a:gd name="connsiteY11" fmla="*/ 22485 h 771993"/>
                    <a:gd name="connsiteX12" fmla="*/ 1229193 w 2375941"/>
                    <a:gd name="connsiteY12" fmla="*/ 0 h 771993"/>
                    <a:gd name="connsiteX13" fmla="*/ 1326630 w 2375941"/>
                    <a:gd name="connsiteY13" fmla="*/ 7495 h 771993"/>
                    <a:gd name="connsiteX14" fmla="*/ 1394085 w 2375941"/>
                    <a:gd name="connsiteY14" fmla="*/ 14990 h 771993"/>
                    <a:gd name="connsiteX15" fmla="*/ 1626433 w 2375941"/>
                    <a:gd name="connsiteY15" fmla="*/ 22485 h 771993"/>
                    <a:gd name="connsiteX16" fmla="*/ 1671403 w 2375941"/>
                    <a:gd name="connsiteY16" fmla="*/ 44970 h 771993"/>
                    <a:gd name="connsiteX17" fmla="*/ 1693889 w 2375941"/>
                    <a:gd name="connsiteY17" fmla="*/ 59960 h 771993"/>
                    <a:gd name="connsiteX18" fmla="*/ 1738859 w 2375941"/>
                    <a:gd name="connsiteY18" fmla="*/ 67455 h 771993"/>
                    <a:gd name="connsiteX19" fmla="*/ 1993692 w 2375941"/>
                    <a:gd name="connsiteY19" fmla="*/ 74950 h 771993"/>
                    <a:gd name="connsiteX20" fmla="*/ 2241030 w 2375941"/>
                    <a:gd name="connsiteY20" fmla="*/ 74950 h 771993"/>
                    <a:gd name="connsiteX21" fmla="*/ 2293495 w 2375941"/>
                    <a:gd name="connsiteY21" fmla="*/ 89941 h 771993"/>
                    <a:gd name="connsiteX22" fmla="*/ 2308485 w 2375941"/>
                    <a:gd name="connsiteY22" fmla="*/ 112426 h 771993"/>
                    <a:gd name="connsiteX23" fmla="*/ 2353456 w 2375941"/>
                    <a:gd name="connsiteY23" fmla="*/ 134911 h 771993"/>
                    <a:gd name="connsiteX24" fmla="*/ 2375941 w 2375941"/>
                    <a:gd name="connsiteY24" fmla="*/ 134911 h 771993"/>
                    <a:gd name="connsiteX25" fmla="*/ 2375941 w 2375941"/>
                    <a:gd name="connsiteY25" fmla="*/ 771993 h 771993"/>
                    <a:gd name="connsiteX26" fmla="*/ 14990 w 2375941"/>
                    <a:gd name="connsiteY26" fmla="*/ 771993 h 771993"/>
                    <a:gd name="connsiteX27" fmla="*/ 0 w 2375941"/>
                    <a:gd name="connsiteY27" fmla="*/ 59960 h 771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375941" h="771993">
                      <a:moveTo>
                        <a:pt x="0" y="59960"/>
                      </a:moveTo>
                      <a:lnTo>
                        <a:pt x="112426" y="74950"/>
                      </a:lnTo>
                      <a:cubicBezTo>
                        <a:pt x="124279" y="73633"/>
                        <a:pt x="205061" y="65897"/>
                        <a:pt x="224852" y="59960"/>
                      </a:cubicBezTo>
                      <a:cubicBezTo>
                        <a:pt x="272565" y="45646"/>
                        <a:pt x="236651" y="39895"/>
                        <a:pt x="292308" y="37475"/>
                      </a:cubicBezTo>
                      <a:cubicBezTo>
                        <a:pt x="394675" y="33024"/>
                        <a:pt x="497174" y="32478"/>
                        <a:pt x="599607" y="29980"/>
                      </a:cubicBezTo>
                      <a:lnTo>
                        <a:pt x="846944" y="37475"/>
                      </a:lnTo>
                      <a:cubicBezTo>
                        <a:pt x="864588" y="38357"/>
                        <a:pt x="882196" y="40998"/>
                        <a:pt x="899410" y="44970"/>
                      </a:cubicBezTo>
                      <a:cubicBezTo>
                        <a:pt x="914806" y="48523"/>
                        <a:pt x="944380" y="59960"/>
                        <a:pt x="944380" y="59960"/>
                      </a:cubicBezTo>
                      <a:cubicBezTo>
                        <a:pt x="991849" y="57462"/>
                        <a:pt x="1039448" y="56769"/>
                        <a:pt x="1086787" y="52465"/>
                      </a:cubicBezTo>
                      <a:cubicBezTo>
                        <a:pt x="1094655" y="51750"/>
                        <a:pt x="1101676" y="47140"/>
                        <a:pt x="1109272" y="44970"/>
                      </a:cubicBezTo>
                      <a:cubicBezTo>
                        <a:pt x="1119177" y="42140"/>
                        <a:pt x="1129259" y="39973"/>
                        <a:pt x="1139252" y="37475"/>
                      </a:cubicBezTo>
                      <a:cubicBezTo>
                        <a:pt x="1144249" y="32478"/>
                        <a:pt x="1147922" y="25645"/>
                        <a:pt x="1154243" y="22485"/>
                      </a:cubicBezTo>
                      <a:cubicBezTo>
                        <a:pt x="1172491" y="13361"/>
                        <a:pt x="1207675" y="5379"/>
                        <a:pt x="1229193" y="0"/>
                      </a:cubicBezTo>
                      <a:lnTo>
                        <a:pt x="1326630" y="7495"/>
                      </a:lnTo>
                      <a:cubicBezTo>
                        <a:pt x="1349160" y="9543"/>
                        <a:pt x="1371490" y="13860"/>
                        <a:pt x="1394085" y="14990"/>
                      </a:cubicBezTo>
                      <a:cubicBezTo>
                        <a:pt x="1471478" y="18860"/>
                        <a:pt x="1548984" y="19987"/>
                        <a:pt x="1626433" y="22485"/>
                      </a:cubicBezTo>
                      <a:cubicBezTo>
                        <a:pt x="1690867" y="65441"/>
                        <a:pt x="1609346" y="13942"/>
                        <a:pt x="1671403" y="44970"/>
                      </a:cubicBezTo>
                      <a:cubicBezTo>
                        <a:pt x="1679460" y="48998"/>
                        <a:pt x="1685343" y="57111"/>
                        <a:pt x="1693889" y="59960"/>
                      </a:cubicBezTo>
                      <a:cubicBezTo>
                        <a:pt x="1708306" y="64766"/>
                        <a:pt x="1723681" y="66696"/>
                        <a:pt x="1738859" y="67455"/>
                      </a:cubicBezTo>
                      <a:cubicBezTo>
                        <a:pt x="1823734" y="71699"/>
                        <a:pt x="1908748" y="72452"/>
                        <a:pt x="1993692" y="74950"/>
                      </a:cubicBezTo>
                      <a:cubicBezTo>
                        <a:pt x="2119696" y="67075"/>
                        <a:pt x="2112276" y="62688"/>
                        <a:pt x="2241030" y="74950"/>
                      </a:cubicBezTo>
                      <a:cubicBezTo>
                        <a:pt x="2254210" y="76205"/>
                        <a:pt x="2280002" y="85443"/>
                        <a:pt x="2293495" y="89941"/>
                      </a:cubicBezTo>
                      <a:cubicBezTo>
                        <a:pt x="2298492" y="97436"/>
                        <a:pt x="2302115" y="106057"/>
                        <a:pt x="2308485" y="112426"/>
                      </a:cubicBezTo>
                      <a:cubicBezTo>
                        <a:pt x="2318844" y="122784"/>
                        <a:pt x="2338826" y="132473"/>
                        <a:pt x="2353456" y="134911"/>
                      </a:cubicBezTo>
                      <a:cubicBezTo>
                        <a:pt x="2360849" y="136143"/>
                        <a:pt x="2368446" y="134911"/>
                        <a:pt x="2375941" y="134911"/>
                      </a:cubicBezTo>
                      <a:lnTo>
                        <a:pt x="2375941" y="771993"/>
                      </a:lnTo>
                      <a:lnTo>
                        <a:pt x="14990" y="771993"/>
                      </a:lnTo>
                      <a:lnTo>
                        <a:pt x="0" y="59960"/>
                      </a:lnTo>
                      <a:close/>
                    </a:path>
                  </a:pathLst>
                </a:custGeom>
                <a:blipFill>
                  <a:blip r:embed="rId7"/>
                  <a:tile tx="0" ty="0" sx="100000" sy="100000" flip="none" algn="tl"/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824459" y="3590845"/>
                  <a:ext cx="2375940" cy="711704"/>
                </a:xfrm>
                <a:custGeom>
                  <a:avLst/>
                  <a:gdLst>
                    <a:gd name="connsiteX0" fmla="*/ 0 w 2375941"/>
                    <a:gd name="connsiteY0" fmla="*/ 59960 h 771993"/>
                    <a:gd name="connsiteX1" fmla="*/ 112426 w 2375941"/>
                    <a:gd name="connsiteY1" fmla="*/ 74950 h 771993"/>
                    <a:gd name="connsiteX2" fmla="*/ 224852 w 2375941"/>
                    <a:gd name="connsiteY2" fmla="*/ 59960 h 771993"/>
                    <a:gd name="connsiteX3" fmla="*/ 292308 w 2375941"/>
                    <a:gd name="connsiteY3" fmla="*/ 37475 h 771993"/>
                    <a:gd name="connsiteX4" fmla="*/ 599607 w 2375941"/>
                    <a:gd name="connsiteY4" fmla="*/ 29980 h 771993"/>
                    <a:gd name="connsiteX5" fmla="*/ 846944 w 2375941"/>
                    <a:gd name="connsiteY5" fmla="*/ 37475 h 771993"/>
                    <a:gd name="connsiteX6" fmla="*/ 899410 w 2375941"/>
                    <a:gd name="connsiteY6" fmla="*/ 44970 h 771993"/>
                    <a:gd name="connsiteX7" fmla="*/ 944380 w 2375941"/>
                    <a:gd name="connsiteY7" fmla="*/ 59960 h 771993"/>
                    <a:gd name="connsiteX8" fmla="*/ 1086787 w 2375941"/>
                    <a:gd name="connsiteY8" fmla="*/ 52465 h 771993"/>
                    <a:gd name="connsiteX9" fmla="*/ 1109272 w 2375941"/>
                    <a:gd name="connsiteY9" fmla="*/ 44970 h 771993"/>
                    <a:gd name="connsiteX10" fmla="*/ 1139252 w 2375941"/>
                    <a:gd name="connsiteY10" fmla="*/ 37475 h 771993"/>
                    <a:gd name="connsiteX11" fmla="*/ 1154243 w 2375941"/>
                    <a:gd name="connsiteY11" fmla="*/ 22485 h 771993"/>
                    <a:gd name="connsiteX12" fmla="*/ 1229193 w 2375941"/>
                    <a:gd name="connsiteY12" fmla="*/ 0 h 771993"/>
                    <a:gd name="connsiteX13" fmla="*/ 1326630 w 2375941"/>
                    <a:gd name="connsiteY13" fmla="*/ 7495 h 771993"/>
                    <a:gd name="connsiteX14" fmla="*/ 1394085 w 2375941"/>
                    <a:gd name="connsiteY14" fmla="*/ 14990 h 771993"/>
                    <a:gd name="connsiteX15" fmla="*/ 1626433 w 2375941"/>
                    <a:gd name="connsiteY15" fmla="*/ 22485 h 771993"/>
                    <a:gd name="connsiteX16" fmla="*/ 1671403 w 2375941"/>
                    <a:gd name="connsiteY16" fmla="*/ 44970 h 771993"/>
                    <a:gd name="connsiteX17" fmla="*/ 1693889 w 2375941"/>
                    <a:gd name="connsiteY17" fmla="*/ 59960 h 771993"/>
                    <a:gd name="connsiteX18" fmla="*/ 1738859 w 2375941"/>
                    <a:gd name="connsiteY18" fmla="*/ 67455 h 771993"/>
                    <a:gd name="connsiteX19" fmla="*/ 1993692 w 2375941"/>
                    <a:gd name="connsiteY19" fmla="*/ 74950 h 771993"/>
                    <a:gd name="connsiteX20" fmla="*/ 2241030 w 2375941"/>
                    <a:gd name="connsiteY20" fmla="*/ 74950 h 771993"/>
                    <a:gd name="connsiteX21" fmla="*/ 2293495 w 2375941"/>
                    <a:gd name="connsiteY21" fmla="*/ 89941 h 771993"/>
                    <a:gd name="connsiteX22" fmla="*/ 2308485 w 2375941"/>
                    <a:gd name="connsiteY22" fmla="*/ 112426 h 771993"/>
                    <a:gd name="connsiteX23" fmla="*/ 2353456 w 2375941"/>
                    <a:gd name="connsiteY23" fmla="*/ 134911 h 771993"/>
                    <a:gd name="connsiteX24" fmla="*/ 2375941 w 2375941"/>
                    <a:gd name="connsiteY24" fmla="*/ 134911 h 771993"/>
                    <a:gd name="connsiteX25" fmla="*/ 2375941 w 2375941"/>
                    <a:gd name="connsiteY25" fmla="*/ 771993 h 771993"/>
                    <a:gd name="connsiteX26" fmla="*/ 14990 w 2375941"/>
                    <a:gd name="connsiteY26" fmla="*/ 771993 h 771993"/>
                    <a:gd name="connsiteX27" fmla="*/ 0 w 2375941"/>
                    <a:gd name="connsiteY27" fmla="*/ 59960 h 771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375941" h="771993">
                      <a:moveTo>
                        <a:pt x="0" y="59960"/>
                      </a:moveTo>
                      <a:lnTo>
                        <a:pt x="112426" y="74950"/>
                      </a:lnTo>
                      <a:cubicBezTo>
                        <a:pt x="124279" y="73633"/>
                        <a:pt x="205061" y="65897"/>
                        <a:pt x="224852" y="59960"/>
                      </a:cubicBezTo>
                      <a:cubicBezTo>
                        <a:pt x="272565" y="45646"/>
                        <a:pt x="236651" y="39895"/>
                        <a:pt x="292308" y="37475"/>
                      </a:cubicBezTo>
                      <a:cubicBezTo>
                        <a:pt x="394675" y="33024"/>
                        <a:pt x="497174" y="32478"/>
                        <a:pt x="599607" y="29980"/>
                      </a:cubicBezTo>
                      <a:lnTo>
                        <a:pt x="846944" y="37475"/>
                      </a:lnTo>
                      <a:cubicBezTo>
                        <a:pt x="864588" y="38357"/>
                        <a:pt x="882196" y="40998"/>
                        <a:pt x="899410" y="44970"/>
                      </a:cubicBezTo>
                      <a:cubicBezTo>
                        <a:pt x="914806" y="48523"/>
                        <a:pt x="944380" y="59960"/>
                        <a:pt x="944380" y="59960"/>
                      </a:cubicBezTo>
                      <a:cubicBezTo>
                        <a:pt x="991849" y="57462"/>
                        <a:pt x="1039448" y="56769"/>
                        <a:pt x="1086787" y="52465"/>
                      </a:cubicBezTo>
                      <a:cubicBezTo>
                        <a:pt x="1094655" y="51750"/>
                        <a:pt x="1101676" y="47140"/>
                        <a:pt x="1109272" y="44970"/>
                      </a:cubicBezTo>
                      <a:cubicBezTo>
                        <a:pt x="1119177" y="42140"/>
                        <a:pt x="1129259" y="39973"/>
                        <a:pt x="1139252" y="37475"/>
                      </a:cubicBezTo>
                      <a:cubicBezTo>
                        <a:pt x="1144249" y="32478"/>
                        <a:pt x="1147922" y="25645"/>
                        <a:pt x="1154243" y="22485"/>
                      </a:cubicBezTo>
                      <a:cubicBezTo>
                        <a:pt x="1172491" y="13361"/>
                        <a:pt x="1207675" y="5379"/>
                        <a:pt x="1229193" y="0"/>
                      </a:cubicBezTo>
                      <a:lnTo>
                        <a:pt x="1326630" y="7495"/>
                      </a:lnTo>
                      <a:cubicBezTo>
                        <a:pt x="1349160" y="9543"/>
                        <a:pt x="1371490" y="13860"/>
                        <a:pt x="1394085" y="14990"/>
                      </a:cubicBezTo>
                      <a:cubicBezTo>
                        <a:pt x="1471478" y="18860"/>
                        <a:pt x="1548984" y="19987"/>
                        <a:pt x="1626433" y="22485"/>
                      </a:cubicBezTo>
                      <a:cubicBezTo>
                        <a:pt x="1690867" y="65441"/>
                        <a:pt x="1609346" y="13942"/>
                        <a:pt x="1671403" y="44970"/>
                      </a:cubicBezTo>
                      <a:cubicBezTo>
                        <a:pt x="1679460" y="48998"/>
                        <a:pt x="1685343" y="57111"/>
                        <a:pt x="1693889" y="59960"/>
                      </a:cubicBezTo>
                      <a:cubicBezTo>
                        <a:pt x="1708306" y="64766"/>
                        <a:pt x="1723681" y="66696"/>
                        <a:pt x="1738859" y="67455"/>
                      </a:cubicBezTo>
                      <a:cubicBezTo>
                        <a:pt x="1823734" y="71699"/>
                        <a:pt x="1908748" y="72452"/>
                        <a:pt x="1993692" y="74950"/>
                      </a:cubicBezTo>
                      <a:cubicBezTo>
                        <a:pt x="2119696" y="67075"/>
                        <a:pt x="2112276" y="62688"/>
                        <a:pt x="2241030" y="74950"/>
                      </a:cubicBezTo>
                      <a:cubicBezTo>
                        <a:pt x="2254210" y="76205"/>
                        <a:pt x="2280002" y="85443"/>
                        <a:pt x="2293495" y="89941"/>
                      </a:cubicBezTo>
                      <a:cubicBezTo>
                        <a:pt x="2298492" y="97436"/>
                        <a:pt x="2302115" y="106057"/>
                        <a:pt x="2308485" y="112426"/>
                      </a:cubicBezTo>
                      <a:cubicBezTo>
                        <a:pt x="2318844" y="122784"/>
                        <a:pt x="2338826" y="132473"/>
                        <a:pt x="2353456" y="134911"/>
                      </a:cubicBezTo>
                      <a:cubicBezTo>
                        <a:pt x="2360849" y="136143"/>
                        <a:pt x="2368446" y="134911"/>
                        <a:pt x="2375941" y="134911"/>
                      </a:cubicBezTo>
                      <a:lnTo>
                        <a:pt x="2375941" y="771993"/>
                      </a:lnTo>
                      <a:lnTo>
                        <a:pt x="14990" y="771993"/>
                      </a:lnTo>
                      <a:lnTo>
                        <a:pt x="0" y="59960"/>
                      </a:lnTo>
                      <a:close/>
                    </a:path>
                  </a:pathLst>
                </a:custGeom>
                <a:blipFill>
                  <a:blip r:embed="rId6"/>
                  <a:tile tx="0" ty="0" sx="100000" sy="100000" flip="none" algn="tl"/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824459" y="4137281"/>
                  <a:ext cx="2375940" cy="809086"/>
                </a:xfrm>
                <a:custGeom>
                  <a:avLst/>
                  <a:gdLst>
                    <a:gd name="connsiteX0" fmla="*/ 0 w 2375941"/>
                    <a:gd name="connsiteY0" fmla="*/ 0 h 562131"/>
                    <a:gd name="connsiteX1" fmla="*/ 359764 w 2375941"/>
                    <a:gd name="connsiteY1" fmla="*/ 74950 h 562131"/>
                    <a:gd name="connsiteX2" fmla="*/ 524656 w 2375941"/>
                    <a:gd name="connsiteY2" fmla="*/ 67455 h 562131"/>
                    <a:gd name="connsiteX3" fmla="*/ 547141 w 2375941"/>
                    <a:gd name="connsiteY3" fmla="*/ 59960 h 562131"/>
                    <a:gd name="connsiteX4" fmla="*/ 607102 w 2375941"/>
                    <a:gd name="connsiteY4" fmla="*/ 52465 h 562131"/>
                    <a:gd name="connsiteX5" fmla="*/ 674557 w 2375941"/>
                    <a:gd name="connsiteY5" fmla="*/ 37475 h 562131"/>
                    <a:gd name="connsiteX6" fmla="*/ 719528 w 2375941"/>
                    <a:gd name="connsiteY6" fmla="*/ 22485 h 562131"/>
                    <a:gd name="connsiteX7" fmla="*/ 846944 w 2375941"/>
                    <a:gd name="connsiteY7" fmla="*/ 29980 h 562131"/>
                    <a:gd name="connsiteX8" fmla="*/ 1386590 w 2375941"/>
                    <a:gd name="connsiteY8" fmla="*/ 37475 h 562131"/>
                    <a:gd name="connsiteX9" fmla="*/ 1454046 w 2375941"/>
                    <a:gd name="connsiteY9" fmla="*/ 59960 h 562131"/>
                    <a:gd name="connsiteX10" fmla="*/ 1491521 w 2375941"/>
                    <a:gd name="connsiteY10" fmla="*/ 67455 h 562131"/>
                    <a:gd name="connsiteX11" fmla="*/ 1551482 w 2375941"/>
                    <a:gd name="connsiteY11" fmla="*/ 82446 h 562131"/>
                    <a:gd name="connsiteX12" fmla="*/ 1731364 w 2375941"/>
                    <a:gd name="connsiteY12" fmla="*/ 74950 h 562131"/>
                    <a:gd name="connsiteX13" fmla="*/ 1851285 w 2375941"/>
                    <a:gd name="connsiteY13" fmla="*/ 59960 h 562131"/>
                    <a:gd name="connsiteX14" fmla="*/ 1963711 w 2375941"/>
                    <a:gd name="connsiteY14" fmla="*/ 52465 h 562131"/>
                    <a:gd name="connsiteX15" fmla="*/ 2218544 w 2375941"/>
                    <a:gd name="connsiteY15" fmla="*/ 44970 h 562131"/>
                    <a:gd name="connsiteX16" fmla="*/ 2375941 w 2375941"/>
                    <a:gd name="connsiteY16" fmla="*/ 59960 h 562131"/>
                    <a:gd name="connsiteX17" fmla="*/ 2375941 w 2375941"/>
                    <a:gd name="connsiteY17" fmla="*/ 532150 h 562131"/>
                    <a:gd name="connsiteX18" fmla="*/ 2308485 w 2375941"/>
                    <a:gd name="connsiteY18" fmla="*/ 532150 h 562131"/>
                    <a:gd name="connsiteX19" fmla="*/ 2068643 w 2375941"/>
                    <a:gd name="connsiteY19" fmla="*/ 509665 h 562131"/>
                    <a:gd name="connsiteX20" fmla="*/ 1903751 w 2375941"/>
                    <a:gd name="connsiteY20" fmla="*/ 517160 h 562131"/>
                    <a:gd name="connsiteX21" fmla="*/ 1858780 w 2375941"/>
                    <a:gd name="connsiteY21" fmla="*/ 517160 h 562131"/>
                    <a:gd name="connsiteX22" fmla="*/ 1521502 w 2375941"/>
                    <a:gd name="connsiteY22" fmla="*/ 509665 h 562131"/>
                    <a:gd name="connsiteX23" fmla="*/ 1476531 w 2375941"/>
                    <a:gd name="connsiteY23" fmla="*/ 494675 h 562131"/>
                    <a:gd name="connsiteX24" fmla="*/ 1454046 w 2375941"/>
                    <a:gd name="connsiteY24" fmla="*/ 487180 h 562131"/>
                    <a:gd name="connsiteX25" fmla="*/ 1341620 w 2375941"/>
                    <a:gd name="connsiteY25" fmla="*/ 479685 h 562131"/>
                    <a:gd name="connsiteX26" fmla="*/ 1191718 w 2375941"/>
                    <a:gd name="connsiteY26" fmla="*/ 487180 h 562131"/>
                    <a:gd name="connsiteX27" fmla="*/ 1124262 w 2375941"/>
                    <a:gd name="connsiteY27" fmla="*/ 509665 h 562131"/>
                    <a:gd name="connsiteX28" fmla="*/ 1071797 w 2375941"/>
                    <a:gd name="connsiteY28" fmla="*/ 517160 h 562131"/>
                    <a:gd name="connsiteX29" fmla="*/ 592111 w 2375941"/>
                    <a:gd name="connsiteY29" fmla="*/ 532150 h 562131"/>
                    <a:gd name="connsiteX30" fmla="*/ 532151 w 2375941"/>
                    <a:gd name="connsiteY30" fmla="*/ 547141 h 562131"/>
                    <a:gd name="connsiteX31" fmla="*/ 509666 w 2375941"/>
                    <a:gd name="connsiteY31" fmla="*/ 554636 h 562131"/>
                    <a:gd name="connsiteX32" fmla="*/ 479685 w 2375941"/>
                    <a:gd name="connsiteY32" fmla="*/ 562131 h 562131"/>
                    <a:gd name="connsiteX33" fmla="*/ 307298 w 2375941"/>
                    <a:gd name="connsiteY33" fmla="*/ 554636 h 562131"/>
                    <a:gd name="connsiteX34" fmla="*/ 284813 w 2375941"/>
                    <a:gd name="connsiteY34" fmla="*/ 547141 h 562131"/>
                    <a:gd name="connsiteX35" fmla="*/ 247338 w 2375941"/>
                    <a:gd name="connsiteY35" fmla="*/ 539646 h 562131"/>
                    <a:gd name="connsiteX36" fmla="*/ 224852 w 2375941"/>
                    <a:gd name="connsiteY36" fmla="*/ 532150 h 562131"/>
                    <a:gd name="connsiteX37" fmla="*/ 157397 w 2375941"/>
                    <a:gd name="connsiteY37" fmla="*/ 524655 h 562131"/>
                    <a:gd name="connsiteX38" fmla="*/ 104931 w 2375941"/>
                    <a:gd name="connsiteY38" fmla="*/ 517160 h 562131"/>
                    <a:gd name="connsiteX39" fmla="*/ 82446 w 2375941"/>
                    <a:gd name="connsiteY39" fmla="*/ 509665 h 562131"/>
                    <a:gd name="connsiteX40" fmla="*/ 59961 w 2375941"/>
                    <a:gd name="connsiteY40" fmla="*/ 494675 h 562131"/>
                    <a:gd name="connsiteX41" fmla="*/ 14990 w 2375941"/>
                    <a:gd name="connsiteY41" fmla="*/ 479685 h 562131"/>
                    <a:gd name="connsiteX42" fmla="*/ 7495 w 2375941"/>
                    <a:gd name="connsiteY42" fmla="*/ 472190 h 562131"/>
                    <a:gd name="connsiteX43" fmla="*/ 0 w 2375941"/>
                    <a:gd name="connsiteY43" fmla="*/ 0 h 562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375941" h="562131">
                      <a:moveTo>
                        <a:pt x="0" y="0"/>
                      </a:moveTo>
                      <a:lnTo>
                        <a:pt x="359764" y="74950"/>
                      </a:lnTo>
                      <a:cubicBezTo>
                        <a:pt x="414728" y="72452"/>
                        <a:pt x="469810" y="71843"/>
                        <a:pt x="524656" y="67455"/>
                      </a:cubicBezTo>
                      <a:cubicBezTo>
                        <a:pt x="532531" y="66825"/>
                        <a:pt x="539368" y="61373"/>
                        <a:pt x="547141" y="59960"/>
                      </a:cubicBezTo>
                      <a:cubicBezTo>
                        <a:pt x="566959" y="56357"/>
                        <a:pt x="587194" y="55528"/>
                        <a:pt x="607102" y="52465"/>
                      </a:cubicBezTo>
                      <a:cubicBezTo>
                        <a:pt x="621742" y="50213"/>
                        <a:pt x="658851" y="42187"/>
                        <a:pt x="674557" y="37475"/>
                      </a:cubicBezTo>
                      <a:cubicBezTo>
                        <a:pt x="689692" y="32935"/>
                        <a:pt x="719528" y="22485"/>
                        <a:pt x="719528" y="22485"/>
                      </a:cubicBezTo>
                      <a:cubicBezTo>
                        <a:pt x="762000" y="24983"/>
                        <a:pt x="804409" y="29024"/>
                        <a:pt x="846944" y="29980"/>
                      </a:cubicBezTo>
                      <a:cubicBezTo>
                        <a:pt x="1026798" y="34022"/>
                        <a:pt x="1206824" y="30561"/>
                        <a:pt x="1386590" y="37475"/>
                      </a:cubicBezTo>
                      <a:cubicBezTo>
                        <a:pt x="1405152" y="38189"/>
                        <a:pt x="1433522" y="55855"/>
                        <a:pt x="1454046" y="59960"/>
                      </a:cubicBezTo>
                      <a:cubicBezTo>
                        <a:pt x="1466538" y="62458"/>
                        <a:pt x="1479162" y="64365"/>
                        <a:pt x="1491521" y="67455"/>
                      </a:cubicBezTo>
                      <a:cubicBezTo>
                        <a:pt x="1583740" y="90509"/>
                        <a:pt x="1413310" y="54808"/>
                        <a:pt x="1551482" y="82446"/>
                      </a:cubicBezTo>
                      <a:cubicBezTo>
                        <a:pt x="1611443" y="79947"/>
                        <a:pt x="1671519" y="79439"/>
                        <a:pt x="1731364" y="74950"/>
                      </a:cubicBezTo>
                      <a:cubicBezTo>
                        <a:pt x="1771536" y="71937"/>
                        <a:pt x="1811089" y="62640"/>
                        <a:pt x="1851285" y="59960"/>
                      </a:cubicBezTo>
                      <a:lnTo>
                        <a:pt x="1963711" y="52465"/>
                      </a:lnTo>
                      <a:cubicBezTo>
                        <a:pt x="2134701" y="44323"/>
                        <a:pt x="2111234" y="44970"/>
                        <a:pt x="2218544" y="44970"/>
                      </a:cubicBezTo>
                      <a:lnTo>
                        <a:pt x="2375941" y="59960"/>
                      </a:lnTo>
                      <a:lnTo>
                        <a:pt x="2375941" y="532150"/>
                      </a:lnTo>
                      <a:lnTo>
                        <a:pt x="2308485" y="532150"/>
                      </a:lnTo>
                      <a:cubicBezTo>
                        <a:pt x="2083246" y="516616"/>
                        <a:pt x="2160026" y="540126"/>
                        <a:pt x="2068643" y="509665"/>
                      </a:cubicBezTo>
                      <a:cubicBezTo>
                        <a:pt x="2013679" y="512163"/>
                        <a:pt x="1958772" y="517160"/>
                        <a:pt x="1903751" y="517160"/>
                      </a:cubicBezTo>
                      <a:cubicBezTo>
                        <a:pt x="1843789" y="517160"/>
                        <a:pt x="1918744" y="497173"/>
                        <a:pt x="1858780" y="517160"/>
                      </a:cubicBezTo>
                      <a:cubicBezTo>
                        <a:pt x="1746354" y="514662"/>
                        <a:pt x="1633762" y="516268"/>
                        <a:pt x="1521502" y="509665"/>
                      </a:cubicBezTo>
                      <a:cubicBezTo>
                        <a:pt x="1505728" y="508737"/>
                        <a:pt x="1491521" y="499672"/>
                        <a:pt x="1476531" y="494675"/>
                      </a:cubicBezTo>
                      <a:cubicBezTo>
                        <a:pt x="1469036" y="492177"/>
                        <a:pt x="1461929" y="487706"/>
                        <a:pt x="1454046" y="487180"/>
                      </a:cubicBezTo>
                      <a:lnTo>
                        <a:pt x="1341620" y="479685"/>
                      </a:lnTo>
                      <a:cubicBezTo>
                        <a:pt x="1291653" y="482183"/>
                        <a:pt x="1241418" y="481445"/>
                        <a:pt x="1191718" y="487180"/>
                      </a:cubicBezTo>
                      <a:cubicBezTo>
                        <a:pt x="1035877" y="505161"/>
                        <a:pt x="1213428" y="496927"/>
                        <a:pt x="1124262" y="509665"/>
                      </a:cubicBezTo>
                      <a:cubicBezTo>
                        <a:pt x="1106774" y="512163"/>
                        <a:pt x="1089411" y="515805"/>
                        <a:pt x="1071797" y="517160"/>
                      </a:cubicBezTo>
                      <a:cubicBezTo>
                        <a:pt x="930202" y="528052"/>
                        <a:pt x="709325" y="529545"/>
                        <a:pt x="592111" y="532150"/>
                      </a:cubicBezTo>
                      <a:cubicBezTo>
                        <a:pt x="540722" y="549282"/>
                        <a:pt x="604492" y="529056"/>
                        <a:pt x="532151" y="547141"/>
                      </a:cubicBezTo>
                      <a:cubicBezTo>
                        <a:pt x="524486" y="549057"/>
                        <a:pt x="517262" y="552466"/>
                        <a:pt x="509666" y="554636"/>
                      </a:cubicBezTo>
                      <a:cubicBezTo>
                        <a:pt x="499761" y="557466"/>
                        <a:pt x="489679" y="559633"/>
                        <a:pt x="479685" y="562131"/>
                      </a:cubicBezTo>
                      <a:cubicBezTo>
                        <a:pt x="422223" y="559633"/>
                        <a:pt x="364645" y="559047"/>
                        <a:pt x="307298" y="554636"/>
                      </a:cubicBezTo>
                      <a:cubicBezTo>
                        <a:pt x="299421" y="554030"/>
                        <a:pt x="292478" y="549057"/>
                        <a:pt x="284813" y="547141"/>
                      </a:cubicBezTo>
                      <a:cubicBezTo>
                        <a:pt x="272454" y="544051"/>
                        <a:pt x="259697" y="542736"/>
                        <a:pt x="247338" y="539646"/>
                      </a:cubicBezTo>
                      <a:cubicBezTo>
                        <a:pt x="239673" y="537730"/>
                        <a:pt x="232645" y="533449"/>
                        <a:pt x="224852" y="532150"/>
                      </a:cubicBezTo>
                      <a:cubicBezTo>
                        <a:pt x="202536" y="528431"/>
                        <a:pt x="179846" y="527461"/>
                        <a:pt x="157397" y="524655"/>
                      </a:cubicBezTo>
                      <a:cubicBezTo>
                        <a:pt x="139867" y="522464"/>
                        <a:pt x="122420" y="519658"/>
                        <a:pt x="104931" y="517160"/>
                      </a:cubicBezTo>
                      <a:cubicBezTo>
                        <a:pt x="97436" y="514662"/>
                        <a:pt x="89512" y="513198"/>
                        <a:pt x="82446" y="509665"/>
                      </a:cubicBezTo>
                      <a:cubicBezTo>
                        <a:pt x="74389" y="505637"/>
                        <a:pt x="68193" y="498333"/>
                        <a:pt x="59961" y="494675"/>
                      </a:cubicBezTo>
                      <a:cubicBezTo>
                        <a:pt x="45522" y="488258"/>
                        <a:pt x="14990" y="479685"/>
                        <a:pt x="14990" y="479685"/>
                      </a:cubicBezTo>
                      <a:lnTo>
                        <a:pt x="7495" y="472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tile tx="0" ty="0" sx="100000" sy="100000" flip="none" algn="tl"/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9"/>
              <a:srcRect l="1422" t="2271" b="34"/>
              <a:stretch/>
            </p:blipFill>
            <p:spPr>
              <a:xfrm rot="20209923">
                <a:off x="4766491" y="4139949"/>
                <a:ext cx="1312176" cy="2499764"/>
              </a:xfrm>
              <a:prstGeom prst="rect">
                <a:avLst/>
              </a:prstGeom>
            </p:spPr>
          </p:pic>
        </p:grpSp>
        <p:sp>
          <p:nvSpPr>
            <p:cNvPr id="103" name="Freeform 102"/>
            <p:cNvSpPr/>
            <p:nvPr/>
          </p:nvSpPr>
          <p:spPr>
            <a:xfrm>
              <a:off x="5097780" y="5744124"/>
              <a:ext cx="3685596" cy="514318"/>
            </a:xfrm>
            <a:custGeom>
              <a:avLst/>
              <a:gdLst>
                <a:gd name="connsiteX0" fmla="*/ 0 w 2375941"/>
                <a:gd name="connsiteY0" fmla="*/ 37475 h 831954"/>
                <a:gd name="connsiteX1" fmla="*/ 59961 w 2375941"/>
                <a:gd name="connsiteY1" fmla="*/ 82446 h 831954"/>
                <a:gd name="connsiteX2" fmla="*/ 112426 w 2375941"/>
                <a:gd name="connsiteY2" fmla="*/ 82446 h 831954"/>
                <a:gd name="connsiteX3" fmla="*/ 217357 w 2375941"/>
                <a:gd name="connsiteY3" fmla="*/ 74951 h 831954"/>
                <a:gd name="connsiteX4" fmla="*/ 247338 w 2375941"/>
                <a:gd name="connsiteY4" fmla="*/ 37475 h 831954"/>
                <a:gd name="connsiteX5" fmla="*/ 314793 w 2375941"/>
                <a:gd name="connsiteY5" fmla="*/ 29980 h 831954"/>
                <a:gd name="connsiteX6" fmla="*/ 689548 w 2375941"/>
                <a:gd name="connsiteY6" fmla="*/ 29980 h 831954"/>
                <a:gd name="connsiteX7" fmla="*/ 869430 w 2375941"/>
                <a:gd name="connsiteY7" fmla="*/ 22485 h 831954"/>
                <a:gd name="connsiteX8" fmla="*/ 936885 w 2375941"/>
                <a:gd name="connsiteY8" fmla="*/ 29980 h 831954"/>
                <a:gd name="connsiteX9" fmla="*/ 959371 w 2375941"/>
                <a:gd name="connsiteY9" fmla="*/ 74951 h 831954"/>
                <a:gd name="connsiteX10" fmla="*/ 981856 w 2375941"/>
                <a:gd name="connsiteY10" fmla="*/ 82446 h 831954"/>
                <a:gd name="connsiteX11" fmla="*/ 1011836 w 2375941"/>
                <a:gd name="connsiteY11" fmla="*/ 74951 h 831954"/>
                <a:gd name="connsiteX12" fmla="*/ 1056807 w 2375941"/>
                <a:gd name="connsiteY12" fmla="*/ 67455 h 831954"/>
                <a:gd name="connsiteX13" fmla="*/ 1079292 w 2375941"/>
                <a:gd name="connsiteY13" fmla="*/ 59960 h 831954"/>
                <a:gd name="connsiteX14" fmla="*/ 1139252 w 2375941"/>
                <a:gd name="connsiteY14" fmla="*/ 52465 h 831954"/>
                <a:gd name="connsiteX15" fmla="*/ 1176728 w 2375941"/>
                <a:gd name="connsiteY15" fmla="*/ 22485 h 831954"/>
                <a:gd name="connsiteX16" fmla="*/ 1221698 w 2375941"/>
                <a:gd name="connsiteY16" fmla="*/ 0 h 831954"/>
                <a:gd name="connsiteX17" fmla="*/ 1379095 w 2375941"/>
                <a:gd name="connsiteY17" fmla="*/ 7495 h 831954"/>
                <a:gd name="connsiteX18" fmla="*/ 1656413 w 2375941"/>
                <a:gd name="connsiteY18" fmla="*/ 22485 h 831954"/>
                <a:gd name="connsiteX19" fmla="*/ 1828800 w 2375941"/>
                <a:gd name="connsiteY19" fmla="*/ 59960 h 831954"/>
                <a:gd name="connsiteX20" fmla="*/ 1873771 w 2375941"/>
                <a:gd name="connsiteY20" fmla="*/ 67455 h 831954"/>
                <a:gd name="connsiteX21" fmla="*/ 1896256 w 2375941"/>
                <a:gd name="connsiteY21" fmla="*/ 74951 h 831954"/>
                <a:gd name="connsiteX22" fmla="*/ 2158584 w 2375941"/>
                <a:gd name="connsiteY22" fmla="*/ 74951 h 831954"/>
                <a:gd name="connsiteX23" fmla="*/ 2300990 w 2375941"/>
                <a:gd name="connsiteY23" fmla="*/ 82446 h 831954"/>
                <a:gd name="connsiteX24" fmla="*/ 2308485 w 2375941"/>
                <a:gd name="connsiteY24" fmla="*/ 104931 h 831954"/>
                <a:gd name="connsiteX25" fmla="*/ 2330971 w 2375941"/>
                <a:gd name="connsiteY25" fmla="*/ 112426 h 831954"/>
                <a:gd name="connsiteX26" fmla="*/ 2353456 w 2375941"/>
                <a:gd name="connsiteY26" fmla="*/ 127416 h 831954"/>
                <a:gd name="connsiteX27" fmla="*/ 2360951 w 2375941"/>
                <a:gd name="connsiteY27" fmla="*/ 149901 h 831954"/>
                <a:gd name="connsiteX28" fmla="*/ 2368446 w 2375941"/>
                <a:gd name="connsiteY28" fmla="*/ 164892 h 831954"/>
                <a:gd name="connsiteX29" fmla="*/ 2375941 w 2375941"/>
                <a:gd name="connsiteY29" fmla="*/ 831954 h 831954"/>
                <a:gd name="connsiteX30" fmla="*/ 29980 w 2375941"/>
                <a:gd name="connsiteY30" fmla="*/ 831954 h 831954"/>
                <a:gd name="connsiteX31" fmla="*/ 0 w 2375941"/>
                <a:gd name="connsiteY31" fmla="*/ 37475 h 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5941" h="831954">
                  <a:moveTo>
                    <a:pt x="0" y="37475"/>
                  </a:moveTo>
                  <a:lnTo>
                    <a:pt x="59961" y="82446"/>
                  </a:lnTo>
                  <a:lnTo>
                    <a:pt x="112426" y="82446"/>
                  </a:lnTo>
                  <a:cubicBezTo>
                    <a:pt x="147403" y="79948"/>
                    <a:pt x="182892" y="81413"/>
                    <a:pt x="217357" y="74951"/>
                  </a:cubicBezTo>
                  <a:cubicBezTo>
                    <a:pt x="235895" y="71475"/>
                    <a:pt x="232026" y="43043"/>
                    <a:pt x="247338" y="37475"/>
                  </a:cubicBezTo>
                  <a:cubicBezTo>
                    <a:pt x="268599" y="29744"/>
                    <a:pt x="292308" y="32478"/>
                    <a:pt x="314793" y="29980"/>
                  </a:cubicBezTo>
                  <a:cubicBezTo>
                    <a:pt x="450248" y="-15170"/>
                    <a:pt x="306390" y="29980"/>
                    <a:pt x="689548" y="29980"/>
                  </a:cubicBezTo>
                  <a:cubicBezTo>
                    <a:pt x="749561" y="29980"/>
                    <a:pt x="809469" y="24983"/>
                    <a:pt x="869430" y="22485"/>
                  </a:cubicBezTo>
                  <a:cubicBezTo>
                    <a:pt x="891915" y="24983"/>
                    <a:pt x="915624" y="22249"/>
                    <a:pt x="936885" y="29980"/>
                  </a:cubicBezTo>
                  <a:cubicBezTo>
                    <a:pt x="958726" y="37922"/>
                    <a:pt x="946861" y="62441"/>
                    <a:pt x="959371" y="74951"/>
                  </a:cubicBezTo>
                  <a:cubicBezTo>
                    <a:pt x="964957" y="80537"/>
                    <a:pt x="974361" y="79948"/>
                    <a:pt x="981856" y="82446"/>
                  </a:cubicBezTo>
                  <a:cubicBezTo>
                    <a:pt x="991849" y="79948"/>
                    <a:pt x="1001735" y="76971"/>
                    <a:pt x="1011836" y="74951"/>
                  </a:cubicBezTo>
                  <a:cubicBezTo>
                    <a:pt x="1026738" y="71970"/>
                    <a:pt x="1041972" y="70752"/>
                    <a:pt x="1056807" y="67455"/>
                  </a:cubicBezTo>
                  <a:cubicBezTo>
                    <a:pt x="1064519" y="65741"/>
                    <a:pt x="1071519" y="61373"/>
                    <a:pt x="1079292" y="59960"/>
                  </a:cubicBezTo>
                  <a:cubicBezTo>
                    <a:pt x="1099109" y="56357"/>
                    <a:pt x="1119265" y="54963"/>
                    <a:pt x="1139252" y="52465"/>
                  </a:cubicBezTo>
                  <a:cubicBezTo>
                    <a:pt x="1153194" y="38523"/>
                    <a:pt x="1157819" y="31939"/>
                    <a:pt x="1176728" y="22485"/>
                  </a:cubicBezTo>
                  <a:cubicBezTo>
                    <a:pt x="1238789" y="-8546"/>
                    <a:pt x="1157259" y="42959"/>
                    <a:pt x="1221698" y="0"/>
                  </a:cubicBezTo>
                  <a:lnTo>
                    <a:pt x="1379095" y="7495"/>
                  </a:lnTo>
                  <a:cubicBezTo>
                    <a:pt x="1777641" y="29038"/>
                    <a:pt x="1162360" y="-1041"/>
                    <a:pt x="1656413" y="22485"/>
                  </a:cubicBezTo>
                  <a:cubicBezTo>
                    <a:pt x="1677469" y="106710"/>
                    <a:pt x="1652460" y="47364"/>
                    <a:pt x="1828800" y="59960"/>
                  </a:cubicBezTo>
                  <a:cubicBezTo>
                    <a:pt x="1843958" y="61043"/>
                    <a:pt x="1858781" y="64957"/>
                    <a:pt x="1873771" y="67455"/>
                  </a:cubicBezTo>
                  <a:cubicBezTo>
                    <a:pt x="1881266" y="69954"/>
                    <a:pt x="1888435" y="73834"/>
                    <a:pt x="1896256" y="74951"/>
                  </a:cubicBezTo>
                  <a:cubicBezTo>
                    <a:pt x="1998426" y="89548"/>
                    <a:pt x="2038211" y="79966"/>
                    <a:pt x="2158584" y="74951"/>
                  </a:cubicBezTo>
                  <a:cubicBezTo>
                    <a:pt x="2206053" y="77449"/>
                    <a:pt x="2254379" y="73124"/>
                    <a:pt x="2300990" y="82446"/>
                  </a:cubicBezTo>
                  <a:cubicBezTo>
                    <a:pt x="2308737" y="83995"/>
                    <a:pt x="2302898" y="99345"/>
                    <a:pt x="2308485" y="104931"/>
                  </a:cubicBezTo>
                  <a:cubicBezTo>
                    <a:pt x="2314072" y="110518"/>
                    <a:pt x="2323476" y="109928"/>
                    <a:pt x="2330971" y="112426"/>
                  </a:cubicBezTo>
                  <a:cubicBezTo>
                    <a:pt x="2338466" y="117423"/>
                    <a:pt x="2347829" y="120382"/>
                    <a:pt x="2353456" y="127416"/>
                  </a:cubicBezTo>
                  <a:cubicBezTo>
                    <a:pt x="2358391" y="133585"/>
                    <a:pt x="2358017" y="142566"/>
                    <a:pt x="2360951" y="149901"/>
                  </a:cubicBezTo>
                  <a:cubicBezTo>
                    <a:pt x="2363026" y="155088"/>
                    <a:pt x="2365948" y="159895"/>
                    <a:pt x="2368446" y="164892"/>
                  </a:cubicBezTo>
                  <a:cubicBezTo>
                    <a:pt x="2370944" y="387246"/>
                    <a:pt x="2373443" y="609600"/>
                    <a:pt x="2375941" y="831954"/>
                  </a:cubicBezTo>
                  <a:lnTo>
                    <a:pt x="29980" y="831954"/>
                  </a:lnTo>
                  <a:lnTo>
                    <a:pt x="0" y="37475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5615940" y="4145078"/>
              <a:ext cx="671795" cy="165719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523112" y="4103073"/>
            <a:ext cx="503665" cy="1699204"/>
            <a:chOff x="7523112" y="4103073"/>
            <a:chExt cx="503665" cy="1699204"/>
          </a:xfrm>
        </p:grpSpPr>
        <p:grpSp>
          <p:nvGrpSpPr>
            <p:cNvPr id="81" name="Group 80"/>
            <p:cNvGrpSpPr/>
            <p:nvPr/>
          </p:nvGrpSpPr>
          <p:grpSpPr>
            <a:xfrm>
              <a:off x="7523112" y="4103073"/>
              <a:ext cx="503665" cy="1699204"/>
              <a:chOff x="3896923" y="1487834"/>
              <a:chExt cx="1272136" cy="3983575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3896923" y="1487834"/>
                <a:ext cx="1272136" cy="3983575"/>
                <a:chOff x="3896923" y="1487834"/>
                <a:chExt cx="1272136" cy="3983575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3896923" y="1506511"/>
                  <a:ext cx="1272136" cy="3964898"/>
                  <a:chOff x="3896923" y="1506511"/>
                  <a:chExt cx="1272136" cy="3964898"/>
                </a:xfrm>
              </p:grpSpPr>
              <p:sp>
                <p:nvSpPr>
                  <p:cNvPr id="97" name="Freeform 96"/>
                  <p:cNvSpPr/>
                  <p:nvPr/>
                </p:nvSpPr>
                <p:spPr>
                  <a:xfrm>
                    <a:off x="4062335" y="2564904"/>
                    <a:ext cx="139404" cy="1145000"/>
                  </a:xfrm>
                  <a:custGeom>
                    <a:avLst/>
                    <a:gdLst>
                      <a:gd name="connsiteX0" fmla="*/ 22486 w 142407"/>
                      <a:gd name="connsiteY0" fmla="*/ 0 h 1626432"/>
                      <a:gd name="connsiteX1" fmla="*/ 134912 w 142407"/>
                      <a:gd name="connsiteY1" fmla="*/ 14990 h 1626432"/>
                      <a:gd name="connsiteX2" fmla="*/ 142407 w 142407"/>
                      <a:gd name="connsiteY2" fmla="*/ 1618937 h 1626432"/>
                      <a:gd name="connsiteX3" fmla="*/ 59961 w 142407"/>
                      <a:gd name="connsiteY3" fmla="*/ 1626432 h 1626432"/>
                      <a:gd name="connsiteX4" fmla="*/ 37476 w 142407"/>
                      <a:gd name="connsiteY4" fmla="*/ 1588957 h 1626432"/>
                      <a:gd name="connsiteX5" fmla="*/ 22486 w 142407"/>
                      <a:gd name="connsiteY5" fmla="*/ 1394085 h 1626432"/>
                      <a:gd name="connsiteX6" fmla="*/ 14991 w 142407"/>
                      <a:gd name="connsiteY6" fmla="*/ 1341619 h 1626432"/>
                      <a:gd name="connsiteX7" fmla="*/ 7496 w 142407"/>
                      <a:gd name="connsiteY7" fmla="*/ 1274164 h 1626432"/>
                      <a:gd name="connsiteX8" fmla="*/ 14991 w 142407"/>
                      <a:gd name="connsiteY8" fmla="*/ 1221698 h 1626432"/>
                      <a:gd name="connsiteX9" fmla="*/ 29981 w 142407"/>
                      <a:gd name="connsiteY9" fmla="*/ 1161737 h 1626432"/>
                      <a:gd name="connsiteX10" fmla="*/ 22486 w 142407"/>
                      <a:gd name="connsiteY10" fmla="*/ 951875 h 1626432"/>
                      <a:gd name="connsiteX11" fmla="*/ 29981 w 142407"/>
                      <a:gd name="connsiteY11" fmla="*/ 884419 h 1626432"/>
                      <a:gd name="connsiteX12" fmla="*/ 37476 w 142407"/>
                      <a:gd name="connsiteY12" fmla="*/ 719527 h 1626432"/>
                      <a:gd name="connsiteX13" fmla="*/ 29981 w 142407"/>
                      <a:gd name="connsiteY13" fmla="*/ 674557 h 1626432"/>
                      <a:gd name="connsiteX14" fmla="*/ 14991 w 142407"/>
                      <a:gd name="connsiteY14" fmla="*/ 554636 h 1626432"/>
                      <a:gd name="connsiteX15" fmla="*/ 7496 w 142407"/>
                      <a:gd name="connsiteY15" fmla="*/ 262327 h 1626432"/>
                      <a:gd name="connsiteX16" fmla="*/ 0 w 142407"/>
                      <a:gd name="connsiteY16" fmla="*/ 239842 h 1626432"/>
                      <a:gd name="connsiteX17" fmla="*/ 7496 w 142407"/>
                      <a:gd name="connsiteY17" fmla="*/ 194872 h 1626432"/>
                      <a:gd name="connsiteX18" fmla="*/ 14991 w 142407"/>
                      <a:gd name="connsiteY18" fmla="*/ 172386 h 1626432"/>
                      <a:gd name="connsiteX19" fmla="*/ 7496 w 142407"/>
                      <a:gd name="connsiteY19" fmla="*/ 157396 h 1626432"/>
                      <a:gd name="connsiteX20" fmla="*/ 22486 w 142407"/>
                      <a:gd name="connsiteY20" fmla="*/ 0 h 1626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2407" h="1626432">
                        <a:moveTo>
                          <a:pt x="22486" y="0"/>
                        </a:moveTo>
                        <a:lnTo>
                          <a:pt x="134912" y="14990"/>
                        </a:lnTo>
                        <a:cubicBezTo>
                          <a:pt x="137410" y="549639"/>
                          <a:pt x="139909" y="1084288"/>
                          <a:pt x="142407" y="1618937"/>
                        </a:cubicBezTo>
                        <a:lnTo>
                          <a:pt x="59961" y="1626432"/>
                        </a:lnTo>
                        <a:lnTo>
                          <a:pt x="37476" y="1588957"/>
                        </a:lnTo>
                        <a:cubicBezTo>
                          <a:pt x="33088" y="1523143"/>
                          <a:pt x="29750" y="1459458"/>
                          <a:pt x="22486" y="1394085"/>
                        </a:cubicBezTo>
                        <a:cubicBezTo>
                          <a:pt x="20535" y="1376527"/>
                          <a:pt x="17182" y="1359149"/>
                          <a:pt x="14991" y="1341619"/>
                        </a:cubicBezTo>
                        <a:cubicBezTo>
                          <a:pt x="12185" y="1319170"/>
                          <a:pt x="9994" y="1296649"/>
                          <a:pt x="7496" y="1274164"/>
                        </a:cubicBezTo>
                        <a:cubicBezTo>
                          <a:pt x="9994" y="1256675"/>
                          <a:pt x="11526" y="1239021"/>
                          <a:pt x="14991" y="1221698"/>
                        </a:cubicBezTo>
                        <a:cubicBezTo>
                          <a:pt x="19031" y="1201496"/>
                          <a:pt x="29981" y="1161737"/>
                          <a:pt x="29981" y="1161737"/>
                        </a:cubicBezTo>
                        <a:cubicBezTo>
                          <a:pt x="27483" y="1091783"/>
                          <a:pt x="22486" y="1021874"/>
                          <a:pt x="22486" y="951875"/>
                        </a:cubicBezTo>
                        <a:cubicBezTo>
                          <a:pt x="22486" y="929251"/>
                          <a:pt x="28524" y="906996"/>
                          <a:pt x="29981" y="884419"/>
                        </a:cubicBezTo>
                        <a:cubicBezTo>
                          <a:pt x="33523" y="829512"/>
                          <a:pt x="34978" y="774491"/>
                          <a:pt x="37476" y="719527"/>
                        </a:cubicBezTo>
                        <a:cubicBezTo>
                          <a:pt x="34978" y="704537"/>
                          <a:pt x="31659" y="689661"/>
                          <a:pt x="29981" y="674557"/>
                        </a:cubicBezTo>
                        <a:cubicBezTo>
                          <a:pt x="16620" y="554309"/>
                          <a:pt x="31498" y="620664"/>
                          <a:pt x="14991" y="554636"/>
                        </a:cubicBezTo>
                        <a:cubicBezTo>
                          <a:pt x="12493" y="457200"/>
                          <a:pt x="12132" y="359685"/>
                          <a:pt x="7496" y="262327"/>
                        </a:cubicBezTo>
                        <a:cubicBezTo>
                          <a:pt x="7120" y="254435"/>
                          <a:pt x="0" y="247743"/>
                          <a:pt x="0" y="239842"/>
                        </a:cubicBezTo>
                        <a:cubicBezTo>
                          <a:pt x="0" y="224645"/>
                          <a:pt x="4199" y="209707"/>
                          <a:pt x="7496" y="194872"/>
                        </a:cubicBezTo>
                        <a:cubicBezTo>
                          <a:pt x="9210" y="187159"/>
                          <a:pt x="14991" y="180287"/>
                          <a:pt x="14991" y="172386"/>
                        </a:cubicBezTo>
                        <a:cubicBezTo>
                          <a:pt x="14991" y="166800"/>
                          <a:pt x="9994" y="162393"/>
                          <a:pt x="7496" y="157396"/>
                        </a:cubicBezTo>
                        <a:lnTo>
                          <a:pt x="2248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>
                  <a:xfrm flipH="1">
                    <a:off x="4862700" y="2564904"/>
                    <a:ext cx="148499" cy="1157532"/>
                  </a:xfrm>
                  <a:custGeom>
                    <a:avLst/>
                    <a:gdLst>
                      <a:gd name="connsiteX0" fmla="*/ 22486 w 142407"/>
                      <a:gd name="connsiteY0" fmla="*/ 0 h 1626432"/>
                      <a:gd name="connsiteX1" fmla="*/ 134912 w 142407"/>
                      <a:gd name="connsiteY1" fmla="*/ 14990 h 1626432"/>
                      <a:gd name="connsiteX2" fmla="*/ 142407 w 142407"/>
                      <a:gd name="connsiteY2" fmla="*/ 1618937 h 1626432"/>
                      <a:gd name="connsiteX3" fmla="*/ 59961 w 142407"/>
                      <a:gd name="connsiteY3" fmla="*/ 1626432 h 1626432"/>
                      <a:gd name="connsiteX4" fmla="*/ 37476 w 142407"/>
                      <a:gd name="connsiteY4" fmla="*/ 1588957 h 1626432"/>
                      <a:gd name="connsiteX5" fmla="*/ 22486 w 142407"/>
                      <a:gd name="connsiteY5" fmla="*/ 1394085 h 1626432"/>
                      <a:gd name="connsiteX6" fmla="*/ 14991 w 142407"/>
                      <a:gd name="connsiteY6" fmla="*/ 1341619 h 1626432"/>
                      <a:gd name="connsiteX7" fmla="*/ 7496 w 142407"/>
                      <a:gd name="connsiteY7" fmla="*/ 1274164 h 1626432"/>
                      <a:gd name="connsiteX8" fmla="*/ 14991 w 142407"/>
                      <a:gd name="connsiteY8" fmla="*/ 1221698 h 1626432"/>
                      <a:gd name="connsiteX9" fmla="*/ 29981 w 142407"/>
                      <a:gd name="connsiteY9" fmla="*/ 1161737 h 1626432"/>
                      <a:gd name="connsiteX10" fmla="*/ 22486 w 142407"/>
                      <a:gd name="connsiteY10" fmla="*/ 951875 h 1626432"/>
                      <a:gd name="connsiteX11" fmla="*/ 29981 w 142407"/>
                      <a:gd name="connsiteY11" fmla="*/ 884419 h 1626432"/>
                      <a:gd name="connsiteX12" fmla="*/ 37476 w 142407"/>
                      <a:gd name="connsiteY12" fmla="*/ 719527 h 1626432"/>
                      <a:gd name="connsiteX13" fmla="*/ 29981 w 142407"/>
                      <a:gd name="connsiteY13" fmla="*/ 674557 h 1626432"/>
                      <a:gd name="connsiteX14" fmla="*/ 14991 w 142407"/>
                      <a:gd name="connsiteY14" fmla="*/ 554636 h 1626432"/>
                      <a:gd name="connsiteX15" fmla="*/ 7496 w 142407"/>
                      <a:gd name="connsiteY15" fmla="*/ 262327 h 1626432"/>
                      <a:gd name="connsiteX16" fmla="*/ 0 w 142407"/>
                      <a:gd name="connsiteY16" fmla="*/ 239842 h 1626432"/>
                      <a:gd name="connsiteX17" fmla="*/ 7496 w 142407"/>
                      <a:gd name="connsiteY17" fmla="*/ 194872 h 1626432"/>
                      <a:gd name="connsiteX18" fmla="*/ 14991 w 142407"/>
                      <a:gd name="connsiteY18" fmla="*/ 172386 h 1626432"/>
                      <a:gd name="connsiteX19" fmla="*/ 7496 w 142407"/>
                      <a:gd name="connsiteY19" fmla="*/ 157396 h 1626432"/>
                      <a:gd name="connsiteX20" fmla="*/ 22486 w 142407"/>
                      <a:gd name="connsiteY20" fmla="*/ 0 h 1626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2407" h="1626432">
                        <a:moveTo>
                          <a:pt x="22486" y="0"/>
                        </a:moveTo>
                        <a:lnTo>
                          <a:pt x="134912" y="14990"/>
                        </a:lnTo>
                        <a:cubicBezTo>
                          <a:pt x="137410" y="549639"/>
                          <a:pt x="139909" y="1084288"/>
                          <a:pt x="142407" y="1618937"/>
                        </a:cubicBezTo>
                        <a:lnTo>
                          <a:pt x="59961" y="1626432"/>
                        </a:lnTo>
                        <a:lnTo>
                          <a:pt x="37476" y="1588957"/>
                        </a:lnTo>
                        <a:cubicBezTo>
                          <a:pt x="33088" y="1523143"/>
                          <a:pt x="29750" y="1459458"/>
                          <a:pt x="22486" y="1394085"/>
                        </a:cubicBezTo>
                        <a:cubicBezTo>
                          <a:pt x="20535" y="1376527"/>
                          <a:pt x="17182" y="1359149"/>
                          <a:pt x="14991" y="1341619"/>
                        </a:cubicBezTo>
                        <a:cubicBezTo>
                          <a:pt x="12185" y="1319170"/>
                          <a:pt x="9994" y="1296649"/>
                          <a:pt x="7496" y="1274164"/>
                        </a:cubicBezTo>
                        <a:cubicBezTo>
                          <a:pt x="9994" y="1256675"/>
                          <a:pt x="11526" y="1239021"/>
                          <a:pt x="14991" y="1221698"/>
                        </a:cubicBezTo>
                        <a:cubicBezTo>
                          <a:pt x="19031" y="1201496"/>
                          <a:pt x="29981" y="1161737"/>
                          <a:pt x="29981" y="1161737"/>
                        </a:cubicBezTo>
                        <a:cubicBezTo>
                          <a:pt x="27483" y="1091783"/>
                          <a:pt x="22486" y="1021874"/>
                          <a:pt x="22486" y="951875"/>
                        </a:cubicBezTo>
                        <a:cubicBezTo>
                          <a:pt x="22486" y="929251"/>
                          <a:pt x="28524" y="906996"/>
                          <a:pt x="29981" y="884419"/>
                        </a:cubicBezTo>
                        <a:cubicBezTo>
                          <a:pt x="33523" y="829512"/>
                          <a:pt x="34978" y="774491"/>
                          <a:pt x="37476" y="719527"/>
                        </a:cubicBezTo>
                        <a:cubicBezTo>
                          <a:pt x="34978" y="704537"/>
                          <a:pt x="31659" y="689661"/>
                          <a:pt x="29981" y="674557"/>
                        </a:cubicBezTo>
                        <a:cubicBezTo>
                          <a:pt x="16620" y="554309"/>
                          <a:pt x="31498" y="620664"/>
                          <a:pt x="14991" y="554636"/>
                        </a:cubicBezTo>
                        <a:cubicBezTo>
                          <a:pt x="12493" y="457200"/>
                          <a:pt x="12132" y="359685"/>
                          <a:pt x="7496" y="262327"/>
                        </a:cubicBezTo>
                        <a:cubicBezTo>
                          <a:pt x="7120" y="254435"/>
                          <a:pt x="0" y="247743"/>
                          <a:pt x="0" y="239842"/>
                        </a:cubicBezTo>
                        <a:cubicBezTo>
                          <a:pt x="0" y="224645"/>
                          <a:pt x="4199" y="209707"/>
                          <a:pt x="7496" y="194872"/>
                        </a:cubicBezTo>
                        <a:cubicBezTo>
                          <a:pt x="9210" y="187159"/>
                          <a:pt x="14991" y="180287"/>
                          <a:pt x="14991" y="172386"/>
                        </a:cubicBezTo>
                        <a:cubicBezTo>
                          <a:pt x="14991" y="166800"/>
                          <a:pt x="9994" y="162393"/>
                          <a:pt x="7496" y="157396"/>
                        </a:cubicBezTo>
                        <a:lnTo>
                          <a:pt x="2248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>
                  <a:xfrm>
                    <a:off x="4204742" y="3495425"/>
                    <a:ext cx="159949" cy="1953500"/>
                  </a:xfrm>
                  <a:custGeom>
                    <a:avLst/>
                    <a:gdLst>
                      <a:gd name="connsiteX0" fmla="*/ 22485 w 142407"/>
                      <a:gd name="connsiteY0" fmla="*/ 0 h 1409075"/>
                      <a:gd name="connsiteX1" fmla="*/ 14990 w 142407"/>
                      <a:gd name="connsiteY1" fmla="*/ 142406 h 1409075"/>
                      <a:gd name="connsiteX2" fmla="*/ 0 w 142407"/>
                      <a:gd name="connsiteY2" fmla="*/ 277318 h 1409075"/>
                      <a:gd name="connsiteX3" fmla="*/ 7495 w 142407"/>
                      <a:gd name="connsiteY3" fmla="*/ 344774 h 1409075"/>
                      <a:gd name="connsiteX4" fmla="*/ 0 w 142407"/>
                      <a:gd name="connsiteY4" fmla="*/ 367259 h 1409075"/>
                      <a:gd name="connsiteX5" fmla="*/ 14990 w 142407"/>
                      <a:gd name="connsiteY5" fmla="*/ 419724 h 1409075"/>
                      <a:gd name="connsiteX6" fmla="*/ 22485 w 142407"/>
                      <a:gd name="connsiteY6" fmla="*/ 539646 h 1409075"/>
                      <a:gd name="connsiteX7" fmla="*/ 37475 w 142407"/>
                      <a:gd name="connsiteY7" fmla="*/ 584616 h 1409075"/>
                      <a:gd name="connsiteX8" fmla="*/ 44970 w 142407"/>
                      <a:gd name="connsiteY8" fmla="*/ 652072 h 1409075"/>
                      <a:gd name="connsiteX9" fmla="*/ 29980 w 142407"/>
                      <a:gd name="connsiteY9" fmla="*/ 697042 h 1409075"/>
                      <a:gd name="connsiteX10" fmla="*/ 22485 w 142407"/>
                      <a:gd name="connsiteY10" fmla="*/ 966865 h 1409075"/>
                      <a:gd name="connsiteX11" fmla="*/ 29980 w 142407"/>
                      <a:gd name="connsiteY11" fmla="*/ 989351 h 1409075"/>
                      <a:gd name="connsiteX12" fmla="*/ 22485 w 142407"/>
                      <a:gd name="connsiteY12" fmla="*/ 1049311 h 1409075"/>
                      <a:gd name="connsiteX13" fmla="*/ 29980 w 142407"/>
                      <a:gd name="connsiteY13" fmla="*/ 1079292 h 1409075"/>
                      <a:gd name="connsiteX14" fmla="*/ 52466 w 142407"/>
                      <a:gd name="connsiteY14" fmla="*/ 1154242 h 1409075"/>
                      <a:gd name="connsiteX15" fmla="*/ 44970 w 142407"/>
                      <a:gd name="connsiteY15" fmla="*/ 1191718 h 1409075"/>
                      <a:gd name="connsiteX16" fmla="*/ 37475 w 142407"/>
                      <a:gd name="connsiteY16" fmla="*/ 1214203 h 1409075"/>
                      <a:gd name="connsiteX17" fmla="*/ 44970 w 142407"/>
                      <a:gd name="connsiteY17" fmla="*/ 1311639 h 1409075"/>
                      <a:gd name="connsiteX18" fmla="*/ 37475 w 142407"/>
                      <a:gd name="connsiteY18" fmla="*/ 1409075 h 1409075"/>
                      <a:gd name="connsiteX19" fmla="*/ 142407 w 142407"/>
                      <a:gd name="connsiteY19" fmla="*/ 1401580 h 1409075"/>
                      <a:gd name="connsiteX20" fmla="*/ 134911 w 142407"/>
                      <a:gd name="connsiteY20" fmla="*/ 14990 h 1409075"/>
                      <a:gd name="connsiteX21" fmla="*/ 22485 w 142407"/>
                      <a:gd name="connsiteY21" fmla="*/ 0 h 140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42407" h="1409075">
                        <a:moveTo>
                          <a:pt x="22485" y="0"/>
                        </a:moveTo>
                        <a:lnTo>
                          <a:pt x="14990" y="142406"/>
                        </a:lnTo>
                        <a:lnTo>
                          <a:pt x="0" y="277318"/>
                        </a:lnTo>
                        <a:cubicBezTo>
                          <a:pt x="2498" y="299803"/>
                          <a:pt x="7495" y="322150"/>
                          <a:pt x="7495" y="344774"/>
                        </a:cubicBezTo>
                        <a:cubicBezTo>
                          <a:pt x="7495" y="352674"/>
                          <a:pt x="0" y="359359"/>
                          <a:pt x="0" y="367259"/>
                        </a:cubicBezTo>
                        <a:cubicBezTo>
                          <a:pt x="0" y="376670"/>
                          <a:pt x="11456" y="409121"/>
                          <a:pt x="14990" y="419724"/>
                        </a:cubicBezTo>
                        <a:cubicBezTo>
                          <a:pt x="17488" y="459698"/>
                          <a:pt x="17074" y="499961"/>
                          <a:pt x="22485" y="539646"/>
                        </a:cubicBezTo>
                        <a:cubicBezTo>
                          <a:pt x="24620" y="555302"/>
                          <a:pt x="37475" y="584616"/>
                          <a:pt x="37475" y="584616"/>
                        </a:cubicBezTo>
                        <a:cubicBezTo>
                          <a:pt x="39973" y="607101"/>
                          <a:pt x="46475" y="629498"/>
                          <a:pt x="44970" y="652072"/>
                        </a:cubicBezTo>
                        <a:cubicBezTo>
                          <a:pt x="43919" y="667838"/>
                          <a:pt x="29980" y="697042"/>
                          <a:pt x="29980" y="697042"/>
                        </a:cubicBezTo>
                        <a:cubicBezTo>
                          <a:pt x="27482" y="786983"/>
                          <a:pt x="22485" y="876889"/>
                          <a:pt x="22485" y="966865"/>
                        </a:cubicBezTo>
                        <a:cubicBezTo>
                          <a:pt x="22485" y="974766"/>
                          <a:pt x="29980" y="981450"/>
                          <a:pt x="29980" y="989351"/>
                        </a:cubicBezTo>
                        <a:cubicBezTo>
                          <a:pt x="29980" y="1009493"/>
                          <a:pt x="24983" y="1029324"/>
                          <a:pt x="22485" y="1049311"/>
                        </a:cubicBezTo>
                        <a:cubicBezTo>
                          <a:pt x="24983" y="1059305"/>
                          <a:pt x="27020" y="1069425"/>
                          <a:pt x="29980" y="1079292"/>
                        </a:cubicBezTo>
                        <a:cubicBezTo>
                          <a:pt x="57360" y="1170561"/>
                          <a:pt x="35183" y="1085120"/>
                          <a:pt x="52466" y="1154242"/>
                        </a:cubicBezTo>
                        <a:cubicBezTo>
                          <a:pt x="49967" y="1166734"/>
                          <a:pt x="48060" y="1179359"/>
                          <a:pt x="44970" y="1191718"/>
                        </a:cubicBezTo>
                        <a:cubicBezTo>
                          <a:pt x="43054" y="1199383"/>
                          <a:pt x="37475" y="1206303"/>
                          <a:pt x="37475" y="1214203"/>
                        </a:cubicBezTo>
                        <a:cubicBezTo>
                          <a:pt x="37475" y="1246778"/>
                          <a:pt x="42472" y="1279160"/>
                          <a:pt x="44970" y="1311639"/>
                        </a:cubicBezTo>
                        <a:cubicBezTo>
                          <a:pt x="29574" y="1357826"/>
                          <a:pt x="37475" y="1326224"/>
                          <a:pt x="37475" y="1409075"/>
                        </a:cubicBezTo>
                        <a:lnTo>
                          <a:pt x="142407" y="1401580"/>
                        </a:lnTo>
                        <a:cubicBezTo>
                          <a:pt x="139908" y="939383"/>
                          <a:pt x="137410" y="477187"/>
                          <a:pt x="134911" y="14990"/>
                        </a:cubicBezTo>
                        <a:lnTo>
                          <a:pt x="2248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Freeform 99"/>
                  <p:cNvSpPr/>
                  <p:nvPr/>
                </p:nvSpPr>
                <p:spPr>
                  <a:xfrm flipH="1">
                    <a:off x="4716014" y="3495425"/>
                    <a:ext cx="155789" cy="1975984"/>
                  </a:xfrm>
                  <a:custGeom>
                    <a:avLst/>
                    <a:gdLst>
                      <a:gd name="connsiteX0" fmla="*/ 22485 w 142407"/>
                      <a:gd name="connsiteY0" fmla="*/ 0 h 1409075"/>
                      <a:gd name="connsiteX1" fmla="*/ 14990 w 142407"/>
                      <a:gd name="connsiteY1" fmla="*/ 142406 h 1409075"/>
                      <a:gd name="connsiteX2" fmla="*/ 0 w 142407"/>
                      <a:gd name="connsiteY2" fmla="*/ 277318 h 1409075"/>
                      <a:gd name="connsiteX3" fmla="*/ 7495 w 142407"/>
                      <a:gd name="connsiteY3" fmla="*/ 344774 h 1409075"/>
                      <a:gd name="connsiteX4" fmla="*/ 0 w 142407"/>
                      <a:gd name="connsiteY4" fmla="*/ 367259 h 1409075"/>
                      <a:gd name="connsiteX5" fmla="*/ 14990 w 142407"/>
                      <a:gd name="connsiteY5" fmla="*/ 419724 h 1409075"/>
                      <a:gd name="connsiteX6" fmla="*/ 22485 w 142407"/>
                      <a:gd name="connsiteY6" fmla="*/ 539646 h 1409075"/>
                      <a:gd name="connsiteX7" fmla="*/ 37475 w 142407"/>
                      <a:gd name="connsiteY7" fmla="*/ 584616 h 1409075"/>
                      <a:gd name="connsiteX8" fmla="*/ 44970 w 142407"/>
                      <a:gd name="connsiteY8" fmla="*/ 652072 h 1409075"/>
                      <a:gd name="connsiteX9" fmla="*/ 29980 w 142407"/>
                      <a:gd name="connsiteY9" fmla="*/ 697042 h 1409075"/>
                      <a:gd name="connsiteX10" fmla="*/ 22485 w 142407"/>
                      <a:gd name="connsiteY10" fmla="*/ 966865 h 1409075"/>
                      <a:gd name="connsiteX11" fmla="*/ 29980 w 142407"/>
                      <a:gd name="connsiteY11" fmla="*/ 989351 h 1409075"/>
                      <a:gd name="connsiteX12" fmla="*/ 22485 w 142407"/>
                      <a:gd name="connsiteY12" fmla="*/ 1049311 h 1409075"/>
                      <a:gd name="connsiteX13" fmla="*/ 29980 w 142407"/>
                      <a:gd name="connsiteY13" fmla="*/ 1079292 h 1409075"/>
                      <a:gd name="connsiteX14" fmla="*/ 52466 w 142407"/>
                      <a:gd name="connsiteY14" fmla="*/ 1154242 h 1409075"/>
                      <a:gd name="connsiteX15" fmla="*/ 44970 w 142407"/>
                      <a:gd name="connsiteY15" fmla="*/ 1191718 h 1409075"/>
                      <a:gd name="connsiteX16" fmla="*/ 37475 w 142407"/>
                      <a:gd name="connsiteY16" fmla="*/ 1214203 h 1409075"/>
                      <a:gd name="connsiteX17" fmla="*/ 44970 w 142407"/>
                      <a:gd name="connsiteY17" fmla="*/ 1311639 h 1409075"/>
                      <a:gd name="connsiteX18" fmla="*/ 37475 w 142407"/>
                      <a:gd name="connsiteY18" fmla="*/ 1409075 h 1409075"/>
                      <a:gd name="connsiteX19" fmla="*/ 142407 w 142407"/>
                      <a:gd name="connsiteY19" fmla="*/ 1401580 h 1409075"/>
                      <a:gd name="connsiteX20" fmla="*/ 134911 w 142407"/>
                      <a:gd name="connsiteY20" fmla="*/ 14990 h 1409075"/>
                      <a:gd name="connsiteX21" fmla="*/ 22485 w 142407"/>
                      <a:gd name="connsiteY21" fmla="*/ 0 h 140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42407" h="1409075">
                        <a:moveTo>
                          <a:pt x="22485" y="0"/>
                        </a:moveTo>
                        <a:lnTo>
                          <a:pt x="14990" y="142406"/>
                        </a:lnTo>
                        <a:lnTo>
                          <a:pt x="0" y="277318"/>
                        </a:lnTo>
                        <a:cubicBezTo>
                          <a:pt x="2498" y="299803"/>
                          <a:pt x="7495" y="322150"/>
                          <a:pt x="7495" y="344774"/>
                        </a:cubicBezTo>
                        <a:cubicBezTo>
                          <a:pt x="7495" y="352674"/>
                          <a:pt x="0" y="359359"/>
                          <a:pt x="0" y="367259"/>
                        </a:cubicBezTo>
                        <a:cubicBezTo>
                          <a:pt x="0" y="376670"/>
                          <a:pt x="11456" y="409121"/>
                          <a:pt x="14990" y="419724"/>
                        </a:cubicBezTo>
                        <a:cubicBezTo>
                          <a:pt x="17488" y="459698"/>
                          <a:pt x="17074" y="499961"/>
                          <a:pt x="22485" y="539646"/>
                        </a:cubicBezTo>
                        <a:cubicBezTo>
                          <a:pt x="24620" y="555302"/>
                          <a:pt x="37475" y="584616"/>
                          <a:pt x="37475" y="584616"/>
                        </a:cubicBezTo>
                        <a:cubicBezTo>
                          <a:pt x="39973" y="607101"/>
                          <a:pt x="46475" y="629498"/>
                          <a:pt x="44970" y="652072"/>
                        </a:cubicBezTo>
                        <a:cubicBezTo>
                          <a:pt x="43919" y="667838"/>
                          <a:pt x="29980" y="697042"/>
                          <a:pt x="29980" y="697042"/>
                        </a:cubicBezTo>
                        <a:cubicBezTo>
                          <a:pt x="27482" y="786983"/>
                          <a:pt x="22485" y="876889"/>
                          <a:pt x="22485" y="966865"/>
                        </a:cubicBezTo>
                        <a:cubicBezTo>
                          <a:pt x="22485" y="974766"/>
                          <a:pt x="29980" y="981450"/>
                          <a:pt x="29980" y="989351"/>
                        </a:cubicBezTo>
                        <a:cubicBezTo>
                          <a:pt x="29980" y="1009493"/>
                          <a:pt x="24983" y="1029324"/>
                          <a:pt x="22485" y="1049311"/>
                        </a:cubicBezTo>
                        <a:cubicBezTo>
                          <a:pt x="24983" y="1059305"/>
                          <a:pt x="27020" y="1069425"/>
                          <a:pt x="29980" y="1079292"/>
                        </a:cubicBezTo>
                        <a:cubicBezTo>
                          <a:pt x="57360" y="1170561"/>
                          <a:pt x="35183" y="1085120"/>
                          <a:pt x="52466" y="1154242"/>
                        </a:cubicBezTo>
                        <a:cubicBezTo>
                          <a:pt x="49967" y="1166734"/>
                          <a:pt x="48060" y="1179359"/>
                          <a:pt x="44970" y="1191718"/>
                        </a:cubicBezTo>
                        <a:cubicBezTo>
                          <a:pt x="43054" y="1199383"/>
                          <a:pt x="37475" y="1206303"/>
                          <a:pt x="37475" y="1214203"/>
                        </a:cubicBezTo>
                        <a:cubicBezTo>
                          <a:pt x="37475" y="1246778"/>
                          <a:pt x="42472" y="1279160"/>
                          <a:pt x="44970" y="1311639"/>
                        </a:cubicBezTo>
                        <a:cubicBezTo>
                          <a:pt x="29574" y="1357826"/>
                          <a:pt x="37475" y="1326224"/>
                          <a:pt x="37475" y="1409075"/>
                        </a:cubicBezTo>
                        <a:lnTo>
                          <a:pt x="142407" y="1401580"/>
                        </a:lnTo>
                        <a:cubicBezTo>
                          <a:pt x="139908" y="939383"/>
                          <a:pt x="137410" y="477187"/>
                          <a:pt x="134911" y="14990"/>
                        </a:cubicBezTo>
                        <a:lnTo>
                          <a:pt x="2248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Freeform 100"/>
                  <p:cNvSpPr/>
                  <p:nvPr/>
                </p:nvSpPr>
                <p:spPr>
                  <a:xfrm>
                    <a:off x="4989059" y="1506511"/>
                    <a:ext cx="180000" cy="1386808"/>
                  </a:xfrm>
                  <a:custGeom>
                    <a:avLst/>
                    <a:gdLst>
                      <a:gd name="connsiteX0" fmla="*/ 0 w 149901"/>
                      <a:gd name="connsiteY0" fmla="*/ 0 h 1386808"/>
                      <a:gd name="connsiteX1" fmla="*/ 104931 w 149901"/>
                      <a:gd name="connsiteY1" fmla="*/ 0 h 1386808"/>
                      <a:gd name="connsiteX2" fmla="*/ 127416 w 149901"/>
                      <a:gd name="connsiteY2" fmla="*/ 179882 h 1386808"/>
                      <a:gd name="connsiteX3" fmla="*/ 142406 w 149901"/>
                      <a:gd name="connsiteY3" fmla="*/ 367259 h 1386808"/>
                      <a:gd name="connsiteX4" fmla="*/ 134911 w 149901"/>
                      <a:gd name="connsiteY4" fmla="*/ 457200 h 1386808"/>
                      <a:gd name="connsiteX5" fmla="*/ 119921 w 149901"/>
                      <a:gd name="connsiteY5" fmla="*/ 502171 h 1386808"/>
                      <a:gd name="connsiteX6" fmla="*/ 112426 w 149901"/>
                      <a:gd name="connsiteY6" fmla="*/ 524656 h 1386808"/>
                      <a:gd name="connsiteX7" fmla="*/ 119921 w 149901"/>
                      <a:gd name="connsiteY7" fmla="*/ 547141 h 1386808"/>
                      <a:gd name="connsiteX8" fmla="*/ 134911 w 149901"/>
                      <a:gd name="connsiteY8" fmla="*/ 764499 h 1386808"/>
                      <a:gd name="connsiteX9" fmla="*/ 142406 w 149901"/>
                      <a:gd name="connsiteY9" fmla="*/ 809469 h 1386808"/>
                      <a:gd name="connsiteX10" fmla="*/ 134911 w 149901"/>
                      <a:gd name="connsiteY10" fmla="*/ 1011837 h 1386808"/>
                      <a:gd name="connsiteX11" fmla="*/ 142406 w 149901"/>
                      <a:gd name="connsiteY11" fmla="*/ 1034322 h 1386808"/>
                      <a:gd name="connsiteX12" fmla="*/ 149901 w 149901"/>
                      <a:gd name="connsiteY12" fmla="*/ 1341620 h 1386808"/>
                      <a:gd name="connsiteX13" fmla="*/ 112426 w 149901"/>
                      <a:gd name="connsiteY13" fmla="*/ 1386591 h 1386808"/>
                      <a:gd name="connsiteX14" fmla="*/ 104931 w 149901"/>
                      <a:gd name="connsiteY14" fmla="*/ 1386591 h 1386808"/>
                      <a:gd name="connsiteX15" fmla="*/ 14990 w 149901"/>
                      <a:gd name="connsiteY15" fmla="*/ 1371600 h 1386808"/>
                      <a:gd name="connsiteX16" fmla="*/ 0 w 149901"/>
                      <a:gd name="connsiteY16" fmla="*/ 0 h 1386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9901" h="1386808">
                        <a:moveTo>
                          <a:pt x="0" y="0"/>
                        </a:moveTo>
                        <a:lnTo>
                          <a:pt x="104931" y="0"/>
                        </a:lnTo>
                        <a:lnTo>
                          <a:pt x="127416" y="179882"/>
                        </a:lnTo>
                        <a:cubicBezTo>
                          <a:pt x="130640" y="215350"/>
                          <a:pt x="142406" y="338876"/>
                          <a:pt x="142406" y="367259"/>
                        </a:cubicBezTo>
                        <a:cubicBezTo>
                          <a:pt x="142406" y="397343"/>
                          <a:pt x="139857" y="427525"/>
                          <a:pt x="134911" y="457200"/>
                        </a:cubicBezTo>
                        <a:cubicBezTo>
                          <a:pt x="132313" y="472786"/>
                          <a:pt x="124918" y="487181"/>
                          <a:pt x="119921" y="502171"/>
                        </a:cubicBezTo>
                        <a:lnTo>
                          <a:pt x="112426" y="524656"/>
                        </a:lnTo>
                        <a:cubicBezTo>
                          <a:pt x="114924" y="532151"/>
                          <a:pt x="118372" y="539394"/>
                          <a:pt x="119921" y="547141"/>
                        </a:cubicBezTo>
                        <a:cubicBezTo>
                          <a:pt x="134170" y="618388"/>
                          <a:pt x="129811" y="693103"/>
                          <a:pt x="134911" y="764499"/>
                        </a:cubicBezTo>
                        <a:cubicBezTo>
                          <a:pt x="135994" y="779657"/>
                          <a:pt x="139908" y="794479"/>
                          <a:pt x="142406" y="809469"/>
                        </a:cubicBezTo>
                        <a:cubicBezTo>
                          <a:pt x="139908" y="876925"/>
                          <a:pt x="134911" y="944335"/>
                          <a:pt x="134911" y="1011837"/>
                        </a:cubicBezTo>
                        <a:cubicBezTo>
                          <a:pt x="134911" y="1019737"/>
                          <a:pt x="142047" y="1026430"/>
                          <a:pt x="142406" y="1034322"/>
                        </a:cubicBezTo>
                        <a:cubicBezTo>
                          <a:pt x="147059" y="1136679"/>
                          <a:pt x="147403" y="1239187"/>
                          <a:pt x="149901" y="1341620"/>
                        </a:cubicBezTo>
                        <a:cubicBezTo>
                          <a:pt x="140931" y="1386470"/>
                          <a:pt x="154324" y="1378211"/>
                          <a:pt x="112426" y="1386591"/>
                        </a:cubicBezTo>
                        <a:cubicBezTo>
                          <a:pt x="109976" y="1387081"/>
                          <a:pt x="107429" y="1386591"/>
                          <a:pt x="104931" y="1386591"/>
                        </a:cubicBezTo>
                        <a:lnTo>
                          <a:pt x="14990" y="137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Freeform 101"/>
                  <p:cNvSpPr/>
                  <p:nvPr/>
                </p:nvSpPr>
                <p:spPr>
                  <a:xfrm flipH="1">
                    <a:off x="3896923" y="1506511"/>
                    <a:ext cx="180000" cy="1386808"/>
                  </a:xfrm>
                  <a:custGeom>
                    <a:avLst/>
                    <a:gdLst>
                      <a:gd name="connsiteX0" fmla="*/ 0 w 149901"/>
                      <a:gd name="connsiteY0" fmla="*/ 0 h 1386808"/>
                      <a:gd name="connsiteX1" fmla="*/ 104931 w 149901"/>
                      <a:gd name="connsiteY1" fmla="*/ 0 h 1386808"/>
                      <a:gd name="connsiteX2" fmla="*/ 127416 w 149901"/>
                      <a:gd name="connsiteY2" fmla="*/ 179882 h 1386808"/>
                      <a:gd name="connsiteX3" fmla="*/ 142406 w 149901"/>
                      <a:gd name="connsiteY3" fmla="*/ 367259 h 1386808"/>
                      <a:gd name="connsiteX4" fmla="*/ 134911 w 149901"/>
                      <a:gd name="connsiteY4" fmla="*/ 457200 h 1386808"/>
                      <a:gd name="connsiteX5" fmla="*/ 119921 w 149901"/>
                      <a:gd name="connsiteY5" fmla="*/ 502171 h 1386808"/>
                      <a:gd name="connsiteX6" fmla="*/ 112426 w 149901"/>
                      <a:gd name="connsiteY6" fmla="*/ 524656 h 1386808"/>
                      <a:gd name="connsiteX7" fmla="*/ 119921 w 149901"/>
                      <a:gd name="connsiteY7" fmla="*/ 547141 h 1386808"/>
                      <a:gd name="connsiteX8" fmla="*/ 134911 w 149901"/>
                      <a:gd name="connsiteY8" fmla="*/ 764499 h 1386808"/>
                      <a:gd name="connsiteX9" fmla="*/ 142406 w 149901"/>
                      <a:gd name="connsiteY9" fmla="*/ 809469 h 1386808"/>
                      <a:gd name="connsiteX10" fmla="*/ 134911 w 149901"/>
                      <a:gd name="connsiteY10" fmla="*/ 1011837 h 1386808"/>
                      <a:gd name="connsiteX11" fmla="*/ 142406 w 149901"/>
                      <a:gd name="connsiteY11" fmla="*/ 1034322 h 1386808"/>
                      <a:gd name="connsiteX12" fmla="*/ 149901 w 149901"/>
                      <a:gd name="connsiteY12" fmla="*/ 1341620 h 1386808"/>
                      <a:gd name="connsiteX13" fmla="*/ 112426 w 149901"/>
                      <a:gd name="connsiteY13" fmla="*/ 1386591 h 1386808"/>
                      <a:gd name="connsiteX14" fmla="*/ 104931 w 149901"/>
                      <a:gd name="connsiteY14" fmla="*/ 1386591 h 1386808"/>
                      <a:gd name="connsiteX15" fmla="*/ 14990 w 149901"/>
                      <a:gd name="connsiteY15" fmla="*/ 1371600 h 1386808"/>
                      <a:gd name="connsiteX16" fmla="*/ 0 w 149901"/>
                      <a:gd name="connsiteY16" fmla="*/ 0 h 1386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9901" h="1386808">
                        <a:moveTo>
                          <a:pt x="0" y="0"/>
                        </a:moveTo>
                        <a:lnTo>
                          <a:pt x="104931" y="0"/>
                        </a:lnTo>
                        <a:lnTo>
                          <a:pt x="127416" y="179882"/>
                        </a:lnTo>
                        <a:cubicBezTo>
                          <a:pt x="130640" y="215350"/>
                          <a:pt x="142406" y="338876"/>
                          <a:pt x="142406" y="367259"/>
                        </a:cubicBezTo>
                        <a:cubicBezTo>
                          <a:pt x="142406" y="397343"/>
                          <a:pt x="139857" y="427525"/>
                          <a:pt x="134911" y="457200"/>
                        </a:cubicBezTo>
                        <a:cubicBezTo>
                          <a:pt x="132313" y="472786"/>
                          <a:pt x="124918" y="487181"/>
                          <a:pt x="119921" y="502171"/>
                        </a:cubicBezTo>
                        <a:lnTo>
                          <a:pt x="112426" y="524656"/>
                        </a:lnTo>
                        <a:cubicBezTo>
                          <a:pt x="114924" y="532151"/>
                          <a:pt x="118372" y="539394"/>
                          <a:pt x="119921" y="547141"/>
                        </a:cubicBezTo>
                        <a:cubicBezTo>
                          <a:pt x="134170" y="618388"/>
                          <a:pt x="129811" y="693103"/>
                          <a:pt x="134911" y="764499"/>
                        </a:cubicBezTo>
                        <a:cubicBezTo>
                          <a:pt x="135994" y="779657"/>
                          <a:pt x="139908" y="794479"/>
                          <a:pt x="142406" y="809469"/>
                        </a:cubicBezTo>
                        <a:cubicBezTo>
                          <a:pt x="139908" y="876925"/>
                          <a:pt x="134911" y="944335"/>
                          <a:pt x="134911" y="1011837"/>
                        </a:cubicBezTo>
                        <a:cubicBezTo>
                          <a:pt x="134911" y="1019737"/>
                          <a:pt x="142047" y="1026430"/>
                          <a:pt x="142406" y="1034322"/>
                        </a:cubicBezTo>
                        <a:cubicBezTo>
                          <a:pt x="147059" y="1136679"/>
                          <a:pt x="147403" y="1239187"/>
                          <a:pt x="149901" y="1341620"/>
                        </a:cubicBezTo>
                        <a:cubicBezTo>
                          <a:pt x="140931" y="1386470"/>
                          <a:pt x="154324" y="1378211"/>
                          <a:pt x="112426" y="1386591"/>
                        </a:cubicBezTo>
                        <a:cubicBezTo>
                          <a:pt x="109976" y="1387081"/>
                          <a:pt x="107429" y="1386591"/>
                          <a:pt x="104931" y="1386591"/>
                        </a:cubicBezTo>
                        <a:lnTo>
                          <a:pt x="14990" y="137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4062334" y="1487834"/>
                  <a:ext cx="953482" cy="3961091"/>
                  <a:chOff x="4062334" y="1487834"/>
                  <a:chExt cx="953482" cy="3961091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4211960" y="1501249"/>
                    <a:ext cx="146681" cy="20213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4720441" y="1495522"/>
                    <a:ext cx="146630" cy="20270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4871739" y="1487834"/>
                    <a:ext cx="144077" cy="11440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4062334" y="1487834"/>
                    <a:ext cx="144077" cy="11440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4371822" y="1487834"/>
                    <a:ext cx="344192" cy="39610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4067944" y="1487835"/>
                <a:ext cx="928609" cy="3973852"/>
                <a:chOff x="4067944" y="1487835"/>
                <a:chExt cx="928609" cy="3973852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355976" y="1487835"/>
                  <a:ext cx="0" cy="396044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716016" y="1501247"/>
                  <a:ext cx="0" cy="396044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4855477" y="1501247"/>
                  <a:ext cx="4554" cy="2215461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211960" y="1501247"/>
                  <a:ext cx="0" cy="2215461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996553" y="1501247"/>
                  <a:ext cx="0" cy="136318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4067944" y="1501247"/>
                  <a:ext cx="0" cy="136318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5" name="Rectangle 114"/>
            <p:cNvSpPr/>
            <p:nvPr/>
          </p:nvSpPr>
          <p:spPr>
            <a:xfrm>
              <a:off x="7808865" y="5587365"/>
              <a:ext cx="32400" cy="20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712672" y="5587365"/>
              <a:ext cx="32400" cy="20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4296" y="1417411"/>
            <a:ext cx="2660026" cy="2576251"/>
          </a:xfrm>
          <a:prstGeom prst="rect">
            <a:avLst/>
          </a:prstGeom>
        </p:spPr>
      </p:pic>
      <p:grpSp>
        <p:nvGrpSpPr>
          <p:cNvPr id="130" name="Group 129"/>
          <p:cNvGrpSpPr/>
          <p:nvPr/>
        </p:nvGrpSpPr>
        <p:grpSpPr>
          <a:xfrm>
            <a:off x="5812454" y="3403912"/>
            <a:ext cx="2008376" cy="2575218"/>
            <a:chOff x="5812454" y="3403912"/>
            <a:chExt cx="2008376" cy="2575218"/>
          </a:xfrm>
        </p:grpSpPr>
        <p:grpSp>
          <p:nvGrpSpPr>
            <p:cNvPr id="43" name="Group 42"/>
            <p:cNvGrpSpPr/>
            <p:nvPr/>
          </p:nvGrpSpPr>
          <p:grpSpPr>
            <a:xfrm>
              <a:off x="5812454" y="3403912"/>
              <a:ext cx="2008376" cy="2575218"/>
              <a:chOff x="5812454" y="3403912"/>
              <a:chExt cx="2008376" cy="2575218"/>
            </a:xfrm>
          </p:grpSpPr>
          <p:sp>
            <p:nvSpPr>
              <p:cNvPr id="16" name="Can 15"/>
              <p:cNvSpPr/>
              <p:nvPr/>
            </p:nvSpPr>
            <p:spPr>
              <a:xfrm rot="16617862" flipV="1">
                <a:off x="5989869" y="3226497"/>
                <a:ext cx="115200" cy="470030"/>
              </a:xfrm>
              <a:prstGeom prst="can">
                <a:avLst>
                  <a:gd name="adj" fmla="val 28090"/>
                </a:avLst>
              </a:prstGeom>
              <a:solidFill>
                <a:schemeClr val="accent5">
                  <a:alpha val="9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Can 103"/>
              <p:cNvSpPr/>
              <p:nvPr/>
            </p:nvSpPr>
            <p:spPr>
              <a:xfrm rot="16200000" flipV="1">
                <a:off x="6907745" y="2784542"/>
                <a:ext cx="86400" cy="1405093"/>
              </a:xfrm>
              <a:prstGeom prst="can">
                <a:avLst/>
              </a:prstGeom>
              <a:solidFill>
                <a:schemeClr val="accent5">
                  <a:alpha val="9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Bent Arrow 14"/>
              <p:cNvSpPr/>
              <p:nvPr/>
            </p:nvSpPr>
            <p:spPr>
              <a:xfrm rot="5400000">
                <a:off x="6471885" y="4630184"/>
                <a:ext cx="2520000" cy="177891"/>
              </a:xfrm>
              <a:prstGeom prst="bentArrow">
                <a:avLst>
                  <a:gd name="adj1" fmla="val 29285"/>
                  <a:gd name="adj2" fmla="val 25000"/>
                  <a:gd name="adj3" fmla="val 25000"/>
                  <a:gd name="adj4" fmla="val 52317"/>
                </a:avLst>
              </a:prstGeom>
              <a:solidFill>
                <a:schemeClr val="accent5">
                  <a:alpha val="90000"/>
                </a:schemeClr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517496" y="3474369"/>
              <a:ext cx="1266292" cy="1441071"/>
              <a:chOff x="6517496" y="3474369"/>
              <a:chExt cx="1266292" cy="1441071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517496" y="3481989"/>
                <a:ext cx="252000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7008220" y="3474369"/>
                <a:ext cx="252000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7783788" y="4663440"/>
                <a:ext cx="0" cy="252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6184117" y="5811018"/>
            <a:ext cx="2166321" cy="416023"/>
            <a:chOff x="6184117" y="5811018"/>
            <a:chExt cx="2166321" cy="416023"/>
          </a:xfrm>
        </p:grpSpPr>
        <p:sp>
          <p:nvSpPr>
            <p:cNvPr id="132" name="Cloud 131"/>
            <p:cNvSpPr/>
            <p:nvPr/>
          </p:nvSpPr>
          <p:spPr>
            <a:xfrm>
              <a:off x="7747734" y="5915816"/>
              <a:ext cx="602704" cy="310833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Cloud 132"/>
            <p:cNvSpPr/>
            <p:nvPr/>
          </p:nvSpPr>
          <p:spPr>
            <a:xfrm>
              <a:off x="7181084" y="5915816"/>
              <a:ext cx="602704" cy="311225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Cloud 133"/>
            <p:cNvSpPr/>
            <p:nvPr/>
          </p:nvSpPr>
          <p:spPr>
            <a:xfrm>
              <a:off x="6812389" y="5811018"/>
              <a:ext cx="454300" cy="310833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loud 134"/>
            <p:cNvSpPr/>
            <p:nvPr/>
          </p:nvSpPr>
          <p:spPr>
            <a:xfrm rot="658421">
              <a:off x="6184117" y="5846581"/>
              <a:ext cx="642619" cy="218206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27662" y="3547184"/>
            <a:ext cx="106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18857" y="3106885"/>
            <a:ext cx="12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25206" y="5933896"/>
            <a:ext cx="12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16200000" flipV="1">
            <a:off x="7792275" y="3722103"/>
            <a:ext cx="448939" cy="276420"/>
          </a:xfrm>
          <a:prstGeom prst="bentUpArrow">
            <a:avLst>
              <a:gd name="adj1" fmla="val 6512"/>
              <a:gd name="adj2" fmla="val 9979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2821" y="3500085"/>
            <a:ext cx="87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b-NO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6015" y="5120658"/>
            <a:ext cx="4672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of the major challenges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CO</a:t>
            </a:r>
            <a:r>
              <a:rPr lang="en-US" sz="16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its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subsurface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safely in the 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622955" y="6300737"/>
            <a:ext cx="2276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Xue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Ohsumi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2004)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913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/>
      <p:bldP spid="66" grpId="0"/>
      <p:bldP spid="67" grpId="0"/>
      <p:bldP spid="4" grpId="0" animBg="1"/>
      <p:bldP spid="8" grpId="0"/>
      <p:bldP spid="70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475929" y="838888"/>
            <a:ext cx="8039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Time-lapse (4D)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seismic is one of the powerful tools for monitoring and detection of leakage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: </a:t>
            </a:r>
            <a:r>
              <a:rPr lang="en-GB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frequency versus Lab frequency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8" name="Pictur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1204912" y="1701697"/>
            <a:ext cx="5227200" cy="112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8120" y="1986298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(Murphy III, </a:t>
            </a:r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1982)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3260" y="2039821"/>
            <a:ext cx="1406770" cy="535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5580186" y="2036499"/>
            <a:ext cx="720000" cy="535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ZoneTexte 5"/>
          <p:cNvSpPr txBox="1">
            <a:spLocks noChangeArrowheads="1"/>
          </p:cNvSpPr>
          <p:nvPr/>
        </p:nvSpPr>
        <p:spPr bwMode="auto">
          <a:xfrm>
            <a:off x="475928" y="2978958"/>
            <a:ext cx="7980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Velocities </a:t>
            </a:r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partially saturated rocks exhibit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(change with frequency)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645" y="47002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wave velocity </a:t>
            </a:r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Pore fluid and pore pressure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Degree of saturation of pore fluid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pressure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Porosity and permeability of the rock, 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928" y="3405873"/>
            <a:ext cx="8261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possible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measure the </a:t>
            </a:r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stiffness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a rock </a:t>
            </a:r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seismic 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 (in the lab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velocities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calculated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assumption of a homogeneous rock mass and the absence of macroscopic dispersion effects (Spencer, 1981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78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0" grpId="0" animBg="1"/>
      <p:bldP spid="12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475929" y="838888"/>
            <a:ext cx="8131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CO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water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pressure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room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dissolved into water.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 procedure 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451567" y="1737656"/>
            <a:ext cx="8131374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nb-NO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lang="en-GB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water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saturated with CO</a:t>
            </a:r>
            <a:r>
              <a:rPr lang="en-GB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sample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 pressure slightly ( ̴ 5%) higher than the mixed pressure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Prevent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come out of water during this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463748" y="3131214"/>
            <a:ext cx="813137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nb-NO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lang="en-GB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GB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AutoNum type="arabicPeriod"/>
            </a:pPr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of pore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constant differential stress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decrease of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solubility and some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called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«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free CO</a:t>
            </a:r>
            <a:r>
              <a:rPr lang="en-GB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» come out of the solution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is distributed at different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the sample (assumed homogeneous at mesoscopic scale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478494" y="5165115"/>
            <a:ext cx="8131374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nb-NO" sz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lang="en-GB" sz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GB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sz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AutoNum type="arabicPeriod"/>
            </a:pPr>
            <a:endParaRPr lang="en-GB" sz="1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GB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sz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AutoNum type="arabicPeriod"/>
            </a:pPr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the degree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saturation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free CO</a:t>
            </a:r>
            <a:r>
              <a:rPr lang="en-GB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different decrease of pore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(based on thermodynamic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properties of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water)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23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GB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setups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286" name="Group 285"/>
          <p:cNvGrpSpPr/>
          <p:nvPr/>
        </p:nvGrpSpPr>
        <p:grpSpPr>
          <a:xfrm>
            <a:off x="5260195" y="1268851"/>
            <a:ext cx="3794574" cy="5106136"/>
            <a:chOff x="4903512" y="883027"/>
            <a:chExt cx="4114098" cy="5202962"/>
          </a:xfrm>
        </p:grpSpPr>
        <p:grpSp>
          <p:nvGrpSpPr>
            <p:cNvPr id="87" name="Group 86"/>
            <p:cNvGrpSpPr/>
            <p:nvPr/>
          </p:nvGrpSpPr>
          <p:grpSpPr>
            <a:xfrm>
              <a:off x="4903512" y="883027"/>
              <a:ext cx="4114098" cy="5202962"/>
              <a:chOff x="677643" y="949046"/>
              <a:chExt cx="4457572" cy="558131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793395" y="1230535"/>
                <a:ext cx="2979105" cy="4639401"/>
                <a:chOff x="793395" y="1230535"/>
                <a:chExt cx="2979105" cy="4639401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2086817" y="5530387"/>
                  <a:ext cx="0" cy="339549"/>
                </a:xfrm>
                <a:prstGeom prst="straightConnector1">
                  <a:avLst/>
                </a:prstGeom>
                <a:ln w="158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1789776" y="5504991"/>
                  <a:ext cx="0" cy="26243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up 80"/>
                <p:cNvGrpSpPr/>
                <p:nvPr/>
              </p:nvGrpSpPr>
              <p:grpSpPr>
                <a:xfrm>
                  <a:off x="1238817" y="1230535"/>
                  <a:ext cx="2410968" cy="4292232"/>
                  <a:chOff x="1238817" y="1230535"/>
                  <a:chExt cx="2410968" cy="4292232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238817" y="1230535"/>
                    <a:ext cx="2410968" cy="4292232"/>
                    <a:chOff x="1238817" y="1230535"/>
                    <a:chExt cx="2410968" cy="4292232"/>
                  </a:xfrm>
                </p:grpSpPr>
                <p:sp>
                  <p:nvSpPr>
                    <p:cNvPr id="4" name="Frame 3"/>
                    <p:cNvSpPr/>
                    <p:nvPr/>
                  </p:nvSpPr>
                  <p:spPr>
                    <a:xfrm>
                      <a:off x="1238817" y="1710285"/>
                      <a:ext cx="2410968" cy="3377530"/>
                    </a:xfrm>
                    <a:prstGeom prst="frame">
                      <a:avLst>
                        <a:gd name="adj1" fmla="val 7367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2319772" y="1230535"/>
                      <a:ext cx="249058" cy="88313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2869113" y="2416405"/>
                      <a:ext cx="82169" cy="1147848"/>
                      <a:chOff x="2869113" y="2416405"/>
                      <a:chExt cx="82169" cy="1147848"/>
                    </a:xfrm>
                  </p:grpSpPr>
                  <p:sp>
                    <p:nvSpPr>
                      <p:cNvPr id="58" name="Down Arrow 57"/>
                      <p:cNvSpPr/>
                      <p:nvPr/>
                    </p:nvSpPr>
                    <p:spPr>
                      <a:xfrm flipH="1">
                        <a:off x="2885158" y="2636201"/>
                        <a:ext cx="45719" cy="928052"/>
                      </a:xfrm>
                      <a:prstGeom prst="downArrow">
                        <a:avLst>
                          <a:gd name="adj1" fmla="val 50000"/>
                          <a:gd name="adj2" fmla="val 116723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2869113" y="2416405"/>
                        <a:ext cx="82169" cy="23789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117972" y="2113674"/>
                      <a:ext cx="664306" cy="17193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2319772" y="2291972"/>
                      <a:ext cx="249058" cy="452418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1868301" y="2485239"/>
                      <a:ext cx="1152000" cy="66656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2310502" y="2751519"/>
                      <a:ext cx="267598" cy="651691"/>
                    </a:xfrm>
                    <a:prstGeom prst="rect">
                      <a:avLst/>
                    </a:prstGeom>
                    <a:blipFill>
                      <a:blip r:embed="rId3"/>
                      <a:tile tx="0" ty="0" sx="100000" sy="100000" flip="none" algn="tl"/>
                    </a:blip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2319772" y="3403210"/>
                      <a:ext cx="249058" cy="363805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2319772" y="3768166"/>
                      <a:ext cx="249058" cy="180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2319772" y="3921189"/>
                      <a:ext cx="249058" cy="198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2174672" y="4559609"/>
                      <a:ext cx="539258" cy="34875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2117972" y="4113348"/>
                      <a:ext cx="664306" cy="3600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2246301" y="4477039"/>
                      <a:ext cx="396000" cy="8257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2404482" y="3030220"/>
                      <a:ext cx="72018" cy="9185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63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404482" y="3799093"/>
                      <a:ext cx="72018" cy="9185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63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H="1">
                      <a:off x="2308860" y="2654300"/>
                      <a:ext cx="0" cy="828000"/>
                    </a:xfrm>
                    <a:prstGeom prst="line">
                      <a:avLst/>
                    </a:prstGeom>
                    <a:ln w="22225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>
                      <a:off x="2575560" y="2654300"/>
                      <a:ext cx="0" cy="828000"/>
                    </a:xfrm>
                    <a:prstGeom prst="line">
                      <a:avLst/>
                    </a:prstGeom>
                    <a:ln w="22225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U-Turn Arrow 46"/>
                    <p:cNvSpPr/>
                    <p:nvPr/>
                  </p:nvSpPr>
                  <p:spPr>
                    <a:xfrm>
                      <a:off x="1774998" y="2579691"/>
                      <a:ext cx="688365" cy="2855691"/>
                    </a:xfrm>
                    <a:prstGeom prst="uturnArrow">
                      <a:avLst>
                        <a:gd name="adj1" fmla="val 3979"/>
                        <a:gd name="adj2" fmla="val 2543"/>
                        <a:gd name="adj3" fmla="val 0"/>
                        <a:gd name="adj4" fmla="val 1377"/>
                        <a:gd name="adj5" fmla="val 6105"/>
                      </a:avLst>
                    </a:prstGeom>
                    <a:solidFill>
                      <a:schemeClr val="bg1"/>
                    </a:solidFill>
                    <a:ln w="635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072109" y="3403681"/>
                      <a:ext cx="385643" cy="2119086"/>
                      <a:chOff x="2072109" y="3403681"/>
                      <a:chExt cx="385643" cy="2119086"/>
                    </a:xfrm>
                  </p:grpSpPr>
                  <p:sp>
                    <p:nvSpPr>
                      <p:cNvPr id="48" name="Bent Arrow 47"/>
                      <p:cNvSpPr/>
                      <p:nvPr/>
                    </p:nvSpPr>
                    <p:spPr>
                      <a:xfrm flipH="1" flipV="1">
                        <a:off x="2311257" y="3403681"/>
                        <a:ext cx="146495" cy="111024"/>
                      </a:xfrm>
                      <a:prstGeom prst="bentArrow">
                        <a:avLst>
                          <a:gd name="adj1" fmla="val 29225"/>
                          <a:gd name="adj2" fmla="val 13469"/>
                          <a:gd name="adj3" fmla="val 0"/>
                          <a:gd name="adj4" fmla="val 0"/>
                        </a:avLst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9" name="Bent Arrow 48"/>
                      <p:cNvSpPr/>
                      <p:nvPr/>
                    </p:nvSpPr>
                    <p:spPr>
                      <a:xfrm>
                        <a:off x="2072109" y="3487908"/>
                        <a:ext cx="245926" cy="2034859"/>
                      </a:xfrm>
                      <a:prstGeom prst="bentArrow">
                        <a:avLst>
                          <a:gd name="adj1" fmla="val 10067"/>
                          <a:gd name="adj2" fmla="val 5034"/>
                          <a:gd name="adj3" fmla="val 0"/>
                          <a:gd name="adj4" fmla="val 1663"/>
                        </a:avLst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5" name="Bent Arrow 54"/>
                    <p:cNvSpPr/>
                    <p:nvPr/>
                  </p:nvSpPr>
                  <p:spPr>
                    <a:xfrm rot="5400000">
                      <a:off x="1300386" y="1313277"/>
                      <a:ext cx="593409" cy="542421"/>
                    </a:xfrm>
                    <a:prstGeom prst="bentArrow">
                      <a:avLst>
                        <a:gd name="adj1" fmla="val 7357"/>
                        <a:gd name="adj2" fmla="val 10000"/>
                        <a:gd name="adj3" fmla="val 0"/>
                        <a:gd name="adj4" fmla="val 0"/>
                      </a:avLst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5" name="Rectangle 34"/>
                  <p:cNvSpPr/>
                  <p:nvPr/>
                </p:nvSpPr>
                <p:spPr>
                  <a:xfrm>
                    <a:off x="1868301" y="3572214"/>
                    <a:ext cx="1152000" cy="6665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88" name="Straight Arrow Connector 87"/>
                <p:cNvCxnSpPr/>
                <p:nvPr/>
              </p:nvCxnSpPr>
              <p:spPr>
                <a:xfrm flipH="1">
                  <a:off x="2440491" y="3297164"/>
                  <a:ext cx="1296000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897582" y="1287783"/>
                  <a:ext cx="34123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 flipH="1" flipV="1">
                  <a:off x="793395" y="1325699"/>
                  <a:ext cx="340581" cy="184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H="1">
                  <a:off x="2476500" y="3076147"/>
                  <a:ext cx="1296000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H="1">
                  <a:off x="2559907" y="1296629"/>
                  <a:ext cx="444741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>
                  <a:off x="2869113" y="1565920"/>
                  <a:ext cx="0" cy="15770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flipH="1">
                  <a:off x="2866747" y="1565920"/>
                  <a:ext cx="444741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 flipH="1">
                  <a:off x="2908017" y="2751519"/>
                  <a:ext cx="864483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flipH="1">
                  <a:off x="2546625" y="4020189"/>
                  <a:ext cx="628408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H="1">
                  <a:off x="2549637" y="3839664"/>
                  <a:ext cx="1141830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flipH="1">
                  <a:off x="3175033" y="4556424"/>
                  <a:ext cx="597467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/>
                <p:nvPr/>
              </p:nvCxnSpPr>
              <p:spPr>
                <a:xfrm flipH="1">
                  <a:off x="3175033" y="4020189"/>
                  <a:ext cx="1" cy="53942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82"/>
              <p:cNvSpPr txBox="1"/>
              <p:nvPr/>
            </p:nvSpPr>
            <p:spPr>
              <a:xfrm>
                <a:off x="1505766" y="5837031"/>
                <a:ext cx="2553022" cy="693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/>
                  <a:t>Pore fluid lines</a:t>
                </a:r>
                <a:r>
                  <a:rPr lang="en-GB" sz="1200" dirty="0" smtClean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1200" dirty="0" smtClean="0"/>
                  <a:t>Water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1200" b="1" dirty="0" smtClean="0">
                    <a:solidFill>
                      <a:srgbClr val="0000FF"/>
                    </a:solidFill>
                  </a:rPr>
                  <a:t>Water + dissolved CO</a:t>
                </a:r>
                <a:r>
                  <a:rPr lang="en-GB" sz="12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GB" sz="1200" b="1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77643" y="949046"/>
                <a:ext cx="1744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Confining fluid line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564378" y="3122074"/>
                <a:ext cx="10809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818080" y="1116220"/>
                <a:ext cx="10809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Piston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75033" y="1400192"/>
                <a:ext cx="19054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Confining chamber</a:t>
                </a:r>
                <a:endParaRPr lang="en-GB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75468" y="2901842"/>
                <a:ext cx="12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Strain Gauge 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720126" y="2583235"/>
                <a:ext cx="12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LVDT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695648" y="4330363"/>
                <a:ext cx="1282869" cy="49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Piezoelectric force sensor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710975" y="3593733"/>
                <a:ext cx="1424240" cy="49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Aluminium with strain gauge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110708" y="5194612"/>
                <a:ext cx="5917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GB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endParaRPr lang="en-GB" sz="1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306432" y="5073187"/>
                <a:ext cx="5917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GB" sz="12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  <a:endParaRPr lang="en-GB" sz="1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Flowchart: Collate 173"/>
            <p:cNvSpPr/>
            <p:nvPr/>
          </p:nvSpPr>
          <p:spPr>
            <a:xfrm>
              <a:off x="6152822" y="4938476"/>
              <a:ext cx="102563" cy="121920"/>
            </a:xfrm>
            <a:prstGeom prst="flowChartCol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5" name="Flowchart: Collate 174"/>
            <p:cNvSpPr/>
            <p:nvPr/>
          </p:nvSpPr>
          <p:spPr>
            <a:xfrm>
              <a:off x="5879188" y="4866339"/>
              <a:ext cx="102563" cy="121920"/>
            </a:xfrm>
            <a:prstGeom prst="flowChartCol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192171" y="1482109"/>
            <a:ext cx="5064677" cy="4084307"/>
            <a:chOff x="187844" y="1308428"/>
            <a:chExt cx="5064677" cy="4084307"/>
          </a:xfrm>
        </p:grpSpPr>
        <p:cxnSp>
          <p:nvCxnSpPr>
            <p:cNvPr id="396" name="Straight Arrow Connector 395"/>
            <p:cNvCxnSpPr/>
            <p:nvPr/>
          </p:nvCxnSpPr>
          <p:spPr>
            <a:xfrm flipV="1">
              <a:off x="4943507" y="1308428"/>
              <a:ext cx="0" cy="10356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" name="Group 286"/>
            <p:cNvGrpSpPr/>
            <p:nvPr/>
          </p:nvGrpSpPr>
          <p:grpSpPr>
            <a:xfrm>
              <a:off x="187844" y="1374372"/>
              <a:ext cx="5064677" cy="4018363"/>
              <a:chOff x="83209" y="236455"/>
              <a:chExt cx="5065092" cy="4018523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83209" y="236455"/>
                <a:ext cx="5065092" cy="4018523"/>
                <a:chOff x="83209" y="236455"/>
                <a:chExt cx="5065092" cy="4018523"/>
              </a:xfrm>
            </p:grpSpPr>
            <p:sp>
              <p:nvSpPr>
                <p:cNvPr id="297" name="U-Turn Arrow 296"/>
                <p:cNvSpPr/>
                <p:nvPr/>
              </p:nvSpPr>
              <p:spPr>
                <a:xfrm rot="10800000">
                  <a:off x="2707574" y="3283527"/>
                  <a:ext cx="349577" cy="510540"/>
                </a:xfrm>
                <a:prstGeom prst="uturnArrow">
                  <a:avLst>
                    <a:gd name="adj1" fmla="val 1716"/>
                    <a:gd name="adj2" fmla="val 1"/>
                    <a:gd name="adj3" fmla="val 0"/>
                    <a:gd name="adj4" fmla="val 21576"/>
                    <a:gd name="adj5" fmla="val 100000"/>
                  </a:avLst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U-Turn Arrow 297"/>
                <p:cNvSpPr/>
                <p:nvPr/>
              </p:nvSpPr>
              <p:spPr>
                <a:xfrm rot="5400000">
                  <a:off x="4120288" y="1595016"/>
                  <a:ext cx="444656" cy="1049397"/>
                </a:xfrm>
                <a:prstGeom prst="uturnArrow">
                  <a:avLst>
                    <a:gd name="adj1" fmla="val 1716"/>
                    <a:gd name="adj2" fmla="val 1"/>
                    <a:gd name="adj3" fmla="val 0"/>
                    <a:gd name="adj4" fmla="val 21576"/>
                    <a:gd name="adj5" fmla="val 56403"/>
                  </a:avLst>
                </a:prstGeom>
                <a:solidFill>
                  <a:srgbClr val="00B0F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9" name="Group 298"/>
                <p:cNvGrpSpPr/>
                <p:nvPr/>
              </p:nvGrpSpPr>
              <p:grpSpPr>
                <a:xfrm>
                  <a:off x="83209" y="236455"/>
                  <a:ext cx="5065092" cy="4018523"/>
                  <a:chOff x="-80388" y="236455"/>
                  <a:chExt cx="5065365" cy="4018523"/>
                </a:xfrm>
              </p:grpSpPr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0" y="393856"/>
                    <a:ext cx="4984977" cy="3817438"/>
                    <a:chOff x="0" y="393856"/>
                    <a:chExt cx="4984977" cy="3817438"/>
                  </a:xfrm>
                </p:grpSpPr>
                <p:grpSp>
                  <p:nvGrpSpPr>
                    <p:cNvPr id="323" name="Group 322"/>
                    <p:cNvGrpSpPr/>
                    <p:nvPr/>
                  </p:nvGrpSpPr>
                  <p:grpSpPr>
                    <a:xfrm>
                      <a:off x="170217" y="410159"/>
                      <a:ext cx="4814760" cy="3641704"/>
                      <a:chOff x="-387024" y="-155815"/>
                      <a:chExt cx="4815376" cy="3642315"/>
                    </a:xfrm>
                  </p:grpSpPr>
                  <p:sp>
                    <p:nvSpPr>
                      <p:cNvPr id="329" name="Flowchart: Collate 328"/>
                      <p:cNvSpPr/>
                      <p:nvPr/>
                    </p:nvSpPr>
                    <p:spPr>
                      <a:xfrm rot="5400000">
                        <a:off x="2398485" y="351972"/>
                        <a:ext cx="89535" cy="101600"/>
                      </a:xfrm>
                      <a:prstGeom prst="flowChartCollat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330" name="Group 329"/>
                      <p:cNvGrpSpPr/>
                      <p:nvPr/>
                    </p:nvGrpSpPr>
                    <p:grpSpPr>
                      <a:xfrm>
                        <a:off x="-387024" y="-155815"/>
                        <a:ext cx="4815376" cy="3642315"/>
                        <a:chOff x="-387024" y="-155815"/>
                        <a:chExt cx="4815376" cy="3642315"/>
                      </a:xfrm>
                    </p:grpSpPr>
                    <p:grpSp>
                      <p:nvGrpSpPr>
                        <p:cNvPr id="331" name="Group 330"/>
                        <p:cNvGrpSpPr/>
                        <p:nvPr/>
                      </p:nvGrpSpPr>
                      <p:grpSpPr>
                        <a:xfrm>
                          <a:off x="-387024" y="-155815"/>
                          <a:ext cx="4504450" cy="3605569"/>
                          <a:chOff x="-387024" y="-155815"/>
                          <a:chExt cx="4504450" cy="3605569"/>
                        </a:xfrm>
                      </p:grpSpPr>
                      <p:grpSp>
                        <p:nvGrpSpPr>
                          <p:cNvPr id="337" name="Group 336"/>
                          <p:cNvGrpSpPr/>
                          <p:nvPr/>
                        </p:nvGrpSpPr>
                        <p:grpSpPr>
                          <a:xfrm>
                            <a:off x="-387024" y="391886"/>
                            <a:ext cx="4504450" cy="3057868"/>
                            <a:chOff x="-1105481" y="0"/>
                            <a:chExt cx="4504450" cy="3057868"/>
                          </a:xfrm>
                        </p:grpSpPr>
                        <p:grpSp>
                          <p:nvGrpSpPr>
                            <p:cNvPr id="345" name="Group 344"/>
                            <p:cNvGrpSpPr/>
                            <p:nvPr/>
                          </p:nvGrpSpPr>
                          <p:grpSpPr>
                            <a:xfrm>
                              <a:off x="-1105481" y="435341"/>
                              <a:ext cx="4148963" cy="2453941"/>
                              <a:chOff x="-1403024" y="-87"/>
                              <a:chExt cx="4148963" cy="2453941"/>
                            </a:xfrm>
                          </p:grpSpPr>
                          <p:grpSp>
                            <p:nvGrpSpPr>
                              <p:cNvPr id="384" name="Group 383"/>
                              <p:cNvGrpSpPr/>
                              <p:nvPr/>
                            </p:nvGrpSpPr>
                            <p:grpSpPr>
                              <a:xfrm>
                                <a:off x="1133825" y="731234"/>
                                <a:ext cx="1612114" cy="1722620"/>
                                <a:chOff x="0" y="-44368"/>
                                <a:chExt cx="1925963" cy="1245565"/>
                              </a:xfrm>
                            </p:grpSpPr>
                            <p:sp>
                              <p:nvSpPr>
                                <p:cNvPr id="387" name="Can 386"/>
                                <p:cNvSpPr/>
                                <p:nvPr/>
                              </p:nvSpPr>
                              <p:spPr>
                                <a:xfrm>
                                  <a:off x="22089" y="682380"/>
                                  <a:ext cx="359410" cy="287655"/>
                                </a:xfrm>
                                <a:prstGeom prst="can">
                                  <a:avLst/>
                                </a:prstGeom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n w="635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8" name="Can 387"/>
                                <p:cNvSpPr/>
                                <p:nvPr/>
                              </p:nvSpPr>
                              <p:spPr>
                                <a:xfrm>
                                  <a:off x="1540640" y="913542"/>
                                  <a:ext cx="359410" cy="287655"/>
                                </a:xfrm>
                                <a:prstGeom prst="can">
                                  <a:avLst/>
                                </a:prstGeom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n w="635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9" name="Can 388"/>
                                <p:cNvSpPr/>
                                <p:nvPr/>
                              </p:nvSpPr>
                              <p:spPr>
                                <a:xfrm>
                                  <a:off x="0" y="20032"/>
                                  <a:ext cx="411237" cy="921350"/>
                                </a:xfrm>
                                <a:prstGeom prst="can">
                                  <a:avLst/>
                                </a:prstGeom>
                                <a:gradFill flip="none" rotWithShape="1">
                                  <a:gsLst>
                                    <a:gs pos="0">
                                      <a:schemeClr val="accent2">
                                        <a:lumMod val="50000"/>
                                        <a:tint val="66000"/>
                                        <a:satMod val="160000"/>
                                      </a:schemeClr>
                                    </a:gs>
                                    <a:gs pos="50000">
                                      <a:schemeClr val="accent2">
                                        <a:lumMod val="50000"/>
                                        <a:tint val="44500"/>
                                        <a:satMod val="160000"/>
                                      </a:schemeClr>
                                    </a:gs>
                                    <a:gs pos="100000">
                                      <a:schemeClr val="accent2">
                                        <a:lumMod val="50000"/>
                                        <a:tint val="23500"/>
                                        <a:satMod val="160000"/>
                                      </a:schemeClr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n w="635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0" name="Can 389"/>
                                <p:cNvSpPr/>
                                <p:nvPr/>
                              </p:nvSpPr>
                              <p:spPr>
                                <a:xfrm>
                                  <a:off x="20577" y="-44368"/>
                                  <a:ext cx="359410" cy="112817"/>
                                </a:xfrm>
                                <a:prstGeom prst="can">
                                  <a:avLst>
                                    <a:gd name="adj" fmla="val 43015"/>
                                  </a:avLst>
                                </a:prstGeom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n w="635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1" name="Can 390"/>
                                <p:cNvSpPr/>
                                <p:nvPr/>
                              </p:nvSpPr>
                              <p:spPr>
                                <a:xfrm>
                                  <a:off x="1514726" y="217670"/>
                                  <a:ext cx="411237" cy="921350"/>
                                </a:xfrm>
                                <a:prstGeom prst="can">
                                  <a:avLst/>
                                </a:prstGeom>
                                <a:gradFill flip="none" rotWithShape="1">
                                  <a:gsLst>
                                    <a:gs pos="0">
                                      <a:schemeClr val="accent2">
                                        <a:lumMod val="50000"/>
                                        <a:tint val="66000"/>
                                        <a:satMod val="160000"/>
                                      </a:schemeClr>
                                    </a:gs>
                                    <a:gs pos="50000">
                                      <a:schemeClr val="accent2">
                                        <a:lumMod val="50000"/>
                                        <a:tint val="44500"/>
                                        <a:satMod val="160000"/>
                                      </a:schemeClr>
                                    </a:gs>
                                    <a:gs pos="100000">
                                      <a:schemeClr val="accent2">
                                        <a:lumMod val="50000"/>
                                        <a:tint val="23500"/>
                                        <a:satMod val="160000"/>
                                      </a:schemeClr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n w="635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2" name="Can 391"/>
                                <p:cNvSpPr/>
                                <p:nvPr/>
                              </p:nvSpPr>
                              <p:spPr>
                                <a:xfrm>
                                  <a:off x="1532464" y="164748"/>
                                  <a:ext cx="359410" cy="112817"/>
                                </a:xfrm>
                                <a:prstGeom prst="can">
                                  <a:avLst>
                                    <a:gd name="adj" fmla="val 43015"/>
                                  </a:avLst>
                                </a:prstGeom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n w="635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85" name="Bent Arrow 384"/>
                              <p:cNvSpPr/>
                              <p:nvPr/>
                            </p:nvSpPr>
                            <p:spPr>
                              <a:xfrm rot="5400000">
                                <a:off x="271206" y="-271294"/>
                                <a:ext cx="762031" cy="1304445"/>
                              </a:xfrm>
                              <a:prstGeom prst="bentArrow">
                                <a:avLst>
                                  <a:gd name="adj1" fmla="val 14830"/>
                                  <a:gd name="adj2" fmla="val 299"/>
                                  <a:gd name="adj3" fmla="val 0"/>
                                  <a:gd name="adj4" fmla="val 16006"/>
                                </a:avLst>
                              </a:prstGeom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GB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6" name="Bent Arrow 385"/>
                              <p:cNvSpPr/>
                              <p:nvPr/>
                            </p:nvSpPr>
                            <p:spPr>
                              <a:xfrm>
                                <a:off x="-1403024" y="7197"/>
                                <a:ext cx="1388120" cy="660829"/>
                              </a:xfrm>
                              <a:prstGeom prst="bentArrow">
                                <a:avLst>
                                  <a:gd name="adj1" fmla="val 0"/>
                                  <a:gd name="adj2" fmla="val 299"/>
                                  <a:gd name="adj3" fmla="val 0"/>
                                  <a:gd name="adj4" fmla="val 16006"/>
                                </a:avLst>
                              </a:prstGeom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GB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46" name="Group 345"/>
                            <p:cNvGrpSpPr/>
                            <p:nvPr/>
                          </p:nvGrpSpPr>
                          <p:grpSpPr>
                            <a:xfrm>
                              <a:off x="-787492" y="0"/>
                              <a:ext cx="4186461" cy="3057868"/>
                              <a:chOff x="-787492" y="0"/>
                              <a:chExt cx="4186461" cy="3057868"/>
                            </a:xfrm>
                          </p:grpSpPr>
                          <p:sp>
                            <p:nvSpPr>
                              <p:cNvPr id="347" name="Bent Arrow 346"/>
                              <p:cNvSpPr/>
                              <p:nvPr/>
                            </p:nvSpPr>
                            <p:spPr>
                              <a:xfrm rot="5400000" flipV="1">
                                <a:off x="-80335" y="1276358"/>
                                <a:ext cx="1156408" cy="1867004"/>
                              </a:xfrm>
                              <a:prstGeom prst="bentArrow">
                                <a:avLst>
                                  <a:gd name="adj1" fmla="val 598"/>
                                  <a:gd name="adj2" fmla="val 299"/>
                                  <a:gd name="adj3" fmla="val 489"/>
                                  <a:gd name="adj4" fmla="val 3899"/>
                                </a:avLst>
                              </a:prstGeom>
                              <a:ln w="635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GB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8" name="Bent Arrow 347"/>
                              <p:cNvSpPr/>
                              <p:nvPr/>
                            </p:nvSpPr>
                            <p:spPr>
                              <a:xfrm rot="5400000" flipV="1">
                                <a:off x="-103307" y="1093173"/>
                                <a:ext cx="1095448" cy="1973909"/>
                              </a:xfrm>
                              <a:prstGeom prst="bentArrow">
                                <a:avLst>
                                  <a:gd name="adj1" fmla="val 598"/>
                                  <a:gd name="adj2" fmla="val 299"/>
                                  <a:gd name="adj3" fmla="val 489"/>
                                  <a:gd name="adj4" fmla="val 3899"/>
                                </a:avLst>
                              </a:prstGeom>
                              <a:ln w="635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GB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49" name="Group 348"/>
                              <p:cNvGrpSpPr/>
                              <p:nvPr/>
                            </p:nvGrpSpPr>
                            <p:grpSpPr>
                              <a:xfrm>
                                <a:off x="-787492" y="0"/>
                                <a:ext cx="4186461" cy="3057868"/>
                                <a:chOff x="-787492" y="0"/>
                                <a:chExt cx="4186461" cy="3057868"/>
                              </a:xfrm>
                            </p:grpSpPr>
                            <p:grpSp>
                              <p:nvGrpSpPr>
                                <p:cNvPr id="352" name="Group 351"/>
                                <p:cNvGrpSpPr/>
                                <p:nvPr/>
                              </p:nvGrpSpPr>
                              <p:grpSpPr>
                                <a:xfrm>
                                  <a:off x="0" y="1436912"/>
                                  <a:ext cx="735168" cy="1620956"/>
                                  <a:chOff x="0" y="18960"/>
                                  <a:chExt cx="396000" cy="1058693"/>
                                </a:xfrm>
                              </p:grpSpPr>
                              <p:sp>
                                <p:nvSpPr>
                                  <p:cNvPr id="380" name="Can 379"/>
                                  <p:cNvSpPr/>
                                  <p:nvPr/>
                                </p:nvSpPr>
                                <p:spPr>
                                  <a:xfrm>
                                    <a:off x="17012" y="789998"/>
                                    <a:ext cx="359410" cy="287655"/>
                                  </a:xfrm>
                                  <a:prstGeom prst="can">
                                    <a:avLst/>
                                  </a:prstGeom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n w="635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81" name="Can 380"/>
                                  <p:cNvSpPr/>
                                  <p:nvPr/>
                                </p:nvSpPr>
                                <p:spPr>
                                  <a:xfrm>
                                    <a:off x="0" y="182760"/>
                                    <a:ext cx="396000" cy="836582"/>
                                  </a:xfrm>
                                  <a:prstGeom prst="can">
                                    <a:avLst>
                                      <a:gd name="adj" fmla="val 19776"/>
                                    </a:avLst>
                                  </a:prstGeom>
                                  <a:gradFill flip="none" rotWithShape="1">
                                    <a:gsLst>
                                      <a:gs pos="0">
                                        <a:schemeClr val="accent2">
                                          <a:lumMod val="50000"/>
                                          <a:tint val="66000"/>
                                          <a:satMod val="160000"/>
                                        </a:schemeClr>
                                      </a:gs>
                                      <a:gs pos="50000">
                                        <a:schemeClr val="accent2">
                                          <a:lumMod val="50000"/>
                                          <a:tint val="44500"/>
                                          <a:satMod val="160000"/>
                                        </a:schemeClr>
                                      </a:gs>
                                      <a:gs pos="100000">
                                        <a:schemeClr val="accent2">
                                          <a:lumMod val="50000"/>
                                          <a:tint val="23500"/>
                                          <a:satMod val="160000"/>
                                        </a:schemeClr>
                                      </a:gs>
                                    </a:gsLst>
                                    <a:path path="circle">
                                      <a:fillToRect l="50000" t="50000" r="50000" b="50000"/>
                                    </a:path>
                                    <a:tileRect/>
                                  </a:gradFill>
                                  <a:ln w="635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82" name="Can 381"/>
                                  <p:cNvSpPr/>
                                  <p:nvPr/>
                                </p:nvSpPr>
                                <p:spPr>
                                  <a:xfrm>
                                    <a:off x="17012" y="97592"/>
                                    <a:ext cx="359410" cy="168036"/>
                                  </a:xfrm>
                                  <a:prstGeom prst="can">
                                    <a:avLst>
                                      <a:gd name="adj" fmla="val 40697"/>
                                    </a:avLst>
                                  </a:prstGeom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n w="635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83" name="Can 382"/>
                                  <p:cNvSpPr/>
                                  <p:nvPr/>
                                </p:nvSpPr>
                                <p:spPr>
                                  <a:xfrm>
                                    <a:off x="106326" y="18960"/>
                                    <a:ext cx="182245" cy="125745"/>
                                  </a:xfrm>
                                  <a:prstGeom prst="can">
                                    <a:avLst>
                                      <a:gd name="adj" fmla="val 32626"/>
                                    </a:avLst>
                                  </a:prstGeom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n w="635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353" name="Straight Connector 352"/>
                                <p:cNvCxnSpPr/>
                                <p:nvPr/>
                              </p:nvCxnSpPr>
                              <p:spPr>
                                <a:xfrm>
                                  <a:off x="1270000" y="638628"/>
                                  <a:ext cx="0" cy="1871980"/>
                                </a:xfrm>
                                <a:prstGeom prst="line">
                                  <a:avLst/>
                                </a:prstGeom>
                                <a:ln w="12700">
                                  <a:solidFill>
                                    <a:srgbClr val="00B0F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354" name="Bent Arrow 353"/>
                                <p:cNvSpPr/>
                                <p:nvPr/>
                              </p:nvSpPr>
                              <p:spPr>
                                <a:xfrm>
                                  <a:off x="377371" y="587720"/>
                                  <a:ext cx="854710" cy="878052"/>
                                </a:xfrm>
                                <a:prstGeom prst="bentArrow">
                                  <a:avLst>
                                    <a:gd name="adj1" fmla="val 1032"/>
                                    <a:gd name="adj2" fmla="val 195"/>
                                    <a:gd name="adj3" fmla="val 0"/>
                                    <a:gd name="adj4" fmla="val 6633"/>
                                  </a:avLst>
                                </a:prstGeom>
                                <a:ln>
                                  <a:solidFill>
                                    <a:srgbClr val="00B0F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5" name="Flowchart: Collate 354"/>
                                <p:cNvSpPr/>
                                <p:nvPr/>
                              </p:nvSpPr>
                              <p:spPr>
                                <a:xfrm rot="5400000">
                                  <a:off x="772885" y="540657"/>
                                  <a:ext cx="89609" cy="101777"/>
                                </a:xfrm>
                                <a:prstGeom prst="flowChartCollate">
                                  <a:avLst/>
                                </a:prstGeom>
                                <a:solidFill>
                                  <a:srgbClr val="00B0F0"/>
                                </a:solidFill>
                                <a:ln>
                                  <a:solidFill>
                                    <a:srgbClr val="00B0F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356" name="Group 355"/>
                                <p:cNvGrpSpPr/>
                                <p:nvPr/>
                              </p:nvGrpSpPr>
                              <p:grpSpPr>
                                <a:xfrm>
                                  <a:off x="-787492" y="0"/>
                                  <a:ext cx="4186461" cy="2928219"/>
                                  <a:chOff x="-2057492" y="0"/>
                                  <a:chExt cx="4186461" cy="2928219"/>
                                </a:xfrm>
                              </p:grpSpPr>
                              <p:sp>
                                <p:nvSpPr>
                                  <p:cNvPr id="358" name="Bent Arrow 357"/>
                                  <p:cNvSpPr/>
                                  <p:nvPr/>
                                </p:nvSpPr>
                                <p:spPr>
                                  <a:xfrm rot="10800000">
                                    <a:off x="933217" y="263402"/>
                                    <a:ext cx="1195752" cy="327660"/>
                                  </a:xfrm>
                                  <a:prstGeom prst="bentArrow">
                                    <a:avLst>
                                      <a:gd name="adj1" fmla="val 598"/>
                                      <a:gd name="adj2" fmla="val 299"/>
                                      <a:gd name="adj3" fmla="val 41548"/>
                                      <a:gd name="adj4" fmla="val 48902"/>
                                    </a:avLst>
                                  </a:prstGeom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361" name="Straight Connector 360"/>
                                  <p:cNvCxnSpPr/>
                                  <p:nvPr/>
                                </p:nvCxnSpPr>
                                <p:spPr>
                                  <a:xfrm>
                                    <a:off x="46495" y="591518"/>
                                    <a:ext cx="778303" cy="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62" name="Straight Connector 361"/>
                                  <p:cNvCxnSpPr/>
                                  <p:nvPr/>
                                </p:nvCxnSpPr>
                                <p:spPr>
                                  <a:xfrm>
                                    <a:off x="1815885" y="1198535"/>
                                    <a:ext cx="0" cy="144000"/>
                                  </a:xfrm>
                                  <a:prstGeom prst="line">
                                    <a:avLst/>
                                  </a:prstGeom>
                                  <a:ln w="9525">
                                    <a:solidFill>
                                      <a:srgbClr val="0070C0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364" name="Flowchart: Collate 363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424912" y="546314"/>
                                    <a:ext cx="89535" cy="101600"/>
                                  </a:xfrm>
                                  <a:prstGeom prst="flowChartCollate">
                                    <a:avLst/>
                                  </a:prstGeom>
                                  <a:solidFill>
                                    <a:srgbClr val="7030A0"/>
                                  </a:solidFill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65" name="Bent Arrow 364"/>
                                  <p:cNvSpPr/>
                                  <p:nvPr/>
                                </p:nvSpPr>
                                <p:spPr>
                                  <a:xfrm flipH="1">
                                    <a:off x="0" y="0"/>
                                    <a:ext cx="863358" cy="539750"/>
                                  </a:xfrm>
                                  <a:prstGeom prst="bentArrow">
                                    <a:avLst>
                                      <a:gd name="adj1" fmla="val 598"/>
                                      <a:gd name="adj2" fmla="val 299"/>
                                      <a:gd name="adj3" fmla="val 0"/>
                                      <a:gd name="adj4" fmla="val 16006"/>
                                    </a:avLst>
                                  </a:prstGeom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66" name="Bent Arrow 365"/>
                                  <p:cNvSpPr/>
                                  <p:nvPr/>
                                </p:nvSpPr>
                                <p:spPr>
                                  <a:xfrm rot="10800000" flipH="1">
                                    <a:off x="862739" y="609882"/>
                                    <a:ext cx="253365" cy="329902"/>
                                  </a:xfrm>
                                  <a:prstGeom prst="bentArrow">
                                    <a:avLst>
                                      <a:gd name="adj1" fmla="val 598"/>
                                      <a:gd name="adj2" fmla="val 299"/>
                                      <a:gd name="adj3" fmla="val 0"/>
                                      <a:gd name="adj4" fmla="val 27269"/>
                                    </a:avLst>
                                  </a:prstGeom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67" name="Flowchart: Collate 366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1230824" y="543731"/>
                                    <a:ext cx="89535" cy="101600"/>
                                  </a:xfrm>
                                  <a:prstGeom prst="flowChartCollat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369" name="Straight Connector 368"/>
                                  <p:cNvCxnSpPr/>
                                  <p:nvPr/>
                                </p:nvCxnSpPr>
                                <p:spPr>
                                  <a:xfrm>
                                    <a:off x="1593742" y="1384515"/>
                                    <a:ext cx="0" cy="10800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370" name="Flowchart: Collate 369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1551122" y="1331562"/>
                                    <a:ext cx="89535" cy="101600"/>
                                  </a:xfrm>
                                  <a:prstGeom prst="flowChartCollate">
                                    <a:avLst/>
                                  </a:prstGeom>
                                  <a:solidFill>
                                    <a:srgbClr val="7030A0"/>
                                  </a:solidFill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71" name="Rectangle 370"/>
                                  <p:cNvSpPr/>
                                  <p:nvPr/>
                                </p:nvSpPr>
                                <p:spPr>
                                  <a:xfrm>
                                    <a:off x="1766807" y="1330271"/>
                                    <a:ext cx="108000" cy="720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7030A0"/>
                                  </a:solidFill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72" name="Oval 371"/>
                                  <p:cNvSpPr/>
                                  <p:nvPr/>
                                </p:nvSpPr>
                                <p:spPr>
                                  <a:xfrm>
                                    <a:off x="1781268" y="1064217"/>
                                    <a:ext cx="72013" cy="13184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2060"/>
                                  </a:solidFill>
                                  <a:ln w="9525">
                                    <a:solidFill>
                                      <a:srgbClr val="0070C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73" name="Rectangle 372"/>
                                  <p:cNvSpPr/>
                                  <p:nvPr/>
                                </p:nvSpPr>
                                <p:spPr>
                                  <a:xfrm>
                                    <a:off x="813661" y="552772"/>
                                    <a:ext cx="108000" cy="720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7030A0"/>
                                  </a:solidFill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74" name="Flowchart: Collate 373"/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1987658" y="1328979"/>
                                    <a:ext cx="89535" cy="101600"/>
                                  </a:xfrm>
                                  <a:prstGeom prst="flowChartCollate">
                                    <a:avLst/>
                                  </a:prstGeom>
                                  <a:solidFill>
                                    <a:srgbClr val="7030A0"/>
                                  </a:solidFill>
                                  <a:ln>
                                    <a:solidFill>
                                      <a:srgbClr val="7030A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GB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376" name="Straight Connector 375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-2057492" y="2928219"/>
                                    <a:ext cx="468086" cy="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77" name="Straight Connector 376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-2055951" y="2788062"/>
                                    <a:ext cx="360096" cy="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78" name="Straight Connector 377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-2011357" y="2627852"/>
                                    <a:ext cx="202096" cy="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79" name="Straight Connector 378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500904" y="1652438"/>
                                    <a:ext cx="936247" cy="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57" name="Rectangle 356"/>
                                <p:cNvSpPr/>
                                <p:nvPr/>
                              </p:nvSpPr>
                              <p:spPr>
                                <a:xfrm>
                                  <a:off x="1226457" y="573314"/>
                                  <a:ext cx="108000" cy="72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00B0F0"/>
                                </a:solidFill>
                                <a:ln>
                                  <a:solidFill>
                                    <a:srgbClr val="00B0F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n-GB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51" name="Bent Arrow 350"/>
                              <p:cNvSpPr/>
                              <p:nvPr/>
                            </p:nvSpPr>
                            <p:spPr>
                              <a:xfrm rot="5400000" flipV="1">
                                <a:off x="-735659" y="2188578"/>
                                <a:ext cx="1152337" cy="326948"/>
                              </a:xfrm>
                              <a:prstGeom prst="bentArrow">
                                <a:avLst>
                                  <a:gd name="adj1" fmla="val 598"/>
                                  <a:gd name="adj2" fmla="val 299"/>
                                  <a:gd name="adj3" fmla="val 489"/>
                                  <a:gd name="adj4" fmla="val 3899"/>
                                </a:avLst>
                              </a:prstGeom>
                              <a:ln w="635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GB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38" name="Group 337"/>
                          <p:cNvGrpSpPr/>
                          <p:nvPr/>
                        </p:nvGrpSpPr>
                        <p:grpSpPr>
                          <a:xfrm>
                            <a:off x="291789" y="-155815"/>
                            <a:ext cx="1695761" cy="1031525"/>
                            <a:chOff x="291789" y="-155815"/>
                            <a:chExt cx="1695761" cy="1031525"/>
                          </a:xfrm>
                        </p:grpSpPr>
                        <p:sp>
                          <p:nvSpPr>
                            <p:cNvPr id="339" name="Bent Arrow 338"/>
                            <p:cNvSpPr/>
                            <p:nvPr/>
                          </p:nvSpPr>
                          <p:spPr>
                            <a:xfrm>
                              <a:off x="1335199" y="391886"/>
                              <a:ext cx="557146" cy="406400"/>
                            </a:xfrm>
                            <a:prstGeom prst="bentArrow">
                              <a:avLst>
                                <a:gd name="adj1" fmla="val 598"/>
                                <a:gd name="adj2" fmla="val 299"/>
                                <a:gd name="adj3" fmla="val 0"/>
                                <a:gd name="adj4" fmla="val 16006"/>
                              </a:avLst>
                            </a:prstGeom>
                            <a:solidFill>
                              <a:schemeClr val="accent6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0" name="Flowchart: Collate 339"/>
                            <p:cNvSpPr/>
                            <p:nvPr/>
                          </p:nvSpPr>
                          <p:spPr>
                            <a:xfrm rot="5400000">
                              <a:off x="997855" y="780143"/>
                              <a:ext cx="89535" cy="101600"/>
                            </a:xfrm>
                            <a:prstGeom prst="flowChartCollate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Rectangle 340"/>
                            <p:cNvSpPr/>
                            <p:nvPr/>
                          </p:nvSpPr>
                          <p:spPr>
                            <a:xfrm>
                              <a:off x="1284514" y="798286"/>
                              <a:ext cx="108000" cy="72000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2" name="Flowchart: Collate 341"/>
                            <p:cNvSpPr/>
                            <p:nvPr/>
                          </p:nvSpPr>
                          <p:spPr>
                            <a:xfrm rot="5400000">
                              <a:off x="1484085" y="337350"/>
                              <a:ext cx="89535" cy="101600"/>
                            </a:xfrm>
                            <a:prstGeom prst="flowChartCollate">
                              <a:avLst/>
                            </a:prstGeom>
                            <a:solidFill>
                              <a:schemeClr val="accent6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3" name="Rectangle 342"/>
                            <p:cNvSpPr/>
                            <p:nvPr/>
                          </p:nvSpPr>
                          <p:spPr>
                            <a:xfrm>
                              <a:off x="1879600" y="341086"/>
                              <a:ext cx="107950" cy="71755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4" name="Bent Arrow 343"/>
                            <p:cNvSpPr/>
                            <p:nvPr/>
                          </p:nvSpPr>
                          <p:spPr>
                            <a:xfrm flipH="1">
                              <a:off x="291789" y="-155815"/>
                              <a:ext cx="1638157" cy="507499"/>
                            </a:xfrm>
                            <a:prstGeom prst="bentArrow">
                              <a:avLst>
                                <a:gd name="adj1" fmla="val 598"/>
                                <a:gd name="adj2" fmla="val 299"/>
                                <a:gd name="adj3" fmla="val 0"/>
                                <a:gd name="adj4" fmla="val 16006"/>
                              </a:avLst>
                            </a:prstGeom>
                            <a:solidFill>
                              <a:schemeClr val="accent6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32" name="Group 331"/>
                        <p:cNvGrpSpPr/>
                        <p:nvPr/>
                      </p:nvGrpSpPr>
                      <p:grpSpPr>
                        <a:xfrm>
                          <a:off x="3554048" y="3220407"/>
                          <a:ext cx="874304" cy="266093"/>
                          <a:chOff x="5306" y="455436"/>
                          <a:chExt cx="874304" cy="266093"/>
                        </a:xfrm>
                      </p:grpSpPr>
                      <p:cxnSp>
                        <p:nvCxnSpPr>
                          <p:cNvPr id="333" name="Straight Connector 332"/>
                          <p:cNvCxnSpPr/>
                          <p:nvPr/>
                        </p:nvCxnSpPr>
                        <p:spPr>
                          <a:xfrm>
                            <a:off x="38746" y="455436"/>
                            <a:ext cx="0" cy="216045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334" name="Group 333"/>
                          <p:cNvGrpSpPr/>
                          <p:nvPr/>
                        </p:nvGrpSpPr>
                        <p:grpSpPr>
                          <a:xfrm>
                            <a:off x="5306" y="580317"/>
                            <a:ext cx="874304" cy="141212"/>
                            <a:chOff x="5306" y="580317"/>
                            <a:chExt cx="874304" cy="141212"/>
                          </a:xfrm>
                        </p:grpSpPr>
                        <p:sp>
                          <p:nvSpPr>
                            <p:cNvPr id="335" name="Bent Arrow 334"/>
                            <p:cNvSpPr/>
                            <p:nvPr/>
                          </p:nvSpPr>
                          <p:spPr>
                            <a:xfrm rot="5400000" flipH="1" flipV="1">
                              <a:off x="392657" y="234576"/>
                              <a:ext cx="128715" cy="845191"/>
                            </a:xfrm>
                            <a:prstGeom prst="bentArrow">
                              <a:avLst>
                                <a:gd name="adj1" fmla="val 598"/>
                                <a:gd name="adj2" fmla="val 299"/>
                                <a:gd name="adj3" fmla="val 0"/>
                                <a:gd name="adj4" fmla="val 44948"/>
                              </a:avLst>
                            </a:prstGeom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Flowchart: Collate 335"/>
                            <p:cNvSpPr/>
                            <p:nvPr/>
                          </p:nvSpPr>
                          <p:spPr>
                            <a:xfrm rot="10800000" flipV="1">
                              <a:off x="5306" y="580317"/>
                              <a:ext cx="75565" cy="88265"/>
                            </a:xfrm>
                            <a:prstGeom prst="flowChartCollate">
                              <a:avLst/>
                            </a:prstGeom>
                            <a:solidFill>
                              <a:schemeClr val="accent4">
                                <a:lumMod val="75000"/>
                              </a:schemeClr>
                            </a:solidFill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GB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324" name="Cube 323"/>
                    <p:cNvSpPr/>
                    <p:nvPr/>
                  </p:nvSpPr>
                  <p:spPr>
                    <a:xfrm>
                      <a:off x="0" y="1959429"/>
                      <a:ext cx="667657" cy="870857"/>
                    </a:xfrm>
                    <a:prstGeom prst="cub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Cube 324"/>
                    <p:cNvSpPr/>
                    <p:nvPr/>
                  </p:nvSpPr>
                  <p:spPr>
                    <a:xfrm>
                      <a:off x="16117" y="393856"/>
                      <a:ext cx="855980" cy="449580"/>
                    </a:xfrm>
                    <a:prstGeom prst="cub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Cube 325"/>
                    <p:cNvSpPr/>
                    <p:nvPr/>
                  </p:nvSpPr>
                  <p:spPr>
                    <a:xfrm>
                      <a:off x="98891" y="3876649"/>
                      <a:ext cx="435402" cy="334645"/>
                    </a:xfrm>
                    <a:prstGeom prst="cube">
                      <a:avLst>
                        <a:gd name="adj" fmla="val 63702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 w="3175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7" name="Cube 326"/>
                    <p:cNvSpPr/>
                    <p:nvPr/>
                  </p:nvSpPr>
                  <p:spPr>
                    <a:xfrm>
                      <a:off x="98930" y="3729250"/>
                      <a:ext cx="435363" cy="334645"/>
                    </a:xfrm>
                    <a:prstGeom prst="cube">
                      <a:avLst>
                        <a:gd name="adj" fmla="val 63702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 w="63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" name="Cube 327"/>
                    <p:cNvSpPr/>
                    <p:nvPr/>
                  </p:nvSpPr>
                  <p:spPr>
                    <a:xfrm>
                      <a:off x="101793" y="3579227"/>
                      <a:ext cx="435363" cy="334645"/>
                    </a:xfrm>
                    <a:prstGeom prst="cube">
                      <a:avLst>
                        <a:gd name="adj" fmla="val 63702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 w="6350"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1" name="Text Box 148"/>
                  <p:cNvSpPr txBox="1"/>
                  <p:nvPr/>
                </p:nvSpPr>
                <p:spPr>
                  <a:xfrm>
                    <a:off x="-75956" y="3165421"/>
                    <a:ext cx="820881" cy="3240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GB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Temperature Controller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2" name="Text Box 135"/>
                  <p:cNvSpPr txBox="1"/>
                  <p:nvPr/>
                </p:nvSpPr>
                <p:spPr>
                  <a:xfrm>
                    <a:off x="58" y="4047348"/>
                    <a:ext cx="444861" cy="2076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700" b="1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TC1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3" name="Text Box 139"/>
                  <p:cNvSpPr txBox="1"/>
                  <p:nvPr/>
                </p:nvSpPr>
                <p:spPr>
                  <a:xfrm>
                    <a:off x="-5923" y="3892775"/>
                    <a:ext cx="444861" cy="2076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700" b="1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TC2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4" name="Text Box 155"/>
                  <p:cNvSpPr txBox="1"/>
                  <p:nvPr/>
                </p:nvSpPr>
                <p:spPr>
                  <a:xfrm>
                    <a:off x="-80388" y="2293152"/>
                    <a:ext cx="644865" cy="491612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GB" sz="700" b="1" dirty="0" err="1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Accum</a:t>
                    </a:r>
                    <a:r>
                      <a:rPr lang="en-GB" sz="700" b="1" dirty="0">
                        <a:solidFill>
                          <a:srgbClr val="C4591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Mixer and Bottom Pp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5" name="Text Box 156"/>
                  <p:cNvSpPr txBox="1"/>
                  <p:nvPr/>
                </p:nvSpPr>
                <p:spPr>
                  <a:xfrm>
                    <a:off x="240169" y="482395"/>
                    <a:ext cx="534955" cy="36123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n-GB" sz="7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Vacuum pump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6" name="Text Box 157"/>
                  <p:cNvSpPr txBox="1"/>
                  <p:nvPr/>
                </p:nvSpPr>
                <p:spPr>
                  <a:xfrm>
                    <a:off x="1437665" y="1111389"/>
                    <a:ext cx="298878" cy="28158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7" name="Text Box 158"/>
                  <p:cNvSpPr txBox="1"/>
                  <p:nvPr/>
                </p:nvSpPr>
                <p:spPr>
                  <a:xfrm>
                    <a:off x="1892220" y="1567545"/>
                    <a:ext cx="360928" cy="210872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Text Box 159"/>
                  <p:cNvSpPr txBox="1"/>
                  <p:nvPr/>
                </p:nvSpPr>
                <p:spPr>
                  <a:xfrm>
                    <a:off x="2848485" y="1566993"/>
                    <a:ext cx="325050" cy="261217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Text Box 160"/>
                  <p:cNvSpPr txBox="1"/>
                  <p:nvPr/>
                </p:nvSpPr>
                <p:spPr>
                  <a:xfrm>
                    <a:off x="3593270" y="1570259"/>
                    <a:ext cx="389476" cy="23119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e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Text Box 162"/>
                  <p:cNvSpPr txBox="1"/>
                  <p:nvPr/>
                </p:nvSpPr>
                <p:spPr>
                  <a:xfrm>
                    <a:off x="4437618" y="2339765"/>
                    <a:ext cx="330242" cy="24937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1" name="Text Box 163"/>
                  <p:cNvSpPr txBox="1"/>
                  <p:nvPr/>
                </p:nvSpPr>
                <p:spPr>
                  <a:xfrm>
                    <a:off x="3982746" y="2078506"/>
                    <a:ext cx="302838" cy="26125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5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Text Box 164"/>
                  <p:cNvSpPr txBox="1"/>
                  <p:nvPr/>
                </p:nvSpPr>
                <p:spPr>
                  <a:xfrm>
                    <a:off x="3929624" y="3910676"/>
                    <a:ext cx="328942" cy="182111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6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Text Box 168"/>
                  <p:cNvSpPr txBox="1"/>
                  <p:nvPr/>
                </p:nvSpPr>
                <p:spPr>
                  <a:xfrm>
                    <a:off x="1896986" y="665784"/>
                    <a:ext cx="344287" cy="291014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v1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Text Box 169"/>
                  <p:cNvSpPr txBox="1"/>
                  <p:nvPr/>
                </p:nvSpPr>
                <p:spPr>
                  <a:xfrm>
                    <a:off x="2780839" y="689414"/>
                    <a:ext cx="374884" cy="263837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nb-NO" sz="800" b="1" baseline="-25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v2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6" name="Text Box 171"/>
                  <p:cNvSpPr txBox="1"/>
                  <p:nvPr/>
                </p:nvSpPr>
                <p:spPr>
                  <a:xfrm>
                    <a:off x="4018367" y="1935569"/>
                    <a:ext cx="390274" cy="237192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Pg1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" name="Text Box 174"/>
                  <p:cNvSpPr txBox="1"/>
                  <p:nvPr/>
                </p:nvSpPr>
                <p:spPr>
                  <a:xfrm>
                    <a:off x="1236565" y="3225909"/>
                    <a:ext cx="831542" cy="269529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n-GB" sz="9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CO</a:t>
                    </a:r>
                    <a:r>
                      <a:rPr lang="en-GB" sz="900" b="1" baseline="-250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GB" sz="9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bottle</a:t>
                    </a:r>
                    <a:endParaRPr lang="en-GB" sz="1200" dirty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" name="Text Box 175"/>
                  <p:cNvSpPr txBox="1"/>
                  <p:nvPr/>
                </p:nvSpPr>
                <p:spPr>
                  <a:xfrm>
                    <a:off x="2516114" y="2813555"/>
                    <a:ext cx="900369" cy="251747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n-GB" sz="9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Accumulator</a:t>
                    </a:r>
                    <a:endParaRPr lang="en-GB" sz="1200" dirty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" name="Text Box 176"/>
                  <p:cNvSpPr txBox="1"/>
                  <p:nvPr/>
                </p:nvSpPr>
                <p:spPr>
                  <a:xfrm>
                    <a:off x="3807432" y="2857027"/>
                    <a:ext cx="730971" cy="251747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n-GB" sz="9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Mixer</a:t>
                    </a:r>
                    <a:endParaRPr lang="en-GB" sz="1200" dirty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0" name="Text Box 181"/>
                  <p:cNvSpPr txBox="1"/>
                  <p:nvPr/>
                </p:nvSpPr>
                <p:spPr>
                  <a:xfrm>
                    <a:off x="22054" y="1904371"/>
                    <a:ext cx="641303" cy="2850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P1 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1" name="Text Box 186"/>
                  <p:cNvSpPr txBox="1"/>
                  <p:nvPr/>
                </p:nvSpPr>
                <p:spPr>
                  <a:xfrm>
                    <a:off x="3788007" y="236455"/>
                    <a:ext cx="945062" cy="35174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n-GB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Evacuation (out of the Lab)</a:t>
                    </a:r>
                    <a:endPara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2" name="Text Box 188"/>
                  <p:cNvSpPr txBox="1"/>
                  <p:nvPr/>
                </p:nvSpPr>
                <p:spPr>
                  <a:xfrm>
                    <a:off x="-3061" y="3742752"/>
                    <a:ext cx="444861" cy="2076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nb-NO" sz="700" b="1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TC3</a:t>
                    </a:r>
                    <a:endPara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89" name="Group 288"/>
              <p:cNvGrpSpPr/>
              <p:nvPr/>
            </p:nvGrpSpPr>
            <p:grpSpPr>
              <a:xfrm>
                <a:off x="308758" y="2173185"/>
                <a:ext cx="208279" cy="95885"/>
                <a:chOff x="0" y="0"/>
                <a:chExt cx="208566" cy="95885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0" y="0"/>
                  <a:ext cx="45085" cy="9588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36566" y="17813"/>
                  <a:ext cx="72000" cy="18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136566" y="71252"/>
                  <a:ext cx="72000" cy="18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207818" y="540318"/>
                <a:ext cx="208279" cy="95885"/>
                <a:chOff x="0" y="-172202"/>
                <a:chExt cx="208566" cy="95885"/>
              </a:xfrm>
            </p:grpSpPr>
            <p:sp>
              <p:nvSpPr>
                <p:cNvPr id="291" name="Rectangle 290"/>
                <p:cNvSpPr/>
                <p:nvPr/>
              </p:nvSpPr>
              <p:spPr>
                <a:xfrm>
                  <a:off x="0" y="-172202"/>
                  <a:ext cx="45085" cy="9588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136566" y="-154389"/>
                  <a:ext cx="72000" cy="18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136566" y="-100950"/>
                  <a:ext cx="72000" cy="18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98" name="TextBox 397"/>
          <p:cNvSpPr txBox="1"/>
          <p:nvPr/>
        </p:nvSpPr>
        <p:spPr>
          <a:xfrm>
            <a:off x="5231222" y="923465"/>
            <a:ext cx="149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Triaxial </a:t>
            </a:r>
            <a:r>
              <a:rPr lang="nb-NO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879967" y="926716"/>
            <a:ext cx="2796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+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mixing setup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3" name="Straight Arrow Connector 402"/>
          <p:cNvCxnSpPr/>
          <p:nvPr/>
        </p:nvCxnSpPr>
        <p:spPr>
          <a:xfrm>
            <a:off x="5224502" y="5358640"/>
            <a:ext cx="325306" cy="385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63314" y="24929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3" name="TextBox 182"/>
          <p:cNvSpPr txBox="1"/>
          <p:nvPr/>
        </p:nvSpPr>
        <p:spPr>
          <a:xfrm>
            <a:off x="437414" y="5649059"/>
            <a:ext cx="497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mixing, V</a:t>
            </a:r>
            <a:r>
              <a:rPr lang="en-GB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GB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opened and </a:t>
            </a:r>
          </a:p>
          <a:p>
            <a:pPr algn="just">
              <a:lnSpc>
                <a:spcPct val="150000"/>
              </a:lnSpc>
            </a:pP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+ dissolved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injected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2"/>
          <p:cNvSpPr>
            <a:spLocks noChangeArrowheads="1"/>
          </p:cNvSpPr>
          <p:nvPr/>
        </p:nvSpPr>
        <p:spPr bwMode="auto">
          <a:xfrm>
            <a:off x="6378883" y="913112"/>
            <a:ext cx="2677376" cy="33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(refer to D. </a:t>
            </a:r>
            <a:r>
              <a:rPr lang="en-US" alt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Szewczyk’s</a:t>
            </a: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presentation)</a:t>
            </a:r>
          </a:p>
        </p:txBody>
      </p:sp>
    </p:spTree>
    <p:extLst>
      <p:ext uri="{BB962C8B-B14F-4D97-AF65-F5344CB8AC3E}">
        <p14:creationId xmlns:p14="http://schemas.microsoft.com/office/powerpoint/2010/main" val="61962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procedure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187" y="697496"/>
            <a:ext cx="5773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Loading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path and CO</a:t>
            </a:r>
            <a:r>
              <a:rPr kumimoji="0" lang="en-US" altLang="en-US" sz="1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Saturation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000714" y="2582607"/>
            <a:ext cx="508215" cy="527676"/>
            <a:chOff x="6868648" y="2639936"/>
            <a:chExt cx="508215" cy="527676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6868648" y="2639936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6868648" y="3167612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6872863" y="2913008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7911178" y="2608942"/>
            <a:ext cx="504000" cy="501341"/>
            <a:chOff x="7844287" y="2650201"/>
            <a:chExt cx="504000" cy="501341"/>
          </a:xfrm>
        </p:grpSpPr>
        <p:cxnSp>
          <p:nvCxnSpPr>
            <p:cNvPr id="140" name="Straight Arrow Connector 139"/>
            <p:cNvCxnSpPr/>
            <p:nvPr/>
          </p:nvCxnSpPr>
          <p:spPr>
            <a:xfrm flipH="1">
              <a:off x="7844287" y="2650201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H="1">
              <a:off x="7844287" y="2938065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>
              <a:off x="7844287" y="3151542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/>
          <p:nvPr/>
        </p:nvCxnSpPr>
        <p:spPr>
          <a:xfrm flipV="1">
            <a:off x="7419723" y="5154183"/>
            <a:ext cx="0" cy="310641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53113" y="5115320"/>
            <a:ext cx="0" cy="2400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ame 112"/>
          <p:cNvSpPr/>
          <p:nvPr/>
        </p:nvSpPr>
        <p:spPr>
          <a:xfrm>
            <a:off x="6673093" y="1643686"/>
            <a:ext cx="2100541" cy="3089975"/>
          </a:xfrm>
          <a:prstGeom prst="frame">
            <a:avLst>
              <a:gd name="adj1" fmla="val 7367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614868" y="1204781"/>
            <a:ext cx="216990" cy="80795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114"/>
          <p:cNvGrpSpPr/>
          <p:nvPr/>
        </p:nvGrpSpPr>
        <p:grpSpPr>
          <a:xfrm>
            <a:off x="8093478" y="2289689"/>
            <a:ext cx="71589" cy="1050123"/>
            <a:chOff x="2869113" y="2416405"/>
            <a:chExt cx="82169" cy="1147848"/>
          </a:xfrm>
        </p:grpSpPr>
        <p:sp>
          <p:nvSpPr>
            <p:cNvPr id="135" name="Down Arrow 134"/>
            <p:cNvSpPr/>
            <p:nvPr/>
          </p:nvSpPr>
          <p:spPr>
            <a:xfrm flipH="1">
              <a:off x="2885158" y="2636201"/>
              <a:ext cx="45719" cy="928052"/>
            </a:xfrm>
            <a:prstGeom prst="downArrow">
              <a:avLst>
                <a:gd name="adj1" fmla="val 50000"/>
                <a:gd name="adj2" fmla="val 11672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69113" y="2416405"/>
              <a:ext cx="82169" cy="2378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439051" y="2012732"/>
            <a:ext cx="578773" cy="1573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7614868" y="2175850"/>
            <a:ext cx="216990" cy="4139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>
            <a:off x="7221527" y="2352662"/>
            <a:ext cx="1003673" cy="6098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7606792" y="2596272"/>
            <a:ext cx="233143" cy="596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7614868" y="3192479"/>
            <a:ext cx="216990" cy="33283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7614868" y="3526364"/>
            <a:ext cx="216990" cy="16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7614868" y="3666359"/>
            <a:ext cx="216990" cy="1811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7488451" y="4250425"/>
            <a:ext cx="469825" cy="3190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7439051" y="3842158"/>
            <a:ext cx="578773" cy="3293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7550857" y="4174885"/>
            <a:ext cx="345013" cy="7554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7688671" y="2851245"/>
            <a:ext cx="62745" cy="84034"/>
          </a:xfrm>
          <a:prstGeom prst="rect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7688671" y="3554658"/>
            <a:ext cx="62745" cy="84034"/>
          </a:xfrm>
          <a:prstGeom prst="rect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7605361" y="2507330"/>
            <a:ext cx="0" cy="757506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7837722" y="2507330"/>
            <a:ext cx="0" cy="757506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U-Turn Arrow 129"/>
          <p:cNvSpPr/>
          <p:nvPr/>
        </p:nvSpPr>
        <p:spPr>
          <a:xfrm>
            <a:off x="7140237" y="2439073"/>
            <a:ext cx="599734" cy="2612564"/>
          </a:xfrm>
          <a:prstGeom prst="uturnArrow">
            <a:avLst>
              <a:gd name="adj1" fmla="val 3979"/>
              <a:gd name="adj2" fmla="val 2543"/>
              <a:gd name="adj3" fmla="val 0"/>
              <a:gd name="adj4" fmla="val 1377"/>
              <a:gd name="adj5" fmla="val 6105"/>
            </a:avLst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399094" y="3192910"/>
            <a:ext cx="335989" cy="1938672"/>
            <a:chOff x="2072109" y="3403681"/>
            <a:chExt cx="385643" cy="2119086"/>
          </a:xfrm>
        </p:grpSpPr>
        <p:sp>
          <p:nvSpPr>
            <p:cNvPr id="133" name="Bent Arrow 132"/>
            <p:cNvSpPr/>
            <p:nvPr/>
          </p:nvSpPr>
          <p:spPr>
            <a:xfrm flipH="1" flipV="1">
              <a:off x="2311257" y="3403681"/>
              <a:ext cx="146495" cy="111024"/>
            </a:xfrm>
            <a:prstGeom prst="bentArrow">
              <a:avLst>
                <a:gd name="adj1" fmla="val 29225"/>
                <a:gd name="adj2" fmla="val 13469"/>
                <a:gd name="adj3" fmla="val 0"/>
                <a:gd name="adj4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" name="Bent Arrow 133"/>
            <p:cNvSpPr/>
            <p:nvPr/>
          </p:nvSpPr>
          <p:spPr>
            <a:xfrm>
              <a:off x="2072109" y="3487908"/>
              <a:ext cx="245926" cy="2034859"/>
            </a:xfrm>
            <a:prstGeom prst="bentArrow">
              <a:avLst>
                <a:gd name="adj1" fmla="val 10067"/>
                <a:gd name="adj2" fmla="val 5034"/>
                <a:gd name="adj3" fmla="val 0"/>
                <a:gd name="adj4" fmla="val 166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2" name="Bent Arrow 131"/>
          <p:cNvSpPr/>
          <p:nvPr/>
        </p:nvSpPr>
        <p:spPr>
          <a:xfrm rot="5400000">
            <a:off x="6713793" y="1292308"/>
            <a:ext cx="542887" cy="472581"/>
          </a:xfrm>
          <a:prstGeom prst="bentArrow">
            <a:avLst>
              <a:gd name="adj1" fmla="val 7357"/>
              <a:gd name="adj2" fmla="val 10000"/>
              <a:gd name="adj3" fmla="val 0"/>
              <a:gd name="adj4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221527" y="3347095"/>
            <a:ext cx="1003673" cy="6098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6623118" y="5437190"/>
            <a:ext cx="161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GB" sz="1200" dirty="0" smtClean="0"/>
              <a:t>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32723" y="4831365"/>
            <a:ext cx="515574" cy="28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GB" sz="1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32003" y="4720278"/>
            <a:ext cx="515574" cy="28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2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GB" sz="1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owchart: Collate 81"/>
          <p:cNvSpPr/>
          <p:nvPr/>
        </p:nvSpPr>
        <p:spPr>
          <a:xfrm>
            <a:off x="7371314" y="4927235"/>
            <a:ext cx="96818" cy="119651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83" name="Flowchart: Collate 82"/>
          <p:cNvSpPr/>
          <p:nvPr/>
        </p:nvSpPr>
        <p:spPr>
          <a:xfrm>
            <a:off x="7105193" y="4856441"/>
            <a:ext cx="96818" cy="119651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7" name="Flowchart: Collate 136"/>
          <p:cNvSpPr/>
          <p:nvPr/>
        </p:nvSpPr>
        <p:spPr>
          <a:xfrm>
            <a:off x="6882338" y="1215276"/>
            <a:ext cx="96818" cy="119651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688671" y="827614"/>
            <a:ext cx="62745" cy="330991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TextBox 171"/>
          <p:cNvSpPr txBox="1"/>
          <p:nvPr/>
        </p:nvSpPr>
        <p:spPr>
          <a:xfrm>
            <a:off x="7720043" y="758107"/>
            <a:ext cx="1074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stress</a:t>
            </a:r>
            <a:endParaRPr lang="en-GB" sz="12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eft-Up Arrow 76"/>
          <p:cNvSpPr/>
          <p:nvPr/>
        </p:nvSpPr>
        <p:spPr>
          <a:xfrm flipH="1">
            <a:off x="483548" y="1166830"/>
            <a:ext cx="5804055" cy="2682631"/>
          </a:xfrm>
          <a:prstGeom prst="leftUpArrow">
            <a:avLst>
              <a:gd name="adj1" fmla="val 0"/>
              <a:gd name="adj2" fmla="val 715"/>
              <a:gd name="adj3" fmla="val 2973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8" name="Text Box 629"/>
          <p:cNvSpPr txBox="1"/>
          <p:nvPr/>
        </p:nvSpPr>
        <p:spPr>
          <a:xfrm rot="16200000">
            <a:off x="-483925" y="1795148"/>
            <a:ext cx="1567692" cy="3244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Pressures and stress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57439" y="2497793"/>
            <a:ext cx="739113" cy="695640"/>
            <a:chOff x="1457439" y="2666526"/>
            <a:chExt cx="739113" cy="695640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1457439" y="2877188"/>
              <a:ext cx="71372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482831" y="3362166"/>
              <a:ext cx="71372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474275" y="2666526"/>
              <a:ext cx="713721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2626364" y="1767537"/>
            <a:ext cx="330709" cy="697098"/>
            <a:chOff x="2626364" y="1936270"/>
            <a:chExt cx="330709" cy="69709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29604" y="2158848"/>
              <a:ext cx="3253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633073" y="2633368"/>
              <a:ext cx="324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2626364" y="1936270"/>
              <a:ext cx="3240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55021" y="1766001"/>
            <a:ext cx="333467" cy="1035545"/>
            <a:chOff x="4555021" y="1934734"/>
            <a:chExt cx="333467" cy="1035545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4558927" y="2145955"/>
              <a:ext cx="320480" cy="3656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59564" y="2630495"/>
              <a:ext cx="303686" cy="33978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4555021" y="1934734"/>
              <a:ext cx="333467" cy="388284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857203" y="2153306"/>
            <a:ext cx="756000" cy="651468"/>
            <a:chOff x="4857203" y="2322039"/>
            <a:chExt cx="756000" cy="65146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4857203" y="2973507"/>
              <a:ext cx="756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866922" y="2510267"/>
              <a:ext cx="71372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4889310" y="2322039"/>
              <a:ext cx="713721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582730" y="2150356"/>
            <a:ext cx="327943" cy="1024231"/>
            <a:chOff x="5582730" y="2319089"/>
            <a:chExt cx="327943" cy="102423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5582732" y="2504672"/>
              <a:ext cx="291615" cy="3510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582730" y="2945337"/>
              <a:ext cx="311551" cy="39798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5599122" y="2319089"/>
              <a:ext cx="311551" cy="397983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170434" y="1767482"/>
            <a:ext cx="472209" cy="1433974"/>
            <a:chOff x="2170434" y="1936215"/>
            <a:chExt cx="472209" cy="1433974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171160" y="2159095"/>
              <a:ext cx="461293" cy="7261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177313" y="2635219"/>
              <a:ext cx="465330" cy="73497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2170434" y="1936215"/>
              <a:ext cx="461293" cy="726116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03100" y="2495822"/>
            <a:ext cx="1424822" cy="1593913"/>
            <a:chOff x="503100" y="2664555"/>
            <a:chExt cx="1424822" cy="1593913"/>
          </a:xfrm>
        </p:grpSpPr>
        <p:sp>
          <p:nvSpPr>
            <p:cNvPr id="37" name="Text Box 658"/>
            <p:cNvSpPr txBox="1"/>
            <p:nvPr/>
          </p:nvSpPr>
          <p:spPr>
            <a:xfrm rot="18303180">
              <a:off x="387650" y="3377896"/>
              <a:ext cx="1496868" cy="2642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11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Confining pressure</a:t>
              </a:r>
              <a:endPara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1058183" y="3363022"/>
              <a:ext cx="430197" cy="6411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678728" y="2869167"/>
              <a:ext cx="794959" cy="1135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503100" y="2664555"/>
              <a:ext cx="972100" cy="1353639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669"/>
            <p:cNvSpPr txBox="1"/>
            <p:nvPr/>
          </p:nvSpPr>
          <p:spPr>
            <a:xfrm>
              <a:off x="1038509" y="3574771"/>
              <a:ext cx="889413" cy="4820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Pore pressure</a:t>
              </a:r>
              <a:endParaRPr lang="en-GB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Text Box 669"/>
            <p:cNvSpPr txBox="1"/>
            <p:nvPr/>
          </p:nvSpPr>
          <p:spPr>
            <a:xfrm>
              <a:off x="626187" y="2761681"/>
              <a:ext cx="700815" cy="4065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000" b="1" dirty="0" smtClean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Axial stress</a:t>
              </a:r>
              <a:endParaRPr lang="en-GB" sz="16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20968" y="2480725"/>
            <a:ext cx="931923" cy="1202139"/>
            <a:chOff x="1720968" y="2649458"/>
            <a:chExt cx="931923" cy="1202139"/>
          </a:xfrm>
        </p:grpSpPr>
        <p:cxnSp>
          <p:nvCxnSpPr>
            <p:cNvPr id="179" name="Straight Connector 178"/>
            <p:cNvCxnSpPr/>
            <p:nvPr/>
          </p:nvCxnSpPr>
          <p:spPr>
            <a:xfrm flipH="1">
              <a:off x="2183833" y="2649458"/>
              <a:ext cx="0" cy="854017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 Box 702"/>
            <p:cNvSpPr txBox="1"/>
            <p:nvPr/>
          </p:nvSpPr>
          <p:spPr>
            <a:xfrm>
              <a:off x="1720968" y="3482747"/>
              <a:ext cx="931923" cy="3688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</a:t>
              </a:r>
              <a:endParaRPr lang="en-GB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Water-sat</a:t>
              </a:r>
              <a:endParaRPr lang="en-GB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40171" y="2215091"/>
            <a:ext cx="953137" cy="1044898"/>
            <a:chOff x="1270827" y="2396464"/>
            <a:chExt cx="953137" cy="1044898"/>
          </a:xfrm>
        </p:grpSpPr>
        <p:sp>
          <p:nvSpPr>
            <p:cNvPr id="169" name="Text Box 186"/>
            <p:cNvSpPr txBox="1"/>
            <p:nvPr/>
          </p:nvSpPr>
          <p:spPr>
            <a:xfrm>
              <a:off x="1270827" y="3137304"/>
              <a:ext cx="927334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MPa</a:t>
              </a:r>
              <a:endParaRPr lang="en-GB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Text Box 186"/>
            <p:cNvSpPr txBox="1"/>
            <p:nvPr/>
          </p:nvSpPr>
          <p:spPr>
            <a:xfrm>
              <a:off x="1294958" y="2642064"/>
              <a:ext cx="927334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MPa</a:t>
              </a:r>
              <a:endParaRPr lang="en-GB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186"/>
            <p:cNvSpPr txBox="1"/>
            <p:nvPr/>
          </p:nvSpPr>
          <p:spPr>
            <a:xfrm>
              <a:off x="1296630" y="2396464"/>
              <a:ext cx="927334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 MPa</a:t>
              </a:r>
              <a:endParaRPr lang="en-GB" sz="20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60976" y="1513120"/>
            <a:ext cx="571661" cy="1029102"/>
            <a:chOff x="3234956" y="1657872"/>
            <a:chExt cx="571661" cy="1029102"/>
          </a:xfrm>
        </p:grpSpPr>
        <p:sp>
          <p:nvSpPr>
            <p:cNvPr id="174" name="Text Box 186"/>
            <p:cNvSpPr txBox="1"/>
            <p:nvPr/>
          </p:nvSpPr>
          <p:spPr>
            <a:xfrm>
              <a:off x="3259166" y="1899477"/>
              <a:ext cx="543777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14.5</a:t>
              </a:r>
              <a:endParaRPr lang="en-GB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Text Box 186"/>
            <p:cNvSpPr txBox="1"/>
            <p:nvPr/>
          </p:nvSpPr>
          <p:spPr>
            <a:xfrm>
              <a:off x="3234956" y="2382916"/>
              <a:ext cx="543777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7.5</a:t>
              </a:r>
              <a:endParaRPr lang="en-GB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 Box 186"/>
            <p:cNvSpPr txBox="1"/>
            <p:nvPr/>
          </p:nvSpPr>
          <p:spPr>
            <a:xfrm>
              <a:off x="3262840" y="1657872"/>
              <a:ext cx="543777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16.5</a:t>
              </a:r>
              <a:endParaRPr lang="en-GB" sz="20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714330" y="1918456"/>
            <a:ext cx="562778" cy="958102"/>
            <a:chOff x="4714330" y="2087189"/>
            <a:chExt cx="562778" cy="958102"/>
          </a:xfrm>
        </p:grpSpPr>
        <p:sp>
          <p:nvSpPr>
            <p:cNvPr id="176" name="Text Box 186"/>
            <p:cNvSpPr txBox="1"/>
            <p:nvPr/>
          </p:nvSpPr>
          <p:spPr>
            <a:xfrm>
              <a:off x="4714330" y="2741233"/>
              <a:ext cx="543777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5.5</a:t>
              </a:r>
              <a:endParaRPr lang="en-GB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Text Box 186"/>
            <p:cNvSpPr txBox="1"/>
            <p:nvPr/>
          </p:nvSpPr>
          <p:spPr>
            <a:xfrm>
              <a:off x="4732841" y="2280583"/>
              <a:ext cx="543777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12.5</a:t>
              </a:r>
              <a:endParaRPr lang="en-GB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 Box 186"/>
            <p:cNvSpPr txBox="1"/>
            <p:nvPr/>
          </p:nvSpPr>
          <p:spPr>
            <a:xfrm>
              <a:off x="4733331" y="2087189"/>
              <a:ext cx="543777" cy="3040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14.5</a:t>
              </a:r>
              <a:endParaRPr lang="en-GB" sz="20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710"/>
          <p:cNvSpPr txBox="1"/>
          <p:nvPr/>
        </p:nvSpPr>
        <p:spPr>
          <a:xfrm>
            <a:off x="4945911" y="3767808"/>
            <a:ext cx="669970" cy="322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954912" y="2095232"/>
            <a:ext cx="1593309" cy="296243"/>
            <a:chOff x="2954912" y="2263965"/>
            <a:chExt cx="1593309" cy="296243"/>
          </a:xfrm>
        </p:grpSpPr>
        <p:sp>
          <p:nvSpPr>
            <p:cNvPr id="12" name="Text Box 186"/>
            <p:cNvSpPr txBox="1"/>
            <p:nvPr/>
          </p:nvSpPr>
          <p:spPr>
            <a:xfrm>
              <a:off x="2963455" y="2263965"/>
              <a:ext cx="1577521" cy="2962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Flowing Water-CO</a:t>
              </a:r>
              <a:r>
                <a:rPr lang="en-GB" sz="1200" b="1" baseline="-250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>
              <a:off x="2954912" y="2542862"/>
              <a:ext cx="159330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367935" y="4236318"/>
            <a:ext cx="389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frequency measurement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4131" y="4650086"/>
            <a:ext cx="492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Sinusoidal stress applied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sample &amp;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aluminium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9560" y="5058311"/>
            <a:ext cx="514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Strains  </a:t>
            </a:r>
            <a:r>
              <a:rPr lang="el-G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nb-NO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nb-NO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gauges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1580" y="5491262"/>
            <a:ext cx="5278749" cy="348805"/>
            <a:chOff x="483548" y="5657771"/>
            <a:chExt cx="5278749" cy="348805"/>
          </a:xfrm>
        </p:grpSpPr>
        <p:sp>
          <p:nvSpPr>
            <p:cNvPr id="153" name="TextBox 152"/>
            <p:cNvSpPr txBox="1"/>
            <p:nvPr/>
          </p:nvSpPr>
          <p:spPr>
            <a:xfrm>
              <a:off x="483548" y="5668022"/>
              <a:ext cx="5278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Axial stress :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is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constant</a:t>
              </a:r>
            </a:p>
          </p:txBody>
        </p:sp>
        <p:graphicFrame>
          <p:nvGraphicFramePr>
            <p:cNvPr id="154" name="Object 1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215453"/>
                </p:ext>
              </p:extLst>
            </p:nvPr>
          </p:nvGraphicFramePr>
          <p:xfrm>
            <a:off x="2149680" y="5657771"/>
            <a:ext cx="2206398" cy="313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" name="Equation" r:id="rId5" imgW="1434960" imgH="241200" progId="Equation.DSMT4">
                    <p:embed/>
                  </p:oleObj>
                </mc:Choice>
                <mc:Fallback>
                  <p:oleObj name="Equation" r:id="rId5" imgW="14349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680" y="5657771"/>
                          <a:ext cx="2206398" cy="3132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" name="Rectangle 154"/>
          <p:cNvSpPr/>
          <p:nvPr/>
        </p:nvSpPr>
        <p:spPr>
          <a:xfrm>
            <a:off x="7523483" y="2245554"/>
            <a:ext cx="404514" cy="1518475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962832"/>
              </p:ext>
            </p:extLst>
          </p:nvPr>
        </p:nvGraphicFramePr>
        <p:xfrm>
          <a:off x="984248" y="5909126"/>
          <a:ext cx="17875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7" imgW="1282680" imgH="583920" progId="Equation.DSMT4">
                  <p:embed/>
                </p:oleObj>
              </mc:Choice>
              <mc:Fallback>
                <p:oleObj name="Equation" r:id="rId7" imgW="12826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48" y="5909126"/>
                        <a:ext cx="1787525" cy="684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7731207" y="2750351"/>
            <a:ext cx="4939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77200" y="2580751"/>
            <a:ext cx="53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 flipH="1">
            <a:off x="7794165" y="3602028"/>
            <a:ext cx="39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8136978" y="3429714"/>
            <a:ext cx="53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ent-Up Arrow 21"/>
          <p:cNvSpPr/>
          <p:nvPr/>
        </p:nvSpPr>
        <p:spPr>
          <a:xfrm rot="5400000">
            <a:off x="519082" y="5959373"/>
            <a:ext cx="321435" cy="311878"/>
          </a:xfrm>
          <a:prstGeom prst="bentUpArrow">
            <a:avLst>
              <a:gd name="adj1" fmla="val 19945"/>
              <a:gd name="adj2" fmla="val 25000"/>
              <a:gd name="adj3" fmla="val 2752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2787480" y="5910870"/>
            <a:ext cx="1829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 modulus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826361" y="6283434"/>
            <a:ext cx="179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ratio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Collate 163"/>
          <p:cNvSpPr/>
          <p:nvPr/>
        </p:nvSpPr>
        <p:spPr>
          <a:xfrm>
            <a:off x="7370695" y="4926536"/>
            <a:ext cx="96818" cy="119651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65" name="Flowchart: Collate 164"/>
          <p:cNvSpPr/>
          <p:nvPr/>
        </p:nvSpPr>
        <p:spPr>
          <a:xfrm>
            <a:off x="7104574" y="4855742"/>
            <a:ext cx="96818" cy="119651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2494809" y="1753792"/>
            <a:ext cx="931923" cy="1202139"/>
            <a:chOff x="1720968" y="2649458"/>
            <a:chExt cx="931923" cy="1202139"/>
          </a:xfrm>
        </p:grpSpPr>
        <p:cxnSp>
          <p:nvCxnSpPr>
            <p:cNvPr id="183" name="Straight Connector 182"/>
            <p:cNvCxnSpPr/>
            <p:nvPr/>
          </p:nvCxnSpPr>
          <p:spPr>
            <a:xfrm flipH="1">
              <a:off x="2183833" y="2649458"/>
              <a:ext cx="0" cy="854017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 Box 702"/>
            <p:cNvSpPr txBox="1"/>
            <p:nvPr/>
          </p:nvSpPr>
          <p:spPr>
            <a:xfrm>
              <a:off x="1720968" y="3482747"/>
              <a:ext cx="931923" cy="3688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</a:t>
              </a:r>
              <a:endParaRPr lang="en-GB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Water-sat</a:t>
              </a:r>
              <a:endParaRPr lang="en-GB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967935" y="1766001"/>
            <a:ext cx="1604372" cy="697098"/>
            <a:chOff x="2625258" y="1936270"/>
            <a:chExt cx="326474" cy="697098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2626424" y="2158848"/>
              <a:ext cx="3253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2625258" y="2633368"/>
              <a:ext cx="324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2626364" y="1936270"/>
              <a:ext cx="3240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977374" y="1762060"/>
            <a:ext cx="1051507" cy="1202139"/>
            <a:chOff x="1601384" y="2649458"/>
            <a:chExt cx="1051507" cy="1202139"/>
          </a:xfrm>
        </p:grpSpPr>
        <p:cxnSp>
          <p:nvCxnSpPr>
            <p:cNvPr id="208" name="Straight Connector 207"/>
            <p:cNvCxnSpPr/>
            <p:nvPr/>
          </p:nvCxnSpPr>
          <p:spPr>
            <a:xfrm flipH="1">
              <a:off x="2183833" y="2649458"/>
              <a:ext cx="0" cy="854017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 Box 702"/>
            <p:cNvSpPr txBox="1"/>
            <p:nvPr/>
          </p:nvSpPr>
          <p:spPr>
            <a:xfrm>
              <a:off x="1601384" y="3482747"/>
              <a:ext cx="1051507" cy="3688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</a:t>
              </a:r>
              <a:endParaRPr lang="en-GB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W+CO</a:t>
              </a:r>
              <a:r>
                <a:rPr lang="en-GB" sz="12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GB" sz="120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-sat</a:t>
              </a:r>
              <a:endParaRPr lang="en-GB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6582646" y="5445422"/>
            <a:ext cx="184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+ dissolved CO</a:t>
            </a:r>
            <a:r>
              <a:rPr lang="en-GB" sz="12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 smtClean="0"/>
              <a:t> </a:t>
            </a: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7152983" y="5074151"/>
            <a:ext cx="0" cy="290740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523761" y="2135571"/>
            <a:ext cx="1732582" cy="1377336"/>
            <a:chOff x="4523761" y="2304304"/>
            <a:chExt cx="1732582" cy="1377336"/>
          </a:xfrm>
        </p:grpSpPr>
        <p:sp>
          <p:nvSpPr>
            <p:cNvPr id="190" name="Text Box 189"/>
            <p:cNvSpPr txBox="1"/>
            <p:nvPr/>
          </p:nvSpPr>
          <p:spPr>
            <a:xfrm>
              <a:off x="4523761" y="3144917"/>
              <a:ext cx="1732582" cy="53672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05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Test </a:t>
              </a:r>
            </a:p>
            <a:p>
              <a:pPr algn="ctr">
                <a:spcAft>
                  <a:spcPts val="0"/>
                </a:spcAft>
              </a:pPr>
              <a:r>
                <a:rPr lang="en-GB" sz="105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Presence of free CO</a:t>
              </a:r>
              <a:r>
                <a:rPr lang="en-GB" sz="1050" b="1" baseline="-25000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GB" sz="105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b-NO" sz="1050" b="1" dirty="0" smtClean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(gas)</a:t>
              </a:r>
              <a:endParaRPr lang="en-GB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flipH="1">
              <a:off x="5599122" y="2304304"/>
              <a:ext cx="0" cy="873858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5866532" y="2542222"/>
            <a:ext cx="352026" cy="619928"/>
            <a:chOff x="2622043" y="2013440"/>
            <a:chExt cx="352026" cy="619928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2622043" y="2149766"/>
              <a:ext cx="32530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2633073" y="2633368"/>
              <a:ext cx="324000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2650069" y="2013440"/>
              <a:ext cx="324000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6975547" y="2590444"/>
            <a:ext cx="504000" cy="501341"/>
            <a:chOff x="7844287" y="2650201"/>
            <a:chExt cx="504000" cy="501341"/>
          </a:xfrm>
        </p:grpSpPr>
        <p:cxnSp>
          <p:nvCxnSpPr>
            <p:cNvPr id="151" name="Straight Arrow Connector 150"/>
            <p:cNvCxnSpPr/>
            <p:nvPr/>
          </p:nvCxnSpPr>
          <p:spPr>
            <a:xfrm flipH="1">
              <a:off x="7844287" y="2650201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>
              <a:off x="7844287" y="2938065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flipH="1">
              <a:off x="7844287" y="3151542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7944086" y="2593912"/>
            <a:ext cx="508215" cy="527676"/>
            <a:chOff x="6868648" y="2639936"/>
            <a:chExt cx="508215" cy="527676"/>
          </a:xfrm>
        </p:grpSpPr>
        <p:cxnSp>
          <p:nvCxnSpPr>
            <p:cNvPr id="186" name="Straight Arrow Connector 185"/>
            <p:cNvCxnSpPr/>
            <p:nvPr/>
          </p:nvCxnSpPr>
          <p:spPr>
            <a:xfrm>
              <a:off x="6868648" y="2639936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6868648" y="3167612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6872863" y="2913008"/>
              <a:ext cx="50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Down Arrow 166"/>
          <p:cNvSpPr/>
          <p:nvPr/>
        </p:nvSpPr>
        <p:spPr>
          <a:xfrm flipV="1">
            <a:off x="7688671" y="777907"/>
            <a:ext cx="72000" cy="360000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0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2" grpId="0" animBg="1"/>
      <p:bldP spid="85" grpId="0"/>
      <p:bldP spid="85" grpId="1"/>
      <p:bldP spid="3" grpId="0" animBg="1"/>
      <p:bldP spid="3" grpId="1" animBg="1"/>
      <p:bldP spid="172" grpId="0"/>
      <p:bldP spid="172" grpId="1"/>
      <p:bldP spid="142" grpId="0"/>
      <p:bldP spid="147" grpId="0"/>
      <p:bldP spid="149" grpId="0"/>
      <p:bldP spid="155" grpId="0" animBg="1"/>
      <p:bldP spid="17" grpId="0"/>
      <p:bldP spid="159" grpId="0"/>
      <p:bldP spid="22" grpId="0" animBg="1"/>
      <p:bldP spid="160" grpId="0"/>
      <p:bldP spid="163" grpId="0"/>
      <p:bldP spid="164" grpId="0" animBg="1"/>
      <p:bldP spid="164" grpId="1" animBg="1"/>
      <p:bldP spid="164" grpId="2" animBg="1"/>
      <p:bldP spid="164" grpId="3" animBg="1"/>
      <p:bldP spid="164" grpId="4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214" grpId="0"/>
      <p:bldP spid="167" grpId="0" animBg="1"/>
      <p:bldP spid="1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Tested material and experimental setups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95550"/>
              </p:ext>
            </p:extLst>
          </p:nvPr>
        </p:nvGraphicFramePr>
        <p:xfrm>
          <a:off x="625291" y="2664060"/>
          <a:ext cx="2916000" cy="17280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88000"/>
                <a:gridCol w="828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 (cm)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2.512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(cm)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5.116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Cross-section (cm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4.958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(g)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46.34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1.847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8630" y="850903"/>
            <a:ext cx="81829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Castlegate Sandstone </a:t>
            </a:r>
            <a:r>
              <a:rPr lang="en-US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 in this experiment</a:t>
            </a:r>
            <a:r>
              <a:rPr lang="en-US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has about 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orosity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composed of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no clay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Its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permeability is around 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̴ 10</a:t>
            </a:r>
            <a:r>
              <a:rPr kumimoji="0" lang="en-US" altLang="en-US" sz="16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-14 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altLang="en-US" sz="1600" b="1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(10 </a:t>
            </a:r>
            <a:r>
              <a:rPr lang="en-US" alt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en-US" alt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GB" altLang="en-US" sz="160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" y="2270760"/>
            <a:ext cx="2735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the</a:t>
            </a: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sample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4378" y="2287049"/>
            <a:ext cx="23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4 strain gauges used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19" y="2664060"/>
            <a:ext cx="1980000" cy="3222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88" y="2664060"/>
            <a:ext cx="1764000" cy="1937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47" y="4690884"/>
            <a:ext cx="1764000" cy="1811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30813" y="2270759"/>
            <a:ext cx="26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Sample with strain gauges</a:t>
            </a:r>
            <a:endParaRPr lang="en-GB" b="1" dirty="0"/>
          </a:p>
        </p:txBody>
      </p:sp>
      <p:sp>
        <p:nvSpPr>
          <p:cNvPr id="3" name="Right Arrow 2"/>
          <p:cNvSpPr/>
          <p:nvPr/>
        </p:nvSpPr>
        <p:spPr>
          <a:xfrm rot="1609830">
            <a:off x="5759256" y="4084424"/>
            <a:ext cx="930568" cy="2725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4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2776"/>
            <a:ext cx="9034508" cy="628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indent="252000">
              <a:lnSpc>
                <a:spcPct val="13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Results and interpretation</a:t>
            </a:r>
            <a:endParaRPr lang="en-GB" sz="2600" b="1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4508" y="0"/>
            <a:ext cx="1094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46" y="2094701"/>
            <a:ext cx="3948117" cy="31129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898" y="859417"/>
            <a:ext cx="3491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modulus and Poisson ratio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374261" y="1727843"/>
            <a:ext cx="232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modulus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78457" y="1822304"/>
            <a:ext cx="232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 ratio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4"/>
          <a:stretch>
            <a:fillRect/>
          </a:stretch>
        </p:blipFill>
        <p:spPr>
          <a:xfrm>
            <a:off x="282873" y="2066715"/>
            <a:ext cx="4164436" cy="3130576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4389452" y="2395012"/>
            <a:ext cx="69617" cy="469285"/>
          </a:xfrm>
          <a:prstGeom prst="rightBrace">
            <a:avLst>
              <a:gd name="adj1" fmla="val 4587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482534" y="2409577"/>
            <a:ext cx="268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Liquid-saturated sample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4389452" y="3211067"/>
            <a:ext cx="69617" cy="469285"/>
          </a:xfrm>
          <a:prstGeom prst="rightBrace">
            <a:avLst>
              <a:gd name="adj1" fmla="val 4587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494884" y="3225353"/>
            <a:ext cx="333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Partially Gas-saturated sample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" y="5456359"/>
            <a:ext cx="792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presence of “free” gas CO</a:t>
            </a:r>
            <a:r>
              <a:rPr lang="en-GB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significantly the Young modulus and the Poisson ratio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17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7" grpId="0" animBg="1"/>
      <p:bldP spid="7" grpId="1" animBg="1"/>
      <p:bldP spid="8" grpId="0"/>
      <p:bldP spid="8" grpId="1"/>
      <p:bldP spid="31" grpId="0" animBg="1"/>
      <p:bldP spid="31" grpId="1" animBg="1"/>
      <p:bldP spid="32" grpId="0"/>
      <p:bldP spid="32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2795</TotalTime>
  <Words>1100</Words>
  <Application>Microsoft Office PowerPoint</Application>
  <PresentationFormat>On-screen Show (4:3)</PresentationFormat>
  <Paragraphs>249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The impact of partial CO2 saturation on seismic velocities of sandstones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IVT, 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CO2 on P- and S-wave properties</dc:title>
  <dc:creator>Nicolaine Agofack</dc:creator>
  <cp:lastModifiedBy>Nicolaine Agofack</cp:lastModifiedBy>
  <cp:revision>253</cp:revision>
  <dcterms:created xsi:type="dcterms:W3CDTF">2016-10-06T07:21:51Z</dcterms:created>
  <dcterms:modified xsi:type="dcterms:W3CDTF">2017-04-24T07:06:33Z</dcterms:modified>
</cp:coreProperties>
</file>