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2" r:id="rId4"/>
    <p:sldId id="268" r:id="rId5"/>
    <p:sldId id="258" r:id="rId6"/>
    <p:sldId id="260" r:id="rId7"/>
    <p:sldId id="271" r:id="rId8"/>
    <p:sldId id="263" r:id="rId9"/>
    <p:sldId id="264" r:id="rId10"/>
    <p:sldId id="269" r:id="rId11"/>
    <p:sldId id="261" r:id="rId12"/>
    <p:sldId id="265" r:id="rId13"/>
    <p:sldId id="266" r:id="rId14"/>
    <p:sldId id="267" r:id="rId15"/>
    <p:sldId id="26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31" autoAdjust="0"/>
    <p:restoredTop sz="90090"/>
  </p:normalViewPr>
  <p:slideViewPr>
    <p:cSldViewPr snapToGrid="0">
      <p:cViewPr varScale="1">
        <p:scale>
          <a:sx n="103" d="100"/>
          <a:sy n="103" d="100"/>
        </p:scale>
        <p:origin x="7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A5E5-D949-4A82-AB4E-CDF951927D2E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2926-4214-4729-AB12-166F334A86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06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A5E5-D949-4A82-AB4E-CDF951927D2E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2926-4214-4729-AB12-166F334A86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A5E5-D949-4A82-AB4E-CDF951927D2E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2926-4214-4729-AB12-166F334A86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79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A5E5-D949-4A82-AB4E-CDF951927D2E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2926-4214-4729-AB12-166F334A86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15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A5E5-D949-4A82-AB4E-CDF951927D2E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2926-4214-4729-AB12-166F334A86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805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A5E5-D949-4A82-AB4E-CDF951927D2E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2926-4214-4729-AB12-166F334A86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99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A5E5-D949-4A82-AB4E-CDF951927D2E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2926-4214-4729-AB12-166F334A86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421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A5E5-D949-4A82-AB4E-CDF951927D2E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2926-4214-4729-AB12-166F334A86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50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A5E5-D949-4A82-AB4E-CDF951927D2E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2926-4214-4729-AB12-166F334A86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09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A5E5-D949-4A82-AB4E-CDF951927D2E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2926-4214-4729-AB12-166F334A86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70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A5E5-D949-4A82-AB4E-CDF951927D2E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2926-4214-4729-AB12-166F334A86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709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4A5E5-D949-4A82-AB4E-CDF951927D2E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F2926-4214-4729-AB12-166F334A86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29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50.png"/><Relationship Id="rId3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5.png"/><Relationship Id="rId1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openxmlformats.org/officeDocument/2006/relationships/image" Target="../media/image200.png"/><Relationship Id="rId7" Type="http://schemas.openxmlformats.org/officeDocument/2006/relationships/image" Target="../media/image210.png"/><Relationship Id="rId8" Type="http://schemas.openxmlformats.org/officeDocument/2006/relationships/image" Target="../media/image220.png"/><Relationship Id="rId9" Type="http://schemas.openxmlformats.org/officeDocument/2006/relationships/image" Target="../media/image23.png"/><Relationship Id="rId10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5" Type="http://schemas.openxmlformats.org/officeDocument/2006/relationships/image" Target="../media/image29.png"/><Relationship Id="rId6" Type="http://schemas.openxmlformats.org/officeDocument/2006/relationships/image" Target="../media/image30.png"/><Relationship Id="rId7" Type="http://schemas.openxmlformats.org/officeDocument/2006/relationships/image" Target="../media/image31.png"/><Relationship Id="rId8" Type="http://schemas.openxmlformats.org/officeDocument/2006/relationships/image" Target="../media/image32.png"/><Relationship Id="rId9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5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1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/>
              <a:t>Low</a:t>
            </a:r>
            <a:r>
              <a:rPr lang="nb-NO" dirty="0"/>
              <a:t> </a:t>
            </a:r>
            <a:r>
              <a:rPr lang="nb-NO" dirty="0" err="1"/>
              <a:t>Frequencies</a:t>
            </a:r>
            <a:r>
              <a:rPr lang="nb-NO" dirty="0"/>
              <a:t> for </a:t>
            </a:r>
            <a:r>
              <a:rPr lang="nb-NO" dirty="0" err="1"/>
              <a:t>Inversion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Reflections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Lasse Amundsen, Ørjan Pedersen and Rune Mittet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0784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937904" cy="2852737"/>
          </a:xfrm>
        </p:spPr>
        <p:txBody>
          <a:bodyPr>
            <a:normAutofit fontScale="90000"/>
          </a:bodyPr>
          <a:lstStyle/>
          <a:p>
            <a:r>
              <a:rPr lang="nb-NO" dirty="0"/>
              <a:t>II. </a:t>
            </a:r>
            <a:r>
              <a:rPr lang="nb-NO" dirty="0" err="1"/>
              <a:t>Scaling</a:t>
            </a:r>
            <a:r>
              <a:rPr lang="nb-NO" dirty="0"/>
              <a:t> and </a:t>
            </a:r>
            <a:r>
              <a:rPr lang="nb-NO" dirty="0" err="1"/>
              <a:t>streching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gradient</a:t>
            </a:r>
            <a:br>
              <a:rPr lang="nb-NO" dirty="0"/>
            </a:br>
            <a:r>
              <a:rPr lang="nb-NO" dirty="0"/>
              <a:t>from </a:t>
            </a:r>
            <a:r>
              <a:rPr lang="nb-NO" dirty="0" err="1"/>
              <a:t>constant-velocity</a:t>
            </a:r>
            <a:r>
              <a:rPr lang="nb-NO" dirty="0"/>
              <a:t> </a:t>
            </a:r>
            <a:r>
              <a:rPr lang="nb-NO" dirty="0" err="1"/>
              <a:t>inversion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/>
            </a:r>
            <a:br>
              <a:rPr lang="nb-NO" dirty="0"/>
            </a:b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870270" y="3636750"/>
            <a:ext cx="3380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Scaling</a:t>
            </a:r>
            <a:r>
              <a:rPr lang="nb-NO" dirty="0"/>
              <a:t> </a:t>
            </a:r>
            <a:r>
              <a:rPr lang="nb-NO" i="1" dirty="0"/>
              <a:t>g to </a:t>
            </a:r>
            <a:r>
              <a:rPr lang="nb-NO" i="1" dirty="0" err="1"/>
              <a:t>get</a:t>
            </a:r>
            <a:r>
              <a:rPr lang="nb-NO" i="1" dirty="0"/>
              <a:t> </a:t>
            </a:r>
            <a:r>
              <a:rPr lang="nb-NO" i="1" dirty="0" err="1"/>
              <a:t>phase</a:t>
            </a:r>
            <a:r>
              <a:rPr lang="nb-NO" i="1" dirty="0"/>
              <a:t> </a:t>
            </a:r>
            <a:r>
              <a:rPr lang="nb-NO" i="1" dirty="0" err="1"/>
              <a:t>velocity</a:t>
            </a:r>
            <a:r>
              <a:rPr lang="nb-NO" i="1" dirty="0"/>
              <a:t> v</a:t>
            </a:r>
            <a:r>
              <a:rPr lang="en-GB" i="1" dirty="0"/>
              <a:t> but in “squeezed” geometry;</a:t>
            </a:r>
          </a:p>
          <a:p>
            <a:r>
              <a:rPr lang="nb-NO" i="1" dirty="0" err="1"/>
              <a:t>Scaling</a:t>
            </a:r>
            <a:r>
              <a:rPr lang="nb-NO" i="1" dirty="0"/>
              <a:t> = AVA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70269" y="4768291"/>
            <a:ext cx="3312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Stretching</a:t>
            </a:r>
            <a:r>
              <a:rPr lang="nb-NO" dirty="0"/>
              <a:t> </a:t>
            </a:r>
            <a:r>
              <a:rPr lang="nb-NO" i="1" dirty="0"/>
              <a:t>v to </a:t>
            </a:r>
            <a:r>
              <a:rPr lang="nb-NO" i="1" dirty="0" err="1"/>
              <a:t>phase</a:t>
            </a:r>
            <a:r>
              <a:rPr lang="nb-NO" i="1" dirty="0"/>
              <a:t> </a:t>
            </a:r>
            <a:r>
              <a:rPr lang="nb-NO" i="1" dirty="0" err="1"/>
              <a:t>velocity</a:t>
            </a:r>
            <a:r>
              <a:rPr lang="nb-NO" i="1" dirty="0"/>
              <a:t> in «</a:t>
            </a:r>
            <a:r>
              <a:rPr lang="nb-NO" i="1" dirty="0" err="1"/>
              <a:t>correct</a:t>
            </a:r>
            <a:r>
              <a:rPr lang="nb-NO" i="1" dirty="0"/>
              <a:t>» </a:t>
            </a:r>
            <a:r>
              <a:rPr lang="nb-NO" i="1" dirty="0" err="1"/>
              <a:t>geomery</a:t>
            </a:r>
            <a:r>
              <a:rPr lang="nb-NO" i="1" dirty="0"/>
              <a:t>;</a:t>
            </a:r>
          </a:p>
          <a:p>
            <a:r>
              <a:rPr lang="nb-NO" i="1" dirty="0" err="1"/>
              <a:t>Stretching</a:t>
            </a:r>
            <a:r>
              <a:rPr lang="nb-NO" i="1" dirty="0"/>
              <a:t> = Residual </a:t>
            </a:r>
            <a:r>
              <a:rPr lang="nb-NO" i="1" dirty="0" err="1"/>
              <a:t>migration</a:t>
            </a:r>
            <a:r>
              <a:rPr lang="nb-NO" dirty="0"/>
              <a:t>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31850" y="5918587"/>
            <a:ext cx="941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1" dirty="0"/>
              <a:t>c</a:t>
            </a:r>
            <a:r>
              <a:rPr lang="nb-NO" sz="1200" i="1" dirty="0"/>
              <a:t>1</a:t>
            </a:r>
            <a:r>
              <a:rPr lang="nb-NO" i="1" dirty="0"/>
              <a:t>, v</a:t>
            </a:r>
            <a:r>
              <a:rPr lang="nb-NO" sz="1200" i="1" dirty="0"/>
              <a:t>1</a:t>
            </a:r>
            <a:r>
              <a:rPr lang="nb-NO" i="1" dirty="0"/>
              <a:t> </a:t>
            </a:r>
            <a:r>
              <a:rPr lang="nb-NO" dirty="0"/>
              <a:t>is water-speed </a:t>
            </a:r>
            <a:r>
              <a:rPr lang="nb-NO" dirty="0" err="1"/>
              <a:t>velocity</a:t>
            </a:r>
            <a:r>
              <a:rPr lang="nb-NO" dirty="0"/>
              <a:t> … note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scale</a:t>
            </a:r>
            <a:r>
              <a:rPr lang="nb-NO" dirty="0"/>
              <a:t> and stretch </a:t>
            </a:r>
            <a:r>
              <a:rPr lang="nb-NO" dirty="0" err="1"/>
              <a:t>depend</a:t>
            </a:r>
            <a:r>
              <a:rPr lang="nb-NO" dirty="0"/>
              <a:t> </a:t>
            </a:r>
            <a:r>
              <a:rPr lang="nb-NO" dirty="0" err="1"/>
              <a:t>only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gradient’s</a:t>
            </a:r>
            <a:r>
              <a:rPr lang="nb-NO" dirty="0"/>
              <a:t> amplitude!  </a:t>
            </a:r>
            <a:endParaRPr lang="en-GB" dirty="0"/>
          </a:p>
        </p:txBody>
      </p:sp>
      <p:sp>
        <p:nvSpPr>
          <p:cNvPr id="11" name="Star: 8 Points 10"/>
          <p:cNvSpPr/>
          <p:nvPr/>
        </p:nvSpPr>
        <p:spPr>
          <a:xfrm>
            <a:off x="1776549" y="3742108"/>
            <a:ext cx="304800" cy="348343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1</a:t>
            </a:r>
            <a:endParaRPr lang="en-GB" dirty="0"/>
          </a:p>
        </p:txBody>
      </p:sp>
      <p:sp>
        <p:nvSpPr>
          <p:cNvPr id="12" name="Star: 8 Points 11"/>
          <p:cNvSpPr/>
          <p:nvPr/>
        </p:nvSpPr>
        <p:spPr>
          <a:xfrm>
            <a:off x="1776549" y="4890385"/>
            <a:ext cx="304800" cy="348343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2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205475" y="3655570"/>
                <a:ext cx="5631300" cy="6086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nb-NO" sz="2000" i="1" smtClean="0"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nb-NO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  <m:d>
                      <m:dPr>
                        <m:ctrlPr>
                          <a:rPr lang="nb-NO" sz="2000" b="0" i="1" smtClean="0"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nb-NO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nb-NO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nb-NO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nb-NO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nb-NO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nb-NO" sz="2000" b="0" i="1" smtClean="0"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nb-NO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b-NO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,∆</m:t>
                    </m:r>
                    <m:r>
                      <a:rPr lang="nb-NO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nb-NO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nb-NO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nb-NO" sz="2000" b="0" i="1" smtClean="0"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nb-NO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nb-NO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nb-NO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GB" sz="2000" dirty="0"/>
                  <a:t>   ; </a:t>
                </a:r>
                <a14:m>
                  <m:oMath xmlns:m="http://schemas.openxmlformats.org/officeDocument/2006/math">
                    <m:r>
                      <a:rPr lang="nb-NO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acc>
                      <m:accPr>
                        <m:chr m:val="̂"/>
                        <m:ctrlPr>
                          <a:rPr lang="nb-NO" sz="2000" i="1"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  <m:d>
                      <m:dPr>
                        <m:ctrlPr>
                          <a:rPr lang="nb-NO" sz="2000" i="1"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nb-NO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nb-NO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nb-NO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sz="2000" i="1" smtClean="0"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nb-NO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nb-NO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lang="nb-NO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nb-NO" sz="2000" i="1" smtClean="0">
                                <a:latin typeface="Cambria Math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nb-NO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nb-NO" sz="2000" b="0" i="1" smtClean="0">
                                    <a:latin typeface="Cambria Math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nb-NO" sz="2000" b="0" i="1" smtClean="0">
                                        <a:latin typeface="Cambria Math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nb-NO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𝑝𝑐</m:t>
                                    </m:r>
                                    <m:r>
                                      <a:rPr lang="nb-NO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nb-NO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𝑧</m:t>
                                    </m:r>
                                    <m:r>
                                      <a:rPr lang="nb-NO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nb-NO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sz="2000" dirty="0"/>
                  <a:t> 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5475" y="3655570"/>
                <a:ext cx="5631300" cy="6086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205475" y="4637972"/>
                <a:ext cx="3589568" cy="7838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nb-NO" sz="2000" i="1" smtClean="0"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d>
                        <m:dPr>
                          <m:ctrlPr>
                            <a:rPr lang="nb-NO" sz="2000" b="0" i="1" smtClean="0"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nb-NO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nb-NO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nb-NO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nb-NO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nb-NO" sz="2000" b="0" i="1" smtClean="0"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nb-NO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nary>
                            <m:naryPr>
                              <m:ctrlPr>
                                <a:rPr lang="nb-NO" sz="2000" b="0" i="1" smtClean="0">
                                  <a:latin typeface="Cambria Math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nb-NO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nb-NO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sup>
                            <m:e>
                              <m:r>
                                <a:rPr lang="nb-NO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sSup>
                                <m:sSupPr>
                                  <m:ctrlPr>
                                    <a:rPr lang="nb-NO" sz="2000" b="0" i="1" smtClean="0">
                                      <a:latin typeface="Cambria Math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b-NO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nb-NO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nb-NO" sz="2000" b="0" i="1" smtClean="0">
                                      <a:latin typeface="Cambria Math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̂"/>
                                      <m:ctrlPr>
                                        <a:rPr lang="nb-NO" sz="2000" i="1">
                                          <a:latin typeface="Cambria Math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</m:acc>
                                  <m:d>
                                    <m:dPr>
                                      <m:ctrlPr>
                                        <a:rPr lang="nb-NO" sz="2000" i="1">
                                          <a:latin typeface="Cambria Math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nb-NO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  <m:r>
                                        <a:rPr lang="nb-NO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nb-NO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  <m:r>
                                        <a:rPr lang="nb-NO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nb-NO" sz="2000" b="0" i="1" smtClean="0">
                                          <a:latin typeface="Cambria Math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nb-NO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nb-NO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nb-NO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nb-NO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</m:e>
                          </m:nary>
                        </m:e>
                      </m: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5475" y="4637972"/>
                <a:ext cx="3589568" cy="7838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8338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77" y="365125"/>
            <a:ext cx="10515600" cy="1325563"/>
          </a:xfrm>
        </p:spPr>
        <p:txBody>
          <a:bodyPr/>
          <a:lstStyle/>
          <a:p>
            <a:r>
              <a:rPr lang="nb-NO" dirty="0" err="1"/>
              <a:t>Velocity</a:t>
            </a:r>
            <a:r>
              <a:rPr lang="nb-NO" dirty="0"/>
              <a:t> </a:t>
            </a:r>
            <a:r>
              <a:rPr lang="nb-NO" dirty="0" err="1"/>
              <a:t>model</a:t>
            </a:r>
            <a:r>
              <a:rPr lang="nb-NO" dirty="0"/>
              <a:t> and data</a:t>
            </a:r>
            <a:br>
              <a:rPr lang="nb-NO" dirty="0"/>
            </a:br>
            <a:r>
              <a:rPr lang="nb-NO" dirty="0"/>
              <a:t>(p=0 and p=0.75/c</a:t>
            </a:r>
            <a:r>
              <a:rPr lang="nb-NO" sz="2000" dirty="0"/>
              <a:t>1</a:t>
            </a:r>
            <a:r>
              <a:rPr lang="nb-NO" dirty="0"/>
              <a:t>)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3573" y="2618727"/>
            <a:ext cx="5190738" cy="26798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5398" y="1027906"/>
            <a:ext cx="5323892" cy="29007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4000" y="3860029"/>
            <a:ext cx="5155290" cy="287713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465646" y="1321356"/>
            <a:ext cx="53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p=0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0215294" y="4153479"/>
            <a:ext cx="10797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p=0.75/c</a:t>
            </a:r>
            <a:r>
              <a:rPr lang="nb-NO" sz="1000" dirty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6204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06387" cy="1325563"/>
          </a:xfrm>
        </p:spPr>
        <p:txBody>
          <a:bodyPr/>
          <a:lstStyle/>
          <a:p>
            <a:r>
              <a:rPr lang="nb-NO" dirty="0"/>
              <a:t>«</a:t>
            </a:r>
            <a:r>
              <a:rPr lang="nb-NO" dirty="0" err="1"/>
              <a:t>Constant-velocity</a:t>
            </a:r>
            <a:r>
              <a:rPr lang="nb-NO" dirty="0"/>
              <a:t>» gradients in pseudo-</a:t>
            </a:r>
            <a:r>
              <a:rPr lang="nb-NO" dirty="0" err="1"/>
              <a:t>depth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3573" y="2618727"/>
            <a:ext cx="5190738" cy="26798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0734" y="1498652"/>
            <a:ext cx="5075896" cy="27293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297" y="4059880"/>
            <a:ext cx="5032383" cy="273520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838027" y="1690688"/>
                <a:ext cx="1337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nb-NO" i="1"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8027" y="1690688"/>
                <a:ext cx="1337610" cy="369332"/>
              </a:xfrm>
              <a:prstGeom prst="rect">
                <a:avLst/>
              </a:prstGeom>
              <a:blipFill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388409" y="3351817"/>
                <a:ext cx="2744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8409" y="3351817"/>
                <a:ext cx="274499" cy="276999"/>
              </a:xfrm>
              <a:prstGeom prst="rect">
                <a:avLst/>
              </a:prstGeom>
              <a:blipFill>
                <a:blip r:embed="rId6"/>
                <a:stretch>
                  <a:fillRect l="-13333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877739" y="1767632"/>
                <a:ext cx="48096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sz="1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nb-NO" sz="1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nb-NO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nb-NO" sz="1400" b="0" i="1" smtClean="0">
                          <a:latin typeface="Cambria Math" panose="02040503050406030204" pitchFamily="18" charset="0"/>
                        </a:rPr>
                        <m:t>(0)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7739" y="1767632"/>
                <a:ext cx="480964" cy="215444"/>
              </a:xfrm>
              <a:prstGeom prst="rect">
                <a:avLst/>
              </a:prstGeom>
              <a:blipFill>
                <a:blip r:embed="rId7"/>
                <a:stretch>
                  <a:fillRect l="-7595" r="-12658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751917" y="4522811"/>
                <a:ext cx="48314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sz="1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nb-NO" sz="1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nb-NO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nb-NO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sz="1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nb-NO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1917" y="4522811"/>
                <a:ext cx="483145" cy="215444"/>
              </a:xfrm>
              <a:prstGeom prst="rect">
                <a:avLst/>
              </a:prstGeom>
              <a:blipFill>
                <a:blip r:embed="rId8"/>
                <a:stretch>
                  <a:fillRect l="-8861" r="-12658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629826" y="6031686"/>
                <a:ext cx="2832377" cy="5456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sz="1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nb-NO" sz="1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𝑁𝑜𝑡𝑒</m:t>
                          </m:r>
                          <m:r>
                            <a:rPr lang="nb-NO" sz="1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 </m:t>
                          </m:r>
                          <m:r>
                            <a:rPr lang="nb-NO" sz="1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sz="1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nb-NO" sz="1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sz="1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nb-NO" sz="1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sz="1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nb-NO" sz="1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charset="0"/>
                            </a:rPr>
                          </m:ctrlPr>
                        </m:radPr>
                        <m:deg/>
                        <m:e>
                          <m:r>
                            <a:rPr lang="nb-NO" sz="1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1−(1−</m:t>
                          </m:r>
                          <m:sSup>
                            <m:sSupPr>
                              <m:ctrlPr>
                                <a:rPr lang="nb-NO" sz="12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nb-NO" sz="12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nb-NO" sz="12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sSub>
                                    <m:sSubPr>
                                      <m:ctrlPr>
                                        <a:rPr lang="nb-NO" sz="1200" i="1" smtClean="0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sz="1200" i="1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nb-NO" sz="1200" b="0" i="1" smtClean="0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nb-NO" sz="12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nb-NO" sz="1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sSup>
                            <m:sSupPr>
                              <m:ctrlPr>
                                <a:rPr lang="nb-NO" sz="12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nb-NO" sz="1200" b="0" i="1" smtClean="0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nb-NO" sz="1200" b="0" i="1" smtClean="0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nb-NO" sz="1200" i="1">
                                              <a:solidFill>
                                                <a:schemeClr val="bg2">
                                                  <a:lumMod val="50000"/>
                                                </a:schemeClr>
                                              </a:solidFill>
                                              <a:latin typeface="Cambria Math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nb-NO" sz="1200" i="1">
                                              <a:solidFill>
                                                <a:schemeClr val="bg2">
                                                  <a:lumMod val="5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</m:e>
                                        <m:sub>
                                          <m:r>
                                            <a:rPr lang="nb-NO" sz="1200" i="1">
                                              <a:solidFill>
                                                <a:schemeClr val="bg2">
                                                  <a:lumMod val="5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r>
                                        <a:rPr lang="nb-NO" sz="1200" i="1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(0)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nb-NO" sz="1200" i="1">
                                              <a:solidFill>
                                                <a:schemeClr val="bg2">
                                                  <a:lumMod val="50000"/>
                                                </a:schemeClr>
                                              </a:solidFill>
                                              <a:latin typeface="Cambria Math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nb-NO" sz="1200" i="1">
                                              <a:solidFill>
                                                <a:schemeClr val="bg2">
                                                  <a:lumMod val="5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</m:e>
                                        <m:sub>
                                          <m:r>
                                            <a:rPr lang="nb-NO" sz="1200" i="1">
                                              <a:solidFill>
                                                <a:schemeClr val="bg2">
                                                  <a:lumMod val="5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r>
                                        <a:rPr lang="nb-NO" sz="1200" i="1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nb-NO" sz="1200" b="0" i="1" smtClean="0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  <m:r>
                                        <a:rPr lang="nb-NO" sz="1200" i="1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nb-NO" sz="12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nb-NO" sz="1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9826" y="6031686"/>
                <a:ext cx="2832377" cy="54566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7091920" y="6074022"/>
                <a:ext cx="4286284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nb-NO" sz="1400" dirty="0">
                    <a:ea typeface="Cambria Math" panose="02040503050406030204" pitchFamily="18" charset="0"/>
                  </a:rPr>
                  <a:t>Apply AVA to gradient </a:t>
                </a:r>
                <a14:m>
                  <m:oMath xmlns:m="http://schemas.openxmlformats.org/officeDocument/2006/math">
                    <m:r>
                      <a:rPr lang="nb-NO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nb-NO" sz="1400" dirty="0">
                    <a:ea typeface="Cambria Math" panose="02040503050406030204" pitchFamily="18" charset="0"/>
                  </a:rPr>
                  <a:t> 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nb-NO" sz="1400" i="1" smtClean="0"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nb-NO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  <m:d>
                      <m:dPr>
                        <m:ctrlPr>
                          <a:rPr lang="nb-NO" sz="1400" b="0" i="1" smtClean="0"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nb-NO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nb-NO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nb-NO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nb-NO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nb-NO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nb-NO" sz="1400" b="0" i="1" smtClean="0"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nb-NO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b-NO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,∆</m:t>
                    </m:r>
                    <m:r>
                      <a:rPr lang="nb-NO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nb-NO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nb-NO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nb-NO" sz="1400" b="0" i="1" smtClean="0"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nb-NO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nb-NO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nb-NO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GB" sz="1400" dirty="0"/>
                  <a:t> 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1920" y="6074022"/>
                <a:ext cx="4286284" cy="307777"/>
              </a:xfrm>
              <a:prstGeom prst="rect">
                <a:avLst/>
              </a:prstGeom>
              <a:blipFill>
                <a:blip r:embed="rId10"/>
                <a:stretch>
                  <a:fillRect l="-426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838027" y="4338145"/>
                <a:ext cx="1792350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nb-NO" i="1"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nb-NO" b="0" i="1" smtClean="0">
                                  <a:latin typeface="Cambria Math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0.75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8027" y="4338145"/>
                <a:ext cx="1792350" cy="71468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409958" y="4445867"/>
                <a:ext cx="4397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9958" y="4445867"/>
                <a:ext cx="43973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5036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Scale</a:t>
            </a:r>
            <a:r>
              <a:rPr lang="nb-NO" dirty="0"/>
              <a:t> gradients to </a:t>
            </a:r>
            <a:r>
              <a:rPr lang="nb-NO" dirty="0" err="1"/>
              <a:t>phase</a:t>
            </a:r>
            <a:r>
              <a:rPr lang="nb-NO" dirty="0"/>
              <a:t> </a:t>
            </a:r>
            <a:r>
              <a:rPr lang="nb-NO" dirty="0" err="1"/>
              <a:t>velocity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3573" y="2618727"/>
            <a:ext cx="5190738" cy="26798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4074" y="1424146"/>
            <a:ext cx="5139726" cy="27038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4074" y="4094881"/>
            <a:ext cx="5141167" cy="272956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233072" y="5358994"/>
                <a:ext cx="3931740" cy="11380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b-NO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Apply</m:t>
                    </m:r>
                    <m:r>
                      <a:rPr lang="nb-NO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nb-NO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residual</m:t>
                    </m:r>
                    <m:r>
                      <a:rPr lang="nb-NO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nb-NO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migration</m:t>
                    </m:r>
                    <m:r>
                      <a:rPr lang="nb-NO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nb-NO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to</m:t>
                    </m:r>
                  </m:oMath>
                </a14:m>
                <a:r>
                  <a:rPr lang="nb-NO" sz="1600" b="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nb-NO" sz="1600" i="1"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nb-NO" sz="1600" b="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  <a:br>
                  <a:rPr lang="nb-NO" sz="1600" b="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:r>
                  <a:rPr lang="nb-NO" sz="1600" b="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br>
                  <a:rPr lang="nb-NO" sz="1600" b="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nb-NO" sz="1600" i="1" smtClean="0"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d>
                        <m:dPr>
                          <m:ctrlPr>
                            <a:rPr lang="nb-NO" sz="1600" b="0" i="1" smtClean="0"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nb-NO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nb-NO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nb-NO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nb-NO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nb-NO" sz="1600" b="0" i="1" smtClean="0"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nb-NO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nary>
                            <m:naryPr>
                              <m:ctrlPr>
                                <a:rPr lang="nb-NO" sz="1600" b="0" i="1" smtClean="0">
                                  <a:latin typeface="Cambria Math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nb-NO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nb-NO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sup>
                            <m:e>
                              <m:r>
                                <a:rPr lang="nb-NO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sSup>
                                <m:sSupPr>
                                  <m:ctrlPr>
                                    <a:rPr lang="nb-NO" sz="1600" b="0" i="1" smtClean="0">
                                      <a:latin typeface="Cambria Math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b-NO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nb-NO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nb-NO" sz="1600" b="0" i="1" smtClean="0">
                                      <a:latin typeface="Cambria Math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̂"/>
                                      <m:ctrlPr>
                                        <a:rPr lang="nb-NO" sz="1600" i="1">
                                          <a:latin typeface="Cambria Math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</m:acc>
                                  <m:d>
                                    <m:dPr>
                                      <m:ctrlPr>
                                        <a:rPr lang="nb-NO" sz="1600" i="1">
                                          <a:latin typeface="Cambria Math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nb-NO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  <m:r>
                                        <a:rPr lang="nb-NO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nb-NO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  <m:r>
                                        <a:rPr lang="nb-NO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nb-NO" sz="1600" b="0" i="1" smtClean="0">
                                          <a:latin typeface="Cambria Math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nb-NO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nb-NO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nb-NO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nb-NO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</m:e>
                          </m:nary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072" y="5358994"/>
                <a:ext cx="3931740" cy="1138004"/>
              </a:xfrm>
              <a:prstGeom prst="rect">
                <a:avLst/>
              </a:prstGeom>
              <a:blipFill>
                <a:blip r:embed="rId5"/>
                <a:stretch>
                  <a:fillRect t="-21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838027" y="1690688"/>
                <a:ext cx="13243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nb-NO" i="1"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d>
                        <m:dPr>
                          <m:ctrlPr>
                            <a:rPr lang="nb-NO" i="1"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8027" y="1690688"/>
                <a:ext cx="1324337" cy="369332"/>
              </a:xfrm>
              <a:prstGeom prst="rect">
                <a:avLst/>
              </a:prstGeom>
              <a:blipFill>
                <a:blip r:embed="rId6"/>
                <a:stretch>
                  <a:fillRect t="-6557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838027" y="4338145"/>
                <a:ext cx="1779077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nb-NO" i="1"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d>
                        <m:dPr>
                          <m:ctrlPr>
                            <a:rPr lang="nb-NO" i="1"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nb-NO" b="0" i="1" smtClean="0">
                                  <a:latin typeface="Cambria Math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0.75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8027" y="4338145"/>
                <a:ext cx="1779077" cy="71468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623649" y="3196039"/>
                <a:ext cx="12153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3649" y="3196039"/>
                <a:ext cx="1215397" cy="369332"/>
              </a:xfrm>
              <a:prstGeom prst="rect">
                <a:avLst/>
              </a:prstGeom>
              <a:blipFill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682372" y="5927996"/>
                <a:ext cx="78579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2372" y="5927996"/>
                <a:ext cx="785793" cy="369332"/>
              </a:xfrm>
              <a:prstGeom prst="rect">
                <a:avLst/>
              </a:prstGeom>
              <a:blipFill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3551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Residual </a:t>
            </a:r>
            <a:r>
              <a:rPr lang="nb-NO" dirty="0" err="1"/>
              <a:t>migration</a:t>
            </a:r>
            <a:r>
              <a:rPr lang="nb-NO" dirty="0"/>
              <a:t> («</a:t>
            </a:r>
            <a:r>
              <a:rPr lang="nb-NO" dirty="0" err="1"/>
              <a:t>stretching</a:t>
            </a:r>
            <a:r>
              <a:rPr lang="nb-NO" dirty="0"/>
              <a:t>»)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3573" y="2618727"/>
            <a:ext cx="5190738" cy="26798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4074" y="1474480"/>
            <a:ext cx="5193652" cy="27498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4074" y="4108129"/>
            <a:ext cx="5138048" cy="274987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984214" y="1690688"/>
            <a:ext cx="53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p=0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6733862" y="4522811"/>
            <a:ext cx="10797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p=0.75/c</a:t>
            </a:r>
            <a:r>
              <a:rPr lang="nb-NO" sz="1000" dirty="0"/>
              <a:t>1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38200" y="5333706"/>
                <a:ext cx="6096000" cy="126868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b-NO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</m:t>
                    </m:r>
                    <m:r>
                      <m:rPr>
                        <m:sty m:val="p"/>
                      </m:rPr>
                      <a:rPr lang="nb-NO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esidual</m:t>
                    </m:r>
                    <m:r>
                      <a:rPr lang="nb-NO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nb-NO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migration</m:t>
                    </m:r>
                    <m:r>
                      <a:rPr lang="nb-NO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nb-NO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to</m:t>
                    </m:r>
                  </m:oMath>
                </a14:m>
                <a:r>
                  <a:rPr lang="nb-NO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nb-NO" i="1"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nb-NO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nb-NO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  <a:br>
                  <a:rPr lang="nb-NO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:r>
                  <a:rPr lang="nb-NO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br>
                  <a:rPr lang="nb-NO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nb-NO" i="1"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d>
                        <m:dPr>
                          <m:ctrlPr>
                            <a:rPr lang="nb-NO" i="1"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nb-NO" i="1"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nary>
                            <m:naryPr>
                              <m:ctrlPr>
                                <a:rPr lang="nb-NO" i="1">
                                  <a:latin typeface="Cambria Math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sup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sSup>
                                <m:sSupPr>
                                  <m:ctrlPr>
                                    <a:rPr lang="nb-NO" i="1">
                                      <a:latin typeface="Cambria Math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nb-N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nb-NO" i="1">
                                      <a:latin typeface="Cambria Math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̂"/>
                                      <m:ctrlPr>
                                        <a:rPr lang="nb-NO" i="1">
                                          <a:latin typeface="Cambria Math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</m:acc>
                                  <m:d>
                                    <m:dPr>
                                      <m:ctrlPr>
                                        <a:rPr lang="nb-NO" i="1">
                                          <a:latin typeface="Cambria Math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nb-N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nb-N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</m:e>
                          </m:nary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333706"/>
                <a:ext cx="6096000" cy="1268681"/>
              </a:xfrm>
              <a:prstGeom prst="rect">
                <a:avLst/>
              </a:prstGeom>
              <a:blipFill>
                <a:blip r:embed="rId5"/>
                <a:stretch>
                  <a:fillRect t="-33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7013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Discussion</a:t>
            </a:r>
            <a:r>
              <a:rPr lang="nb-NO" dirty="0"/>
              <a:t>/</a:t>
            </a:r>
            <a:r>
              <a:rPr lang="nb-NO" dirty="0" err="1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Need</a:t>
            </a:r>
            <a:r>
              <a:rPr lang="nb-NO" dirty="0"/>
              <a:t> </a:t>
            </a:r>
            <a:r>
              <a:rPr lang="nb-NO" dirty="0" err="1"/>
              <a:t>low</a:t>
            </a:r>
            <a:r>
              <a:rPr lang="nb-NO" dirty="0"/>
              <a:t> </a:t>
            </a:r>
            <a:r>
              <a:rPr lang="nb-NO" dirty="0" err="1"/>
              <a:t>frequencies</a:t>
            </a:r>
            <a:r>
              <a:rPr lang="nb-NO" dirty="0"/>
              <a:t> to </a:t>
            </a:r>
            <a:r>
              <a:rPr lang="nb-NO" dirty="0" err="1"/>
              <a:t>calculate</a:t>
            </a:r>
            <a:r>
              <a:rPr lang="nb-NO" dirty="0"/>
              <a:t> a gradient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carries</a:t>
            </a:r>
            <a:r>
              <a:rPr lang="nb-NO" dirty="0"/>
              <a:t> </a:t>
            </a:r>
            <a:r>
              <a:rPr lang="nb-NO" dirty="0" err="1"/>
              <a:t>information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layer</a:t>
            </a:r>
            <a:r>
              <a:rPr lang="nb-NO" dirty="0"/>
              <a:t> </a:t>
            </a:r>
            <a:r>
              <a:rPr lang="nb-NO" dirty="0" err="1"/>
              <a:t>velocities</a:t>
            </a:r>
            <a:endParaRPr lang="nb-NO" dirty="0"/>
          </a:p>
          <a:p>
            <a:r>
              <a:rPr lang="nb-NO" dirty="0"/>
              <a:t>The </a:t>
            </a:r>
            <a:r>
              <a:rPr lang="nb-NO" dirty="0" err="1"/>
              <a:t>Hessian</a:t>
            </a:r>
            <a:r>
              <a:rPr lang="nb-NO" dirty="0"/>
              <a:t> </a:t>
            </a:r>
            <a:r>
              <a:rPr lang="nb-NO" dirty="0" err="1"/>
              <a:t>can</a:t>
            </a:r>
            <a:r>
              <a:rPr lang="nb-NO" dirty="0"/>
              <a:t> </a:t>
            </a:r>
            <a:r>
              <a:rPr lang="nb-NO" dirty="0" err="1"/>
              <a:t>partly</a:t>
            </a:r>
            <a:r>
              <a:rPr lang="nb-NO" dirty="0"/>
              <a:t> </a:t>
            </a:r>
            <a:r>
              <a:rPr lang="nb-NO" dirty="0" err="1"/>
              <a:t>correct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gradient for </a:t>
            </a:r>
            <a:r>
              <a:rPr lang="nb-NO" dirty="0" err="1"/>
              <a:t>missing</a:t>
            </a:r>
            <a:r>
              <a:rPr lang="nb-NO" dirty="0"/>
              <a:t> </a:t>
            </a:r>
            <a:r>
              <a:rPr lang="nb-NO" dirty="0" err="1"/>
              <a:t>low</a:t>
            </a:r>
            <a:r>
              <a:rPr lang="nb-NO" dirty="0"/>
              <a:t> </a:t>
            </a:r>
            <a:r>
              <a:rPr lang="nb-NO" dirty="0" err="1"/>
              <a:t>frequencies</a:t>
            </a:r>
            <a:endParaRPr lang="nb-NO" dirty="0"/>
          </a:p>
          <a:p>
            <a:r>
              <a:rPr lang="nb-NO" dirty="0" err="1"/>
              <a:t>Scaling</a:t>
            </a:r>
            <a:r>
              <a:rPr lang="nb-NO" dirty="0"/>
              <a:t> and </a:t>
            </a:r>
            <a:r>
              <a:rPr lang="nb-NO" dirty="0" err="1"/>
              <a:t>stretching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gradient </a:t>
            </a:r>
            <a:r>
              <a:rPr lang="nb-NO" dirty="0" err="1"/>
              <a:t>shown</a:t>
            </a:r>
            <a:r>
              <a:rPr lang="nb-NO" dirty="0"/>
              <a:t> for plane-</a:t>
            </a:r>
            <a:r>
              <a:rPr lang="nb-NO" dirty="0" err="1"/>
              <a:t>layer</a:t>
            </a:r>
            <a:r>
              <a:rPr lang="nb-NO" dirty="0"/>
              <a:t> tau-p </a:t>
            </a:r>
            <a:r>
              <a:rPr lang="nb-NO" dirty="0" err="1"/>
              <a:t>inversion</a:t>
            </a:r>
            <a:r>
              <a:rPr lang="nb-NO" dirty="0"/>
              <a:t> – </a:t>
            </a:r>
            <a:r>
              <a:rPr lang="nb-NO" dirty="0" err="1"/>
              <a:t>need</a:t>
            </a:r>
            <a:r>
              <a:rPr lang="nb-NO" dirty="0"/>
              <a:t> </a:t>
            </a:r>
            <a:r>
              <a:rPr lang="nb-NO" dirty="0" err="1"/>
              <a:t>generalization</a:t>
            </a:r>
            <a:r>
              <a:rPr lang="nb-NO" dirty="0"/>
              <a:t> to </a:t>
            </a:r>
            <a:r>
              <a:rPr lang="nb-NO" dirty="0" err="1"/>
              <a:t>laterally</a:t>
            </a:r>
            <a:r>
              <a:rPr lang="nb-NO" dirty="0"/>
              <a:t> </a:t>
            </a:r>
            <a:r>
              <a:rPr lang="nb-NO" dirty="0" err="1"/>
              <a:t>varying</a:t>
            </a:r>
            <a:r>
              <a:rPr lang="nb-NO" dirty="0"/>
              <a:t> medium … </a:t>
            </a:r>
            <a:br>
              <a:rPr lang="nb-NO" dirty="0"/>
            </a:br>
            <a:r>
              <a:rPr lang="nb-NO" dirty="0" err="1"/>
              <a:t>tougher</a:t>
            </a:r>
            <a:r>
              <a:rPr lang="nb-NO" dirty="0"/>
              <a:t> problem to handle</a:t>
            </a:r>
          </a:p>
        </p:txBody>
      </p:sp>
    </p:spTree>
    <p:extLst>
      <p:ext uri="{BB962C8B-B14F-4D97-AF65-F5344CB8AC3E}">
        <p14:creationId xmlns:p14="http://schemas.microsoft.com/office/powerpoint/2010/main" val="135950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r>
              <a:rPr lang="nb-NO" sz="2000" dirty="0" err="1"/>
              <a:t>Motivation</a:t>
            </a:r>
            <a:r>
              <a:rPr lang="nb-NO" sz="2000" dirty="0"/>
              <a:t> for tau-p </a:t>
            </a:r>
            <a:r>
              <a:rPr lang="nb-NO" sz="2000" dirty="0" err="1"/>
              <a:t>inversion</a:t>
            </a:r>
            <a:endParaRPr lang="nb-NO" sz="2000" dirty="0"/>
          </a:p>
          <a:p>
            <a:r>
              <a:rPr lang="nb-NO" sz="2000" dirty="0" err="1"/>
              <a:t>Indirect</a:t>
            </a:r>
            <a:r>
              <a:rPr lang="nb-NO" sz="2000" dirty="0"/>
              <a:t> tau-p </a:t>
            </a:r>
            <a:r>
              <a:rPr lang="nb-NO" sz="2000" dirty="0" err="1"/>
              <a:t>inversion</a:t>
            </a:r>
            <a:r>
              <a:rPr lang="nb-NO" sz="2000" dirty="0"/>
              <a:t>: FWI </a:t>
            </a:r>
            <a:r>
              <a:rPr lang="nb-NO" sz="2000" dirty="0" err="1"/>
              <a:t>with</a:t>
            </a:r>
            <a:r>
              <a:rPr lang="nb-NO" sz="2000" dirty="0"/>
              <a:t> Gauss-Newton </a:t>
            </a:r>
            <a:r>
              <a:rPr lang="nb-NO" sz="2000" dirty="0" err="1"/>
              <a:t>scheme</a:t>
            </a:r>
            <a:endParaRPr lang="nb-NO" sz="2000" dirty="0"/>
          </a:p>
          <a:p>
            <a:r>
              <a:rPr lang="nb-NO" sz="2000" dirty="0"/>
              <a:t>Direct tau-p </a:t>
            </a:r>
            <a:r>
              <a:rPr lang="nb-NO" sz="2000" dirty="0" err="1"/>
              <a:t>inversion</a:t>
            </a:r>
            <a:r>
              <a:rPr lang="nb-NO" sz="2000" dirty="0"/>
              <a:t>: </a:t>
            </a:r>
            <a:br>
              <a:rPr lang="nb-NO" sz="2000" dirty="0"/>
            </a:br>
            <a:r>
              <a:rPr lang="nb-NO" sz="2000" dirty="0" err="1"/>
              <a:t>Scaling</a:t>
            </a:r>
            <a:r>
              <a:rPr lang="nb-NO" sz="2000" dirty="0"/>
              <a:t> («AVA») and </a:t>
            </a:r>
            <a:r>
              <a:rPr lang="nb-NO" sz="2000" dirty="0" err="1"/>
              <a:t>stretching</a:t>
            </a:r>
            <a:r>
              <a:rPr lang="nb-NO" sz="2000" dirty="0"/>
              <a:t> («</a:t>
            </a:r>
            <a:r>
              <a:rPr lang="nb-NO" sz="2000" dirty="0" err="1"/>
              <a:t>residial</a:t>
            </a:r>
            <a:r>
              <a:rPr lang="nb-NO" sz="2000" dirty="0"/>
              <a:t> </a:t>
            </a:r>
            <a:r>
              <a:rPr lang="nb-NO" sz="2000" dirty="0" err="1"/>
              <a:t>migration</a:t>
            </a:r>
            <a:r>
              <a:rPr lang="nb-NO" sz="2000" dirty="0"/>
              <a:t>») </a:t>
            </a:r>
            <a:r>
              <a:rPr lang="nb-NO" sz="2000" dirty="0" err="1"/>
              <a:t>the</a:t>
            </a:r>
            <a:r>
              <a:rPr lang="nb-NO" sz="2000" dirty="0"/>
              <a:t> gradient </a:t>
            </a:r>
            <a:r>
              <a:rPr lang="nb-NO" sz="2000" dirty="0" err="1"/>
              <a:t>of</a:t>
            </a:r>
            <a:r>
              <a:rPr lang="nb-NO" sz="2000" dirty="0"/>
              <a:t> </a:t>
            </a:r>
            <a:r>
              <a:rPr lang="nb-NO" sz="2000" dirty="0" err="1"/>
              <a:t>constant</a:t>
            </a:r>
            <a:r>
              <a:rPr lang="nb-NO" sz="2000" dirty="0"/>
              <a:t> </a:t>
            </a:r>
            <a:r>
              <a:rPr lang="nb-NO" sz="2000" dirty="0" err="1"/>
              <a:t>velocity</a:t>
            </a:r>
            <a:r>
              <a:rPr lang="nb-NO" sz="2000" dirty="0"/>
              <a:t> </a:t>
            </a:r>
            <a:r>
              <a:rPr lang="nb-NO" sz="2000" dirty="0" err="1"/>
              <a:t>inversion</a:t>
            </a:r>
            <a:r>
              <a:rPr lang="nb-NO" sz="2000" dirty="0"/>
              <a:t> («c-v </a:t>
            </a:r>
            <a:r>
              <a:rPr lang="nb-NO" sz="2000" dirty="0" err="1"/>
              <a:t>migration</a:t>
            </a:r>
            <a:r>
              <a:rPr lang="nb-NO" sz="2000" dirty="0"/>
              <a:t>»)</a:t>
            </a:r>
          </a:p>
          <a:p>
            <a:r>
              <a:rPr lang="nb-NO" sz="2000" dirty="0" err="1"/>
              <a:t>Discussion</a:t>
            </a:r>
            <a:r>
              <a:rPr lang="nb-NO" sz="2000" dirty="0"/>
              <a:t>/</a:t>
            </a:r>
            <a:r>
              <a:rPr lang="nb-NO" sz="2000" dirty="0" err="1"/>
              <a:t>Conclusion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506" y="1027906"/>
            <a:ext cx="7122606" cy="414891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858254" y="5492228"/>
            <a:ext cx="71226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Hyperbolic reflections transform into ellipses, straight events into points.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Phase velocity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253906" y="5881551"/>
                <a:ext cx="2621102" cy="7362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nb-NO" i="1"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nb-NO" i="1">
                                  <a:latin typeface="Cambria Math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nb-NO" i="1">
                                      <a:latin typeface="Cambria Math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nb-NO" i="1">
                                          <a:latin typeface="Cambria Math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𝑝𝑐</m:t>
                                      </m:r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nb-N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3906" y="5881551"/>
                <a:ext cx="2621102" cy="7362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6788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Motivation</a:t>
            </a:r>
            <a:r>
              <a:rPr lang="nb-NO" dirty="0"/>
              <a:t> for tau-p </a:t>
            </a:r>
            <a:r>
              <a:rPr lang="nb-NO" dirty="0" err="1"/>
              <a:t>reflection</a:t>
            </a:r>
            <a:r>
              <a:rPr lang="nb-NO" dirty="0"/>
              <a:t> </a:t>
            </a:r>
            <a:r>
              <a:rPr lang="nb-NO" dirty="0" err="1"/>
              <a:t>inversion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980813" y="1502688"/>
            <a:ext cx="768501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Fast, </a:t>
            </a:r>
            <a:r>
              <a:rPr lang="nb-NO" dirty="0" err="1"/>
              <a:t>elastic</a:t>
            </a:r>
            <a:r>
              <a:rPr lang="nb-NO" dirty="0"/>
              <a:t> Newton-type </a:t>
            </a:r>
            <a:r>
              <a:rPr lang="nb-NO" dirty="0" err="1"/>
              <a:t>inversions</a:t>
            </a:r>
            <a:r>
              <a:rPr lang="nb-NO" dirty="0"/>
              <a:t> for VP, VS, </a:t>
            </a:r>
            <a:r>
              <a:rPr lang="nb-NO" dirty="0" err="1"/>
              <a:t>density</a:t>
            </a:r>
            <a:r>
              <a:rPr lang="nb-NO" dirty="0"/>
              <a:t>, </a:t>
            </a:r>
            <a:r>
              <a:rPr lang="nb-NO" dirty="0" err="1"/>
              <a:t>attenuation</a:t>
            </a:r>
            <a:r>
              <a:rPr lang="nb-NO" dirty="0"/>
              <a:t> …</a:t>
            </a:r>
            <a:br>
              <a:rPr lang="nb-NO" dirty="0"/>
            </a:b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Used </a:t>
            </a:r>
            <a:r>
              <a:rPr lang="nb-NO" dirty="0" err="1"/>
              <a:t>where</a:t>
            </a:r>
            <a:r>
              <a:rPr lang="nb-NO" dirty="0"/>
              <a:t> </a:t>
            </a:r>
            <a:r>
              <a:rPr lang="nb-NO" dirty="0" err="1"/>
              <a:t>geology</a:t>
            </a:r>
            <a:r>
              <a:rPr lang="nb-NO" dirty="0"/>
              <a:t> is «</a:t>
            </a:r>
            <a:r>
              <a:rPr lang="nb-NO" dirty="0" err="1"/>
              <a:t>flattish</a:t>
            </a:r>
            <a:r>
              <a:rPr lang="nb-NO" dirty="0"/>
              <a:t>»</a:t>
            </a:r>
            <a:br>
              <a:rPr lang="nb-NO" dirty="0"/>
            </a:br>
            <a:endParaRPr lang="nb-NO" dirty="0"/>
          </a:p>
          <a:p>
            <a:pPr marL="800100" lvl="1" indent="-342900">
              <a:buFont typeface="+mj-lt"/>
              <a:buAutoNum type="arabicPeriod"/>
            </a:pPr>
            <a:r>
              <a:rPr lang="nb-NO" dirty="0" err="1"/>
              <a:t>Unconventionals</a:t>
            </a:r>
            <a:r>
              <a:rPr lang="nb-NO" dirty="0"/>
              <a:t>: «</a:t>
            </a:r>
            <a:r>
              <a:rPr lang="nb-NO" dirty="0" err="1"/>
              <a:t>sweet</a:t>
            </a:r>
            <a:r>
              <a:rPr lang="nb-NO" dirty="0"/>
              <a:t> spot» </a:t>
            </a:r>
            <a:r>
              <a:rPr lang="nb-NO" dirty="0" err="1"/>
              <a:t>mapping</a:t>
            </a:r>
            <a:endParaRPr lang="nb-NO" dirty="0"/>
          </a:p>
          <a:p>
            <a:pPr marL="800100" lvl="1" indent="-342900">
              <a:buFont typeface="+mj-lt"/>
              <a:buAutoNum type="arabicPeriod"/>
            </a:pPr>
            <a:r>
              <a:rPr lang="nb-NO" dirty="0"/>
              <a:t>Gas </a:t>
            </a:r>
            <a:r>
              <a:rPr lang="nb-NO" dirty="0" err="1"/>
              <a:t>hydrates</a:t>
            </a:r>
            <a:endParaRPr lang="nb-NO" dirty="0"/>
          </a:p>
          <a:p>
            <a:pPr marL="800100" lvl="1" indent="-342900">
              <a:buFont typeface="+mj-lt"/>
              <a:buAutoNum type="arabicPeriod"/>
            </a:pPr>
            <a:r>
              <a:rPr lang="nb-NO" dirty="0" err="1"/>
              <a:t>Temperature</a:t>
            </a:r>
            <a:r>
              <a:rPr lang="nb-NO" dirty="0"/>
              <a:t> </a:t>
            </a:r>
            <a:r>
              <a:rPr lang="nb-NO" dirty="0" err="1"/>
              <a:t>changes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water </a:t>
            </a:r>
            <a:r>
              <a:rPr lang="nb-NO" dirty="0" err="1"/>
              <a:t>column</a:t>
            </a:r>
            <a:endParaRPr lang="nb-NO" dirty="0"/>
          </a:p>
          <a:p>
            <a:pPr marL="800100" lvl="1" indent="-342900">
              <a:buFont typeface="+mj-lt"/>
              <a:buAutoNum type="arabicPeriod"/>
            </a:pPr>
            <a:r>
              <a:rPr lang="nb-NO" dirty="0" err="1"/>
              <a:t>Starting</a:t>
            </a:r>
            <a:r>
              <a:rPr lang="nb-NO" dirty="0"/>
              <a:t> </a:t>
            </a:r>
            <a:r>
              <a:rPr lang="nb-NO" dirty="0" err="1"/>
              <a:t>model</a:t>
            </a:r>
            <a:r>
              <a:rPr lang="nb-NO" dirty="0"/>
              <a:t> for general FWI</a:t>
            </a:r>
            <a:br>
              <a:rPr lang="nb-NO" dirty="0"/>
            </a:br>
            <a:endParaRPr lang="nb-NO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Understand </a:t>
            </a:r>
            <a:r>
              <a:rPr lang="en-US" dirty="0"/>
              <a:t>the potential, pitfalls, and limitations of FWI</a:t>
            </a:r>
            <a:br>
              <a:rPr lang="en-US" dirty="0"/>
            </a:br>
            <a:endParaRPr lang="en-US" dirty="0"/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What can the gradient (of the misfit function) offer you “today”?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Effect of missing low frequencies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Assumtions</a:t>
            </a:r>
            <a:r>
              <a:rPr lang="en-US" dirty="0"/>
              <a:t> in this presentation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Acoustic wave equation; constant density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Known wavelet </a:t>
            </a:r>
          </a:p>
          <a:p>
            <a:pPr marL="800100" lvl="1" indent="-342900">
              <a:buFont typeface="+mj-lt"/>
              <a:buAutoNum type="arabicPeriod"/>
            </a:pPr>
            <a:endParaRPr lang="nb-NO" dirty="0"/>
          </a:p>
          <a:p>
            <a:pPr marL="800100" lvl="1" indent="-342900">
              <a:buFont typeface="+mj-lt"/>
              <a:buAutoNum type="arabicPeriod"/>
            </a:pPr>
            <a:endParaRPr lang="nb-NO" dirty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808442" y="1502688"/>
            <a:ext cx="327170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>
                <a:solidFill>
                  <a:schemeClr val="bg2">
                    <a:lumMod val="25000"/>
                  </a:schemeClr>
                </a:solidFill>
              </a:rPr>
              <a:t>Amundsen and Ursin 1991</a:t>
            </a:r>
            <a:br>
              <a:rPr lang="nb-NO" sz="8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nb-NO" sz="800" dirty="0">
                <a:solidFill>
                  <a:schemeClr val="bg2">
                    <a:lumMod val="25000"/>
                  </a:schemeClr>
                </a:solidFill>
              </a:rPr>
              <a:t>F-K </a:t>
            </a:r>
            <a:r>
              <a:rPr lang="nb-NO" sz="800" dirty="0" err="1">
                <a:solidFill>
                  <a:schemeClr val="bg2">
                    <a:lumMod val="25000"/>
                  </a:schemeClr>
                </a:solidFill>
              </a:rPr>
              <a:t>inversion</a:t>
            </a:r>
            <a:r>
              <a:rPr lang="nb-NO" sz="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nb-NO" sz="800" dirty="0" err="1">
                <a:solidFill>
                  <a:schemeClr val="bg2">
                    <a:lumMod val="25000"/>
                  </a:schemeClr>
                </a:solidFill>
              </a:rPr>
              <a:t>of</a:t>
            </a:r>
            <a:r>
              <a:rPr lang="nb-NO" sz="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nb-NO" sz="800" dirty="0" err="1">
                <a:solidFill>
                  <a:schemeClr val="bg2">
                    <a:lumMod val="25000"/>
                  </a:schemeClr>
                </a:solidFill>
              </a:rPr>
              <a:t>acoustic</a:t>
            </a:r>
            <a:r>
              <a:rPr lang="nb-NO" sz="800" dirty="0">
                <a:solidFill>
                  <a:schemeClr val="bg2">
                    <a:lumMod val="25000"/>
                  </a:schemeClr>
                </a:solidFill>
              </a:rPr>
              <a:t> data: </a:t>
            </a:r>
            <a:r>
              <a:rPr lang="nb-NO" sz="800" dirty="0" err="1">
                <a:solidFill>
                  <a:schemeClr val="bg2">
                    <a:lumMod val="25000"/>
                  </a:schemeClr>
                </a:solidFill>
              </a:rPr>
              <a:t>Geophysics</a:t>
            </a:r>
            <a:r>
              <a:rPr lang="nb-NO" sz="800" dirty="0">
                <a:solidFill>
                  <a:schemeClr val="bg2">
                    <a:lumMod val="25000"/>
                  </a:schemeClr>
                </a:solidFill>
              </a:rPr>
              <a:t> 56 1027-1039</a:t>
            </a:r>
          </a:p>
          <a:p>
            <a:endParaRPr lang="nb-NO" sz="8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800" dirty="0">
                <a:solidFill>
                  <a:schemeClr val="bg2">
                    <a:lumMod val="25000"/>
                  </a:schemeClr>
                </a:solidFill>
              </a:rPr>
              <a:t>Zhao, Ursin and Amundsen 1994</a:t>
            </a:r>
            <a:br>
              <a:rPr lang="en-US" sz="8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800" dirty="0">
                <a:solidFill>
                  <a:schemeClr val="bg2">
                    <a:lumMod val="25000"/>
                  </a:schemeClr>
                </a:solidFill>
              </a:rPr>
              <a:t>F-K elastic inversion: Geophysics 59 1868-1881</a:t>
            </a:r>
          </a:p>
          <a:p>
            <a:endParaRPr lang="en-US" sz="8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800" dirty="0">
                <a:solidFill>
                  <a:schemeClr val="bg2">
                    <a:lumMod val="25000"/>
                  </a:schemeClr>
                </a:solidFill>
              </a:rPr>
              <a:t>Amundsen, </a:t>
            </a:r>
            <a:r>
              <a:rPr lang="en-US" sz="800" dirty="0" err="1">
                <a:solidFill>
                  <a:schemeClr val="bg2">
                    <a:lumMod val="25000"/>
                  </a:schemeClr>
                </a:solidFill>
              </a:rPr>
              <a:t>Reitan</a:t>
            </a:r>
            <a:r>
              <a:rPr lang="en-US" sz="800" dirty="0">
                <a:solidFill>
                  <a:schemeClr val="bg2">
                    <a:lumMod val="25000"/>
                  </a:schemeClr>
                </a:solidFill>
              </a:rPr>
              <a:t> and </a:t>
            </a:r>
            <a:r>
              <a:rPr lang="en-US" sz="800" dirty="0" err="1">
                <a:solidFill>
                  <a:schemeClr val="bg2">
                    <a:lumMod val="25000"/>
                  </a:schemeClr>
                </a:solidFill>
              </a:rPr>
              <a:t>Arntsen</a:t>
            </a:r>
            <a:r>
              <a:rPr lang="en-US" sz="800" dirty="0">
                <a:solidFill>
                  <a:schemeClr val="bg2">
                    <a:lumMod val="25000"/>
                  </a:schemeClr>
                </a:solidFill>
              </a:rPr>
              <a:t> 2005 </a:t>
            </a:r>
            <a:br>
              <a:rPr lang="en-US" sz="8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800" dirty="0">
                <a:solidFill>
                  <a:schemeClr val="bg2">
                    <a:lumMod val="25000"/>
                  </a:schemeClr>
                </a:solidFill>
              </a:rPr>
              <a:t>Geometric analysis of data-driven inversion/depth imaging: JSE 14 51-62</a:t>
            </a:r>
          </a:p>
          <a:p>
            <a:endParaRPr lang="en-US" sz="8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800" dirty="0">
                <a:solidFill>
                  <a:schemeClr val="bg2">
                    <a:lumMod val="25000"/>
                  </a:schemeClr>
                </a:solidFill>
              </a:rPr>
              <a:t>Amundsen, </a:t>
            </a:r>
            <a:r>
              <a:rPr lang="en-US" sz="800" dirty="0" err="1">
                <a:solidFill>
                  <a:schemeClr val="bg2">
                    <a:lumMod val="25000"/>
                  </a:schemeClr>
                </a:solidFill>
              </a:rPr>
              <a:t>Reitan</a:t>
            </a:r>
            <a:r>
              <a:rPr lang="en-US" sz="800" dirty="0">
                <a:solidFill>
                  <a:schemeClr val="bg2">
                    <a:lumMod val="25000"/>
                  </a:schemeClr>
                </a:solidFill>
              </a:rPr>
              <a:t>, Helgesen and </a:t>
            </a:r>
            <a:r>
              <a:rPr lang="en-US" sz="800" dirty="0" err="1">
                <a:solidFill>
                  <a:schemeClr val="bg2">
                    <a:lumMod val="25000"/>
                  </a:schemeClr>
                </a:solidFill>
              </a:rPr>
              <a:t>Arntsen</a:t>
            </a:r>
            <a:r>
              <a:rPr lang="en-US" sz="800" dirty="0">
                <a:solidFill>
                  <a:schemeClr val="bg2">
                    <a:lumMod val="25000"/>
                  </a:schemeClr>
                </a:solidFill>
              </a:rPr>
              <a:t> 2005</a:t>
            </a:r>
            <a:br>
              <a:rPr lang="en-US" sz="8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800" dirty="0">
                <a:solidFill>
                  <a:schemeClr val="bg2">
                    <a:lumMod val="25000"/>
                  </a:schemeClr>
                </a:solidFill>
              </a:rPr>
              <a:t>Data-driven inversion/depth imaging: Inverse Problems 21 1823-50</a:t>
            </a:r>
          </a:p>
          <a:p>
            <a:endParaRPr lang="en-US" sz="8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800" dirty="0">
                <a:solidFill>
                  <a:schemeClr val="bg2">
                    <a:lumMod val="25000"/>
                  </a:schemeClr>
                </a:solidFill>
              </a:rPr>
              <a:t>Amundsen, </a:t>
            </a:r>
            <a:r>
              <a:rPr lang="en-US" sz="800" dirty="0" err="1">
                <a:solidFill>
                  <a:schemeClr val="bg2">
                    <a:lumMod val="25000"/>
                  </a:schemeClr>
                </a:solidFill>
              </a:rPr>
              <a:t>Reitan</a:t>
            </a:r>
            <a:r>
              <a:rPr lang="en-US" sz="8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800" dirty="0" err="1">
                <a:solidFill>
                  <a:schemeClr val="bg2">
                    <a:lumMod val="25000"/>
                  </a:schemeClr>
                </a:solidFill>
              </a:rPr>
              <a:t>Arntsen</a:t>
            </a:r>
            <a:r>
              <a:rPr lang="en-US" sz="800" dirty="0">
                <a:solidFill>
                  <a:schemeClr val="bg2">
                    <a:lumMod val="25000"/>
                  </a:schemeClr>
                </a:solidFill>
              </a:rPr>
              <a:t> and Ursin 2006</a:t>
            </a:r>
            <a:br>
              <a:rPr lang="en-US" sz="8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800" dirty="0">
                <a:solidFill>
                  <a:schemeClr val="bg2">
                    <a:lumMod val="25000"/>
                  </a:schemeClr>
                </a:solidFill>
              </a:rPr>
              <a:t>Acoustic AVA inversion/depth imaging: Inverse Problems 22 1921-45</a:t>
            </a:r>
          </a:p>
          <a:p>
            <a:endParaRPr lang="en-US" sz="8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800" dirty="0">
                <a:solidFill>
                  <a:schemeClr val="bg2">
                    <a:lumMod val="25000"/>
                  </a:schemeClr>
                </a:solidFill>
              </a:rPr>
              <a:t>Amundsen, </a:t>
            </a:r>
            <a:r>
              <a:rPr lang="en-US" sz="800" dirty="0" err="1">
                <a:solidFill>
                  <a:schemeClr val="bg2">
                    <a:lumMod val="25000"/>
                  </a:schemeClr>
                </a:solidFill>
              </a:rPr>
              <a:t>Reitan</a:t>
            </a:r>
            <a:r>
              <a:rPr lang="en-US" sz="8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800" dirty="0" err="1">
                <a:solidFill>
                  <a:schemeClr val="bg2">
                    <a:lumMod val="25000"/>
                  </a:schemeClr>
                </a:solidFill>
              </a:rPr>
              <a:t>Arntsen</a:t>
            </a:r>
            <a:r>
              <a:rPr lang="en-US" sz="800" dirty="0">
                <a:solidFill>
                  <a:schemeClr val="bg2">
                    <a:lumMod val="25000"/>
                  </a:schemeClr>
                </a:solidFill>
              </a:rPr>
              <a:t> and Ursin 2008</a:t>
            </a:r>
            <a:br>
              <a:rPr lang="en-US" sz="8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800" dirty="0">
                <a:solidFill>
                  <a:schemeClr val="bg2">
                    <a:lumMod val="25000"/>
                  </a:schemeClr>
                </a:solidFill>
              </a:rPr>
              <a:t>Elastic AVA inversion/depth imaging: Inverse Problems 22 1921-45</a:t>
            </a:r>
          </a:p>
          <a:p>
            <a:endParaRPr lang="en-US" sz="1100" dirty="0">
              <a:solidFill>
                <a:schemeClr val="bg2">
                  <a:lumMod val="25000"/>
                </a:schemeClr>
              </a:solidFill>
            </a:endParaRPr>
          </a:p>
          <a:p>
            <a:endParaRPr lang="en-US" sz="1100" dirty="0">
              <a:solidFill>
                <a:schemeClr val="bg2">
                  <a:lumMod val="25000"/>
                </a:schemeClr>
              </a:solidFill>
            </a:endParaRPr>
          </a:p>
          <a:p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  <a:p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4795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49" y="2954410"/>
            <a:ext cx="10515600" cy="1265721"/>
          </a:xfrm>
        </p:spPr>
        <p:txBody>
          <a:bodyPr>
            <a:normAutofit fontScale="90000"/>
          </a:bodyPr>
          <a:lstStyle/>
          <a:p>
            <a:r>
              <a:rPr lang="nb-NO" dirty="0"/>
              <a:t>I. FWI </a:t>
            </a:r>
            <a:r>
              <a:rPr lang="nb-NO" dirty="0" err="1"/>
              <a:t>with</a:t>
            </a:r>
            <a:r>
              <a:rPr lang="nb-NO" dirty="0"/>
              <a:t> Gauss-Newton </a:t>
            </a:r>
            <a:r>
              <a:rPr lang="nb-NO" dirty="0" err="1"/>
              <a:t>method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5761" y="4348212"/>
            <a:ext cx="10949333" cy="2224865"/>
          </a:xfrm>
        </p:spPr>
        <p:txBody>
          <a:bodyPr>
            <a:normAutofit fontScale="92500" lnSpcReduction="20000"/>
          </a:bodyPr>
          <a:lstStyle/>
          <a:p>
            <a:r>
              <a:rPr lang="nb-NO" sz="1800" dirty="0">
                <a:solidFill>
                  <a:schemeClr val="tx1"/>
                </a:solidFill>
              </a:rPr>
              <a:t>In tau-p, </a:t>
            </a:r>
            <a:r>
              <a:rPr lang="nb-NO" sz="1800" dirty="0" err="1">
                <a:solidFill>
                  <a:schemeClr val="tx1"/>
                </a:solidFill>
              </a:rPr>
              <a:t>the</a:t>
            </a:r>
            <a:r>
              <a:rPr lang="nb-NO" sz="1800" dirty="0">
                <a:solidFill>
                  <a:schemeClr val="tx1"/>
                </a:solidFill>
              </a:rPr>
              <a:t> gradient </a:t>
            </a:r>
            <a:r>
              <a:rPr lang="nb-NO" sz="1800" dirty="0" err="1">
                <a:solidFill>
                  <a:schemeClr val="tx1"/>
                </a:solidFill>
              </a:rPr>
              <a:t>can</a:t>
            </a:r>
            <a:r>
              <a:rPr lang="nb-NO" sz="1800" dirty="0">
                <a:solidFill>
                  <a:schemeClr val="tx1"/>
                </a:solidFill>
              </a:rPr>
              <a:t> be </a:t>
            </a:r>
            <a:r>
              <a:rPr lang="nb-NO" sz="1800" dirty="0" err="1">
                <a:solidFill>
                  <a:schemeClr val="tx1"/>
                </a:solidFill>
              </a:rPr>
              <a:t>found</a:t>
            </a:r>
            <a:r>
              <a:rPr lang="nb-NO" sz="1800" dirty="0">
                <a:solidFill>
                  <a:schemeClr val="tx1"/>
                </a:solidFill>
              </a:rPr>
              <a:t> </a:t>
            </a:r>
            <a:r>
              <a:rPr lang="nb-NO" sz="1800" dirty="0" err="1">
                <a:solidFill>
                  <a:schemeClr val="tx1"/>
                </a:solidFill>
              </a:rPr>
              <a:t>analytically</a:t>
            </a:r>
            <a:r>
              <a:rPr lang="nb-NO" sz="1800" dirty="0">
                <a:solidFill>
                  <a:schemeClr val="tx1"/>
                </a:solidFill>
              </a:rPr>
              <a:t> </a:t>
            </a:r>
            <a:r>
              <a:rPr lang="nb-NO" sz="1800" dirty="0" err="1">
                <a:solidFill>
                  <a:schemeClr val="tx1"/>
                </a:solidFill>
              </a:rPr>
              <a:t>when</a:t>
            </a:r>
            <a:r>
              <a:rPr lang="nb-NO" sz="1800" dirty="0">
                <a:solidFill>
                  <a:schemeClr val="tx1"/>
                </a:solidFill>
              </a:rPr>
              <a:t> </a:t>
            </a:r>
            <a:br>
              <a:rPr lang="nb-NO" sz="1800" dirty="0">
                <a:solidFill>
                  <a:schemeClr val="tx1"/>
                </a:solidFill>
              </a:rPr>
            </a:br>
            <a:r>
              <a:rPr lang="nb-NO" sz="1800" dirty="0">
                <a:solidFill>
                  <a:schemeClr val="tx1"/>
                </a:solidFill>
              </a:rPr>
              <a:t/>
            </a:r>
            <a:br>
              <a:rPr lang="nb-NO" sz="1800" dirty="0">
                <a:solidFill>
                  <a:schemeClr val="tx1"/>
                </a:solidFill>
              </a:rPr>
            </a:br>
            <a:r>
              <a:rPr lang="nb-NO" sz="1800" dirty="0">
                <a:solidFill>
                  <a:schemeClr val="tx1"/>
                </a:solidFill>
              </a:rPr>
              <a:t>	- </a:t>
            </a:r>
            <a:r>
              <a:rPr lang="nb-NO" sz="1800" dirty="0" err="1">
                <a:solidFill>
                  <a:schemeClr val="tx1"/>
                </a:solidFill>
              </a:rPr>
              <a:t>the</a:t>
            </a:r>
            <a:r>
              <a:rPr lang="nb-NO" sz="1800" dirty="0">
                <a:solidFill>
                  <a:schemeClr val="tx1"/>
                </a:solidFill>
              </a:rPr>
              <a:t> sum over </a:t>
            </a:r>
            <a:r>
              <a:rPr lang="nb-NO" sz="1800" dirty="0" err="1">
                <a:solidFill>
                  <a:schemeClr val="tx1"/>
                </a:solidFill>
              </a:rPr>
              <a:t>frequencies</a:t>
            </a:r>
            <a:r>
              <a:rPr lang="nb-NO" sz="1800" dirty="0">
                <a:solidFill>
                  <a:schemeClr val="tx1"/>
                </a:solidFill>
              </a:rPr>
              <a:t> ranges from – to + </a:t>
            </a:r>
            <a:r>
              <a:rPr lang="nb-NO" sz="1800" dirty="0" err="1">
                <a:solidFill>
                  <a:schemeClr val="tx1"/>
                </a:solidFill>
              </a:rPr>
              <a:t>infinity</a:t>
            </a:r>
            <a:r>
              <a:rPr lang="nb-NO" sz="1800" dirty="0">
                <a:solidFill>
                  <a:schemeClr val="tx1"/>
                </a:solidFill>
              </a:rPr>
              <a:t/>
            </a:r>
            <a:br>
              <a:rPr lang="nb-NO" sz="1800" dirty="0">
                <a:solidFill>
                  <a:schemeClr val="tx1"/>
                </a:solidFill>
              </a:rPr>
            </a:br>
            <a:r>
              <a:rPr lang="nb-NO" sz="1800" dirty="0">
                <a:solidFill>
                  <a:schemeClr val="tx1"/>
                </a:solidFill>
              </a:rPr>
              <a:t>	- </a:t>
            </a:r>
            <a:r>
              <a:rPr lang="nb-NO" sz="1800" dirty="0" err="1">
                <a:solidFill>
                  <a:schemeClr val="tx1"/>
                </a:solidFill>
              </a:rPr>
              <a:t>the</a:t>
            </a:r>
            <a:r>
              <a:rPr lang="nb-NO" sz="1800" dirty="0">
                <a:solidFill>
                  <a:schemeClr val="tx1"/>
                </a:solidFill>
              </a:rPr>
              <a:t> </a:t>
            </a:r>
            <a:r>
              <a:rPr lang="nb-NO" sz="1800" dirty="0" err="1">
                <a:solidFill>
                  <a:schemeClr val="tx1"/>
                </a:solidFill>
              </a:rPr>
              <a:t>wavelet</a:t>
            </a:r>
            <a:r>
              <a:rPr lang="nb-NO" sz="1800" dirty="0">
                <a:solidFill>
                  <a:schemeClr val="tx1"/>
                </a:solidFill>
              </a:rPr>
              <a:t> is </a:t>
            </a:r>
            <a:r>
              <a:rPr lang="nb-NO" sz="1800" dirty="0" err="1">
                <a:solidFill>
                  <a:schemeClr val="tx1"/>
                </a:solidFill>
              </a:rPr>
              <a:t>unity</a:t>
            </a:r>
            <a:r>
              <a:rPr lang="nb-NO" sz="1800" dirty="0">
                <a:solidFill>
                  <a:schemeClr val="tx1"/>
                </a:solidFill>
              </a:rPr>
              <a:t> </a:t>
            </a:r>
          </a:p>
          <a:p>
            <a:r>
              <a:rPr lang="nb-NO" sz="1800" dirty="0" err="1">
                <a:solidFill>
                  <a:schemeClr val="tx1"/>
                </a:solidFill>
              </a:rPr>
              <a:t>Essentially</a:t>
            </a:r>
            <a:r>
              <a:rPr lang="nb-NO" sz="1800" dirty="0">
                <a:solidFill>
                  <a:schemeClr val="tx1"/>
                </a:solidFill>
              </a:rPr>
              <a:t>, </a:t>
            </a:r>
            <a:r>
              <a:rPr lang="nb-NO" sz="1800" dirty="0" err="1">
                <a:solidFill>
                  <a:schemeClr val="tx1"/>
                </a:solidFill>
              </a:rPr>
              <a:t>the</a:t>
            </a:r>
            <a:r>
              <a:rPr lang="nb-NO" sz="1800" dirty="0">
                <a:solidFill>
                  <a:schemeClr val="tx1"/>
                </a:solidFill>
              </a:rPr>
              <a:t> gradient </a:t>
            </a:r>
            <a:r>
              <a:rPr lang="nb-NO" sz="1800" dirty="0" err="1">
                <a:solidFill>
                  <a:schemeClr val="tx1"/>
                </a:solidFill>
              </a:rPr>
              <a:t>becomes</a:t>
            </a:r>
            <a:r>
              <a:rPr lang="nb-NO" sz="1800" dirty="0">
                <a:solidFill>
                  <a:schemeClr val="tx1"/>
                </a:solidFill>
              </a:rPr>
              <a:t> a sum </a:t>
            </a:r>
            <a:r>
              <a:rPr lang="nb-NO" sz="1800" dirty="0" err="1">
                <a:solidFill>
                  <a:schemeClr val="tx1"/>
                </a:solidFill>
              </a:rPr>
              <a:t>of</a:t>
            </a:r>
            <a:r>
              <a:rPr lang="nb-NO" sz="1800" dirty="0">
                <a:solidFill>
                  <a:schemeClr val="tx1"/>
                </a:solidFill>
              </a:rPr>
              <a:t> </a:t>
            </a:r>
            <a:r>
              <a:rPr lang="nb-NO" sz="1800" dirty="0" err="1">
                <a:solidFill>
                  <a:schemeClr val="tx1"/>
                </a:solidFill>
              </a:rPr>
              <a:t>step</a:t>
            </a:r>
            <a:r>
              <a:rPr lang="nb-NO" sz="1800" dirty="0">
                <a:solidFill>
                  <a:schemeClr val="tx1"/>
                </a:solidFill>
              </a:rPr>
              <a:t> </a:t>
            </a:r>
            <a:r>
              <a:rPr lang="nb-NO" sz="1800" dirty="0" err="1">
                <a:solidFill>
                  <a:schemeClr val="tx1"/>
                </a:solidFill>
              </a:rPr>
              <a:t>functions</a:t>
            </a:r>
            <a:r>
              <a:rPr lang="nb-NO" sz="1800" dirty="0">
                <a:solidFill>
                  <a:schemeClr val="tx1"/>
                </a:solidFill>
              </a:rPr>
              <a:t> – </a:t>
            </a:r>
            <a:r>
              <a:rPr lang="nb-NO" sz="1800" dirty="0" err="1">
                <a:solidFill>
                  <a:schemeClr val="tx1"/>
                </a:solidFill>
              </a:rPr>
              <a:t>which</a:t>
            </a:r>
            <a:r>
              <a:rPr lang="nb-NO" sz="1800" dirty="0">
                <a:solidFill>
                  <a:schemeClr val="tx1"/>
                </a:solidFill>
              </a:rPr>
              <a:t> is </a:t>
            </a:r>
            <a:r>
              <a:rPr lang="nb-NO" sz="1800" dirty="0" err="1">
                <a:solidFill>
                  <a:schemeClr val="tx1"/>
                </a:solidFill>
              </a:rPr>
              <a:t>great</a:t>
            </a:r>
            <a:r>
              <a:rPr lang="nb-NO" sz="1800" dirty="0">
                <a:solidFill>
                  <a:schemeClr val="tx1"/>
                </a:solidFill>
              </a:rPr>
              <a:t> </a:t>
            </a:r>
            <a:r>
              <a:rPr lang="nb-NO" sz="1800" dirty="0" err="1">
                <a:solidFill>
                  <a:schemeClr val="tx1"/>
                </a:solidFill>
              </a:rPr>
              <a:t>since</a:t>
            </a:r>
            <a:r>
              <a:rPr lang="nb-NO" sz="1800" dirty="0">
                <a:solidFill>
                  <a:schemeClr val="tx1"/>
                </a:solidFill>
              </a:rPr>
              <a:t> it </a:t>
            </a:r>
            <a:r>
              <a:rPr lang="nb-NO" sz="1800" dirty="0" err="1">
                <a:solidFill>
                  <a:schemeClr val="tx1"/>
                </a:solidFill>
              </a:rPr>
              <a:t>contains</a:t>
            </a:r>
            <a:r>
              <a:rPr lang="nb-NO" sz="1800" dirty="0">
                <a:solidFill>
                  <a:schemeClr val="tx1"/>
                </a:solidFill>
              </a:rPr>
              <a:t> </a:t>
            </a:r>
            <a:r>
              <a:rPr lang="nb-NO" sz="1800" dirty="0" err="1">
                <a:solidFill>
                  <a:schemeClr val="tx1"/>
                </a:solidFill>
              </a:rPr>
              <a:t>information</a:t>
            </a:r>
            <a:r>
              <a:rPr lang="nb-NO" sz="1800" dirty="0">
                <a:solidFill>
                  <a:schemeClr val="tx1"/>
                </a:solidFill>
              </a:rPr>
              <a:t> </a:t>
            </a:r>
            <a:r>
              <a:rPr lang="nb-NO" sz="1800" dirty="0" err="1">
                <a:solidFill>
                  <a:schemeClr val="tx1"/>
                </a:solidFill>
              </a:rPr>
              <a:t>about</a:t>
            </a:r>
            <a:r>
              <a:rPr lang="nb-NO" sz="1800" dirty="0">
                <a:solidFill>
                  <a:schemeClr val="tx1"/>
                </a:solidFill>
              </a:rPr>
              <a:t> </a:t>
            </a:r>
            <a:r>
              <a:rPr lang="nb-NO" sz="1800" dirty="0" err="1">
                <a:solidFill>
                  <a:schemeClr val="tx1"/>
                </a:solidFill>
              </a:rPr>
              <a:t>the</a:t>
            </a:r>
            <a:r>
              <a:rPr lang="nb-NO" sz="1800" dirty="0">
                <a:solidFill>
                  <a:schemeClr val="tx1"/>
                </a:solidFill>
              </a:rPr>
              <a:t> </a:t>
            </a:r>
            <a:r>
              <a:rPr lang="nb-NO" sz="1800" dirty="0" err="1">
                <a:solidFill>
                  <a:schemeClr val="tx1"/>
                </a:solidFill>
              </a:rPr>
              <a:t>velocity</a:t>
            </a:r>
            <a:r>
              <a:rPr lang="nb-NO" sz="1800" dirty="0">
                <a:solidFill>
                  <a:schemeClr val="tx1"/>
                </a:solidFill>
              </a:rPr>
              <a:t> </a:t>
            </a:r>
            <a:r>
              <a:rPr lang="nb-NO" sz="1800" dirty="0" err="1">
                <a:solidFill>
                  <a:schemeClr val="tx1"/>
                </a:solidFill>
              </a:rPr>
              <a:t>profile</a:t>
            </a:r>
            <a:r>
              <a:rPr lang="nb-NO" sz="1800" dirty="0">
                <a:solidFill>
                  <a:schemeClr val="tx1"/>
                </a:solidFill>
              </a:rPr>
              <a:t>. </a:t>
            </a:r>
          </a:p>
          <a:p>
            <a:r>
              <a:rPr lang="nb-NO" sz="1800" dirty="0">
                <a:solidFill>
                  <a:schemeClr val="tx1"/>
                </a:solidFill>
              </a:rPr>
              <a:t/>
            </a:r>
            <a:br>
              <a:rPr lang="nb-NO" sz="1800" dirty="0">
                <a:solidFill>
                  <a:schemeClr val="tx1"/>
                </a:solidFill>
              </a:rPr>
            </a:br>
            <a:r>
              <a:rPr lang="nb-NO" sz="1800" dirty="0">
                <a:solidFill>
                  <a:schemeClr val="tx1"/>
                </a:solidFill>
              </a:rPr>
              <a:t>The </a:t>
            </a:r>
            <a:r>
              <a:rPr lang="nb-NO" sz="1800" dirty="0" err="1">
                <a:solidFill>
                  <a:schemeClr val="tx1"/>
                </a:solidFill>
              </a:rPr>
              <a:t>high</a:t>
            </a:r>
            <a:r>
              <a:rPr lang="nb-NO" sz="1800" dirty="0">
                <a:solidFill>
                  <a:schemeClr val="tx1"/>
                </a:solidFill>
              </a:rPr>
              <a:t> </a:t>
            </a:r>
            <a:r>
              <a:rPr lang="nb-NO" sz="1800" dirty="0" err="1">
                <a:solidFill>
                  <a:schemeClr val="tx1"/>
                </a:solidFill>
              </a:rPr>
              <a:t>frequencies</a:t>
            </a:r>
            <a:r>
              <a:rPr lang="nb-NO" sz="1800" dirty="0">
                <a:solidFill>
                  <a:schemeClr val="tx1"/>
                </a:solidFill>
              </a:rPr>
              <a:t> </a:t>
            </a:r>
            <a:r>
              <a:rPr lang="nb-NO" sz="1800" dirty="0" err="1">
                <a:solidFill>
                  <a:schemeClr val="tx1"/>
                </a:solidFill>
              </a:rPr>
              <a:t>are</a:t>
            </a:r>
            <a:r>
              <a:rPr lang="nb-NO" sz="1800" dirty="0">
                <a:solidFill>
                  <a:schemeClr val="tx1"/>
                </a:solidFill>
              </a:rPr>
              <a:t> not </a:t>
            </a:r>
            <a:r>
              <a:rPr lang="nb-NO" sz="1800" dirty="0" err="1">
                <a:solidFill>
                  <a:schemeClr val="tx1"/>
                </a:solidFill>
              </a:rPr>
              <a:t>important</a:t>
            </a:r>
            <a:r>
              <a:rPr lang="nb-NO" sz="1800" dirty="0">
                <a:solidFill>
                  <a:schemeClr val="tx1"/>
                </a:solidFill>
              </a:rPr>
              <a:t>. </a:t>
            </a:r>
          </a:p>
          <a:p>
            <a:r>
              <a:rPr lang="nb-NO" sz="1800" dirty="0" err="1">
                <a:solidFill>
                  <a:schemeClr val="tx1"/>
                </a:solidFill>
              </a:rPr>
              <a:t>Take</a:t>
            </a:r>
            <a:r>
              <a:rPr lang="nb-NO" sz="1800" dirty="0">
                <a:solidFill>
                  <a:schemeClr val="tx1"/>
                </a:solidFill>
              </a:rPr>
              <a:t> </a:t>
            </a:r>
            <a:r>
              <a:rPr lang="nb-NO" sz="1800" dirty="0" err="1">
                <a:solidFill>
                  <a:schemeClr val="tx1"/>
                </a:solidFill>
              </a:rPr>
              <a:t>out</a:t>
            </a:r>
            <a:r>
              <a:rPr lang="nb-NO" sz="1800" dirty="0">
                <a:solidFill>
                  <a:schemeClr val="tx1"/>
                </a:solidFill>
              </a:rPr>
              <a:t> </a:t>
            </a:r>
            <a:r>
              <a:rPr lang="nb-NO" sz="1800" dirty="0" err="1">
                <a:solidFill>
                  <a:schemeClr val="tx1"/>
                </a:solidFill>
              </a:rPr>
              <a:t>low</a:t>
            </a:r>
            <a:r>
              <a:rPr lang="nb-NO" sz="1800" dirty="0">
                <a:solidFill>
                  <a:schemeClr val="tx1"/>
                </a:solidFill>
              </a:rPr>
              <a:t> </a:t>
            </a:r>
            <a:r>
              <a:rPr lang="nb-NO" sz="1800" dirty="0" err="1">
                <a:solidFill>
                  <a:schemeClr val="tx1"/>
                </a:solidFill>
              </a:rPr>
              <a:t>frequencies</a:t>
            </a:r>
            <a:r>
              <a:rPr lang="nb-NO" sz="1800" dirty="0">
                <a:solidFill>
                  <a:schemeClr val="tx1"/>
                </a:solidFill>
              </a:rPr>
              <a:t>, and </a:t>
            </a:r>
            <a:r>
              <a:rPr lang="nb-NO" sz="1800" dirty="0" err="1">
                <a:solidFill>
                  <a:schemeClr val="tx1"/>
                </a:solidFill>
              </a:rPr>
              <a:t>the</a:t>
            </a:r>
            <a:r>
              <a:rPr lang="nb-NO" sz="1800" dirty="0">
                <a:solidFill>
                  <a:schemeClr val="tx1"/>
                </a:solidFill>
              </a:rPr>
              <a:t> gradient </a:t>
            </a:r>
            <a:r>
              <a:rPr lang="nb-NO" sz="1800" dirty="0" err="1">
                <a:solidFill>
                  <a:schemeClr val="tx1"/>
                </a:solidFill>
              </a:rPr>
              <a:t>will</a:t>
            </a:r>
            <a:r>
              <a:rPr lang="nb-NO" sz="1800" dirty="0">
                <a:solidFill>
                  <a:schemeClr val="tx1"/>
                </a:solidFill>
              </a:rPr>
              <a:t> </a:t>
            </a:r>
            <a:r>
              <a:rPr lang="nb-NO" sz="1800" dirty="0" err="1">
                <a:solidFill>
                  <a:schemeClr val="tx1"/>
                </a:solidFill>
              </a:rPr>
              <a:t>change</a:t>
            </a:r>
            <a:r>
              <a:rPr lang="nb-NO" sz="1800" dirty="0">
                <a:solidFill>
                  <a:schemeClr val="tx1"/>
                </a:solidFill>
              </a:rPr>
              <a:t>.</a:t>
            </a:r>
          </a:p>
          <a:p>
            <a:endParaRPr lang="nb-NO" dirty="0"/>
          </a:p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231858" y="687986"/>
                <a:ext cx="2964072" cy="6721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nb-NO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nb-NO" b="0" i="1" smtClean="0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sub>
                        <m:sup/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sSup>
                            <m:sSupPr>
                              <m:ctrlPr>
                                <a:rPr lang="nb-NO" b="0" i="1" smtClean="0">
                                  <a:latin typeface="Cambria Math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)∆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1858" y="687986"/>
                <a:ext cx="2964072" cy="6721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629423" y="1442961"/>
                <a:ext cx="13614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𝛻</m:t>
                      </m:r>
                      <m:r>
                        <a:rPr lang="nb-NO" i="1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nb-NO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423" y="1442961"/>
                <a:ext cx="1361463" cy="369332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629422" y="1831400"/>
                <a:ext cx="15134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nb-NO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b-NO" i="1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nb-NO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422" y="1831400"/>
                <a:ext cx="151349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629423" y="2283535"/>
                <a:ext cx="15971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nb-NO" b="0" i="1" smtClean="0"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423" y="2283535"/>
                <a:ext cx="1597104" cy="369332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7288696" y="839406"/>
            <a:ext cx="3886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Misfit</a:t>
            </a:r>
            <a:r>
              <a:rPr lang="nb-NO" dirty="0"/>
              <a:t> </a:t>
            </a:r>
            <a:r>
              <a:rPr lang="nb-NO" dirty="0" err="1"/>
              <a:t>function</a:t>
            </a:r>
            <a:r>
              <a:rPr lang="nb-NO" dirty="0"/>
              <a:t> is sum over </a:t>
            </a:r>
            <a:r>
              <a:rPr lang="nb-NO" dirty="0" err="1"/>
              <a:t>frequencies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7288696" y="1442961"/>
            <a:ext cx="3886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Gradient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misfit</a:t>
            </a:r>
            <a:r>
              <a:rPr lang="nb-NO" dirty="0"/>
              <a:t> </a:t>
            </a:r>
            <a:r>
              <a:rPr lang="nb-NO" dirty="0" err="1"/>
              <a:t>function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288696" y="1812293"/>
            <a:ext cx="3886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Hessian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7288696" y="2283535"/>
            <a:ext cx="3886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Model </a:t>
            </a:r>
            <a:r>
              <a:rPr lang="nb-NO" dirty="0" err="1"/>
              <a:t>update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65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Slab</a:t>
            </a:r>
            <a:r>
              <a:rPr lang="nb-NO" dirty="0"/>
              <a:t> </a:t>
            </a:r>
            <a:r>
              <a:rPr lang="nb-NO" dirty="0" err="1"/>
              <a:t>velocity</a:t>
            </a:r>
            <a:r>
              <a:rPr lang="nb-NO" dirty="0"/>
              <a:t> </a:t>
            </a:r>
            <a:r>
              <a:rPr lang="nb-NO" dirty="0" err="1"/>
              <a:t>model</a:t>
            </a:r>
            <a:r>
              <a:rPr lang="nb-NO" dirty="0"/>
              <a:t> and tau-data for p=0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2741" y="2276670"/>
            <a:ext cx="5735609" cy="30396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1477" y="2200972"/>
            <a:ext cx="5850253" cy="31153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28919" y="5532978"/>
            <a:ext cx="2644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Model parameters M=100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281157" y="5532978"/>
            <a:ext cx="3356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# </a:t>
            </a:r>
            <a:r>
              <a:rPr lang="nb-NO" dirty="0" err="1"/>
              <a:t>frequencies</a:t>
            </a:r>
            <a:r>
              <a:rPr lang="nb-NO" dirty="0"/>
              <a:t> N=120 (up to 30 </a:t>
            </a:r>
            <a:r>
              <a:rPr lang="nb-NO" dirty="0" err="1"/>
              <a:t>Hz</a:t>
            </a:r>
            <a:r>
              <a:rPr lang="nb-NO" dirty="0"/>
              <a:t>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38200" y="4344265"/>
                <a:ext cx="4397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344265"/>
                <a:ext cx="43973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4830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Gradient and </a:t>
            </a:r>
            <a:r>
              <a:rPr lang="nb-NO" dirty="0" err="1"/>
              <a:t>velocity</a:t>
            </a:r>
            <a:r>
              <a:rPr lang="nb-NO" dirty="0"/>
              <a:t> </a:t>
            </a:r>
            <a:r>
              <a:rPr lang="nb-NO" dirty="0" err="1"/>
              <a:t>updates</a:t>
            </a:r>
            <a:r>
              <a:rPr lang="nb-NO" dirty="0"/>
              <a:t> (GN </a:t>
            </a:r>
            <a:r>
              <a:rPr lang="nb-NO" dirty="0" err="1"/>
              <a:t>inversion</a:t>
            </a:r>
            <a:r>
              <a:rPr lang="nb-NO" dirty="0"/>
              <a:t>)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2691" y="2192694"/>
            <a:ext cx="6269483" cy="33356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3747" y="2256003"/>
            <a:ext cx="6042543" cy="31632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93702" y="1356390"/>
            <a:ext cx="3204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Start </a:t>
            </a:r>
            <a:r>
              <a:rPr lang="nb-NO" dirty="0" err="1"/>
              <a:t>model</a:t>
            </a:r>
            <a:r>
              <a:rPr lang="nb-NO" dirty="0"/>
              <a:t>: </a:t>
            </a:r>
            <a:r>
              <a:rPr lang="nb-NO" dirty="0" err="1"/>
              <a:t>Constant</a:t>
            </a:r>
            <a:r>
              <a:rPr lang="nb-NO" dirty="0"/>
              <a:t> </a:t>
            </a:r>
            <a:r>
              <a:rPr lang="nb-NO" dirty="0" err="1"/>
              <a:t>velocity</a:t>
            </a:r>
            <a:endParaRPr lang="nb-NO" dirty="0"/>
          </a:p>
          <a:p>
            <a:r>
              <a:rPr lang="nb-NO" dirty="0" err="1"/>
              <a:t>Iterations</a:t>
            </a:r>
            <a:r>
              <a:rPr lang="nb-NO" dirty="0"/>
              <a:t> 1,2,3 and 10</a:t>
            </a:r>
            <a:endParaRPr lang="en-GB" dirty="0"/>
          </a:p>
        </p:txBody>
      </p:sp>
      <p:sp>
        <p:nvSpPr>
          <p:cNvPr id="3" name="Star: 8 Points 2"/>
          <p:cNvSpPr/>
          <p:nvPr/>
        </p:nvSpPr>
        <p:spPr>
          <a:xfrm>
            <a:off x="2808608" y="2595155"/>
            <a:ext cx="243840" cy="217714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1</a:t>
            </a:r>
            <a:endParaRPr lang="en-GB" dirty="0"/>
          </a:p>
        </p:txBody>
      </p:sp>
      <p:sp>
        <p:nvSpPr>
          <p:cNvPr id="7" name="Star: 8 Points 6"/>
          <p:cNvSpPr/>
          <p:nvPr/>
        </p:nvSpPr>
        <p:spPr>
          <a:xfrm>
            <a:off x="3710038" y="2667426"/>
            <a:ext cx="243840" cy="217714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2</a:t>
            </a:r>
            <a:endParaRPr lang="en-GB" dirty="0"/>
          </a:p>
        </p:txBody>
      </p:sp>
      <p:sp>
        <p:nvSpPr>
          <p:cNvPr id="8" name="Star: 8 Points 7"/>
          <p:cNvSpPr/>
          <p:nvPr/>
        </p:nvSpPr>
        <p:spPr>
          <a:xfrm>
            <a:off x="3958139" y="2704012"/>
            <a:ext cx="243840" cy="217714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3</a:t>
            </a:r>
            <a:endParaRPr lang="en-GB" dirty="0"/>
          </a:p>
        </p:txBody>
      </p:sp>
      <p:sp>
        <p:nvSpPr>
          <p:cNvPr id="9" name="Star: 8 Points 8"/>
          <p:cNvSpPr/>
          <p:nvPr/>
        </p:nvSpPr>
        <p:spPr>
          <a:xfrm>
            <a:off x="9326974" y="3642805"/>
            <a:ext cx="243840" cy="217714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1</a:t>
            </a:r>
            <a:endParaRPr lang="en-GB" dirty="0"/>
          </a:p>
        </p:txBody>
      </p:sp>
      <p:sp>
        <p:nvSpPr>
          <p:cNvPr id="10" name="Star: 8 Points 9"/>
          <p:cNvSpPr/>
          <p:nvPr/>
        </p:nvSpPr>
        <p:spPr>
          <a:xfrm>
            <a:off x="9644930" y="3621798"/>
            <a:ext cx="243840" cy="217714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2</a:t>
            </a:r>
            <a:endParaRPr lang="en-GB" dirty="0"/>
          </a:p>
        </p:txBody>
      </p:sp>
      <p:sp>
        <p:nvSpPr>
          <p:cNvPr id="11" name="Star: 8 Points 10"/>
          <p:cNvSpPr/>
          <p:nvPr/>
        </p:nvSpPr>
        <p:spPr>
          <a:xfrm>
            <a:off x="9888770" y="3621798"/>
            <a:ext cx="243840" cy="217714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3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334566" y="1356390"/>
                <a:ext cx="4397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4566" y="1356390"/>
                <a:ext cx="43973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327564" y="5601452"/>
            <a:ext cx="32947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The gradients have </a:t>
            </a:r>
            <a:r>
              <a:rPr lang="nb-NO" sz="1400" dirty="0" err="1"/>
              <a:t>layer</a:t>
            </a:r>
            <a:r>
              <a:rPr lang="nb-NO" sz="1400" dirty="0"/>
              <a:t> or </a:t>
            </a:r>
            <a:r>
              <a:rPr lang="nb-NO" sz="1400" dirty="0" err="1"/>
              <a:t>box</a:t>
            </a:r>
            <a:r>
              <a:rPr lang="nb-NO" sz="1400" dirty="0"/>
              <a:t>- </a:t>
            </a:r>
            <a:r>
              <a:rPr lang="nb-NO" sz="1400" dirty="0" err="1"/>
              <a:t>structure</a:t>
            </a:r>
            <a:r>
              <a:rPr lang="nb-NO" sz="1400" dirty="0"/>
              <a:t>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602168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Hessian</a:t>
            </a:r>
            <a:r>
              <a:rPr lang="nb-NO" dirty="0"/>
              <a:t> and </a:t>
            </a:r>
            <a:r>
              <a:rPr lang="nb-NO" dirty="0" err="1"/>
              <a:t>its</a:t>
            </a:r>
            <a:r>
              <a:rPr lang="nb-NO" dirty="0"/>
              <a:t> inverse (</a:t>
            </a:r>
            <a:r>
              <a:rPr lang="nb-NO" dirty="0" err="1"/>
              <a:t>iteration</a:t>
            </a:r>
            <a:r>
              <a:rPr lang="nb-NO" dirty="0"/>
              <a:t> 10)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387" y="1882937"/>
            <a:ext cx="5173263" cy="415397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1955" y="1882937"/>
            <a:ext cx="5191979" cy="41902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86694" y="5942285"/>
            <a:ext cx="47649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err="1"/>
              <a:t>Since</a:t>
            </a:r>
            <a:r>
              <a:rPr lang="nb-NO" sz="1400" dirty="0"/>
              <a:t> </a:t>
            </a:r>
            <a:r>
              <a:rPr lang="nb-NO" sz="1400" dirty="0" err="1"/>
              <a:t>the</a:t>
            </a:r>
            <a:r>
              <a:rPr lang="nb-NO" sz="1400" dirty="0"/>
              <a:t> gradients have </a:t>
            </a:r>
            <a:r>
              <a:rPr lang="nb-NO" sz="1400" dirty="0" err="1"/>
              <a:t>layer-structure</a:t>
            </a:r>
            <a:r>
              <a:rPr lang="nb-NO" sz="1400" dirty="0"/>
              <a:t>, </a:t>
            </a:r>
            <a:br>
              <a:rPr lang="nb-NO" sz="1400" dirty="0"/>
            </a:br>
            <a:r>
              <a:rPr lang="nb-NO" sz="1400" dirty="0" err="1"/>
              <a:t>the</a:t>
            </a:r>
            <a:r>
              <a:rPr lang="nb-NO" sz="1400" dirty="0"/>
              <a:t> inverse </a:t>
            </a:r>
            <a:r>
              <a:rPr lang="nb-NO" sz="1400" dirty="0" err="1"/>
              <a:t>Hessians</a:t>
            </a:r>
            <a:r>
              <a:rPr lang="nb-NO" sz="1400" dirty="0"/>
              <a:t> do not </a:t>
            </a:r>
            <a:r>
              <a:rPr lang="nb-NO" sz="1400" dirty="0" err="1"/>
              <a:t>need</a:t>
            </a:r>
            <a:r>
              <a:rPr lang="nb-NO" sz="1400" dirty="0"/>
              <a:t> to do a </a:t>
            </a:r>
            <a:r>
              <a:rPr lang="nb-NO" sz="1400" dirty="0" err="1"/>
              <a:t>big</a:t>
            </a:r>
            <a:r>
              <a:rPr lang="nb-NO" sz="1400" dirty="0"/>
              <a:t> </a:t>
            </a:r>
            <a:r>
              <a:rPr lang="nb-NO" sz="1400" dirty="0" err="1"/>
              <a:t>job</a:t>
            </a:r>
            <a:r>
              <a:rPr lang="nb-NO" sz="1400" dirty="0"/>
              <a:t>. </a:t>
            </a:r>
            <a:br>
              <a:rPr lang="nb-NO" sz="1400" dirty="0"/>
            </a:br>
            <a:r>
              <a:rPr lang="nb-NO" sz="1400" dirty="0"/>
              <a:t>No </a:t>
            </a:r>
            <a:r>
              <a:rPr lang="nb-NO" sz="1400" dirty="0" err="1"/>
              <a:t>stabilization</a:t>
            </a:r>
            <a:r>
              <a:rPr lang="nb-NO" sz="1400" dirty="0"/>
              <a:t> is </a:t>
            </a:r>
            <a:r>
              <a:rPr lang="nb-NO" sz="1400" dirty="0" err="1"/>
              <a:t>needed</a:t>
            </a:r>
            <a:r>
              <a:rPr lang="nb-NO" sz="1400" dirty="0"/>
              <a:t>.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561150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Gradients </a:t>
            </a:r>
            <a:r>
              <a:rPr lang="nb-NO" dirty="0" err="1"/>
              <a:t>without</a:t>
            </a:r>
            <a:r>
              <a:rPr lang="nb-NO" dirty="0"/>
              <a:t> and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low</a:t>
            </a:r>
            <a:r>
              <a:rPr lang="nb-NO" dirty="0"/>
              <a:t> </a:t>
            </a:r>
            <a:r>
              <a:rPr lang="nb-NO" dirty="0" err="1"/>
              <a:t>frequencies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8597" y="2174032"/>
            <a:ext cx="6244181" cy="3371091"/>
          </a:xfrm>
          <a:prstGeom prst="rect">
            <a:avLst/>
          </a:prstGeom>
        </p:spPr>
      </p:pic>
      <p:pic>
        <p:nvPicPr>
          <p:cNvPr id="8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1927" y="2192694"/>
            <a:ext cx="6176865" cy="3286375"/>
          </a:xfrm>
          <a:prstGeom prst="rect">
            <a:avLst/>
          </a:prstGeom>
        </p:spPr>
      </p:pic>
      <p:sp>
        <p:nvSpPr>
          <p:cNvPr id="5" name="Star: 8 Points 4"/>
          <p:cNvSpPr/>
          <p:nvPr/>
        </p:nvSpPr>
        <p:spPr>
          <a:xfrm>
            <a:off x="9021945" y="3512941"/>
            <a:ext cx="243840" cy="217714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1</a:t>
            </a:r>
            <a:endParaRPr lang="en-GB" dirty="0"/>
          </a:p>
        </p:txBody>
      </p:sp>
      <p:sp>
        <p:nvSpPr>
          <p:cNvPr id="6" name="Star: 8 Points 5"/>
          <p:cNvSpPr/>
          <p:nvPr/>
        </p:nvSpPr>
        <p:spPr>
          <a:xfrm>
            <a:off x="9557844" y="2829318"/>
            <a:ext cx="243840" cy="217714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2</a:t>
            </a:r>
            <a:endParaRPr lang="en-GB" dirty="0"/>
          </a:p>
        </p:txBody>
      </p:sp>
      <p:sp>
        <p:nvSpPr>
          <p:cNvPr id="7" name="Star: 8 Points 6"/>
          <p:cNvSpPr/>
          <p:nvPr/>
        </p:nvSpPr>
        <p:spPr>
          <a:xfrm>
            <a:off x="9897478" y="2829318"/>
            <a:ext cx="243840" cy="217714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3</a:t>
            </a:r>
            <a:endParaRPr lang="en-GB" dirty="0"/>
          </a:p>
        </p:txBody>
      </p:sp>
      <p:sp>
        <p:nvSpPr>
          <p:cNvPr id="9" name="Star: 8 Points 8"/>
          <p:cNvSpPr/>
          <p:nvPr/>
        </p:nvSpPr>
        <p:spPr>
          <a:xfrm>
            <a:off x="3085088" y="2580135"/>
            <a:ext cx="243840" cy="217714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1</a:t>
            </a:r>
            <a:endParaRPr lang="en-GB" dirty="0"/>
          </a:p>
        </p:txBody>
      </p:sp>
      <p:sp>
        <p:nvSpPr>
          <p:cNvPr id="10" name="Star: 8 Points 9"/>
          <p:cNvSpPr/>
          <p:nvPr/>
        </p:nvSpPr>
        <p:spPr>
          <a:xfrm>
            <a:off x="3928311" y="2688992"/>
            <a:ext cx="243840" cy="217714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2</a:t>
            </a:r>
            <a:endParaRPr lang="en-GB" dirty="0"/>
          </a:p>
        </p:txBody>
      </p:sp>
      <p:sp>
        <p:nvSpPr>
          <p:cNvPr id="11" name="Star: 8 Points 10"/>
          <p:cNvSpPr/>
          <p:nvPr/>
        </p:nvSpPr>
        <p:spPr>
          <a:xfrm>
            <a:off x="4172151" y="2611604"/>
            <a:ext cx="243840" cy="217714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3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8195063" y="3161044"/>
            <a:ext cx="1526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nb-NO" sz="1100" dirty="0" err="1">
                <a:solidFill>
                  <a:schemeClr val="accent1">
                    <a:lumMod val="50000"/>
                  </a:schemeClr>
                </a:solidFill>
              </a:rPr>
              <a:t>min</a:t>
            </a:r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=1.25 </a:t>
            </a:r>
            <a:r>
              <a:rPr lang="nb-NO" dirty="0" err="1">
                <a:solidFill>
                  <a:schemeClr val="accent1">
                    <a:lumMod val="50000"/>
                  </a:schemeClr>
                </a:solidFill>
              </a:rPr>
              <a:t>Hz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23295" y="2880935"/>
            <a:ext cx="1526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nb-NO" sz="1100" dirty="0" err="1">
                <a:solidFill>
                  <a:schemeClr val="accent6">
                    <a:lumMod val="75000"/>
                  </a:schemeClr>
                </a:solidFill>
              </a:rPr>
              <a:t>min</a:t>
            </a:r>
            <a:r>
              <a:rPr lang="nb-NO" dirty="0">
                <a:solidFill>
                  <a:schemeClr val="accent6">
                    <a:lumMod val="75000"/>
                  </a:schemeClr>
                </a:solidFill>
              </a:rPr>
              <a:t>&lt;1.25 </a:t>
            </a:r>
            <a:r>
              <a:rPr lang="nb-NO" dirty="0" err="1">
                <a:solidFill>
                  <a:schemeClr val="accent6">
                    <a:lumMod val="75000"/>
                  </a:schemeClr>
                </a:solidFill>
              </a:rPr>
              <a:t>Hz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5049" y="5790701"/>
            <a:ext cx="68014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dirty="0"/>
              <a:t>“What can the gradient (of the misfit function) offer you “today”?”</a:t>
            </a:r>
          </a:p>
        </p:txBody>
      </p:sp>
    </p:spTree>
    <p:extLst>
      <p:ext uri="{BB962C8B-B14F-4D97-AF65-F5344CB8AC3E}">
        <p14:creationId xmlns:p14="http://schemas.microsoft.com/office/powerpoint/2010/main" val="561993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27" y="365125"/>
            <a:ext cx="11850851" cy="1325563"/>
          </a:xfrm>
        </p:spPr>
        <p:txBody>
          <a:bodyPr/>
          <a:lstStyle/>
          <a:p>
            <a:r>
              <a:rPr lang="nb-NO" dirty="0" err="1"/>
              <a:t>Velocity</a:t>
            </a:r>
            <a:r>
              <a:rPr lang="nb-NO" dirty="0"/>
              <a:t> </a:t>
            </a:r>
            <a:r>
              <a:rPr lang="nb-NO" dirty="0" err="1"/>
              <a:t>inversion</a:t>
            </a:r>
            <a:r>
              <a:rPr lang="nb-NO" dirty="0"/>
              <a:t> </a:t>
            </a:r>
            <a:r>
              <a:rPr lang="nb-NO" dirty="0" err="1"/>
              <a:t>without</a:t>
            </a:r>
            <a:r>
              <a:rPr lang="nb-NO" dirty="0"/>
              <a:t> and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low</a:t>
            </a:r>
            <a:r>
              <a:rPr lang="nb-NO" dirty="0"/>
              <a:t> </a:t>
            </a:r>
            <a:r>
              <a:rPr lang="nb-NO" dirty="0" err="1"/>
              <a:t>frequencies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0520" y="1690688"/>
            <a:ext cx="9110559" cy="46541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27108" y="6268291"/>
                <a:ext cx="750612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dirty="0"/>
                  <a:t>Both </a:t>
                </a:r>
                <a:r>
                  <a:rPr lang="nb-NO" dirty="0" err="1"/>
                  <a:t>models</a:t>
                </a:r>
                <a:r>
                  <a:rPr lang="nb-NO" dirty="0"/>
                  <a:t> </a:t>
                </a:r>
                <a:r>
                  <a:rPr lang="nb-NO" dirty="0" err="1"/>
                  <a:t>produce</a:t>
                </a:r>
                <a:r>
                  <a:rPr lang="nb-NO" dirty="0"/>
                  <a:t> «</a:t>
                </a:r>
                <a:r>
                  <a:rPr lang="nb-NO" dirty="0" err="1"/>
                  <a:t>exactly</a:t>
                </a:r>
                <a:r>
                  <a:rPr lang="nb-NO" dirty="0"/>
                  <a:t>» </a:t>
                </a:r>
                <a:r>
                  <a:rPr lang="nb-NO" dirty="0" err="1"/>
                  <a:t>the</a:t>
                </a:r>
                <a:r>
                  <a:rPr lang="nb-NO" dirty="0"/>
                  <a:t> same data and </a:t>
                </a:r>
                <a:r>
                  <a:rPr lang="nb-NO" dirty="0" err="1"/>
                  <a:t>reduce</a:t>
                </a:r>
                <a:r>
                  <a:rPr lang="nb-NO" dirty="0"/>
                  <a:t> </a:t>
                </a:r>
                <a:r>
                  <a:rPr lang="nb-NO" dirty="0" err="1"/>
                  <a:t>misfit</a:t>
                </a:r>
                <a:r>
                  <a:rPr lang="nb-NO" dirty="0"/>
                  <a:t>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b-NO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7108" y="6268291"/>
                <a:ext cx="7506126" cy="369332"/>
              </a:xfrm>
              <a:prstGeom prst="rect">
                <a:avLst/>
              </a:prstGeom>
              <a:blipFill>
                <a:blip r:embed="rId3"/>
                <a:stretch>
                  <a:fillRect l="-731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251509" y="3103927"/>
            <a:ext cx="1526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nb-NO" sz="1100" dirty="0" err="1">
                <a:solidFill>
                  <a:schemeClr val="accent1">
                    <a:lumMod val="50000"/>
                  </a:schemeClr>
                </a:solidFill>
              </a:rPr>
              <a:t>min</a:t>
            </a:r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=1.25 </a:t>
            </a:r>
            <a:r>
              <a:rPr lang="nb-NO" dirty="0" err="1">
                <a:solidFill>
                  <a:schemeClr val="accent1">
                    <a:lumMod val="50000"/>
                  </a:schemeClr>
                </a:solidFill>
              </a:rPr>
              <a:t>Hz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39469" y="2148980"/>
            <a:ext cx="1526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nb-NO" sz="1100" dirty="0" err="1">
                <a:solidFill>
                  <a:schemeClr val="accent6">
                    <a:lumMod val="75000"/>
                  </a:schemeClr>
                </a:solidFill>
              </a:rPr>
              <a:t>min</a:t>
            </a:r>
            <a:r>
              <a:rPr lang="nb-NO" dirty="0">
                <a:solidFill>
                  <a:schemeClr val="accent6">
                    <a:lumMod val="75000"/>
                  </a:schemeClr>
                </a:solidFill>
              </a:rPr>
              <a:t>&lt;1.25 </a:t>
            </a:r>
            <a:r>
              <a:rPr lang="nb-NO" dirty="0" err="1">
                <a:solidFill>
                  <a:schemeClr val="accent6">
                    <a:lumMod val="75000"/>
                  </a:schemeClr>
                </a:solidFill>
              </a:rPr>
              <a:t>Hz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4244" y="2148980"/>
            <a:ext cx="2679242" cy="142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620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379</Words>
  <Application>Microsoft Macintosh PowerPoint</Application>
  <PresentationFormat>Widescreen</PresentationFormat>
  <Paragraphs>119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Calibri Light</vt:lpstr>
      <vt:lpstr>Cambria Math</vt:lpstr>
      <vt:lpstr>Arial</vt:lpstr>
      <vt:lpstr>Office Theme</vt:lpstr>
      <vt:lpstr>Low Frequencies for Inversion of Reflections</vt:lpstr>
      <vt:lpstr>Outline</vt:lpstr>
      <vt:lpstr>Motivation for tau-p reflection inversion</vt:lpstr>
      <vt:lpstr>I. FWI with Gauss-Newton method</vt:lpstr>
      <vt:lpstr>Slab velocity model and tau-data for p=0</vt:lpstr>
      <vt:lpstr>Gradient and velocity updates (GN inversion)</vt:lpstr>
      <vt:lpstr>Hessian and its inverse (iteration 10)</vt:lpstr>
      <vt:lpstr>Gradients without and with low frequencies</vt:lpstr>
      <vt:lpstr>Velocity inversion without and with low frequencies</vt:lpstr>
      <vt:lpstr>II. Scaling and streching the gradient from constant-velocity inversion  </vt:lpstr>
      <vt:lpstr>Velocity model and data (p=0 and p=0.75/c1)</vt:lpstr>
      <vt:lpstr>«Constant-velocity» gradients in pseudo-depth</vt:lpstr>
      <vt:lpstr>Scale gradients to phase velocity</vt:lpstr>
      <vt:lpstr>Residual migration («stretching»)</vt:lpstr>
      <vt:lpstr>Discussion/Conclusion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Hunting Low</dc:title>
  <dc:creator>Lasse Amundsen</dc:creator>
  <cp:lastModifiedBy>Microsoft Office User</cp:lastModifiedBy>
  <cp:revision>52</cp:revision>
  <dcterms:created xsi:type="dcterms:W3CDTF">2017-04-07T10:43:27Z</dcterms:created>
  <dcterms:modified xsi:type="dcterms:W3CDTF">2017-04-25T06:13:31Z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Parallel2010">
    <vt:lpwstr/>
  </property>
  <property fmtid="{D5CDD505-2E9C-101B-9397-08002B2CF9AE}" pid="3" name="Templatecolor">
    <vt:lpwstr/>
  </property>
  <property fmtid="{D5CDD505-2E9C-101B-9397-08002B2CF9AE}" pid="4" name="filecustomeppt">
    <vt:lpwstr>True</vt:lpwstr>
  </property>
  <property fmtid="{D5CDD505-2E9C-101B-9397-08002B2CF9AE}" pid="5" name="Pres Date">
    <vt:lpwstr/>
  </property>
</Properties>
</file>