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4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272" r:id="rId4"/>
    <p:sldId id="268" r:id="rId5"/>
    <p:sldId id="258" r:id="rId6"/>
    <p:sldId id="260" r:id="rId7"/>
    <p:sldId id="271" r:id="rId8"/>
    <p:sldId id="263" r:id="rId9"/>
    <p:sldId id="264" r:id="rId10"/>
    <p:sldId id="269" r:id="rId11"/>
    <p:sldId id="261" r:id="rId12"/>
    <p:sldId id="265" r:id="rId13"/>
    <p:sldId id="266" r:id="rId14"/>
    <p:sldId id="267" r:id="rId15"/>
    <p:sldId id="262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831" autoAdjust="0"/>
    <p:restoredTop sz="90090"/>
  </p:normalViewPr>
  <p:slideViewPr>
    <p:cSldViewPr snapToGrid="0">
      <p:cViewPr varScale="1">
        <p:scale>
          <a:sx n="103" d="100"/>
          <a:sy n="103" d="100"/>
        </p:scale>
        <p:origin x="78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4A5E5-D949-4A82-AB4E-CDF951927D2E}" type="datetimeFigureOut">
              <a:rPr lang="en-GB" smtClean="0"/>
              <a:t>25/04/2017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F2926-4214-4729-AB12-166F334A86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4067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4A5E5-D949-4A82-AB4E-CDF951927D2E}" type="datetimeFigureOut">
              <a:rPr lang="en-GB" smtClean="0"/>
              <a:t>25/04/2017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F2926-4214-4729-AB12-166F334A86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13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4A5E5-D949-4A82-AB4E-CDF951927D2E}" type="datetimeFigureOut">
              <a:rPr lang="en-GB" smtClean="0"/>
              <a:t>25/04/2017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F2926-4214-4729-AB12-166F334A86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1795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4A5E5-D949-4A82-AB4E-CDF951927D2E}" type="datetimeFigureOut">
              <a:rPr lang="en-GB" smtClean="0"/>
              <a:t>25/04/2017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F2926-4214-4729-AB12-166F334A86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51545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4A5E5-D949-4A82-AB4E-CDF951927D2E}" type="datetimeFigureOut">
              <a:rPr lang="en-GB" smtClean="0"/>
              <a:t>25/04/2017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F2926-4214-4729-AB12-166F334A86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2805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4A5E5-D949-4A82-AB4E-CDF951927D2E}" type="datetimeFigureOut">
              <a:rPr lang="en-GB" smtClean="0"/>
              <a:t>25/04/2017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F2926-4214-4729-AB12-166F334A86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89930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4A5E5-D949-4A82-AB4E-CDF951927D2E}" type="datetimeFigureOut">
              <a:rPr lang="en-GB" smtClean="0"/>
              <a:t>25/04/2017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F2926-4214-4729-AB12-166F334A86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24210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4A5E5-D949-4A82-AB4E-CDF951927D2E}" type="datetimeFigureOut">
              <a:rPr lang="en-GB" smtClean="0"/>
              <a:t>25/04/2017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F2926-4214-4729-AB12-166F334A86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45064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4A5E5-D949-4A82-AB4E-CDF951927D2E}" type="datetimeFigureOut">
              <a:rPr lang="en-GB" smtClean="0"/>
              <a:t>25/04/2017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F2926-4214-4729-AB12-166F334A86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9092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4A5E5-D949-4A82-AB4E-CDF951927D2E}" type="datetimeFigureOut">
              <a:rPr lang="en-GB" smtClean="0"/>
              <a:t>25/04/2017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F2926-4214-4729-AB12-166F334A86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7701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4A5E5-D949-4A82-AB4E-CDF951927D2E}" type="datetimeFigureOut">
              <a:rPr lang="en-GB" smtClean="0"/>
              <a:t>25/04/2017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F2926-4214-4729-AB12-166F334A86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3709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F4A5E5-D949-4A82-AB4E-CDF951927D2E}" type="datetimeFigureOut">
              <a:rPr lang="en-GB" smtClean="0"/>
              <a:t>25/04/2017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7F2926-4214-4729-AB12-166F334A86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12959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50.png"/><Relationship Id="rId3" Type="http://schemas.openxmlformats.org/officeDocument/2006/relationships/image" Target="../media/image1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4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7.png"/></Relationships>
</file>

<file path=ppt/slides/_rels/slide12.xml.rels><?xml version="1.0" encoding="UTF-8" standalone="yes"?>
<Relationships xmlns="http://schemas.openxmlformats.org/package/2006/relationships"><Relationship Id="rId11" Type="http://schemas.openxmlformats.org/officeDocument/2006/relationships/image" Target="../media/image25.png"/><Relationship Id="rId1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7.png"/><Relationship Id="rId3" Type="http://schemas.openxmlformats.org/officeDocument/2006/relationships/image" Target="../media/image20.png"/><Relationship Id="rId4" Type="http://schemas.openxmlformats.org/officeDocument/2006/relationships/image" Target="../media/image21.png"/><Relationship Id="rId5" Type="http://schemas.openxmlformats.org/officeDocument/2006/relationships/image" Target="../media/image22.png"/><Relationship Id="rId6" Type="http://schemas.openxmlformats.org/officeDocument/2006/relationships/image" Target="../media/image200.png"/><Relationship Id="rId7" Type="http://schemas.openxmlformats.org/officeDocument/2006/relationships/image" Target="../media/image210.png"/><Relationship Id="rId8" Type="http://schemas.openxmlformats.org/officeDocument/2006/relationships/image" Target="../media/image220.png"/><Relationship Id="rId9" Type="http://schemas.openxmlformats.org/officeDocument/2006/relationships/image" Target="../media/image23.png"/><Relationship Id="rId10" Type="http://schemas.openxmlformats.org/officeDocument/2006/relationships/image" Target="../media/image2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4" Type="http://schemas.openxmlformats.org/officeDocument/2006/relationships/image" Target="../media/image28.png"/><Relationship Id="rId5" Type="http://schemas.openxmlformats.org/officeDocument/2006/relationships/image" Target="../media/image29.png"/><Relationship Id="rId6" Type="http://schemas.openxmlformats.org/officeDocument/2006/relationships/image" Target="../media/image30.png"/><Relationship Id="rId7" Type="http://schemas.openxmlformats.org/officeDocument/2006/relationships/image" Target="../media/image31.png"/><Relationship Id="rId8" Type="http://schemas.openxmlformats.org/officeDocument/2006/relationships/image" Target="../media/image32.png"/><Relationship Id="rId9" Type="http://schemas.openxmlformats.org/officeDocument/2006/relationships/image" Target="../media/image33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7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4" Type="http://schemas.openxmlformats.org/officeDocument/2006/relationships/image" Target="../media/image35.png"/><Relationship Id="rId5" Type="http://schemas.openxmlformats.org/officeDocument/2006/relationships/image" Target="../media/image36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7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Relationship Id="rId3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1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4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1.png"/><Relationship Id="rId3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Relationship Id="rId3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4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 err="1"/>
              <a:t>Low</a:t>
            </a:r>
            <a:r>
              <a:rPr lang="nb-NO" dirty="0"/>
              <a:t> </a:t>
            </a:r>
            <a:r>
              <a:rPr lang="nb-NO" dirty="0" err="1"/>
              <a:t>Frequencies</a:t>
            </a:r>
            <a:r>
              <a:rPr lang="nb-NO" dirty="0"/>
              <a:t> for </a:t>
            </a:r>
            <a:r>
              <a:rPr lang="nb-NO" dirty="0" err="1"/>
              <a:t>Inversion</a:t>
            </a:r>
            <a:r>
              <a:rPr lang="nb-NO" dirty="0"/>
              <a:t> </a:t>
            </a:r>
            <a:r>
              <a:rPr lang="nb-NO" dirty="0" err="1"/>
              <a:t>of</a:t>
            </a:r>
            <a:r>
              <a:rPr lang="nb-NO" dirty="0"/>
              <a:t> </a:t>
            </a:r>
            <a:r>
              <a:rPr lang="nb-NO" dirty="0" err="1"/>
              <a:t>Reflections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b-NO" dirty="0"/>
              <a:t>Lasse Amundsen, Ørjan Pedersen and Rune Mittet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507848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937904" cy="2852737"/>
          </a:xfrm>
        </p:spPr>
        <p:txBody>
          <a:bodyPr>
            <a:normAutofit fontScale="90000"/>
          </a:bodyPr>
          <a:lstStyle/>
          <a:p>
            <a:r>
              <a:rPr lang="nb-NO" dirty="0"/>
              <a:t>II. </a:t>
            </a:r>
            <a:r>
              <a:rPr lang="nb-NO" dirty="0" err="1"/>
              <a:t>Scaling</a:t>
            </a:r>
            <a:r>
              <a:rPr lang="nb-NO" dirty="0"/>
              <a:t> and </a:t>
            </a:r>
            <a:r>
              <a:rPr lang="nb-NO" dirty="0" err="1"/>
              <a:t>streching</a:t>
            </a:r>
            <a:r>
              <a:rPr lang="nb-NO" dirty="0"/>
              <a:t> </a:t>
            </a:r>
            <a:r>
              <a:rPr lang="nb-NO" dirty="0" err="1"/>
              <a:t>the</a:t>
            </a:r>
            <a:r>
              <a:rPr lang="nb-NO" dirty="0"/>
              <a:t> gradient</a:t>
            </a:r>
            <a:br>
              <a:rPr lang="nb-NO" dirty="0"/>
            </a:br>
            <a:r>
              <a:rPr lang="nb-NO" dirty="0"/>
              <a:t>from </a:t>
            </a:r>
            <a:r>
              <a:rPr lang="nb-NO" dirty="0" err="1"/>
              <a:t>constant-velocity</a:t>
            </a:r>
            <a:r>
              <a:rPr lang="nb-NO" dirty="0"/>
              <a:t> </a:t>
            </a:r>
            <a:r>
              <a:rPr lang="nb-NO" dirty="0" err="1"/>
              <a:t>inversion</a:t>
            </a:r>
            <a:r>
              <a:rPr lang="nb-NO" dirty="0"/>
              <a:t/>
            </a:r>
            <a:br>
              <a:rPr lang="nb-NO" dirty="0"/>
            </a:br>
            <a:r>
              <a:rPr lang="nb-NO" dirty="0"/>
              <a:t/>
            </a:r>
            <a:br>
              <a:rPr lang="nb-NO" dirty="0"/>
            </a:b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7870270" y="3636750"/>
            <a:ext cx="338082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err="1"/>
              <a:t>Scaling</a:t>
            </a:r>
            <a:r>
              <a:rPr lang="nb-NO" dirty="0"/>
              <a:t> </a:t>
            </a:r>
            <a:r>
              <a:rPr lang="nb-NO" i="1" dirty="0"/>
              <a:t>g to </a:t>
            </a:r>
            <a:r>
              <a:rPr lang="nb-NO" i="1" dirty="0" err="1"/>
              <a:t>get</a:t>
            </a:r>
            <a:r>
              <a:rPr lang="nb-NO" i="1" dirty="0"/>
              <a:t> </a:t>
            </a:r>
            <a:r>
              <a:rPr lang="nb-NO" i="1" dirty="0" err="1"/>
              <a:t>phase</a:t>
            </a:r>
            <a:r>
              <a:rPr lang="nb-NO" i="1" dirty="0"/>
              <a:t> </a:t>
            </a:r>
            <a:r>
              <a:rPr lang="nb-NO" i="1" dirty="0" err="1"/>
              <a:t>velocity</a:t>
            </a:r>
            <a:r>
              <a:rPr lang="nb-NO" i="1" dirty="0"/>
              <a:t> v</a:t>
            </a:r>
            <a:r>
              <a:rPr lang="en-GB" i="1" dirty="0"/>
              <a:t> but in “squeezed” geometry;</a:t>
            </a:r>
          </a:p>
          <a:p>
            <a:r>
              <a:rPr lang="nb-NO" i="1" dirty="0" err="1"/>
              <a:t>Scaling</a:t>
            </a:r>
            <a:r>
              <a:rPr lang="nb-NO" i="1" dirty="0"/>
              <a:t> = AVA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870269" y="4768291"/>
            <a:ext cx="331225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err="1"/>
              <a:t>Stretching</a:t>
            </a:r>
            <a:r>
              <a:rPr lang="nb-NO" dirty="0"/>
              <a:t> </a:t>
            </a:r>
            <a:r>
              <a:rPr lang="nb-NO" i="1" dirty="0"/>
              <a:t>v to </a:t>
            </a:r>
            <a:r>
              <a:rPr lang="nb-NO" i="1" dirty="0" err="1"/>
              <a:t>phase</a:t>
            </a:r>
            <a:r>
              <a:rPr lang="nb-NO" i="1" dirty="0"/>
              <a:t> </a:t>
            </a:r>
            <a:r>
              <a:rPr lang="nb-NO" i="1" dirty="0" err="1"/>
              <a:t>velocity</a:t>
            </a:r>
            <a:r>
              <a:rPr lang="nb-NO" i="1" dirty="0"/>
              <a:t> in «</a:t>
            </a:r>
            <a:r>
              <a:rPr lang="nb-NO" i="1" dirty="0" err="1"/>
              <a:t>correct</a:t>
            </a:r>
            <a:r>
              <a:rPr lang="nb-NO" i="1" dirty="0"/>
              <a:t>» </a:t>
            </a:r>
            <a:r>
              <a:rPr lang="nb-NO" i="1" dirty="0" err="1"/>
              <a:t>geomery</a:t>
            </a:r>
            <a:r>
              <a:rPr lang="nb-NO" i="1" dirty="0"/>
              <a:t>;</a:t>
            </a:r>
          </a:p>
          <a:p>
            <a:r>
              <a:rPr lang="nb-NO" i="1" dirty="0" err="1"/>
              <a:t>Stretching</a:t>
            </a:r>
            <a:r>
              <a:rPr lang="nb-NO" i="1" dirty="0"/>
              <a:t> = Residual </a:t>
            </a:r>
            <a:r>
              <a:rPr lang="nb-NO" i="1" dirty="0" err="1"/>
              <a:t>migration</a:t>
            </a:r>
            <a:r>
              <a:rPr lang="nb-NO" dirty="0"/>
              <a:t> </a:t>
            </a:r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831850" y="5918587"/>
            <a:ext cx="94105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i="1" dirty="0"/>
              <a:t>c</a:t>
            </a:r>
            <a:r>
              <a:rPr lang="nb-NO" sz="1200" i="1" dirty="0"/>
              <a:t>1</a:t>
            </a:r>
            <a:r>
              <a:rPr lang="nb-NO" i="1" dirty="0"/>
              <a:t>, v</a:t>
            </a:r>
            <a:r>
              <a:rPr lang="nb-NO" sz="1200" i="1" dirty="0"/>
              <a:t>1</a:t>
            </a:r>
            <a:r>
              <a:rPr lang="nb-NO" i="1" dirty="0"/>
              <a:t> </a:t>
            </a:r>
            <a:r>
              <a:rPr lang="nb-NO" dirty="0"/>
              <a:t>is water-speed </a:t>
            </a:r>
            <a:r>
              <a:rPr lang="nb-NO" dirty="0" err="1"/>
              <a:t>velocity</a:t>
            </a:r>
            <a:r>
              <a:rPr lang="nb-NO" dirty="0"/>
              <a:t> … note </a:t>
            </a:r>
            <a:r>
              <a:rPr lang="nb-NO" dirty="0" err="1"/>
              <a:t>that</a:t>
            </a:r>
            <a:r>
              <a:rPr lang="nb-NO" dirty="0"/>
              <a:t> </a:t>
            </a:r>
            <a:r>
              <a:rPr lang="nb-NO" dirty="0" err="1"/>
              <a:t>scale</a:t>
            </a:r>
            <a:r>
              <a:rPr lang="nb-NO" dirty="0"/>
              <a:t> and stretch </a:t>
            </a:r>
            <a:r>
              <a:rPr lang="nb-NO" dirty="0" err="1"/>
              <a:t>depend</a:t>
            </a:r>
            <a:r>
              <a:rPr lang="nb-NO" dirty="0"/>
              <a:t> </a:t>
            </a:r>
            <a:r>
              <a:rPr lang="nb-NO" dirty="0" err="1"/>
              <a:t>only</a:t>
            </a:r>
            <a:r>
              <a:rPr lang="nb-NO" dirty="0"/>
              <a:t> </a:t>
            </a:r>
            <a:r>
              <a:rPr lang="nb-NO" dirty="0" err="1"/>
              <a:t>on</a:t>
            </a:r>
            <a:r>
              <a:rPr lang="nb-NO" dirty="0"/>
              <a:t> </a:t>
            </a:r>
            <a:r>
              <a:rPr lang="nb-NO" dirty="0" err="1"/>
              <a:t>gradient’s</a:t>
            </a:r>
            <a:r>
              <a:rPr lang="nb-NO" dirty="0"/>
              <a:t> amplitude!  </a:t>
            </a:r>
            <a:endParaRPr lang="en-GB" dirty="0"/>
          </a:p>
        </p:txBody>
      </p:sp>
      <p:sp>
        <p:nvSpPr>
          <p:cNvPr id="11" name="Star: 8 Points 10"/>
          <p:cNvSpPr/>
          <p:nvPr/>
        </p:nvSpPr>
        <p:spPr>
          <a:xfrm>
            <a:off x="1776549" y="3742108"/>
            <a:ext cx="304800" cy="348343"/>
          </a:xfrm>
          <a:prstGeom prst="star8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/>
              <a:t>1</a:t>
            </a:r>
            <a:endParaRPr lang="en-GB" dirty="0"/>
          </a:p>
        </p:txBody>
      </p:sp>
      <p:sp>
        <p:nvSpPr>
          <p:cNvPr id="12" name="Star: 8 Points 11"/>
          <p:cNvSpPr/>
          <p:nvPr/>
        </p:nvSpPr>
        <p:spPr>
          <a:xfrm>
            <a:off x="1776549" y="4890385"/>
            <a:ext cx="304800" cy="348343"/>
          </a:xfrm>
          <a:prstGeom prst="star8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/>
              <a:t>2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/>
              <p:cNvSpPr/>
              <p:nvPr/>
            </p:nvSpPr>
            <p:spPr>
              <a:xfrm>
                <a:off x="2205475" y="3655570"/>
                <a:ext cx="5631300" cy="60869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nb-NO" sz="2000" i="1" smtClean="0">
                            <a:latin typeface="Cambria Math" charset="0"/>
                            <a:ea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nb-NO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𝑣</m:t>
                        </m:r>
                      </m:e>
                    </m:acc>
                    <m:d>
                      <m:dPr>
                        <m:ctrlPr>
                          <a:rPr lang="nb-NO" sz="2000" b="0" i="1" smtClean="0">
                            <a:latin typeface="Cambria Math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nb-NO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𝑝</m:t>
                        </m:r>
                        <m:r>
                          <a:rPr lang="nb-NO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nb-NO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𝑧</m:t>
                        </m:r>
                      </m:e>
                    </m:d>
                    <m:r>
                      <a:rPr lang="nb-NO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nb-NO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𝑓</m:t>
                    </m:r>
                    <m:r>
                      <a:rPr lang="nb-NO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[</m:t>
                    </m:r>
                    <m:sSub>
                      <m:sSubPr>
                        <m:ctrlPr>
                          <a:rPr lang="nb-NO" sz="2000" b="0" i="1" smtClean="0">
                            <a:latin typeface="Cambria Math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b-NO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nb-NO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nb-NO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,∆</m:t>
                    </m:r>
                    <m:r>
                      <a:rPr lang="nb-NO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𝑧</m:t>
                    </m:r>
                    <m:r>
                      <a:rPr lang="nb-NO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nb-NO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𝑔</m:t>
                    </m:r>
                    <m:d>
                      <m:dPr>
                        <m:ctrlPr>
                          <a:rPr lang="nb-NO" sz="2000" b="0" i="1" smtClean="0">
                            <a:latin typeface="Cambria Math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nb-NO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𝑝</m:t>
                        </m:r>
                        <m:r>
                          <a:rPr lang="nb-NO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nb-NO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𝑧</m:t>
                        </m:r>
                      </m:e>
                    </m:d>
                    <m:r>
                      <a:rPr lang="nb-NO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GB" sz="2000" dirty="0"/>
                  <a:t>   ; </a:t>
                </a:r>
                <a14:m>
                  <m:oMath xmlns:m="http://schemas.openxmlformats.org/officeDocument/2006/math">
                    <m:r>
                      <a:rPr lang="nb-NO" sz="20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</m:t>
                    </m:r>
                    <m:acc>
                      <m:accPr>
                        <m:chr m:val="̂"/>
                        <m:ctrlPr>
                          <a:rPr lang="nb-NO" sz="2000" i="1">
                            <a:latin typeface="Cambria Math" charset="0"/>
                            <a:ea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nb-NO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𝑣</m:t>
                        </m:r>
                      </m:e>
                    </m:acc>
                    <m:d>
                      <m:dPr>
                        <m:ctrlPr>
                          <a:rPr lang="nb-NO" sz="2000" i="1">
                            <a:latin typeface="Cambria Math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nb-NO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𝑝</m:t>
                        </m:r>
                        <m:r>
                          <a:rPr lang="nb-NO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nb-NO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𝑧</m:t>
                        </m:r>
                      </m:e>
                    </m:d>
                    <m:r>
                      <a:rPr lang="nb-NO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nb-NO" sz="2000" i="1" smtClean="0">
                            <a:latin typeface="Cambria Math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nb-NO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</m:t>
                        </m:r>
                        <m:r>
                          <a:rPr lang="nb-NO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nb-NO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𝑧</m:t>
                        </m:r>
                        <m:r>
                          <a:rPr lang="nb-NO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nb-NO" sz="2000" i="1" smtClean="0">
                                <a:latin typeface="Cambria Math" charset="0"/>
                                <a:ea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nb-NO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1−</m:t>
                            </m:r>
                            <m:sSup>
                              <m:sSupPr>
                                <m:ctrlPr>
                                  <a:rPr lang="nb-NO" sz="2000" b="0" i="1" smtClean="0">
                                    <a:latin typeface="Cambria Math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ctrlPr>
                                      <a:rPr lang="nb-NO" sz="2000" b="0" i="1" smtClean="0">
                                        <a:latin typeface="Cambria Math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nb-NO" sz="20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𝑝𝑐</m:t>
                                    </m:r>
                                    <m:r>
                                      <a:rPr lang="nb-NO" sz="20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(</m:t>
                                    </m:r>
                                    <m:r>
                                      <a:rPr lang="nb-NO" sz="20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𝑧</m:t>
                                    </m:r>
                                    <m:r>
                                      <a:rPr lang="nb-NO" sz="20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)</m:t>
                                    </m:r>
                                  </m:e>
                                </m:d>
                              </m:e>
                              <m:sup>
                                <m:r>
                                  <a:rPr lang="nb-NO" sz="20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rad>
                      </m:den>
                    </m:f>
                  </m:oMath>
                </a14:m>
                <a:r>
                  <a:rPr lang="en-GB" sz="2000" dirty="0"/>
                  <a:t> </a:t>
                </a:r>
              </a:p>
            </p:txBody>
          </p:sp>
        </mc:Choice>
        <mc:Fallback xmlns=""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5475" y="3655570"/>
                <a:ext cx="5631300" cy="60869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/>
              <p:cNvSpPr/>
              <p:nvPr/>
            </p:nvSpPr>
            <p:spPr>
              <a:xfrm>
                <a:off x="2205475" y="4637972"/>
                <a:ext cx="3589568" cy="78386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nb-NO" sz="2000" i="1" smtClean="0">
                              <a:latin typeface="Cambria Math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nb-NO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𝑣</m:t>
                          </m:r>
                        </m:e>
                      </m:acc>
                      <m:d>
                        <m:dPr>
                          <m:ctrlPr>
                            <a:rPr lang="nb-NO" sz="2000" b="0" i="1" smtClean="0">
                              <a:latin typeface="Cambria Math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nb-NO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𝑝</m:t>
                          </m:r>
                          <m:r>
                            <a:rPr lang="nb-NO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nb-NO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𝑧</m:t>
                          </m:r>
                        </m:e>
                      </m:d>
                      <m:r>
                        <a:rPr lang="nb-NO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nb-NO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𝑣</m:t>
                      </m:r>
                      <m:d>
                        <m:dPr>
                          <m:ctrlPr>
                            <a:rPr lang="nb-NO" sz="2000" b="0" i="1" smtClean="0">
                              <a:latin typeface="Cambria Math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nb-NO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𝑝</m:t>
                          </m:r>
                          <m:r>
                            <a:rPr lang="nb-NO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nary>
                            <m:naryPr>
                              <m:ctrlPr>
                                <a:rPr lang="nb-NO" sz="2000" b="0" i="1" smtClean="0">
                                  <a:latin typeface="Cambria Math" charset="0"/>
                                  <a:ea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nb-NO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nb-NO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𝑧</m:t>
                              </m:r>
                            </m:sup>
                            <m:e>
                              <m:r>
                                <a:rPr lang="nb-NO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𝑑</m:t>
                              </m:r>
                              <m:sSup>
                                <m:sSupPr>
                                  <m:ctrlPr>
                                    <a:rPr lang="nb-NO" sz="2000" b="0" i="1" smtClean="0">
                                      <a:latin typeface="Cambria Math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nb-NO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𝑧</m:t>
                                  </m:r>
                                </m:e>
                                <m:sup>
                                  <m:r>
                                    <a:rPr lang="nb-NO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p>
                              <m:f>
                                <m:fPr>
                                  <m:ctrlPr>
                                    <a:rPr lang="nb-NO" sz="2000" b="0" i="1" smtClean="0">
                                      <a:latin typeface="Cambria Math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acc>
                                    <m:accPr>
                                      <m:chr m:val="̂"/>
                                      <m:ctrlPr>
                                        <a:rPr lang="nb-NO" sz="2000" i="1">
                                          <a:latin typeface="Cambria Math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nb-NO" sz="20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𝑣</m:t>
                                      </m:r>
                                    </m:e>
                                  </m:acc>
                                  <m:d>
                                    <m:dPr>
                                      <m:ctrlPr>
                                        <a:rPr lang="nb-NO" sz="2000" i="1">
                                          <a:latin typeface="Cambria Math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nb-NO" sz="20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𝑝</m:t>
                                      </m:r>
                                      <m:r>
                                        <a:rPr lang="nb-NO" sz="20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,</m:t>
                                      </m:r>
                                      <m:r>
                                        <a:rPr lang="nb-NO" sz="20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𝑧</m:t>
                                      </m:r>
                                      <m:r>
                                        <a:rPr lang="nb-NO" sz="20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′</m:t>
                                      </m:r>
                                    </m:e>
                                  </m:d>
                                </m:num>
                                <m:den>
                                  <m:sSub>
                                    <m:sSubPr>
                                      <m:ctrlPr>
                                        <a:rPr lang="nb-NO" sz="2000" b="0" i="1" smtClean="0">
                                          <a:latin typeface="Cambria Math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nb-NO" sz="20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𝑣</m:t>
                                      </m:r>
                                    </m:e>
                                    <m:sub>
                                      <m:r>
                                        <a:rPr lang="nb-NO" sz="20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nb-NO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nb-NO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𝑝</m:t>
                                  </m:r>
                                  <m:r>
                                    <a:rPr lang="nb-NO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)</m:t>
                                  </m:r>
                                </m:den>
                              </m:f>
                            </m:e>
                          </m:nary>
                        </m:e>
                      </m:d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5475" y="4637972"/>
                <a:ext cx="3589568" cy="78386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083389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77" y="365125"/>
            <a:ext cx="10515600" cy="1325563"/>
          </a:xfrm>
        </p:spPr>
        <p:txBody>
          <a:bodyPr/>
          <a:lstStyle/>
          <a:p>
            <a:r>
              <a:rPr lang="nb-NO" dirty="0" err="1"/>
              <a:t>Velocity</a:t>
            </a:r>
            <a:r>
              <a:rPr lang="nb-NO" dirty="0"/>
              <a:t> </a:t>
            </a:r>
            <a:r>
              <a:rPr lang="nb-NO" dirty="0" err="1"/>
              <a:t>model</a:t>
            </a:r>
            <a:r>
              <a:rPr lang="nb-NO" dirty="0"/>
              <a:t> and data</a:t>
            </a:r>
            <a:br>
              <a:rPr lang="nb-NO" dirty="0"/>
            </a:br>
            <a:r>
              <a:rPr lang="nb-NO" dirty="0"/>
              <a:t>(p=0 and p=0.75/c</a:t>
            </a:r>
            <a:r>
              <a:rPr lang="nb-NO" sz="2000" dirty="0"/>
              <a:t>1</a:t>
            </a:r>
            <a:r>
              <a:rPr lang="nb-NO" dirty="0"/>
              <a:t>)</a:t>
            </a: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3573" y="2618727"/>
            <a:ext cx="5190738" cy="267986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55398" y="1027906"/>
            <a:ext cx="5323892" cy="290070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24000" y="3860029"/>
            <a:ext cx="5155290" cy="287713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0465646" y="1321356"/>
            <a:ext cx="5389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b-NO" dirty="0"/>
              <a:t>p=0</a:t>
            </a:r>
            <a:endParaRPr lang="en-GB" dirty="0"/>
          </a:p>
        </p:txBody>
      </p:sp>
      <p:sp>
        <p:nvSpPr>
          <p:cNvPr id="7" name="Rectangle 6"/>
          <p:cNvSpPr/>
          <p:nvPr/>
        </p:nvSpPr>
        <p:spPr>
          <a:xfrm>
            <a:off x="10215294" y="4153479"/>
            <a:ext cx="10797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b-NO" dirty="0"/>
              <a:t>p=0.75/c</a:t>
            </a:r>
            <a:r>
              <a:rPr lang="nb-NO" sz="1000" dirty="0"/>
              <a:t>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62044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10906387" cy="1325563"/>
          </a:xfrm>
        </p:spPr>
        <p:txBody>
          <a:bodyPr/>
          <a:lstStyle/>
          <a:p>
            <a:r>
              <a:rPr lang="nb-NO" dirty="0"/>
              <a:t>«</a:t>
            </a:r>
            <a:r>
              <a:rPr lang="nb-NO" dirty="0" err="1"/>
              <a:t>Constant-velocity</a:t>
            </a:r>
            <a:r>
              <a:rPr lang="nb-NO" dirty="0"/>
              <a:t>» gradients in pseudo-</a:t>
            </a:r>
            <a:r>
              <a:rPr lang="nb-NO" dirty="0" err="1"/>
              <a:t>depth</a:t>
            </a: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3573" y="2618727"/>
            <a:ext cx="5190738" cy="2679869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40734" y="1498652"/>
            <a:ext cx="5075896" cy="272939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77297" y="4059880"/>
            <a:ext cx="5032383" cy="2735203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6838027" y="1690688"/>
                <a:ext cx="133761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nb-NO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𝑔</m:t>
                      </m:r>
                      <m:d>
                        <m:dPr>
                          <m:ctrlPr>
                            <a:rPr lang="nb-NO" i="1">
                              <a:latin typeface="Cambria Math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nb-NO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𝑝</m:t>
                          </m:r>
                          <m:r>
                            <a:rPr lang="nb-NO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=0</m:t>
                          </m:r>
                          <m:r>
                            <a:rPr lang="nb-NO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nb-NO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𝑧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8027" y="1690688"/>
                <a:ext cx="1337610" cy="369332"/>
              </a:xfrm>
              <a:prstGeom prst="rect">
                <a:avLst/>
              </a:prstGeom>
              <a:blipFill>
                <a:blip r:embed="rId5"/>
                <a:stretch>
                  <a:fillRect b="-655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3388409" y="3351817"/>
                <a:ext cx="274499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nb-NO" b="0" i="1" smtClean="0"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nb-NO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nb-NO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88409" y="3351817"/>
                <a:ext cx="274499" cy="276999"/>
              </a:xfrm>
              <a:prstGeom prst="rect">
                <a:avLst/>
              </a:prstGeom>
              <a:blipFill>
                <a:blip r:embed="rId6"/>
                <a:stretch>
                  <a:fillRect l="-13333" b="-1111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8877739" y="1767632"/>
                <a:ext cx="480964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nb-NO" sz="1400" b="0" i="1" smtClean="0"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nb-NO" sz="1400" b="0" i="1" smtClean="0">
                              <a:latin typeface="Cambria Math" panose="02040503050406030204" pitchFamily="18" charset="0"/>
                            </a:rPr>
                            <m:t>h</m:t>
                          </m:r>
                        </m:e>
                        <m:sub>
                          <m:r>
                            <a:rPr lang="nb-NO" sz="1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nb-NO" sz="1400" b="0" i="1" smtClean="0">
                          <a:latin typeface="Cambria Math" panose="02040503050406030204" pitchFamily="18" charset="0"/>
                        </a:rPr>
                        <m:t>(0)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77739" y="1767632"/>
                <a:ext cx="480964" cy="215444"/>
              </a:xfrm>
              <a:prstGeom prst="rect">
                <a:avLst/>
              </a:prstGeom>
              <a:blipFill>
                <a:blip r:embed="rId7"/>
                <a:stretch>
                  <a:fillRect l="-7595" r="-12658" b="-314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8751917" y="4522811"/>
                <a:ext cx="483145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nb-NO" sz="1400" b="0" i="1" smtClean="0"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nb-NO" sz="1400" b="0" i="1" smtClean="0">
                              <a:latin typeface="Cambria Math" panose="02040503050406030204" pitchFamily="18" charset="0"/>
                            </a:rPr>
                            <m:t>h</m:t>
                          </m:r>
                        </m:e>
                        <m:sub>
                          <m:r>
                            <a:rPr lang="nb-NO" sz="1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nb-NO" sz="14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nb-NO" sz="1400" b="0" i="1" smtClean="0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nb-NO" sz="14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51917" y="4522811"/>
                <a:ext cx="483145" cy="215444"/>
              </a:xfrm>
              <a:prstGeom prst="rect">
                <a:avLst/>
              </a:prstGeom>
              <a:blipFill>
                <a:blip r:embed="rId8"/>
                <a:stretch>
                  <a:fillRect l="-8861" r="-12658" b="-314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1629826" y="6031686"/>
                <a:ext cx="2832377" cy="54566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nb-NO" sz="1200" b="0" i="1" smtClean="0">
                              <a:solidFill>
                                <a:schemeClr val="bg2">
                                  <a:lumMod val="50000"/>
                                </a:schemeClr>
                              </a:solidFill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nb-NO" sz="1200" b="0" i="1" smtClean="0">
                              <a:solidFill>
                                <a:schemeClr val="bg2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𝑁𝑜𝑡𝑒</m:t>
                          </m:r>
                          <m:r>
                            <a:rPr lang="nb-NO" sz="1200" b="0" i="1" smtClean="0">
                              <a:solidFill>
                                <a:schemeClr val="bg2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: </m:t>
                          </m:r>
                          <m:r>
                            <a:rPr lang="nb-NO" sz="1200" b="0" i="1" smtClean="0">
                              <a:solidFill>
                                <a:schemeClr val="bg2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nb-NO" sz="1200" b="0" i="1" smtClean="0">
                              <a:solidFill>
                                <a:schemeClr val="bg2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nb-NO" sz="1200" b="0" i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nb-NO" sz="1200" b="0" i="1" smtClean="0">
                              <a:solidFill>
                                <a:schemeClr val="bg2">
                                  <a:lumMod val="50000"/>
                                </a:schemeClr>
                              </a:solidFill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nb-NO" sz="1200" b="0" i="1" smtClean="0">
                              <a:solidFill>
                                <a:schemeClr val="bg2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nb-NO" sz="1200" b="0" i="1" smtClean="0">
                              <a:solidFill>
                                <a:schemeClr val="bg2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𝑝</m:t>
                          </m:r>
                        </m:den>
                      </m:f>
                      <m:rad>
                        <m:radPr>
                          <m:degHide m:val="on"/>
                          <m:ctrlPr>
                            <a:rPr lang="nb-NO" sz="1200" b="0" i="1" smtClean="0">
                              <a:solidFill>
                                <a:schemeClr val="bg2">
                                  <a:lumMod val="50000"/>
                                </a:schemeClr>
                              </a:solidFill>
                              <a:latin typeface="Cambria Math" charset="0"/>
                            </a:rPr>
                          </m:ctrlPr>
                        </m:radPr>
                        <m:deg/>
                        <m:e>
                          <m:r>
                            <a:rPr lang="nb-NO" sz="1200" b="0" i="1" smtClean="0">
                              <a:solidFill>
                                <a:schemeClr val="bg2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1−(1−</m:t>
                          </m:r>
                          <m:sSup>
                            <m:sSupPr>
                              <m:ctrlPr>
                                <a:rPr lang="nb-NO" sz="1200" b="0" i="1" smtClean="0">
                                  <a:solidFill>
                                    <a:schemeClr val="bg2">
                                      <a:lumMod val="50000"/>
                                    </a:schemeClr>
                                  </a:solidFill>
                                  <a:latin typeface="Cambria Math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nb-NO" sz="1200" i="1">
                                      <a:solidFill>
                                        <a:schemeClr val="bg2">
                                          <a:lumMod val="50000"/>
                                        </a:schemeClr>
                                      </a:solidFill>
                                      <a:latin typeface="Cambria Math" charset="0"/>
                                    </a:rPr>
                                  </m:ctrlPr>
                                </m:dPr>
                                <m:e>
                                  <m:r>
                                    <a:rPr lang="nb-NO" sz="1200" i="1">
                                      <a:solidFill>
                                        <a:schemeClr val="bg2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𝑝</m:t>
                                  </m:r>
                                  <m:sSub>
                                    <m:sSubPr>
                                      <m:ctrlPr>
                                        <a:rPr lang="nb-NO" sz="1200" i="1" smtClean="0">
                                          <a:solidFill>
                                            <a:schemeClr val="bg2">
                                              <a:lumMod val="50000"/>
                                            </a:schemeClr>
                                          </a:solidFill>
                                          <a:latin typeface="Cambria Math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nb-NO" sz="1200" i="1">
                                          <a:solidFill>
                                            <a:schemeClr val="bg2">
                                              <a:lumMod val="50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𝑐</m:t>
                                      </m:r>
                                    </m:e>
                                    <m:sub>
                                      <m:r>
                                        <a:rPr lang="nb-NO" sz="1200" b="0" i="1" smtClean="0">
                                          <a:solidFill>
                                            <a:schemeClr val="bg2">
                                              <a:lumMod val="50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</m:e>
                              </m:d>
                            </m:e>
                            <m:sup>
                              <m:r>
                                <a:rPr lang="nb-NO" sz="1200" b="0" i="1" smtClean="0">
                                  <a:solidFill>
                                    <a:schemeClr val="bg2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nb-NO" sz="1200" b="0" i="1" smtClean="0">
                              <a:solidFill>
                                <a:schemeClr val="bg2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  <m:sSup>
                            <m:sSupPr>
                              <m:ctrlPr>
                                <a:rPr lang="nb-NO" sz="1200" b="0" i="1" smtClean="0">
                                  <a:solidFill>
                                    <a:schemeClr val="bg2">
                                      <a:lumMod val="50000"/>
                                    </a:schemeClr>
                                  </a:solidFill>
                                  <a:latin typeface="Cambria Math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nb-NO" sz="1200" b="0" i="1" smtClean="0">
                                      <a:solidFill>
                                        <a:schemeClr val="bg2">
                                          <a:lumMod val="50000"/>
                                        </a:schemeClr>
                                      </a:solidFill>
                                      <a:latin typeface="Cambria Math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nb-NO" sz="1200" b="0" i="1" smtClean="0">
                                          <a:solidFill>
                                            <a:schemeClr val="bg2">
                                              <a:lumMod val="50000"/>
                                            </a:schemeClr>
                                          </a:solidFill>
                                          <a:latin typeface="Cambria Math" charset="0"/>
                                        </a:rPr>
                                      </m:ctrlPr>
                                    </m:fPr>
                                    <m:num>
                                      <m:sSub>
                                        <m:sSubPr>
                                          <m:ctrlPr>
                                            <a:rPr lang="nb-NO" sz="1200" i="1">
                                              <a:solidFill>
                                                <a:schemeClr val="bg2">
                                                  <a:lumMod val="50000"/>
                                                </a:schemeClr>
                                              </a:solidFill>
                                              <a:latin typeface="Cambria Math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nb-NO" sz="1200" i="1">
                                              <a:solidFill>
                                                <a:schemeClr val="bg2">
                                                  <a:lumMod val="50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h</m:t>
                                          </m:r>
                                        </m:e>
                                        <m:sub>
                                          <m:r>
                                            <a:rPr lang="nb-NO" sz="1200" i="1">
                                              <a:solidFill>
                                                <a:schemeClr val="bg2">
                                                  <a:lumMod val="50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𝑛</m:t>
                                          </m:r>
                                        </m:sub>
                                      </m:sSub>
                                      <m:r>
                                        <a:rPr lang="nb-NO" sz="1200" i="1">
                                          <a:solidFill>
                                            <a:schemeClr val="bg2">
                                              <a:lumMod val="50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(0)</m:t>
                                      </m:r>
                                    </m:num>
                                    <m:den>
                                      <m:sSub>
                                        <m:sSubPr>
                                          <m:ctrlPr>
                                            <a:rPr lang="nb-NO" sz="1200" i="1">
                                              <a:solidFill>
                                                <a:schemeClr val="bg2">
                                                  <a:lumMod val="50000"/>
                                                </a:schemeClr>
                                              </a:solidFill>
                                              <a:latin typeface="Cambria Math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nb-NO" sz="1200" i="1">
                                              <a:solidFill>
                                                <a:schemeClr val="bg2">
                                                  <a:lumMod val="50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h</m:t>
                                          </m:r>
                                        </m:e>
                                        <m:sub>
                                          <m:r>
                                            <a:rPr lang="nb-NO" sz="1200" i="1">
                                              <a:solidFill>
                                                <a:schemeClr val="bg2">
                                                  <a:lumMod val="50000"/>
                                                </a:schemeClr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𝑛</m:t>
                                          </m:r>
                                        </m:sub>
                                      </m:sSub>
                                      <m:r>
                                        <a:rPr lang="nb-NO" sz="1200" i="1">
                                          <a:solidFill>
                                            <a:schemeClr val="bg2">
                                              <a:lumMod val="50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(</m:t>
                                      </m:r>
                                      <m:r>
                                        <a:rPr lang="nb-NO" sz="1200" b="0" i="1" smtClean="0">
                                          <a:solidFill>
                                            <a:schemeClr val="bg2">
                                              <a:lumMod val="50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𝑝</m:t>
                                      </m:r>
                                      <m:r>
                                        <a:rPr lang="nb-NO" sz="1200" i="1">
                                          <a:solidFill>
                                            <a:schemeClr val="bg2">
                                              <a:lumMod val="50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)</m:t>
                                      </m:r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lang="nb-NO" sz="1200" b="0" i="1" smtClean="0">
                                  <a:solidFill>
                                    <a:schemeClr val="bg2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nb-NO" sz="1200" b="0" i="1" smtClean="0">
                              <a:solidFill>
                                <a:schemeClr val="bg2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ra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29826" y="6031686"/>
                <a:ext cx="2832377" cy="54566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/>
              <p:cNvSpPr/>
              <p:nvPr/>
            </p:nvSpPr>
            <p:spPr>
              <a:xfrm>
                <a:off x="7091920" y="6074022"/>
                <a:ext cx="4286284" cy="307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nb-NO" sz="1400" dirty="0">
                    <a:ea typeface="Cambria Math" panose="02040503050406030204" pitchFamily="18" charset="0"/>
                  </a:rPr>
                  <a:t>Apply AVA to gradient </a:t>
                </a:r>
                <a14:m>
                  <m:oMath xmlns:m="http://schemas.openxmlformats.org/officeDocument/2006/math">
                    <m:r>
                      <a:rPr lang="nb-NO" sz="1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𝑔</m:t>
                    </m:r>
                  </m:oMath>
                </a14:m>
                <a:r>
                  <a:rPr lang="nb-NO" sz="1400" dirty="0">
                    <a:ea typeface="Cambria Math" panose="02040503050406030204" pitchFamily="18" charset="0"/>
                  </a:rPr>
                  <a:t> :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nb-NO" sz="1400" i="1" smtClean="0">
                            <a:latin typeface="Cambria Math" charset="0"/>
                            <a:ea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nb-NO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𝑣</m:t>
                        </m:r>
                      </m:e>
                    </m:acc>
                    <m:d>
                      <m:dPr>
                        <m:ctrlPr>
                          <a:rPr lang="nb-NO" sz="1400" b="0" i="1" smtClean="0">
                            <a:latin typeface="Cambria Math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nb-NO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𝑝</m:t>
                        </m:r>
                        <m:r>
                          <a:rPr lang="nb-NO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nb-NO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𝑧</m:t>
                        </m:r>
                      </m:e>
                    </m:d>
                    <m:r>
                      <a:rPr lang="nb-NO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nb-NO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𝑓</m:t>
                    </m:r>
                    <m:r>
                      <a:rPr lang="nb-NO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[</m:t>
                    </m:r>
                    <m:sSub>
                      <m:sSubPr>
                        <m:ctrlPr>
                          <a:rPr lang="nb-NO" sz="1400" b="0" i="1" smtClean="0">
                            <a:latin typeface="Cambria Math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b-NO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nb-NO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nb-NO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,∆</m:t>
                    </m:r>
                    <m:r>
                      <a:rPr lang="nb-NO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𝑧</m:t>
                    </m:r>
                    <m:r>
                      <a:rPr lang="nb-NO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nb-NO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𝑔</m:t>
                    </m:r>
                    <m:d>
                      <m:dPr>
                        <m:ctrlPr>
                          <a:rPr lang="nb-NO" sz="1400" b="0" i="1" smtClean="0">
                            <a:latin typeface="Cambria Math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nb-NO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𝑝</m:t>
                        </m:r>
                        <m:r>
                          <a:rPr lang="nb-NO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nb-NO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𝑧</m:t>
                        </m:r>
                      </m:e>
                    </m:d>
                    <m:r>
                      <a:rPr lang="nb-NO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GB" sz="1400" dirty="0"/>
                  <a:t> </a:t>
                </a:r>
              </a:p>
            </p:txBody>
          </p:sp>
        </mc:Choice>
        <mc:Fallback xmlns=""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91920" y="6074022"/>
                <a:ext cx="4286284" cy="307777"/>
              </a:xfrm>
              <a:prstGeom prst="rect">
                <a:avLst/>
              </a:prstGeom>
              <a:blipFill>
                <a:blip r:embed="rId10"/>
                <a:stretch>
                  <a:fillRect l="-426" t="-1961" b="-1960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6838027" y="4338145"/>
                <a:ext cx="1792350" cy="71468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nb-NO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𝑔</m:t>
                      </m:r>
                      <m:d>
                        <m:dPr>
                          <m:ctrlPr>
                            <a:rPr lang="nb-NO" i="1">
                              <a:latin typeface="Cambria Math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nb-NO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𝑝</m:t>
                          </m:r>
                          <m:r>
                            <a:rPr lang="nb-NO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f>
                            <m:fPr>
                              <m:ctrlPr>
                                <a:rPr lang="nb-NO" b="0" i="1" smtClean="0">
                                  <a:latin typeface="Cambria Math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nb-NO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0.75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nb-NO" b="0" i="1" smtClean="0">
                                      <a:latin typeface="Cambria Math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nb-NO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nb-NO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den>
                          </m:f>
                          <m:r>
                            <a:rPr lang="nb-NO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nb-NO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𝑧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8027" y="4338145"/>
                <a:ext cx="1792350" cy="714683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1409958" y="4445867"/>
                <a:ext cx="43973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nb-NO" i="1">
                              <a:latin typeface="Cambria Math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nb-NO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nb-NO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09958" y="4445867"/>
                <a:ext cx="439736" cy="369332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250363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err="1"/>
              <a:t>Scale</a:t>
            </a:r>
            <a:r>
              <a:rPr lang="nb-NO" dirty="0"/>
              <a:t> gradients to </a:t>
            </a:r>
            <a:r>
              <a:rPr lang="nb-NO" dirty="0" err="1"/>
              <a:t>phase</a:t>
            </a:r>
            <a:r>
              <a:rPr lang="nb-NO" dirty="0"/>
              <a:t> </a:t>
            </a:r>
            <a:r>
              <a:rPr lang="nb-NO" dirty="0" err="1"/>
              <a:t>velocity</a:t>
            </a: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3573" y="2618727"/>
            <a:ext cx="5190738" cy="267986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14074" y="1424146"/>
            <a:ext cx="5139726" cy="270383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14074" y="4094881"/>
            <a:ext cx="5141167" cy="2729563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1233072" y="5358994"/>
                <a:ext cx="3931740" cy="113800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nb-NO" sz="16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Apply</m:t>
                    </m:r>
                    <m:r>
                      <a:rPr lang="nb-NO" sz="16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nb-NO" sz="16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residual</m:t>
                    </m:r>
                    <m:r>
                      <a:rPr lang="nb-NO" sz="16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nb-NO" sz="16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migration</m:t>
                    </m:r>
                    <m:r>
                      <a:rPr lang="nb-NO" sz="16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nb-NO" sz="16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to</m:t>
                    </m:r>
                  </m:oMath>
                </a14:m>
                <a:r>
                  <a:rPr lang="nb-NO" sz="1600" b="0" i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nb-NO" sz="1600" i="1">
                            <a:latin typeface="Cambria Math" charset="0"/>
                            <a:ea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nb-NO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𝑣</m:t>
                        </m:r>
                      </m:e>
                    </m:acc>
                  </m:oMath>
                </a14:m>
                <a:r>
                  <a:rPr lang="nb-NO" sz="1600" b="0" i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:</a:t>
                </a:r>
                <a:br>
                  <a:rPr lang="nb-NO" sz="1600" b="0" i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</a:br>
                <a:r>
                  <a:rPr lang="nb-NO" sz="1600" b="0" i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/>
                </a:r>
                <a:br>
                  <a:rPr lang="nb-NO" sz="1600" b="0" i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nb-NO" sz="1600" i="1" smtClean="0">
                              <a:latin typeface="Cambria Math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nb-NO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𝑣</m:t>
                          </m:r>
                        </m:e>
                      </m:acc>
                      <m:d>
                        <m:dPr>
                          <m:ctrlPr>
                            <a:rPr lang="nb-NO" sz="1600" b="0" i="1" smtClean="0">
                              <a:latin typeface="Cambria Math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nb-NO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𝑝</m:t>
                          </m:r>
                          <m:r>
                            <a:rPr lang="nb-NO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nb-NO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𝑧</m:t>
                          </m:r>
                        </m:e>
                      </m:d>
                      <m:r>
                        <a:rPr lang="nb-NO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nb-NO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𝑣</m:t>
                      </m:r>
                      <m:d>
                        <m:dPr>
                          <m:ctrlPr>
                            <a:rPr lang="nb-NO" sz="1600" b="0" i="1" smtClean="0">
                              <a:latin typeface="Cambria Math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nb-NO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𝑝</m:t>
                          </m:r>
                          <m:r>
                            <a:rPr lang="nb-NO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nary>
                            <m:naryPr>
                              <m:ctrlPr>
                                <a:rPr lang="nb-NO" sz="1600" b="0" i="1" smtClean="0">
                                  <a:latin typeface="Cambria Math" charset="0"/>
                                  <a:ea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nb-NO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nb-NO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𝑧</m:t>
                              </m:r>
                            </m:sup>
                            <m:e>
                              <m:r>
                                <a:rPr lang="nb-NO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𝑑</m:t>
                              </m:r>
                              <m:sSup>
                                <m:sSupPr>
                                  <m:ctrlPr>
                                    <a:rPr lang="nb-NO" sz="1600" b="0" i="1" smtClean="0">
                                      <a:latin typeface="Cambria Math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nb-NO" sz="1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𝑧</m:t>
                                  </m:r>
                                </m:e>
                                <m:sup>
                                  <m:r>
                                    <a:rPr lang="nb-NO" sz="1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p>
                              <m:f>
                                <m:fPr>
                                  <m:ctrlPr>
                                    <a:rPr lang="nb-NO" sz="1600" b="0" i="1" smtClean="0">
                                      <a:latin typeface="Cambria Math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acc>
                                    <m:accPr>
                                      <m:chr m:val="̂"/>
                                      <m:ctrlPr>
                                        <a:rPr lang="nb-NO" sz="1600" i="1">
                                          <a:latin typeface="Cambria Math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nb-NO" sz="16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𝑣</m:t>
                                      </m:r>
                                    </m:e>
                                  </m:acc>
                                  <m:d>
                                    <m:dPr>
                                      <m:ctrlPr>
                                        <a:rPr lang="nb-NO" sz="1600" i="1">
                                          <a:latin typeface="Cambria Math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nb-NO" sz="16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𝑝</m:t>
                                      </m:r>
                                      <m:r>
                                        <a:rPr lang="nb-NO" sz="16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,</m:t>
                                      </m:r>
                                      <m:r>
                                        <a:rPr lang="nb-NO" sz="16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𝑧</m:t>
                                      </m:r>
                                      <m:r>
                                        <a:rPr lang="nb-NO" sz="16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′</m:t>
                                      </m:r>
                                    </m:e>
                                  </m:d>
                                </m:num>
                                <m:den>
                                  <m:sSub>
                                    <m:sSubPr>
                                      <m:ctrlPr>
                                        <a:rPr lang="nb-NO" sz="1600" b="0" i="1" smtClean="0">
                                          <a:latin typeface="Cambria Math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nb-NO" sz="16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𝑣</m:t>
                                      </m:r>
                                    </m:e>
                                    <m:sub>
                                      <m:r>
                                        <a:rPr lang="nb-NO" sz="16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nb-NO" sz="1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nb-NO" sz="1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𝑝</m:t>
                                  </m:r>
                                  <m:r>
                                    <a:rPr lang="nb-NO" sz="1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)</m:t>
                                  </m:r>
                                </m:den>
                              </m:f>
                            </m:e>
                          </m:nary>
                        </m:e>
                      </m:d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3072" y="5358994"/>
                <a:ext cx="3931740" cy="1138004"/>
              </a:xfrm>
              <a:prstGeom prst="rect">
                <a:avLst/>
              </a:prstGeom>
              <a:blipFill>
                <a:blip r:embed="rId5"/>
                <a:stretch>
                  <a:fillRect t="-213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6838027" y="1690688"/>
                <a:ext cx="132433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nb-NO" i="1">
                              <a:latin typeface="Cambria Math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nb-NO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𝑣</m:t>
                          </m:r>
                        </m:e>
                      </m:acc>
                      <m:d>
                        <m:dPr>
                          <m:ctrlPr>
                            <a:rPr lang="nb-NO" i="1">
                              <a:latin typeface="Cambria Math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nb-NO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𝑝</m:t>
                          </m:r>
                          <m:r>
                            <a:rPr lang="nb-NO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=0</m:t>
                          </m:r>
                          <m:r>
                            <a:rPr lang="nb-NO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nb-NO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𝑧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8027" y="1690688"/>
                <a:ext cx="1324337" cy="369332"/>
              </a:xfrm>
              <a:prstGeom prst="rect">
                <a:avLst/>
              </a:prstGeom>
              <a:blipFill>
                <a:blip r:embed="rId6"/>
                <a:stretch>
                  <a:fillRect t="-6557" b="-655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/>
              <p:cNvSpPr/>
              <p:nvPr/>
            </p:nvSpPr>
            <p:spPr>
              <a:xfrm>
                <a:off x="6838027" y="4338145"/>
                <a:ext cx="1779077" cy="71468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nb-NO" i="1">
                              <a:latin typeface="Cambria Math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nb-NO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𝑣</m:t>
                          </m:r>
                        </m:e>
                      </m:acc>
                      <m:d>
                        <m:dPr>
                          <m:ctrlPr>
                            <a:rPr lang="nb-NO" i="1">
                              <a:latin typeface="Cambria Math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nb-NO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𝑝</m:t>
                          </m:r>
                          <m:r>
                            <a:rPr lang="nb-NO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f>
                            <m:fPr>
                              <m:ctrlPr>
                                <a:rPr lang="nb-NO" b="0" i="1" smtClean="0">
                                  <a:latin typeface="Cambria Math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nb-NO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0.75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nb-NO" b="0" i="1" smtClean="0">
                                      <a:latin typeface="Cambria Math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nb-NO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nb-NO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den>
                          </m:f>
                          <m:r>
                            <a:rPr lang="nb-NO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nb-NO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𝑧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8027" y="4338145"/>
                <a:ext cx="1779077" cy="71468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6623649" y="3196039"/>
                <a:ext cx="121539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nb-NO" i="1" smtClean="0">
                              <a:latin typeface="Cambria Math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nb-NO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nb-NO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nb-NO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a:rPr lang="nb-NO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𝑝</m:t>
                      </m:r>
                      <m:r>
                        <a:rPr lang="nb-NO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=0)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3649" y="3196039"/>
                <a:ext cx="1215397" cy="369332"/>
              </a:xfrm>
              <a:prstGeom prst="rect">
                <a:avLst/>
              </a:prstGeom>
              <a:blipFill>
                <a:blip r:embed="rId8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6682372" y="5927996"/>
                <a:ext cx="78579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nb-NO" i="1" smtClean="0">
                              <a:latin typeface="Cambria Math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nb-NO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nb-NO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nb-NO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a:rPr lang="nb-NO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𝑝</m:t>
                      </m:r>
                      <m:r>
                        <a:rPr lang="nb-NO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82372" y="5927996"/>
                <a:ext cx="785793" cy="369332"/>
              </a:xfrm>
              <a:prstGeom prst="rect">
                <a:avLst/>
              </a:prstGeom>
              <a:blipFill>
                <a:blip r:embed="rId9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435511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Residual </a:t>
            </a:r>
            <a:r>
              <a:rPr lang="nb-NO" dirty="0" err="1"/>
              <a:t>migration</a:t>
            </a:r>
            <a:r>
              <a:rPr lang="nb-NO" dirty="0"/>
              <a:t> («</a:t>
            </a:r>
            <a:r>
              <a:rPr lang="nb-NO" dirty="0" err="1"/>
              <a:t>stretching</a:t>
            </a:r>
            <a:r>
              <a:rPr lang="nb-NO" dirty="0"/>
              <a:t>»)</a:t>
            </a: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3573" y="2618727"/>
            <a:ext cx="5190738" cy="2679869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14074" y="1474480"/>
            <a:ext cx="5193652" cy="274987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14074" y="4108129"/>
            <a:ext cx="5138048" cy="2749871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6984214" y="1690688"/>
            <a:ext cx="5389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b-NO" dirty="0"/>
              <a:t>p=0</a:t>
            </a:r>
            <a:endParaRPr lang="en-GB" dirty="0"/>
          </a:p>
        </p:txBody>
      </p:sp>
      <p:sp>
        <p:nvSpPr>
          <p:cNvPr id="8" name="Rectangle 7"/>
          <p:cNvSpPr/>
          <p:nvPr/>
        </p:nvSpPr>
        <p:spPr>
          <a:xfrm>
            <a:off x="6733862" y="4522811"/>
            <a:ext cx="10797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b-NO" dirty="0"/>
              <a:t>p=0.75/c</a:t>
            </a:r>
            <a:r>
              <a:rPr lang="nb-NO" sz="1000" dirty="0"/>
              <a:t>1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838200" y="5333706"/>
                <a:ext cx="6096000" cy="1268681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/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nb-NO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R</m:t>
                    </m:r>
                    <m:r>
                      <m:rPr>
                        <m:sty m:val="p"/>
                      </m:rPr>
                      <a:rPr lang="nb-NO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esidual</m:t>
                    </m:r>
                    <m:r>
                      <a:rPr lang="nb-NO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nb-NO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migration</m:t>
                    </m:r>
                    <m:r>
                      <a:rPr lang="nb-NO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nb-NO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to</m:t>
                    </m:r>
                  </m:oMath>
                </a14:m>
                <a:r>
                  <a:rPr lang="nb-NO" i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nb-NO" i="1">
                            <a:latin typeface="Cambria Math" charset="0"/>
                            <a:ea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nb-NO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𝑣</m:t>
                        </m:r>
                      </m:e>
                    </m:acc>
                  </m:oMath>
                </a14:m>
                <a:r>
                  <a:rPr lang="nb-NO" i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:</a:t>
                </a:r>
                <a:br>
                  <a:rPr lang="nb-NO" i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</a:br>
                <a:r>
                  <a:rPr lang="nb-NO" i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/>
                </a:r>
                <a:br>
                  <a:rPr lang="nb-NO" i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nb-NO" i="1">
                              <a:latin typeface="Cambria Math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nb-NO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𝑣</m:t>
                          </m:r>
                        </m:e>
                      </m:acc>
                      <m:d>
                        <m:dPr>
                          <m:ctrlPr>
                            <a:rPr lang="nb-NO" i="1">
                              <a:latin typeface="Cambria Math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nb-NO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𝑝</m:t>
                          </m:r>
                          <m:r>
                            <a:rPr lang="nb-NO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nb-NO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𝑧</m:t>
                          </m:r>
                        </m:e>
                      </m:d>
                      <m:r>
                        <a:rPr lang="nb-NO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nb-NO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𝑣</m:t>
                      </m:r>
                      <m:d>
                        <m:dPr>
                          <m:ctrlPr>
                            <a:rPr lang="nb-NO" i="1">
                              <a:latin typeface="Cambria Math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nb-NO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𝑝</m:t>
                          </m:r>
                          <m:r>
                            <a:rPr lang="nb-NO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nary>
                            <m:naryPr>
                              <m:ctrlPr>
                                <a:rPr lang="nb-NO" i="1">
                                  <a:latin typeface="Cambria Math" charset="0"/>
                                  <a:ea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nb-NO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nb-NO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𝑧</m:t>
                              </m:r>
                            </m:sup>
                            <m:e>
                              <m:r>
                                <a:rPr lang="nb-NO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𝑑</m:t>
                              </m:r>
                              <m:sSup>
                                <m:sSupPr>
                                  <m:ctrlPr>
                                    <a:rPr lang="nb-NO" i="1">
                                      <a:latin typeface="Cambria Math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nb-NO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𝑧</m:t>
                                  </m:r>
                                </m:e>
                                <m:sup>
                                  <m:r>
                                    <a:rPr lang="nb-NO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p>
                              <m:f>
                                <m:fPr>
                                  <m:ctrlPr>
                                    <a:rPr lang="nb-NO" i="1">
                                      <a:latin typeface="Cambria Math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acc>
                                    <m:accPr>
                                      <m:chr m:val="̂"/>
                                      <m:ctrlPr>
                                        <a:rPr lang="nb-NO" i="1">
                                          <a:latin typeface="Cambria Math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nb-NO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𝑣</m:t>
                                      </m:r>
                                    </m:e>
                                  </m:acc>
                                  <m:d>
                                    <m:dPr>
                                      <m:ctrlPr>
                                        <a:rPr lang="nb-NO" i="1">
                                          <a:latin typeface="Cambria Math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nb-NO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𝑝</m:t>
                                      </m:r>
                                      <m:r>
                                        <a:rPr lang="nb-NO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,</m:t>
                                      </m:r>
                                      <m:r>
                                        <a:rPr lang="nb-NO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𝑧</m:t>
                                      </m:r>
                                      <m:r>
                                        <a:rPr lang="nb-NO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′</m:t>
                                      </m:r>
                                    </m:e>
                                  </m:d>
                                </m:num>
                                <m:den>
                                  <m:sSub>
                                    <m:sSubPr>
                                      <m:ctrlPr>
                                        <a:rPr lang="nb-NO" i="1">
                                          <a:latin typeface="Cambria Math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nb-NO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𝑣</m:t>
                                      </m:r>
                                    </m:e>
                                    <m:sub>
                                      <m:r>
                                        <a:rPr lang="nb-NO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nb-NO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nb-NO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𝑝</m:t>
                                  </m:r>
                                  <m:r>
                                    <a:rPr lang="nb-NO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)</m:t>
                                  </m:r>
                                </m:den>
                              </m:f>
                            </m:e>
                          </m:nary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5333706"/>
                <a:ext cx="6096000" cy="1268681"/>
              </a:xfrm>
              <a:prstGeom prst="rect">
                <a:avLst/>
              </a:prstGeom>
              <a:blipFill>
                <a:blip r:embed="rId5"/>
                <a:stretch>
                  <a:fillRect t="-336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270137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err="1"/>
              <a:t>Discussion</a:t>
            </a:r>
            <a:r>
              <a:rPr lang="nb-NO" dirty="0"/>
              <a:t>/</a:t>
            </a:r>
            <a:r>
              <a:rPr lang="nb-NO" dirty="0" err="1"/>
              <a:t>Conclusion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err="1"/>
              <a:t>Need</a:t>
            </a:r>
            <a:r>
              <a:rPr lang="nb-NO" dirty="0"/>
              <a:t> </a:t>
            </a:r>
            <a:r>
              <a:rPr lang="nb-NO" dirty="0" err="1"/>
              <a:t>low</a:t>
            </a:r>
            <a:r>
              <a:rPr lang="nb-NO" dirty="0"/>
              <a:t> </a:t>
            </a:r>
            <a:r>
              <a:rPr lang="nb-NO" dirty="0" err="1"/>
              <a:t>frequencies</a:t>
            </a:r>
            <a:r>
              <a:rPr lang="nb-NO" dirty="0"/>
              <a:t> to </a:t>
            </a:r>
            <a:r>
              <a:rPr lang="nb-NO" dirty="0" err="1"/>
              <a:t>calculate</a:t>
            </a:r>
            <a:r>
              <a:rPr lang="nb-NO" dirty="0"/>
              <a:t> a gradient </a:t>
            </a:r>
            <a:r>
              <a:rPr lang="nb-NO" dirty="0" err="1"/>
              <a:t>that</a:t>
            </a:r>
            <a:r>
              <a:rPr lang="nb-NO" dirty="0"/>
              <a:t> </a:t>
            </a:r>
            <a:r>
              <a:rPr lang="nb-NO" dirty="0" err="1"/>
              <a:t>carries</a:t>
            </a:r>
            <a:r>
              <a:rPr lang="nb-NO" dirty="0"/>
              <a:t> </a:t>
            </a:r>
            <a:r>
              <a:rPr lang="nb-NO" dirty="0" err="1"/>
              <a:t>information</a:t>
            </a:r>
            <a:r>
              <a:rPr lang="nb-NO" dirty="0"/>
              <a:t> </a:t>
            </a:r>
            <a:r>
              <a:rPr lang="nb-NO" dirty="0" err="1"/>
              <a:t>of</a:t>
            </a:r>
            <a:r>
              <a:rPr lang="nb-NO" dirty="0"/>
              <a:t> </a:t>
            </a:r>
            <a:r>
              <a:rPr lang="nb-NO" dirty="0" err="1"/>
              <a:t>layer</a:t>
            </a:r>
            <a:r>
              <a:rPr lang="nb-NO" dirty="0"/>
              <a:t> </a:t>
            </a:r>
            <a:r>
              <a:rPr lang="nb-NO" dirty="0" err="1"/>
              <a:t>velocities</a:t>
            </a:r>
            <a:endParaRPr lang="nb-NO" dirty="0"/>
          </a:p>
          <a:p>
            <a:r>
              <a:rPr lang="nb-NO" dirty="0"/>
              <a:t>The </a:t>
            </a:r>
            <a:r>
              <a:rPr lang="nb-NO" dirty="0" err="1"/>
              <a:t>Hessian</a:t>
            </a:r>
            <a:r>
              <a:rPr lang="nb-NO" dirty="0"/>
              <a:t> </a:t>
            </a:r>
            <a:r>
              <a:rPr lang="nb-NO" dirty="0" err="1"/>
              <a:t>can</a:t>
            </a:r>
            <a:r>
              <a:rPr lang="nb-NO" dirty="0"/>
              <a:t> </a:t>
            </a:r>
            <a:r>
              <a:rPr lang="nb-NO" dirty="0" err="1"/>
              <a:t>partly</a:t>
            </a:r>
            <a:r>
              <a:rPr lang="nb-NO" dirty="0"/>
              <a:t> </a:t>
            </a:r>
            <a:r>
              <a:rPr lang="nb-NO" dirty="0" err="1"/>
              <a:t>correct</a:t>
            </a:r>
            <a:r>
              <a:rPr lang="nb-NO" dirty="0"/>
              <a:t> </a:t>
            </a:r>
            <a:r>
              <a:rPr lang="nb-NO" dirty="0" err="1"/>
              <a:t>the</a:t>
            </a:r>
            <a:r>
              <a:rPr lang="nb-NO" dirty="0"/>
              <a:t> gradient for </a:t>
            </a:r>
            <a:r>
              <a:rPr lang="nb-NO" dirty="0" err="1"/>
              <a:t>missing</a:t>
            </a:r>
            <a:r>
              <a:rPr lang="nb-NO" dirty="0"/>
              <a:t> </a:t>
            </a:r>
            <a:r>
              <a:rPr lang="nb-NO" dirty="0" err="1"/>
              <a:t>low</a:t>
            </a:r>
            <a:r>
              <a:rPr lang="nb-NO" dirty="0"/>
              <a:t> </a:t>
            </a:r>
            <a:r>
              <a:rPr lang="nb-NO" dirty="0" err="1"/>
              <a:t>frequencies</a:t>
            </a:r>
            <a:endParaRPr lang="nb-NO" dirty="0"/>
          </a:p>
          <a:p>
            <a:r>
              <a:rPr lang="nb-NO" dirty="0" err="1"/>
              <a:t>Scaling</a:t>
            </a:r>
            <a:r>
              <a:rPr lang="nb-NO" dirty="0"/>
              <a:t> and </a:t>
            </a:r>
            <a:r>
              <a:rPr lang="nb-NO" dirty="0" err="1"/>
              <a:t>stretching</a:t>
            </a:r>
            <a:r>
              <a:rPr lang="nb-NO" dirty="0"/>
              <a:t> </a:t>
            </a:r>
            <a:r>
              <a:rPr lang="nb-NO" dirty="0" err="1"/>
              <a:t>the</a:t>
            </a:r>
            <a:r>
              <a:rPr lang="nb-NO" dirty="0"/>
              <a:t> gradient </a:t>
            </a:r>
            <a:r>
              <a:rPr lang="nb-NO" dirty="0" err="1"/>
              <a:t>shown</a:t>
            </a:r>
            <a:r>
              <a:rPr lang="nb-NO" dirty="0"/>
              <a:t> for plane-</a:t>
            </a:r>
            <a:r>
              <a:rPr lang="nb-NO" dirty="0" err="1"/>
              <a:t>layer</a:t>
            </a:r>
            <a:r>
              <a:rPr lang="nb-NO" dirty="0"/>
              <a:t> tau-p </a:t>
            </a:r>
            <a:r>
              <a:rPr lang="nb-NO" dirty="0" err="1"/>
              <a:t>inversion</a:t>
            </a:r>
            <a:r>
              <a:rPr lang="nb-NO" dirty="0"/>
              <a:t> – </a:t>
            </a:r>
            <a:r>
              <a:rPr lang="nb-NO" dirty="0" err="1"/>
              <a:t>need</a:t>
            </a:r>
            <a:r>
              <a:rPr lang="nb-NO" dirty="0"/>
              <a:t> </a:t>
            </a:r>
            <a:r>
              <a:rPr lang="nb-NO" dirty="0" err="1"/>
              <a:t>generalization</a:t>
            </a:r>
            <a:r>
              <a:rPr lang="nb-NO" dirty="0"/>
              <a:t> to </a:t>
            </a:r>
            <a:r>
              <a:rPr lang="nb-NO" dirty="0" err="1"/>
              <a:t>laterally</a:t>
            </a:r>
            <a:r>
              <a:rPr lang="nb-NO" dirty="0"/>
              <a:t> </a:t>
            </a:r>
            <a:r>
              <a:rPr lang="nb-NO" dirty="0" err="1"/>
              <a:t>varying</a:t>
            </a:r>
            <a:r>
              <a:rPr lang="nb-NO" dirty="0"/>
              <a:t> medium … </a:t>
            </a:r>
            <a:br>
              <a:rPr lang="nb-NO" dirty="0"/>
            </a:br>
            <a:r>
              <a:rPr lang="nb-NO" dirty="0" err="1"/>
              <a:t>tougher</a:t>
            </a:r>
            <a:r>
              <a:rPr lang="nb-NO" dirty="0"/>
              <a:t> problem to handle</a:t>
            </a:r>
          </a:p>
        </p:txBody>
      </p:sp>
    </p:spTree>
    <p:extLst>
      <p:ext uri="{BB962C8B-B14F-4D97-AF65-F5344CB8AC3E}">
        <p14:creationId xmlns:p14="http://schemas.microsoft.com/office/powerpoint/2010/main" val="1359504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 err="1"/>
              <a:t>Outline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3797807" cy="4351338"/>
          </a:xfrm>
        </p:spPr>
        <p:txBody>
          <a:bodyPr>
            <a:normAutofit/>
          </a:bodyPr>
          <a:lstStyle/>
          <a:p>
            <a:r>
              <a:rPr lang="nb-NO" sz="2000" dirty="0" err="1"/>
              <a:t>Motivation</a:t>
            </a:r>
            <a:r>
              <a:rPr lang="nb-NO" sz="2000" dirty="0"/>
              <a:t> for tau-p </a:t>
            </a:r>
            <a:r>
              <a:rPr lang="nb-NO" sz="2000" dirty="0" err="1"/>
              <a:t>inversion</a:t>
            </a:r>
            <a:endParaRPr lang="nb-NO" sz="2000" dirty="0"/>
          </a:p>
          <a:p>
            <a:r>
              <a:rPr lang="nb-NO" sz="2000" dirty="0" err="1"/>
              <a:t>Indirect</a:t>
            </a:r>
            <a:r>
              <a:rPr lang="nb-NO" sz="2000" dirty="0"/>
              <a:t> tau-p </a:t>
            </a:r>
            <a:r>
              <a:rPr lang="nb-NO" sz="2000" dirty="0" err="1"/>
              <a:t>inversion</a:t>
            </a:r>
            <a:r>
              <a:rPr lang="nb-NO" sz="2000" dirty="0"/>
              <a:t>: FWI </a:t>
            </a:r>
            <a:r>
              <a:rPr lang="nb-NO" sz="2000" dirty="0" err="1"/>
              <a:t>with</a:t>
            </a:r>
            <a:r>
              <a:rPr lang="nb-NO" sz="2000" dirty="0"/>
              <a:t> Gauss-Newton </a:t>
            </a:r>
            <a:r>
              <a:rPr lang="nb-NO" sz="2000" dirty="0" err="1"/>
              <a:t>scheme</a:t>
            </a:r>
            <a:endParaRPr lang="nb-NO" sz="2000" dirty="0"/>
          </a:p>
          <a:p>
            <a:r>
              <a:rPr lang="nb-NO" sz="2000" dirty="0"/>
              <a:t>Direct tau-p </a:t>
            </a:r>
            <a:r>
              <a:rPr lang="nb-NO" sz="2000" dirty="0" err="1"/>
              <a:t>inversion</a:t>
            </a:r>
            <a:r>
              <a:rPr lang="nb-NO" sz="2000" dirty="0"/>
              <a:t>: </a:t>
            </a:r>
            <a:br>
              <a:rPr lang="nb-NO" sz="2000" dirty="0"/>
            </a:br>
            <a:r>
              <a:rPr lang="nb-NO" sz="2000" dirty="0" err="1"/>
              <a:t>Scaling</a:t>
            </a:r>
            <a:r>
              <a:rPr lang="nb-NO" sz="2000" dirty="0"/>
              <a:t> («AVA») and </a:t>
            </a:r>
            <a:r>
              <a:rPr lang="nb-NO" sz="2000" dirty="0" err="1"/>
              <a:t>stretching</a:t>
            </a:r>
            <a:r>
              <a:rPr lang="nb-NO" sz="2000" dirty="0"/>
              <a:t> («</a:t>
            </a:r>
            <a:r>
              <a:rPr lang="nb-NO" sz="2000" dirty="0" err="1"/>
              <a:t>residial</a:t>
            </a:r>
            <a:r>
              <a:rPr lang="nb-NO" sz="2000" dirty="0"/>
              <a:t> </a:t>
            </a:r>
            <a:r>
              <a:rPr lang="nb-NO" sz="2000" dirty="0" err="1"/>
              <a:t>migration</a:t>
            </a:r>
            <a:r>
              <a:rPr lang="nb-NO" sz="2000" dirty="0"/>
              <a:t>») </a:t>
            </a:r>
            <a:r>
              <a:rPr lang="nb-NO" sz="2000" dirty="0" err="1"/>
              <a:t>the</a:t>
            </a:r>
            <a:r>
              <a:rPr lang="nb-NO" sz="2000" dirty="0"/>
              <a:t> gradient </a:t>
            </a:r>
            <a:r>
              <a:rPr lang="nb-NO" sz="2000" dirty="0" err="1"/>
              <a:t>of</a:t>
            </a:r>
            <a:r>
              <a:rPr lang="nb-NO" sz="2000" dirty="0"/>
              <a:t> </a:t>
            </a:r>
            <a:r>
              <a:rPr lang="nb-NO" sz="2000" dirty="0" err="1"/>
              <a:t>constant</a:t>
            </a:r>
            <a:r>
              <a:rPr lang="nb-NO" sz="2000" dirty="0"/>
              <a:t> </a:t>
            </a:r>
            <a:r>
              <a:rPr lang="nb-NO" sz="2000" dirty="0" err="1"/>
              <a:t>velocity</a:t>
            </a:r>
            <a:r>
              <a:rPr lang="nb-NO" sz="2000" dirty="0"/>
              <a:t> </a:t>
            </a:r>
            <a:r>
              <a:rPr lang="nb-NO" sz="2000" dirty="0" err="1"/>
              <a:t>inversion</a:t>
            </a:r>
            <a:r>
              <a:rPr lang="nb-NO" sz="2000" dirty="0"/>
              <a:t> («c-v </a:t>
            </a:r>
            <a:r>
              <a:rPr lang="nb-NO" sz="2000" dirty="0" err="1"/>
              <a:t>migration</a:t>
            </a:r>
            <a:r>
              <a:rPr lang="nb-NO" sz="2000" dirty="0"/>
              <a:t>»)</a:t>
            </a:r>
          </a:p>
          <a:p>
            <a:r>
              <a:rPr lang="nb-NO" sz="2000" dirty="0" err="1"/>
              <a:t>Discussion</a:t>
            </a:r>
            <a:r>
              <a:rPr lang="nb-NO" sz="2000" dirty="0"/>
              <a:t>/</a:t>
            </a:r>
            <a:r>
              <a:rPr lang="nb-NO" sz="2000" dirty="0" err="1"/>
              <a:t>Conclusion</a:t>
            </a:r>
            <a:endParaRPr lang="en-GB" sz="20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0506" y="1027906"/>
            <a:ext cx="7122606" cy="4148919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858254" y="5492228"/>
            <a:ext cx="712260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Hyperbolic reflections transform into ellipses, straight events into points.</a:t>
            </a:r>
            <a:br>
              <a:rPr lang="en-US" dirty="0"/>
            </a:br>
            <a:endParaRPr lang="en-US" dirty="0"/>
          </a:p>
          <a:p>
            <a:r>
              <a:rPr lang="en-US" dirty="0"/>
              <a:t>Phase velocity 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6253906" y="5881551"/>
                <a:ext cx="2621102" cy="73622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nb-NO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𝑣</m:t>
                      </m:r>
                      <m:r>
                        <a:rPr lang="nb-NO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a:rPr lang="nb-NO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𝑝</m:t>
                      </m:r>
                      <m:r>
                        <a:rPr lang="nb-NO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nb-NO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𝑧</m:t>
                      </m:r>
                      <m:r>
                        <a:rPr lang="nb-NO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)=</m:t>
                      </m:r>
                      <m:f>
                        <m:fPr>
                          <m:ctrlPr>
                            <a:rPr lang="nb-NO" i="1">
                              <a:latin typeface="Cambria Math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nb-NO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</m:t>
                          </m:r>
                          <m:r>
                            <a:rPr lang="nb-NO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nb-NO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𝑧</m:t>
                          </m:r>
                          <m:r>
                            <a:rPr lang="nb-NO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nb-NO" i="1">
                                  <a:latin typeface="Cambria Math" charset="0"/>
                                  <a:ea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nb-NO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1−</m:t>
                              </m:r>
                              <m:sSup>
                                <m:sSupPr>
                                  <m:ctrlPr>
                                    <a:rPr lang="nb-NO" i="1">
                                      <a:latin typeface="Cambria Math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nb-NO" i="1">
                                          <a:latin typeface="Cambria Math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nb-NO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𝑝𝑐</m:t>
                                      </m:r>
                                      <m:r>
                                        <a:rPr lang="nb-NO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(</m:t>
                                      </m:r>
                                      <m:r>
                                        <a:rPr lang="nb-NO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𝑧</m:t>
                                      </m:r>
                                      <m:r>
                                        <a:rPr lang="nb-NO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)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nb-NO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rad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53906" y="5881551"/>
                <a:ext cx="2621102" cy="73622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067888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err="1"/>
              <a:t>Motivation</a:t>
            </a:r>
            <a:r>
              <a:rPr lang="nb-NO" dirty="0"/>
              <a:t> for tau-p </a:t>
            </a:r>
            <a:r>
              <a:rPr lang="nb-NO" dirty="0" err="1"/>
              <a:t>reflection</a:t>
            </a:r>
            <a:r>
              <a:rPr lang="nb-NO" dirty="0"/>
              <a:t> </a:t>
            </a:r>
            <a:r>
              <a:rPr lang="nb-NO" dirty="0" err="1"/>
              <a:t>inversion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980813" y="1502688"/>
            <a:ext cx="7685015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/>
              <a:t>Fast, </a:t>
            </a:r>
            <a:r>
              <a:rPr lang="nb-NO" dirty="0" err="1"/>
              <a:t>elastic</a:t>
            </a:r>
            <a:r>
              <a:rPr lang="nb-NO" dirty="0"/>
              <a:t> Newton-type </a:t>
            </a:r>
            <a:r>
              <a:rPr lang="nb-NO" dirty="0" err="1"/>
              <a:t>inversions</a:t>
            </a:r>
            <a:r>
              <a:rPr lang="nb-NO" dirty="0"/>
              <a:t> for VP, VS, </a:t>
            </a:r>
            <a:r>
              <a:rPr lang="nb-NO" dirty="0" err="1"/>
              <a:t>density</a:t>
            </a:r>
            <a:r>
              <a:rPr lang="nb-NO" dirty="0"/>
              <a:t>, </a:t>
            </a:r>
            <a:r>
              <a:rPr lang="nb-NO" dirty="0" err="1"/>
              <a:t>attenuation</a:t>
            </a:r>
            <a:r>
              <a:rPr lang="nb-NO" dirty="0"/>
              <a:t> …</a:t>
            </a:r>
            <a:br>
              <a:rPr lang="nb-NO" dirty="0"/>
            </a:br>
            <a:endParaRPr lang="nb-NO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/>
              <a:t>Used </a:t>
            </a:r>
            <a:r>
              <a:rPr lang="nb-NO" dirty="0" err="1"/>
              <a:t>where</a:t>
            </a:r>
            <a:r>
              <a:rPr lang="nb-NO" dirty="0"/>
              <a:t> </a:t>
            </a:r>
            <a:r>
              <a:rPr lang="nb-NO" dirty="0" err="1"/>
              <a:t>geology</a:t>
            </a:r>
            <a:r>
              <a:rPr lang="nb-NO" dirty="0"/>
              <a:t> is «</a:t>
            </a:r>
            <a:r>
              <a:rPr lang="nb-NO" dirty="0" err="1"/>
              <a:t>flattish</a:t>
            </a:r>
            <a:r>
              <a:rPr lang="nb-NO" dirty="0"/>
              <a:t>»</a:t>
            </a:r>
            <a:br>
              <a:rPr lang="nb-NO" dirty="0"/>
            </a:br>
            <a:endParaRPr lang="nb-NO" dirty="0"/>
          </a:p>
          <a:p>
            <a:pPr marL="800100" lvl="1" indent="-342900">
              <a:buFont typeface="+mj-lt"/>
              <a:buAutoNum type="arabicPeriod"/>
            </a:pPr>
            <a:r>
              <a:rPr lang="nb-NO" dirty="0" err="1"/>
              <a:t>Unconventionals</a:t>
            </a:r>
            <a:r>
              <a:rPr lang="nb-NO" dirty="0"/>
              <a:t>: «</a:t>
            </a:r>
            <a:r>
              <a:rPr lang="nb-NO" dirty="0" err="1"/>
              <a:t>sweet</a:t>
            </a:r>
            <a:r>
              <a:rPr lang="nb-NO" dirty="0"/>
              <a:t> spot» </a:t>
            </a:r>
            <a:r>
              <a:rPr lang="nb-NO" dirty="0" err="1"/>
              <a:t>mapping</a:t>
            </a:r>
            <a:endParaRPr lang="nb-NO" dirty="0"/>
          </a:p>
          <a:p>
            <a:pPr marL="800100" lvl="1" indent="-342900">
              <a:buFont typeface="+mj-lt"/>
              <a:buAutoNum type="arabicPeriod"/>
            </a:pPr>
            <a:r>
              <a:rPr lang="nb-NO" dirty="0"/>
              <a:t>Gas </a:t>
            </a:r>
            <a:r>
              <a:rPr lang="nb-NO" dirty="0" err="1"/>
              <a:t>hydrates</a:t>
            </a:r>
            <a:endParaRPr lang="nb-NO" dirty="0"/>
          </a:p>
          <a:p>
            <a:pPr marL="800100" lvl="1" indent="-342900">
              <a:buFont typeface="+mj-lt"/>
              <a:buAutoNum type="arabicPeriod"/>
            </a:pPr>
            <a:r>
              <a:rPr lang="nb-NO" dirty="0" err="1"/>
              <a:t>Temperature</a:t>
            </a:r>
            <a:r>
              <a:rPr lang="nb-NO" dirty="0"/>
              <a:t> </a:t>
            </a:r>
            <a:r>
              <a:rPr lang="nb-NO" dirty="0" err="1"/>
              <a:t>changes</a:t>
            </a:r>
            <a:r>
              <a:rPr lang="nb-NO" dirty="0"/>
              <a:t> </a:t>
            </a:r>
            <a:r>
              <a:rPr lang="nb-NO" dirty="0" err="1"/>
              <a:t>of</a:t>
            </a:r>
            <a:r>
              <a:rPr lang="nb-NO" dirty="0"/>
              <a:t> water </a:t>
            </a:r>
            <a:r>
              <a:rPr lang="nb-NO" dirty="0" err="1"/>
              <a:t>column</a:t>
            </a:r>
            <a:endParaRPr lang="nb-NO" dirty="0"/>
          </a:p>
          <a:p>
            <a:pPr marL="800100" lvl="1" indent="-342900">
              <a:buFont typeface="+mj-lt"/>
              <a:buAutoNum type="arabicPeriod"/>
            </a:pPr>
            <a:r>
              <a:rPr lang="nb-NO" dirty="0" err="1"/>
              <a:t>Starting</a:t>
            </a:r>
            <a:r>
              <a:rPr lang="nb-NO" dirty="0"/>
              <a:t> </a:t>
            </a:r>
            <a:r>
              <a:rPr lang="nb-NO" dirty="0" err="1"/>
              <a:t>model</a:t>
            </a:r>
            <a:r>
              <a:rPr lang="nb-NO" dirty="0"/>
              <a:t> for general FWI</a:t>
            </a:r>
            <a:br>
              <a:rPr lang="nb-NO" dirty="0"/>
            </a:br>
            <a:endParaRPr lang="nb-NO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b-NO" dirty="0"/>
              <a:t>Understand </a:t>
            </a:r>
            <a:r>
              <a:rPr lang="en-US" dirty="0"/>
              <a:t>the potential, pitfalls, and limitations of FWI</a:t>
            </a:r>
            <a:br>
              <a:rPr lang="en-US" dirty="0"/>
            </a:br>
            <a:endParaRPr lang="en-US" dirty="0"/>
          </a:p>
          <a:p>
            <a:pPr marL="800100" lvl="1" indent="-342900">
              <a:buFont typeface="+mj-lt"/>
              <a:buAutoNum type="arabicPeriod"/>
            </a:pPr>
            <a:r>
              <a:rPr lang="en-US" dirty="0"/>
              <a:t>What can the gradient (of the misfit function) offer you “today”?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/>
              <a:t>Effect of missing low frequencies</a:t>
            </a:r>
          </a:p>
          <a:p>
            <a:pPr marL="800100" lvl="1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/>
              <a:t>Assumtions</a:t>
            </a:r>
            <a:r>
              <a:rPr lang="en-US" dirty="0"/>
              <a:t> in this presentation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/>
              <a:t>Acoustic wave equation; constant density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/>
              <a:t>Known wavelet </a:t>
            </a:r>
          </a:p>
          <a:p>
            <a:pPr marL="800100" lvl="1" indent="-342900">
              <a:buFont typeface="+mj-lt"/>
              <a:buAutoNum type="arabicPeriod"/>
            </a:pPr>
            <a:endParaRPr lang="nb-NO" dirty="0"/>
          </a:p>
          <a:p>
            <a:pPr marL="800100" lvl="1" indent="-342900">
              <a:buFont typeface="+mj-lt"/>
              <a:buAutoNum type="arabicPeriod"/>
            </a:pPr>
            <a:endParaRPr lang="nb-NO" dirty="0"/>
          </a:p>
          <a:p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8808442" y="1502688"/>
            <a:ext cx="3271706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800" dirty="0">
                <a:solidFill>
                  <a:schemeClr val="bg2">
                    <a:lumMod val="25000"/>
                  </a:schemeClr>
                </a:solidFill>
              </a:rPr>
              <a:t>Amundsen and Ursin 1991</a:t>
            </a:r>
            <a:br>
              <a:rPr lang="nb-NO" sz="800" dirty="0">
                <a:solidFill>
                  <a:schemeClr val="bg2">
                    <a:lumMod val="25000"/>
                  </a:schemeClr>
                </a:solidFill>
              </a:rPr>
            </a:br>
            <a:r>
              <a:rPr lang="nb-NO" sz="800" dirty="0">
                <a:solidFill>
                  <a:schemeClr val="bg2">
                    <a:lumMod val="25000"/>
                  </a:schemeClr>
                </a:solidFill>
              </a:rPr>
              <a:t>F-K </a:t>
            </a:r>
            <a:r>
              <a:rPr lang="nb-NO" sz="800" dirty="0" err="1">
                <a:solidFill>
                  <a:schemeClr val="bg2">
                    <a:lumMod val="25000"/>
                  </a:schemeClr>
                </a:solidFill>
              </a:rPr>
              <a:t>inversion</a:t>
            </a:r>
            <a:r>
              <a:rPr lang="nb-NO" sz="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nb-NO" sz="800" dirty="0" err="1">
                <a:solidFill>
                  <a:schemeClr val="bg2">
                    <a:lumMod val="25000"/>
                  </a:schemeClr>
                </a:solidFill>
              </a:rPr>
              <a:t>of</a:t>
            </a:r>
            <a:r>
              <a:rPr lang="nb-NO" sz="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nb-NO" sz="800" dirty="0" err="1">
                <a:solidFill>
                  <a:schemeClr val="bg2">
                    <a:lumMod val="25000"/>
                  </a:schemeClr>
                </a:solidFill>
              </a:rPr>
              <a:t>acoustic</a:t>
            </a:r>
            <a:r>
              <a:rPr lang="nb-NO" sz="800" dirty="0">
                <a:solidFill>
                  <a:schemeClr val="bg2">
                    <a:lumMod val="25000"/>
                  </a:schemeClr>
                </a:solidFill>
              </a:rPr>
              <a:t> data: </a:t>
            </a:r>
            <a:r>
              <a:rPr lang="nb-NO" sz="800" dirty="0" err="1">
                <a:solidFill>
                  <a:schemeClr val="bg2">
                    <a:lumMod val="25000"/>
                  </a:schemeClr>
                </a:solidFill>
              </a:rPr>
              <a:t>Geophysics</a:t>
            </a:r>
            <a:r>
              <a:rPr lang="nb-NO" sz="800" dirty="0">
                <a:solidFill>
                  <a:schemeClr val="bg2">
                    <a:lumMod val="25000"/>
                  </a:schemeClr>
                </a:solidFill>
              </a:rPr>
              <a:t> 56 1027-1039</a:t>
            </a:r>
          </a:p>
          <a:p>
            <a:endParaRPr lang="nb-NO" sz="800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US" sz="800" dirty="0">
                <a:solidFill>
                  <a:schemeClr val="bg2">
                    <a:lumMod val="25000"/>
                  </a:schemeClr>
                </a:solidFill>
              </a:rPr>
              <a:t>Zhao, Ursin and Amundsen 1994</a:t>
            </a:r>
            <a:br>
              <a:rPr lang="en-US" sz="800" dirty="0">
                <a:solidFill>
                  <a:schemeClr val="bg2">
                    <a:lumMod val="25000"/>
                  </a:schemeClr>
                </a:solidFill>
              </a:rPr>
            </a:br>
            <a:r>
              <a:rPr lang="en-US" sz="800" dirty="0">
                <a:solidFill>
                  <a:schemeClr val="bg2">
                    <a:lumMod val="25000"/>
                  </a:schemeClr>
                </a:solidFill>
              </a:rPr>
              <a:t>F-K elastic inversion: Geophysics 59 1868-1881</a:t>
            </a:r>
          </a:p>
          <a:p>
            <a:endParaRPr lang="en-US" sz="800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US" sz="800" dirty="0">
                <a:solidFill>
                  <a:schemeClr val="bg2">
                    <a:lumMod val="25000"/>
                  </a:schemeClr>
                </a:solidFill>
              </a:rPr>
              <a:t>Amundsen, </a:t>
            </a:r>
            <a:r>
              <a:rPr lang="en-US" sz="800" dirty="0" err="1">
                <a:solidFill>
                  <a:schemeClr val="bg2">
                    <a:lumMod val="25000"/>
                  </a:schemeClr>
                </a:solidFill>
              </a:rPr>
              <a:t>Reitan</a:t>
            </a:r>
            <a:r>
              <a:rPr lang="en-US" sz="800" dirty="0">
                <a:solidFill>
                  <a:schemeClr val="bg2">
                    <a:lumMod val="25000"/>
                  </a:schemeClr>
                </a:solidFill>
              </a:rPr>
              <a:t> and </a:t>
            </a:r>
            <a:r>
              <a:rPr lang="en-US" sz="800" dirty="0" err="1">
                <a:solidFill>
                  <a:schemeClr val="bg2">
                    <a:lumMod val="25000"/>
                  </a:schemeClr>
                </a:solidFill>
              </a:rPr>
              <a:t>Arntsen</a:t>
            </a:r>
            <a:r>
              <a:rPr lang="en-US" sz="800" dirty="0">
                <a:solidFill>
                  <a:schemeClr val="bg2">
                    <a:lumMod val="25000"/>
                  </a:schemeClr>
                </a:solidFill>
              </a:rPr>
              <a:t> 2005 </a:t>
            </a:r>
            <a:br>
              <a:rPr lang="en-US" sz="800" dirty="0">
                <a:solidFill>
                  <a:schemeClr val="bg2">
                    <a:lumMod val="25000"/>
                  </a:schemeClr>
                </a:solidFill>
              </a:rPr>
            </a:br>
            <a:r>
              <a:rPr lang="en-US" sz="800" dirty="0">
                <a:solidFill>
                  <a:schemeClr val="bg2">
                    <a:lumMod val="25000"/>
                  </a:schemeClr>
                </a:solidFill>
              </a:rPr>
              <a:t>Geometric analysis of data-driven inversion/depth imaging: JSE 14 51-62</a:t>
            </a:r>
          </a:p>
          <a:p>
            <a:endParaRPr lang="en-US" sz="800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US" sz="800" dirty="0">
                <a:solidFill>
                  <a:schemeClr val="bg2">
                    <a:lumMod val="25000"/>
                  </a:schemeClr>
                </a:solidFill>
              </a:rPr>
              <a:t>Amundsen, </a:t>
            </a:r>
            <a:r>
              <a:rPr lang="en-US" sz="800" dirty="0" err="1">
                <a:solidFill>
                  <a:schemeClr val="bg2">
                    <a:lumMod val="25000"/>
                  </a:schemeClr>
                </a:solidFill>
              </a:rPr>
              <a:t>Reitan</a:t>
            </a:r>
            <a:r>
              <a:rPr lang="en-US" sz="800" dirty="0">
                <a:solidFill>
                  <a:schemeClr val="bg2">
                    <a:lumMod val="25000"/>
                  </a:schemeClr>
                </a:solidFill>
              </a:rPr>
              <a:t>, Helgesen and </a:t>
            </a:r>
            <a:r>
              <a:rPr lang="en-US" sz="800" dirty="0" err="1">
                <a:solidFill>
                  <a:schemeClr val="bg2">
                    <a:lumMod val="25000"/>
                  </a:schemeClr>
                </a:solidFill>
              </a:rPr>
              <a:t>Arntsen</a:t>
            </a:r>
            <a:r>
              <a:rPr lang="en-US" sz="800" dirty="0">
                <a:solidFill>
                  <a:schemeClr val="bg2">
                    <a:lumMod val="25000"/>
                  </a:schemeClr>
                </a:solidFill>
              </a:rPr>
              <a:t> 2005</a:t>
            </a:r>
            <a:br>
              <a:rPr lang="en-US" sz="800" dirty="0">
                <a:solidFill>
                  <a:schemeClr val="bg2">
                    <a:lumMod val="25000"/>
                  </a:schemeClr>
                </a:solidFill>
              </a:rPr>
            </a:br>
            <a:r>
              <a:rPr lang="en-US" sz="800" dirty="0">
                <a:solidFill>
                  <a:schemeClr val="bg2">
                    <a:lumMod val="25000"/>
                  </a:schemeClr>
                </a:solidFill>
              </a:rPr>
              <a:t>Data-driven inversion/depth imaging: Inverse Problems 21 1823-50</a:t>
            </a:r>
          </a:p>
          <a:p>
            <a:endParaRPr lang="en-US" sz="800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US" sz="800" dirty="0">
                <a:solidFill>
                  <a:schemeClr val="bg2">
                    <a:lumMod val="25000"/>
                  </a:schemeClr>
                </a:solidFill>
              </a:rPr>
              <a:t>Amundsen, </a:t>
            </a:r>
            <a:r>
              <a:rPr lang="en-US" sz="800" dirty="0" err="1">
                <a:solidFill>
                  <a:schemeClr val="bg2">
                    <a:lumMod val="25000"/>
                  </a:schemeClr>
                </a:solidFill>
              </a:rPr>
              <a:t>Reitan</a:t>
            </a:r>
            <a:r>
              <a:rPr lang="en-US" sz="800" dirty="0">
                <a:solidFill>
                  <a:schemeClr val="bg2">
                    <a:lumMod val="25000"/>
                  </a:schemeClr>
                </a:solidFill>
              </a:rPr>
              <a:t>, </a:t>
            </a:r>
            <a:r>
              <a:rPr lang="en-US" sz="800" dirty="0" err="1">
                <a:solidFill>
                  <a:schemeClr val="bg2">
                    <a:lumMod val="25000"/>
                  </a:schemeClr>
                </a:solidFill>
              </a:rPr>
              <a:t>Arntsen</a:t>
            </a:r>
            <a:r>
              <a:rPr lang="en-US" sz="800" dirty="0">
                <a:solidFill>
                  <a:schemeClr val="bg2">
                    <a:lumMod val="25000"/>
                  </a:schemeClr>
                </a:solidFill>
              </a:rPr>
              <a:t> and Ursin 2006</a:t>
            </a:r>
            <a:br>
              <a:rPr lang="en-US" sz="800" dirty="0">
                <a:solidFill>
                  <a:schemeClr val="bg2">
                    <a:lumMod val="25000"/>
                  </a:schemeClr>
                </a:solidFill>
              </a:rPr>
            </a:br>
            <a:r>
              <a:rPr lang="en-US" sz="800" dirty="0">
                <a:solidFill>
                  <a:schemeClr val="bg2">
                    <a:lumMod val="25000"/>
                  </a:schemeClr>
                </a:solidFill>
              </a:rPr>
              <a:t>Acoustic AVA inversion/depth imaging: Inverse Problems 22 1921-45</a:t>
            </a:r>
          </a:p>
          <a:p>
            <a:endParaRPr lang="en-US" sz="800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US" sz="800" dirty="0">
                <a:solidFill>
                  <a:schemeClr val="bg2">
                    <a:lumMod val="25000"/>
                  </a:schemeClr>
                </a:solidFill>
              </a:rPr>
              <a:t>Amundsen, </a:t>
            </a:r>
            <a:r>
              <a:rPr lang="en-US" sz="800" dirty="0" err="1">
                <a:solidFill>
                  <a:schemeClr val="bg2">
                    <a:lumMod val="25000"/>
                  </a:schemeClr>
                </a:solidFill>
              </a:rPr>
              <a:t>Reitan</a:t>
            </a:r>
            <a:r>
              <a:rPr lang="en-US" sz="800" dirty="0">
                <a:solidFill>
                  <a:schemeClr val="bg2">
                    <a:lumMod val="25000"/>
                  </a:schemeClr>
                </a:solidFill>
              </a:rPr>
              <a:t>, </a:t>
            </a:r>
            <a:r>
              <a:rPr lang="en-US" sz="800" dirty="0" err="1">
                <a:solidFill>
                  <a:schemeClr val="bg2">
                    <a:lumMod val="25000"/>
                  </a:schemeClr>
                </a:solidFill>
              </a:rPr>
              <a:t>Arntsen</a:t>
            </a:r>
            <a:r>
              <a:rPr lang="en-US" sz="800" dirty="0">
                <a:solidFill>
                  <a:schemeClr val="bg2">
                    <a:lumMod val="25000"/>
                  </a:schemeClr>
                </a:solidFill>
              </a:rPr>
              <a:t> and Ursin 2008</a:t>
            </a:r>
            <a:br>
              <a:rPr lang="en-US" sz="800" dirty="0">
                <a:solidFill>
                  <a:schemeClr val="bg2">
                    <a:lumMod val="25000"/>
                  </a:schemeClr>
                </a:solidFill>
              </a:rPr>
            </a:br>
            <a:r>
              <a:rPr lang="en-US" sz="800" dirty="0">
                <a:solidFill>
                  <a:schemeClr val="bg2">
                    <a:lumMod val="25000"/>
                  </a:schemeClr>
                </a:solidFill>
              </a:rPr>
              <a:t>Elastic AVA inversion/depth imaging: Inverse Problems 22 1921-45</a:t>
            </a:r>
          </a:p>
          <a:p>
            <a:endParaRPr lang="en-US" sz="1100" dirty="0">
              <a:solidFill>
                <a:schemeClr val="bg2">
                  <a:lumMod val="25000"/>
                </a:schemeClr>
              </a:solidFill>
            </a:endParaRPr>
          </a:p>
          <a:p>
            <a:endParaRPr lang="en-US" sz="1100" dirty="0">
              <a:solidFill>
                <a:schemeClr val="bg2">
                  <a:lumMod val="25000"/>
                </a:schemeClr>
              </a:solidFill>
            </a:endParaRPr>
          </a:p>
          <a:p>
            <a:endParaRPr lang="en-US" sz="1200" dirty="0">
              <a:solidFill>
                <a:schemeClr val="bg2">
                  <a:lumMod val="25000"/>
                </a:schemeClr>
              </a:solidFill>
            </a:endParaRPr>
          </a:p>
          <a:p>
            <a:endParaRPr lang="en-US" sz="1200" dirty="0">
              <a:solidFill>
                <a:schemeClr val="bg2">
                  <a:lumMod val="25000"/>
                </a:schemeClr>
              </a:solidFill>
            </a:endParaRPr>
          </a:p>
          <a:p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447954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49" y="2954410"/>
            <a:ext cx="10515600" cy="1265721"/>
          </a:xfrm>
        </p:spPr>
        <p:txBody>
          <a:bodyPr>
            <a:normAutofit fontScale="90000"/>
          </a:bodyPr>
          <a:lstStyle/>
          <a:p>
            <a:r>
              <a:rPr lang="nb-NO" dirty="0"/>
              <a:t>I. FWI </a:t>
            </a:r>
            <a:r>
              <a:rPr lang="nb-NO" dirty="0" err="1"/>
              <a:t>with</a:t>
            </a:r>
            <a:r>
              <a:rPr lang="nb-NO" dirty="0"/>
              <a:t> Gauss-Newton </a:t>
            </a:r>
            <a:r>
              <a:rPr lang="nb-NO" dirty="0" err="1"/>
              <a:t>method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5761" y="4348212"/>
            <a:ext cx="10949333" cy="2224865"/>
          </a:xfrm>
        </p:spPr>
        <p:txBody>
          <a:bodyPr>
            <a:normAutofit fontScale="92500" lnSpcReduction="20000"/>
          </a:bodyPr>
          <a:lstStyle/>
          <a:p>
            <a:r>
              <a:rPr lang="nb-NO" sz="1800" dirty="0">
                <a:solidFill>
                  <a:schemeClr val="tx1"/>
                </a:solidFill>
              </a:rPr>
              <a:t>In tau-p, </a:t>
            </a:r>
            <a:r>
              <a:rPr lang="nb-NO" sz="1800" dirty="0" err="1">
                <a:solidFill>
                  <a:schemeClr val="tx1"/>
                </a:solidFill>
              </a:rPr>
              <a:t>the</a:t>
            </a:r>
            <a:r>
              <a:rPr lang="nb-NO" sz="1800" dirty="0">
                <a:solidFill>
                  <a:schemeClr val="tx1"/>
                </a:solidFill>
              </a:rPr>
              <a:t> gradient </a:t>
            </a:r>
            <a:r>
              <a:rPr lang="nb-NO" sz="1800" dirty="0" err="1">
                <a:solidFill>
                  <a:schemeClr val="tx1"/>
                </a:solidFill>
              </a:rPr>
              <a:t>can</a:t>
            </a:r>
            <a:r>
              <a:rPr lang="nb-NO" sz="1800" dirty="0">
                <a:solidFill>
                  <a:schemeClr val="tx1"/>
                </a:solidFill>
              </a:rPr>
              <a:t> be </a:t>
            </a:r>
            <a:r>
              <a:rPr lang="nb-NO" sz="1800" dirty="0" err="1">
                <a:solidFill>
                  <a:schemeClr val="tx1"/>
                </a:solidFill>
              </a:rPr>
              <a:t>found</a:t>
            </a:r>
            <a:r>
              <a:rPr lang="nb-NO" sz="1800" dirty="0">
                <a:solidFill>
                  <a:schemeClr val="tx1"/>
                </a:solidFill>
              </a:rPr>
              <a:t> </a:t>
            </a:r>
            <a:r>
              <a:rPr lang="nb-NO" sz="1800" dirty="0" err="1">
                <a:solidFill>
                  <a:schemeClr val="tx1"/>
                </a:solidFill>
              </a:rPr>
              <a:t>analytically</a:t>
            </a:r>
            <a:r>
              <a:rPr lang="nb-NO" sz="1800" dirty="0">
                <a:solidFill>
                  <a:schemeClr val="tx1"/>
                </a:solidFill>
              </a:rPr>
              <a:t> </a:t>
            </a:r>
            <a:r>
              <a:rPr lang="nb-NO" sz="1800" dirty="0" err="1">
                <a:solidFill>
                  <a:schemeClr val="tx1"/>
                </a:solidFill>
              </a:rPr>
              <a:t>when</a:t>
            </a:r>
            <a:r>
              <a:rPr lang="nb-NO" sz="1800" dirty="0">
                <a:solidFill>
                  <a:schemeClr val="tx1"/>
                </a:solidFill>
              </a:rPr>
              <a:t> </a:t>
            </a:r>
            <a:br>
              <a:rPr lang="nb-NO" sz="1800" dirty="0">
                <a:solidFill>
                  <a:schemeClr val="tx1"/>
                </a:solidFill>
              </a:rPr>
            </a:br>
            <a:r>
              <a:rPr lang="nb-NO" sz="1800" dirty="0">
                <a:solidFill>
                  <a:schemeClr val="tx1"/>
                </a:solidFill>
              </a:rPr>
              <a:t/>
            </a:r>
            <a:br>
              <a:rPr lang="nb-NO" sz="1800" dirty="0">
                <a:solidFill>
                  <a:schemeClr val="tx1"/>
                </a:solidFill>
              </a:rPr>
            </a:br>
            <a:r>
              <a:rPr lang="nb-NO" sz="1800" dirty="0">
                <a:solidFill>
                  <a:schemeClr val="tx1"/>
                </a:solidFill>
              </a:rPr>
              <a:t>	- </a:t>
            </a:r>
            <a:r>
              <a:rPr lang="nb-NO" sz="1800" dirty="0" err="1">
                <a:solidFill>
                  <a:schemeClr val="tx1"/>
                </a:solidFill>
              </a:rPr>
              <a:t>the</a:t>
            </a:r>
            <a:r>
              <a:rPr lang="nb-NO" sz="1800" dirty="0">
                <a:solidFill>
                  <a:schemeClr val="tx1"/>
                </a:solidFill>
              </a:rPr>
              <a:t> sum over </a:t>
            </a:r>
            <a:r>
              <a:rPr lang="nb-NO" sz="1800" dirty="0" err="1">
                <a:solidFill>
                  <a:schemeClr val="tx1"/>
                </a:solidFill>
              </a:rPr>
              <a:t>frequencies</a:t>
            </a:r>
            <a:r>
              <a:rPr lang="nb-NO" sz="1800" dirty="0">
                <a:solidFill>
                  <a:schemeClr val="tx1"/>
                </a:solidFill>
              </a:rPr>
              <a:t> ranges from – to + </a:t>
            </a:r>
            <a:r>
              <a:rPr lang="nb-NO" sz="1800" dirty="0" err="1">
                <a:solidFill>
                  <a:schemeClr val="tx1"/>
                </a:solidFill>
              </a:rPr>
              <a:t>infinity</a:t>
            </a:r>
            <a:r>
              <a:rPr lang="nb-NO" sz="1800" dirty="0">
                <a:solidFill>
                  <a:schemeClr val="tx1"/>
                </a:solidFill>
              </a:rPr>
              <a:t/>
            </a:r>
            <a:br>
              <a:rPr lang="nb-NO" sz="1800" dirty="0">
                <a:solidFill>
                  <a:schemeClr val="tx1"/>
                </a:solidFill>
              </a:rPr>
            </a:br>
            <a:r>
              <a:rPr lang="nb-NO" sz="1800" dirty="0">
                <a:solidFill>
                  <a:schemeClr val="tx1"/>
                </a:solidFill>
              </a:rPr>
              <a:t>	- </a:t>
            </a:r>
            <a:r>
              <a:rPr lang="nb-NO" sz="1800" dirty="0" err="1">
                <a:solidFill>
                  <a:schemeClr val="tx1"/>
                </a:solidFill>
              </a:rPr>
              <a:t>the</a:t>
            </a:r>
            <a:r>
              <a:rPr lang="nb-NO" sz="1800" dirty="0">
                <a:solidFill>
                  <a:schemeClr val="tx1"/>
                </a:solidFill>
              </a:rPr>
              <a:t> </a:t>
            </a:r>
            <a:r>
              <a:rPr lang="nb-NO" sz="1800" dirty="0" err="1">
                <a:solidFill>
                  <a:schemeClr val="tx1"/>
                </a:solidFill>
              </a:rPr>
              <a:t>wavelet</a:t>
            </a:r>
            <a:r>
              <a:rPr lang="nb-NO" sz="1800" dirty="0">
                <a:solidFill>
                  <a:schemeClr val="tx1"/>
                </a:solidFill>
              </a:rPr>
              <a:t> is </a:t>
            </a:r>
            <a:r>
              <a:rPr lang="nb-NO" sz="1800" dirty="0" err="1">
                <a:solidFill>
                  <a:schemeClr val="tx1"/>
                </a:solidFill>
              </a:rPr>
              <a:t>unity</a:t>
            </a:r>
            <a:r>
              <a:rPr lang="nb-NO" sz="1800" dirty="0">
                <a:solidFill>
                  <a:schemeClr val="tx1"/>
                </a:solidFill>
              </a:rPr>
              <a:t> </a:t>
            </a:r>
          </a:p>
          <a:p>
            <a:r>
              <a:rPr lang="nb-NO" sz="1800" dirty="0" err="1">
                <a:solidFill>
                  <a:schemeClr val="tx1"/>
                </a:solidFill>
              </a:rPr>
              <a:t>Essentially</a:t>
            </a:r>
            <a:r>
              <a:rPr lang="nb-NO" sz="1800" dirty="0">
                <a:solidFill>
                  <a:schemeClr val="tx1"/>
                </a:solidFill>
              </a:rPr>
              <a:t>, </a:t>
            </a:r>
            <a:r>
              <a:rPr lang="nb-NO" sz="1800" dirty="0" err="1">
                <a:solidFill>
                  <a:schemeClr val="tx1"/>
                </a:solidFill>
              </a:rPr>
              <a:t>the</a:t>
            </a:r>
            <a:r>
              <a:rPr lang="nb-NO" sz="1800" dirty="0">
                <a:solidFill>
                  <a:schemeClr val="tx1"/>
                </a:solidFill>
              </a:rPr>
              <a:t> gradient </a:t>
            </a:r>
            <a:r>
              <a:rPr lang="nb-NO" sz="1800" dirty="0" err="1">
                <a:solidFill>
                  <a:schemeClr val="tx1"/>
                </a:solidFill>
              </a:rPr>
              <a:t>becomes</a:t>
            </a:r>
            <a:r>
              <a:rPr lang="nb-NO" sz="1800" dirty="0">
                <a:solidFill>
                  <a:schemeClr val="tx1"/>
                </a:solidFill>
              </a:rPr>
              <a:t> a sum </a:t>
            </a:r>
            <a:r>
              <a:rPr lang="nb-NO" sz="1800" dirty="0" err="1">
                <a:solidFill>
                  <a:schemeClr val="tx1"/>
                </a:solidFill>
              </a:rPr>
              <a:t>of</a:t>
            </a:r>
            <a:r>
              <a:rPr lang="nb-NO" sz="1800" dirty="0">
                <a:solidFill>
                  <a:schemeClr val="tx1"/>
                </a:solidFill>
              </a:rPr>
              <a:t> </a:t>
            </a:r>
            <a:r>
              <a:rPr lang="nb-NO" sz="1800" dirty="0" err="1">
                <a:solidFill>
                  <a:schemeClr val="tx1"/>
                </a:solidFill>
              </a:rPr>
              <a:t>step</a:t>
            </a:r>
            <a:r>
              <a:rPr lang="nb-NO" sz="1800" dirty="0">
                <a:solidFill>
                  <a:schemeClr val="tx1"/>
                </a:solidFill>
              </a:rPr>
              <a:t> </a:t>
            </a:r>
            <a:r>
              <a:rPr lang="nb-NO" sz="1800" dirty="0" err="1">
                <a:solidFill>
                  <a:schemeClr val="tx1"/>
                </a:solidFill>
              </a:rPr>
              <a:t>functions</a:t>
            </a:r>
            <a:r>
              <a:rPr lang="nb-NO" sz="1800" dirty="0">
                <a:solidFill>
                  <a:schemeClr val="tx1"/>
                </a:solidFill>
              </a:rPr>
              <a:t> – </a:t>
            </a:r>
            <a:r>
              <a:rPr lang="nb-NO" sz="1800" dirty="0" err="1">
                <a:solidFill>
                  <a:schemeClr val="tx1"/>
                </a:solidFill>
              </a:rPr>
              <a:t>which</a:t>
            </a:r>
            <a:r>
              <a:rPr lang="nb-NO" sz="1800" dirty="0">
                <a:solidFill>
                  <a:schemeClr val="tx1"/>
                </a:solidFill>
              </a:rPr>
              <a:t> is </a:t>
            </a:r>
            <a:r>
              <a:rPr lang="nb-NO" sz="1800" dirty="0" err="1">
                <a:solidFill>
                  <a:schemeClr val="tx1"/>
                </a:solidFill>
              </a:rPr>
              <a:t>great</a:t>
            </a:r>
            <a:r>
              <a:rPr lang="nb-NO" sz="1800" dirty="0">
                <a:solidFill>
                  <a:schemeClr val="tx1"/>
                </a:solidFill>
              </a:rPr>
              <a:t> </a:t>
            </a:r>
            <a:r>
              <a:rPr lang="nb-NO" sz="1800" dirty="0" err="1">
                <a:solidFill>
                  <a:schemeClr val="tx1"/>
                </a:solidFill>
              </a:rPr>
              <a:t>since</a:t>
            </a:r>
            <a:r>
              <a:rPr lang="nb-NO" sz="1800" dirty="0">
                <a:solidFill>
                  <a:schemeClr val="tx1"/>
                </a:solidFill>
              </a:rPr>
              <a:t> it </a:t>
            </a:r>
            <a:r>
              <a:rPr lang="nb-NO" sz="1800" dirty="0" err="1">
                <a:solidFill>
                  <a:schemeClr val="tx1"/>
                </a:solidFill>
              </a:rPr>
              <a:t>contains</a:t>
            </a:r>
            <a:r>
              <a:rPr lang="nb-NO" sz="1800" dirty="0">
                <a:solidFill>
                  <a:schemeClr val="tx1"/>
                </a:solidFill>
              </a:rPr>
              <a:t> </a:t>
            </a:r>
            <a:r>
              <a:rPr lang="nb-NO" sz="1800" dirty="0" err="1">
                <a:solidFill>
                  <a:schemeClr val="tx1"/>
                </a:solidFill>
              </a:rPr>
              <a:t>information</a:t>
            </a:r>
            <a:r>
              <a:rPr lang="nb-NO" sz="1800" dirty="0">
                <a:solidFill>
                  <a:schemeClr val="tx1"/>
                </a:solidFill>
              </a:rPr>
              <a:t> </a:t>
            </a:r>
            <a:r>
              <a:rPr lang="nb-NO" sz="1800" dirty="0" err="1">
                <a:solidFill>
                  <a:schemeClr val="tx1"/>
                </a:solidFill>
              </a:rPr>
              <a:t>about</a:t>
            </a:r>
            <a:r>
              <a:rPr lang="nb-NO" sz="1800" dirty="0">
                <a:solidFill>
                  <a:schemeClr val="tx1"/>
                </a:solidFill>
              </a:rPr>
              <a:t> </a:t>
            </a:r>
            <a:r>
              <a:rPr lang="nb-NO" sz="1800" dirty="0" err="1">
                <a:solidFill>
                  <a:schemeClr val="tx1"/>
                </a:solidFill>
              </a:rPr>
              <a:t>the</a:t>
            </a:r>
            <a:r>
              <a:rPr lang="nb-NO" sz="1800" dirty="0">
                <a:solidFill>
                  <a:schemeClr val="tx1"/>
                </a:solidFill>
              </a:rPr>
              <a:t> </a:t>
            </a:r>
            <a:r>
              <a:rPr lang="nb-NO" sz="1800" dirty="0" err="1">
                <a:solidFill>
                  <a:schemeClr val="tx1"/>
                </a:solidFill>
              </a:rPr>
              <a:t>velocity</a:t>
            </a:r>
            <a:r>
              <a:rPr lang="nb-NO" sz="1800" dirty="0">
                <a:solidFill>
                  <a:schemeClr val="tx1"/>
                </a:solidFill>
              </a:rPr>
              <a:t> </a:t>
            </a:r>
            <a:r>
              <a:rPr lang="nb-NO" sz="1800" dirty="0" err="1">
                <a:solidFill>
                  <a:schemeClr val="tx1"/>
                </a:solidFill>
              </a:rPr>
              <a:t>profile</a:t>
            </a:r>
            <a:r>
              <a:rPr lang="nb-NO" sz="1800" dirty="0">
                <a:solidFill>
                  <a:schemeClr val="tx1"/>
                </a:solidFill>
              </a:rPr>
              <a:t>. </a:t>
            </a:r>
          </a:p>
          <a:p>
            <a:r>
              <a:rPr lang="nb-NO" sz="1800" dirty="0">
                <a:solidFill>
                  <a:schemeClr val="tx1"/>
                </a:solidFill>
              </a:rPr>
              <a:t/>
            </a:r>
            <a:br>
              <a:rPr lang="nb-NO" sz="1800" dirty="0">
                <a:solidFill>
                  <a:schemeClr val="tx1"/>
                </a:solidFill>
              </a:rPr>
            </a:br>
            <a:r>
              <a:rPr lang="nb-NO" sz="1800" dirty="0">
                <a:solidFill>
                  <a:schemeClr val="tx1"/>
                </a:solidFill>
              </a:rPr>
              <a:t>The </a:t>
            </a:r>
            <a:r>
              <a:rPr lang="nb-NO" sz="1800" dirty="0" err="1">
                <a:solidFill>
                  <a:schemeClr val="tx1"/>
                </a:solidFill>
              </a:rPr>
              <a:t>high</a:t>
            </a:r>
            <a:r>
              <a:rPr lang="nb-NO" sz="1800" dirty="0">
                <a:solidFill>
                  <a:schemeClr val="tx1"/>
                </a:solidFill>
              </a:rPr>
              <a:t> </a:t>
            </a:r>
            <a:r>
              <a:rPr lang="nb-NO" sz="1800" dirty="0" err="1">
                <a:solidFill>
                  <a:schemeClr val="tx1"/>
                </a:solidFill>
              </a:rPr>
              <a:t>frequencies</a:t>
            </a:r>
            <a:r>
              <a:rPr lang="nb-NO" sz="1800" dirty="0">
                <a:solidFill>
                  <a:schemeClr val="tx1"/>
                </a:solidFill>
              </a:rPr>
              <a:t> </a:t>
            </a:r>
            <a:r>
              <a:rPr lang="nb-NO" sz="1800" dirty="0" err="1">
                <a:solidFill>
                  <a:schemeClr val="tx1"/>
                </a:solidFill>
              </a:rPr>
              <a:t>are</a:t>
            </a:r>
            <a:r>
              <a:rPr lang="nb-NO" sz="1800" dirty="0">
                <a:solidFill>
                  <a:schemeClr val="tx1"/>
                </a:solidFill>
              </a:rPr>
              <a:t> not </a:t>
            </a:r>
            <a:r>
              <a:rPr lang="nb-NO" sz="1800" dirty="0" err="1">
                <a:solidFill>
                  <a:schemeClr val="tx1"/>
                </a:solidFill>
              </a:rPr>
              <a:t>important</a:t>
            </a:r>
            <a:r>
              <a:rPr lang="nb-NO" sz="1800" dirty="0">
                <a:solidFill>
                  <a:schemeClr val="tx1"/>
                </a:solidFill>
              </a:rPr>
              <a:t>. </a:t>
            </a:r>
          </a:p>
          <a:p>
            <a:r>
              <a:rPr lang="nb-NO" sz="1800" dirty="0" err="1">
                <a:solidFill>
                  <a:schemeClr val="tx1"/>
                </a:solidFill>
              </a:rPr>
              <a:t>Take</a:t>
            </a:r>
            <a:r>
              <a:rPr lang="nb-NO" sz="1800" dirty="0">
                <a:solidFill>
                  <a:schemeClr val="tx1"/>
                </a:solidFill>
              </a:rPr>
              <a:t> </a:t>
            </a:r>
            <a:r>
              <a:rPr lang="nb-NO" sz="1800" dirty="0" err="1">
                <a:solidFill>
                  <a:schemeClr val="tx1"/>
                </a:solidFill>
              </a:rPr>
              <a:t>out</a:t>
            </a:r>
            <a:r>
              <a:rPr lang="nb-NO" sz="1800" dirty="0">
                <a:solidFill>
                  <a:schemeClr val="tx1"/>
                </a:solidFill>
              </a:rPr>
              <a:t> </a:t>
            </a:r>
            <a:r>
              <a:rPr lang="nb-NO" sz="1800" dirty="0" err="1">
                <a:solidFill>
                  <a:schemeClr val="tx1"/>
                </a:solidFill>
              </a:rPr>
              <a:t>low</a:t>
            </a:r>
            <a:r>
              <a:rPr lang="nb-NO" sz="1800" dirty="0">
                <a:solidFill>
                  <a:schemeClr val="tx1"/>
                </a:solidFill>
              </a:rPr>
              <a:t> </a:t>
            </a:r>
            <a:r>
              <a:rPr lang="nb-NO" sz="1800" dirty="0" err="1">
                <a:solidFill>
                  <a:schemeClr val="tx1"/>
                </a:solidFill>
              </a:rPr>
              <a:t>frequencies</a:t>
            </a:r>
            <a:r>
              <a:rPr lang="nb-NO" sz="1800" dirty="0">
                <a:solidFill>
                  <a:schemeClr val="tx1"/>
                </a:solidFill>
              </a:rPr>
              <a:t>, and </a:t>
            </a:r>
            <a:r>
              <a:rPr lang="nb-NO" sz="1800" dirty="0" err="1">
                <a:solidFill>
                  <a:schemeClr val="tx1"/>
                </a:solidFill>
              </a:rPr>
              <a:t>the</a:t>
            </a:r>
            <a:r>
              <a:rPr lang="nb-NO" sz="1800" dirty="0">
                <a:solidFill>
                  <a:schemeClr val="tx1"/>
                </a:solidFill>
              </a:rPr>
              <a:t> gradient </a:t>
            </a:r>
            <a:r>
              <a:rPr lang="nb-NO" sz="1800" dirty="0" err="1">
                <a:solidFill>
                  <a:schemeClr val="tx1"/>
                </a:solidFill>
              </a:rPr>
              <a:t>will</a:t>
            </a:r>
            <a:r>
              <a:rPr lang="nb-NO" sz="1800" dirty="0">
                <a:solidFill>
                  <a:schemeClr val="tx1"/>
                </a:solidFill>
              </a:rPr>
              <a:t> </a:t>
            </a:r>
            <a:r>
              <a:rPr lang="nb-NO" sz="1800" dirty="0" err="1">
                <a:solidFill>
                  <a:schemeClr val="tx1"/>
                </a:solidFill>
              </a:rPr>
              <a:t>change</a:t>
            </a:r>
            <a:r>
              <a:rPr lang="nb-NO" sz="1800" dirty="0">
                <a:solidFill>
                  <a:schemeClr val="tx1"/>
                </a:solidFill>
              </a:rPr>
              <a:t>.</a:t>
            </a:r>
          </a:p>
          <a:p>
            <a:endParaRPr lang="nb-NO" dirty="0"/>
          </a:p>
          <a:p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4231858" y="687986"/>
                <a:ext cx="2964072" cy="67217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nb-NO" b="0" i="1" smtClean="0">
                          <a:latin typeface="Cambria Math" panose="02040503050406030204" pitchFamily="18" charset="0"/>
                        </a:rPr>
                        <m:t>𝐹</m:t>
                      </m:r>
                      <m:d>
                        <m:dPr>
                          <m:ctrlPr>
                            <a:rPr lang="nb-NO" b="0" i="1" smtClean="0">
                              <a:latin typeface="Cambria Math" charset="0"/>
                            </a:rPr>
                          </m:ctrlPr>
                        </m:dPr>
                        <m:e>
                          <m:r>
                            <a:rPr lang="nb-NO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</m:d>
                      <m:r>
                        <a:rPr lang="nb-NO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nb-NO" b="0" i="1" smtClean="0"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nb-NO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nb-NO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nary>
                        <m:naryPr>
                          <m:chr m:val="∑"/>
                          <m:supHide m:val="on"/>
                          <m:ctrlPr>
                            <a:rPr lang="nb-NO" b="0" i="1" smtClean="0">
                              <a:latin typeface="Cambria Math" charset="0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nb-NO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𝜔</m:t>
                          </m:r>
                        </m:sub>
                        <m:sup/>
                        <m:e>
                          <m:r>
                            <a:rPr lang="nb-NO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sSup>
                            <m:sSupPr>
                              <m:ctrlPr>
                                <a:rPr lang="nb-NO" b="0" i="1" smtClean="0">
                                  <a:latin typeface="Cambria Math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nb-NO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nb-NO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p>
                          <m:r>
                            <a:rPr lang="nb-NO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nb-NO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𝜔</m:t>
                          </m:r>
                          <m:r>
                            <a:rPr lang="nb-NO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)∆</m:t>
                          </m:r>
                          <m:r>
                            <a:rPr lang="nb-NO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𝑃</m:t>
                          </m:r>
                          <m:r>
                            <a:rPr lang="nb-NO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nb-NO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𝜔</m:t>
                          </m:r>
                          <m:r>
                            <a:rPr lang="nb-NO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e>
                      </m:nary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31858" y="687986"/>
                <a:ext cx="2964072" cy="67217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4629423" y="1442961"/>
                <a:ext cx="136146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nb-NO" b="0" i="1" smtClean="0">
                          <a:latin typeface="Cambria Math" panose="02040503050406030204" pitchFamily="18" charset="0"/>
                        </a:rPr>
                        <m:t>𝑔</m:t>
                      </m:r>
                      <m:r>
                        <a:rPr lang="nb-NO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nb-NO" b="0" i="1" smtClean="0">
                          <a:latin typeface="Cambria Math" panose="02040503050406030204" pitchFamily="18" charset="0"/>
                        </a:rPr>
                        <m:t>𝛻</m:t>
                      </m:r>
                      <m:r>
                        <a:rPr lang="nb-NO" i="1">
                          <a:latin typeface="Cambria Math" panose="02040503050406030204" pitchFamily="18" charset="0"/>
                        </a:rPr>
                        <m:t>𝐹</m:t>
                      </m:r>
                      <m:d>
                        <m:dPr>
                          <m:ctrlPr>
                            <a:rPr lang="nb-NO" i="1">
                              <a:latin typeface="Cambria Math" charset="0"/>
                            </a:rPr>
                          </m:ctrlPr>
                        </m:dPr>
                        <m:e>
                          <m:r>
                            <a:rPr lang="nb-NO" i="1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29423" y="1442961"/>
                <a:ext cx="1361463" cy="369332"/>
              </a:xfrm>
              <a:prstGeom prst="rect">
                <a:avLst/>
              </a:prstGeom>
              <a:blipFill>
                <a:blip r:embed="rId3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/>
              <p:cNvSpPr/>
              <p:nvPr/>
            </p:nvSpPr>
            <p:spPr>
              <a:xfrm>
                <a:off x="4629422" y="1831400"/>
                <a:ext cx="151349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nb-NO" b="0" i="1" smtClean="0">
                          <a:latin typeface="Cambria Math" panose="02040503050406030204" pitchFamily="18" charset="0"/>
                        </a:rPr>
                        <m:t>𝐻</m:t>
                      </m:r>
                      <m:r>
                        <a:rPr lang="nb-NO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nb-NO" b="0" i="1" smtClean="0">
                              <a:latin typeface="Cambria Math" charset="0"/>
                            </a:rPr>
                          </m:ctrlPr>
                        </m:sSupPr>
                        <m:e>
                          <m:r>
                            <a:rPr lang="nb-NO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𝛻</m:t>
                          </m:r>
                        </m:e>
                        <m:sup>
                          <m:r>
                            <a:rPr lang="nb-NO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nb-NO" i="1">
                          <a:latin typeface="Cambria Math" panose="02040503050406030204" pitchFamily="18" charset="0"/>
                        </a:rPr>
                        <m:t>𝐹</m:t>
                      </m:r>
                      <m:d>
                        <m:dPr>
                          <m:ctrlPr>
                            <a:rPr lang="nb-NO" i="1">
                              <a:latin typeface="Cambria Math" charset="0"/>
                            </a:rPr>
                          </m:ctrlPr>
                        </m:dPr>
                        <m:e>
                          <m:r>
                            <a:rPr lang="nb-NO" i="1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29422" y="1831400"/>
                <a:ext cx="1513491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4629423" y="2283535"/>
                <a:ext cx="159710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nb-NO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r>
                        <a:rPr lang="nb-NO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𝑚</m:t>
                      </m:r>
                      <m:r>
                        <a:rPr lang="nb-NO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nb-NO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nb-NO" b="0" i="1" smtClean="0">
                              <a:latin typeface="Cambria Math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nb-NO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𝐻</m:t>
                          </m:r>
                        </m:e>
                        <m:sup>
                          <m:r>
                            <a:rPr lang="nb-NO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  <m:r>
                        <a:rPr lang="nb-NO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𝑔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29423" y="2283535"/>
                <a:ext cx="1597104" cy="369332"/>
              </a:xfrm>
              <a:prstGeom prst="rect">
                <a:avLst/>
              </a:prstGeom>
              <a:blipFill>
                <a:blip r:embed="rId5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7288696" y="839406"/>
            <a:ext cx="38864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err="1"/>
              <a:t>Misfit</a:t>
            </a:r>
            <a:r>
              <a:rPr lang="nb-NO" dirty="0"/>
              <a:t> </a:t>
            </a:r>
            <a:r>
              <a:rPr lang="nb-NO" dirty="0" err="1"/>
              <a:t>function</a:t>
            </a:r>
            <a:r>
              <a:rPr lang="nb-NO" dirty="0"/>
              <a:t> is sum over </a:t>
            </a:r>
            <a:r>
              <a:rPr lang="nb-NO" dirty="0" err="1"/>
              <a:t>frequencies</a:t>
            </a:r>
            <a:endParaRPr lang="en-GB" dirty="0"/>
          </a:p>
        </p:txBody>
      </p:sp>
      <p:sp>
        <p:nvSpPr>
          <p:cNvPr id="14" name="TextBox 13"/>
          <p:cNvSpPr txBox="1"/>
          <p:nvPr/>
        </p:nvSpPr>
        <p:spPr>
          <a:xfrm>
            <a:off x="7288696" y="1442961"/>
            <a:ext cx="38864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Gradient </a:t>
            </a:r>
            <a:r>
              <a:rPr lang="nb-NO" dirty="0" err="1"/>
              <a:t>of</a:t>
            </a:r>
            <a:r>
              <a:rPr lang="nb-NO" dirty="0"/>
              <a:t> </a:t>
            </a:r>
            <a:r>
              <a:rPr lang="nb-NO" dirty="0" err="1"/>
              <a:t>misfit</a:t>
            </a:r>
            <a:r>
              <a:rPr lang="nb-NO" dirty="0"/>
              <a:t> </a:t>
            </a:r>
            <a:r>
              <a:rPr lang="nb-NO" dirty="0" err="1"/>
              <a:t>function</a:t>
            </a:r>
            <a:endParaRPr lang="en-GB" dirty="0"/>
          </a:p>
        </p:txBody>
      </p:sp>
      <p:sp>
        <p:nvSpPr>
          <p:cNvPr id="15" name="TextBox 14"/>
          <p:cNvSpPr txBox="1"/>
          <p:nvPr/>
        </p:nvSpPr>
        <p:spPr>
          <a:xfrm>
            <a:off x="7288696" y="1812293"/>
            <a:ext cx="38864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err="1"/>
              <a:t>Hessian</a:t>
            </a:r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7288696" y="2283535"/>
            <a:ext cx="38864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Model </a:t>
            </a:r>
            <a:r>
              <a:rPr lang="nb-NO" dirty="0" err="1"/>
              <a:t>update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71657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err="1"/>
              <a:t>Slab</a:t>
            </a:r>
            <a:r>
              <a:rPr lang="nb-NO" dirty="0"/>
              <a:t> </a:t>
            </a:r>
            <a:r>
              <a:rPr lang="nb-NO" dirty="0" err="1"/>
              <a:t>velocity</a:t>
            </a:r>
            <a:r>
              <a:rPr lang="nb-NO" dirty="0"/>
              <a:t> </a:t>
            </a:r>
            <a:r>
              <a:rPr lang="nb-NO" dirty="0" err="1"/>
              <a:t>model</a:t>
            </a:r>
            <a:r>
              <a:rPr lang="nb-NO" dirty="0"/>
              <a:t> and tau-data for p=0</a:t>
            </a: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72741" y="2276670"/>
            <a:ext cx="5735609" cy="303965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21477" y="2200972"/>
            <a:ext cx="5850253" cy="311535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128919" y="5532978"/>
            <a:ext cx="26444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Model parameters M=100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7281157" y="5532978"/>
            <a:ext cx="33560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# </a:t>
            </a:r>
            <a:r>
              <a:rPr lang="nb-NO" dirty="0" err="1"/>
              <a:t>frequencies</a:t>
            </a:r>
            <a:r>
              <a:rPr lang="nb-NO" dirty="0"/>
              <a:t> N=120 (up to 30 </a:t>
            </a:r>
            <a:r>
              <a:rPr lang="nb-NO" dirty="0" err="1"/>
              <a:t>Hz</a:t>
            </a:r>
            <a:r>
              <a:rPr lang="nb-NO" dirty="0"/>
              <a:t>)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838200" y="4344265"/>
                <a:ext cx="43973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nb-NO" i="1">
                              <a:latin typeface="Cambria Math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nb-NO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nb-NO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4344265"/>
                <a:ext cx="439736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248305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Gradient and </a:t>
            </a:r>
            <a:r>
              <a:rPr lang="nb-NO" dirty="0" err="1"/>
              <a:t>velocity</a:t>
            </a:r>
            <a:r>
              <a:rPr lang="nb-NO" dirty="0"/>
              <a:t> </a:t>
            </a:r>
            <a:r>
              <a:rPr lang="nb-NO" dirty="0" err="1"/>
              <a:t>updates</a:t>
            </a:r>
            <a:r>
              <a:rPr lang="nb-NO" dirty="0"/>
              <a:t> (GN </a:t>
            </a:r>
            <a:r>
              <a:rPr lang="nb-NO" dirty="0" err="1"/>
              <a:t>inversion</a:t>
            </a:r>
            <a:r>
              <a:rPr lang="nb-NO" dirty="0"/>
              <a:t>)</a:t>
            </a: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32691" y="2192694"/>
            <a:ext cx="6269483" cy="333565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93747" y="2256003"/>
            <a:ext cx="6042543" cy="316328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493702" y="1356390"/>
            <a:ext cx="32045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Start </a:t>
            </a:r>
            <a:r>
              <a:rPr lang="nb-NO" dirty="0" err="1"/>
              <a:t>model</a:t>
            </a:r>
            <a:r>
              <a:rPr lang="nb-NO" dirty="0"/>
              <a:t>: </a:t>
            </a:r>
            <a:r>
              <a:rPr lang="nb-NO" dirty="0" err="1"/>
              <a:t>Constant</a:t>
            </a:r>
            <a:r>
              <a:rPr lang="nb-NO" dirty="0"/>
              <a:t> </a:t>
            </a:r>
            <a:r>
              <a:rPr lang="nb-NO" dirty="0" err="1"/>
              <a:t>velocity</a:t>
            </a:r>
            <a:endParaRPr lang="nb-NO" dirty="0"/>
          </a:p>
          <a:p>
            <a:r>
              <a:rPr lang="nb-NO" dirty="0" err="1"/>
              <a:t>Iterations</a:t>
            </a:r>
            <a:r>
              <a:rPr lang="nb-NO" dirty="0"/>
              <a:t> 1,2,3 and 10</a:t>
            </a:r>
            <a:endParaRPr lang="en-GB" dirty="0"/>
          </a:p>
        </p:txBody>
      </p:sp>
      <p:sp>
        <p:nvSpPr>
          <p:cNvPr id="3" name="Star: 8 Points 2"/>
          <p:cNvSpPr/>
          <p:nvPr/>
        </p:nvSpPr>
        <p:spPr>
          <a:xfrm>
            <a:off x="2808608" y="2595155"/>
            <a:ext cx="243840" cy="217714"/>
          </a:xfrm>
          <a:prstGeom prst="star8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/>
              <a:t>1</a:t>
            </a:r>
            <a:endParaRPr lang="en-GB" dirty="0"/>
          </a:p>
        </p:txBody>
      </p:sp>
      <p:sp>
        <p:nvSpPr>
          <p:cNvPr id="7" name="Star: 8 Points 6"/>
          <p:cNvSpPr/>
          <p:nvPr/>
        </p:nvSpPr>
        <p:spPr>
          <a:xfrm>
            <a:off x="3710038" y="2667426"/>
            <a:ext cx="243840" cy="217714"/>
          </a:xfrm>
          <a:prstGeom prst="star8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/>
              <a:t>2</a:t>
            </a:r>
            <a:endParaRPr lang="en-GB" dirty="0"/>
          </a:p>
        </p:txBody>
      </p:sp>
      <p:sp>
        <p:nvSpPr>
          <p:cNvPr id="8" name="Star: 8 Points 7"/>
          <p:cNvSpPr/>
          <p:nvPr/>
        </p:nvSpPr>
        <p:spPr>
          <a:xfrm>
            <a:off x="3958139" y="2704012"/>
            <a:ext cx="243840" cy="217714"/>
          </a:xfrm>
          <a:prstGeom prst="star8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/>
              <a:t>3</a:t>
            </a:r>
            <a:endParaRPr lang="en-GB" dirty="0"/>
          </a:p>
        </p:txBody>
      </p:sp>
      <p:sp>
        <p:nvSpPr>
          <p:cNvPr id="9" name="Star: 8 Points 8"/>
          <p:cNvSpPr/>
          <p:nvPr/>
        </p:nvSpPr>
        <p:spPr>
          <a:xfrm>
            <a:off x="9326974" y="3642805"/>
            <a:ext cx="243840" cy="217714"/>
          </a:xfrm>
          <a:prstGeom prst="star8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/>
              <a:t>1</a:t>
            </a:r>
            <a:endParaRPr lang="en-GB" dirty="0"/>
          </a:p>
        </p:txBody>
      </p:sp>
      <p:sp>
        <p:nvSpPr>
          <p:cNvPr id="10" name="Star: 8 Points 9"/>
          <p:cNvSpPr/>
          <p:nvPr/>
        </p:nvSpPr>
        <p:spPr>
          <a:xfrm>
            <a:off x="9644930" y="3621798"/>
            <a:ext cx="243840" cy="217714"/>
          </a:xfrm>
          <a:prstGeom prst="star8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/>
              <a:t>2</a:t>
            </a:r>
            <a:endParaRPr lang="en-GB" dirty="0"/>
          </a:p>
        </p:txBody>
      </p:sp>
      <p:sp>
        <p:nvSpPr>
          <p:cNvPr id="11" name="Star: 8 Points 10"/>
          <p:cNvSpPr/>
          <p:nvPr/>
        </p:nvSpPr>
        <p:spPr>
          <a:xfrm>
            <a:off x="9888770" y="3621798"/>
            <a:ext cx="243840" cy="217714"/>
          </a:xfrm>
          <a:prstGeom prst="star8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/>
              <a:t>3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7334566" y="1356390"/>
                <a:ext cx="43973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nb-NO" i="1">
                              <a:latin typeface="Cambria Math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nb-NO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nb-NO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34566" y="1356390"/>
                <a:ext cx="439736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1327564" y="5601452"/>
            <a:ext cx="329476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400" dirty="0"/>
              <a:t>The gradients have </a:t>
            </a:r>
            <a:r>
              <a:rPr lang="nb-NO" sz="1400" dirty="0" err="1"/>
              <a:t>layer</a:t>
            </a:r>
            <a:r>
              <a:rPr lang="nb-NO" sz="1400" dirty="0"/>
              <a:t> or </a:t>
            </a:r>
            <a:r>
              <a:rPr lang="nb-NO" sz="1400" dirty="0" err="1"/>
              <a:t>box</a:t>
            </a:r>
            <a:r>
              <a:rPr lang="nb-NO" sz="1400" dirty="0"/>
              <a:t>- </a:t>
            </a:r>
            <a:r>
              <a:rPr lang="nb-NO" sz="1400" dirty="0" err="1"/>
              <a:t>structure</a:t>
            </a:r>
            <a:r>
              <a:rPr lang="nb-NO" sz="1400" dirty="0"/>
              <a:t>.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36021689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err="1"/>
              <a:t>Hessian</a:t>
            </a:r>
            <a:r>
              <a:rPr lang="nb-NO" dirty="0"/>
              <a:t> and </a:t>
            </a:r>
            <a:r>
              <a:rPr lang="nb-NO" dirty="0" err="1"/>
              <a:t>its</a:t>
            </a:r>
            <a:r>
              <a:rPr lang="nb-NO" dirty="0"/>
              <a:t> inverse (</a:t>
            </a:r>
            <a:r>
              <a:rPr lang="nb-NO" dirty="0" err="1"/>
              <a:t>iteration</a:t>
            </a:r>
            <a:r>
              <a:rPr lang="nb-NO" dirty="0"/>
              <a:t> 10)</a:t>
            </a:r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5387" y="1882937"/>
            <a:ext cx="5173263" cy="415397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61955" y="1882937"/>
            <a:ext cx="5191979" cy="419026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786694" y="5942285"/>
            <a:ext cx="476494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400" dirty="0" err="1"/>
              <a:t>Since</a:t>
            </a:r>
            <a:r>
              <a:rPr lang="nb-NO" sz="1400" dirty="0"/>
              <a:t> </a:t>
            </a:r>
            <a:r>
              <a:rPr lang="nb-NO" sz="1400" dirty="0" err="1"/>
              <a:t>the</a:t>
            </a:r>
            <a:r>
              <a:rPr lang="nb-NO" sz="1400" dirty="0"/>
              <a:t> gradients have </a:t>
            </a:r>
            <a:r>
              <a:rPr lang="nb-NO" sz="1400" dirty="0" err="1"/>
              <a:t>layer-structure</a:t>
            </a:r>
            <a:r>
              <a:rPr lang="nb-NO" sz="1400" dirty="0"/>
              <a:t>, </a:t>
            </a:r>
            <a:br>
              <a:rPr lang="nb-NO" sz="1400" dirty="0"/>
            </a:br>
            <a:r>
              <a:rPr lang="nb-NO" sz="1400" dirty="0" err="1"/>
              <a:t>the</a:t>
            </a:r>
            <a:r>
              <a:rPr lang="nb-NO" sz="1400" dirty="0"/>
              <a:t> inverse </a:t>
            </a:r>
            <a:r>
              <a:rPr lang="nb-NO" sz="1400" dirty="0" err="1"/>
              <a:t>Hessians</a:t>
            </a:r>
            <a:r>
              <a:rPr lang="nb-NO" sz="1400" dirty="0"/>
              <a:t> do not </a:t>
            </a:r>
            <a:r>
              <a:rPr lang="nb-NO" sz="1400" dirty="0" err="1"/>
              <a:t>need</a:t>
            </a:r>
            <a:r>
              <a:rPr lang="nb-NO" sz="1400" dirty="0"/>
              <a:t> to do a </a:t>
            </a:r>
            <a:r>
              <a:rPr lang="nb-NO" sz="1400" dirty="0" err="1"/>
              <a:t>big</a:t>
            </a:r>
            <a:r>
              <a:rPr lang="nb-NO" sz="1400" dirty="0"/>
              <a:t> </a:t>
            </a:r>
            <a:r>
              <a:rPr lang="nb-NO" sz="1400" dirty="0" err="1"/>
              <a:t>job</a:t>
            </a:r>
            <a:r>
              <a:rPr lang="nb-NO" sz="1400" dirty="0"/>
              <a:t>. </a:t>
            </a:r>
            <a:br>
              <a:rPr lang="nb-NO" sz="1400" dirty="0"/>
            </a:br>
            <a:r>
              <a:rPr lang="nb-NO" sz="1400" dirty="0"/>
              <a:t>No </a:t>
            </a:r>
            <a:r>
              <a:rPr lang="nb-NO" sz="1400" dirty="0" err="1"/>
              <a:t>stabilization</a:t>
            </a:r>
            <a:r>
              <a:rPr lang="nb-NO" sz="1400" dirty="0"/>
              <a:t> is </a:t>
            </a:r>
            <a:r>
              <a:rPr lang="nb-NO" sz="1400" dirty="0" err="1"/>
              <a:t>needed</a:t>
            </a:r>
            <a:r>
              <a:rPr lang="nb-NO" sz="1400" dirty="0"/>
              <a:t>. 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5611501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Gradients </a:t>
            </a:r>
            <a:r>
              <a:rPr lang="nb-NO" dirty="0" err="1"/>
              <a:t>without</a:t>
            </a:r>
            <a:r>
              <a:rPr lang="nb-NO" dirty="0"/>
              <a:t> and </a:t>
            </a:r>
            <a:r>
              <a:rPr lang="nb-NO" dirty="0" err="1"/>
              <a:t>with</a:t>
            </a:r>
            <a:r>
              <a:rPr lang="nb-NO" dirty="0"/>
              <a:t> </a:t>
            </a:r>
            <a:r>
              <a:rPr lang="nb-NO" dirty="0" err="1"/>
              <a:t>low</a:t>
            </a:r>
            <a:r>
              <a:rPr lang="nb-NO" dirty="0"/>
              <a:t> </a:t>
            </a:r>
            <a:r>
              <a:rPr lang="nb-NO" dirty="0" err="1"/>
              <a:t>frequencies</a:t>
            </a:r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58597" y="2174032"/>
            <a:ext cx="6244181" cy="3371091"/>
          </a:xfrm>
          <a:prstGeom prst="rect">
            <a:avLst/>
          </a:prstGeom>
        </p:spPr>
      </p:pic>
      <p:pic>
        <p:nvPicPr>
          <p:cNvPr id="8" name="Content Placeholder 3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51927" y="2192694"/>
            <a:ext cx="6176865" cy="3286375"/>
          </a:xfrm>
          <a:prstGeom prst="rect">
            <a:avLst/>
          </a:prstGeom>
        </p:spPr>
      </p:pic>
      <p:sp>
        <p:nvSpPr>
          <p:cNvPr id="5" name="Star: 8 Points 4"/>
          <p:cNvSpPr/>
          <p:nvPr/>
        </p:nvSpPr>
        <p:spPr>
          <a:xfrm>
            <a:off x="9021945" y="3512941"/>
            <a:ext cx="243840" cy="217714"/>
          </a:xfrm>
          <a:prstGeom prst="star8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/>
              <a:t>1</a:t>
            </a:r>
            <a:endParaRPr lang="en-GB" dirty="0"/>
          </a:p>
        </p:txBody>
      </p:sp>
      <p:sp>
        <p:nvSpPr>
          <p:cNvPr id="6" name="Star: 8 Points 5"/>
          <p:cNvSpPr/>
          <p:nvPr/>
        </p:nvSpPr>
        <p:spPr>
          <a:xfrm>
            <a:off x="9557844" y="2829318"/>
            <a:ext cx="243840" cy="217714"/>
          </a:xfrm>
          <a:prstGeom prst="star8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/>
              <a:t>2</a:t>
            </a:r>
            <a:endParaRPr lang="en-GB" dirty="0"/>
          </a:p>
        </p:txBody>
      </p:sp>
      <p:sp>
        <p:nvSpPr>
          <p:cNvPr id="7" name="Star: 8 Points 6"/>
          <p:cNvSpPr/>
          <p:nvPr/>
        </p:nvSpPr>
        <p:spPr>
          <a:xfrm>
            <a:off x="9897478" y="2829318"/>
            <a:ext cx="243840" cy="217714"/>
          </a:xfrm>
          <a:prstGeom prst="star8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/>
              <a:t>3</a:t>
            </a:r>
            <a:endParaRPr lang="en-GB" dirty="0"/>
          </a:p>
        </p:txBody>
      </p:sp>
      <p:sp>
        <p:nvSpPr>
          <p:cNvPr id="9" name="Star: 8 Points 8"/>
          <p:cNvSpPr/>
          <p:nvPr/>
        </p:nvSpPr>
        <p:spPr>
          <a:xfrm>
            <a:off x="3085088" y="2580135"/>
            <a:ext cx="243840" cy="217714"/>
          </a:xfrm>
          <a:prstGeom prst="star8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/>
              <a:t>1</a:t>
            </a:r>
            <a:endParaRPr lang="en-GB" dirty="0"/>
          </a:p>
        </p:txBody>
      </p:sp>
      <p:sp>
        <p:nvSpPr>
          <p:cNvPr id="10" name="Star: 8 Points 9"/>
          <p:cNvSpPr/>
          <p:nvPr/>
        </p:nvSpPr>
        <p:spPr>
          <a:xfrm>
            <a:off x="3928311" y="2688992"/>
            <a:ext cx="243840" cy="217714"/>
          </a:xfrm>
          <a:prstGeom prst="star8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/>
              <a:t>2</a:t>
            </a:r>
            <a:endParaRPr lang="en-GB" dirty="0"/>
          </a:p>
        </p:txBody>
      </p:sp>
      <p:sp>
        <p:nvSpPr>
          <p:cNvPr id="11" name="Star: 8 Points 10"/>
          <p:cNvSpPr/>
          <p:nvPr/>
        </p:nvSpPr>
        <p:spPr>
          <a:xfrm>
            <a:off x="4172151" y="2611604"/>
            <a:ext cx="243840" cy="217714"/>
          </a:xfrm>
          <a:prstGeom prst="star8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/>
              <a:t>3</a:t>
            </a:r>
            <a:endParaRPr lang="en-GB" dirty="0"/>
          </a:p>
        </p:txBody>
      </p:sp>
      <p:sp>
        <p:nvSpPr>
          <p:cNvPr id="15" name="TextBox 14"/>
          <p:cNvSpPr txBox="1"/>
          <p:nvPr/>
        </p:nvSpPr>
        <p:spPr>
          <a:xfrm>
            <a:off x="8195063" y="3161044"/>
            <a:ext cx="15267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err="1">
                <a:solidFill>
                  <a:schemeClr val="accent1">
                    <a:lumMod val="50000"/>
                  </a:schemeClr>
                </a:solidFill>
              </a:rPr>
              <a:t>f</a:t>
            </a:r>
            <a:r>
              <a:rPr lang="nb-NO" sz="1100" dirty="0" err="1">
                <a:solidFill>
                  <a:schemeClr val="accent1">
                    <a:lumMod val="50000"/>
                  </a:schemeClr>
                </a:solidFill>
              </a:rPr>
              <a:t>min</a:t>
            </a:r>
            <a:r>
              <a:rPr lang="nb-NO" dirty="0">
                <a:solidFill>
                  <a:schemeClr val="accent1">
                    <a:lumMod val="50000"/>
                  </a:schemeClr>
                </a:solidFill>
              </a:rPr>
              <a:t>=1.25 </a:t>
            </a:r>
            <a:r>
              <a:rPr lang="nb-NO" dirty="0" err="1">
                <a:solidFill>
                  <a:schemeClr val="accent1">
                    <a:lumMod val="50000"/>
                  </a:schemeClr>
                </a:solidFill>
              </a:rPr>
              <a:t>Hz</a:t>
            </a:r>
            <a:endParaRPr lang="en-GB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523295" y="2880935"/>
            <a:ext cx="15267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err="1">
                <a:solidFill>
                  <a:schemeClr val="accent6">
                    <a:lumMod val="75000"/>
                  </a:schemeClr>
                </a:solidFill>
              </a:rPr>
              <a:t>f</a:t>
            </a:r>
            <a:r>
              <a:rPr lang="nb-NO" sz="1100" dirty="0" err="1">
                <a:solidFill>
                  <a:schemeClr val="accent6">
                    <a:lumMod val="75000"/>
                  </a:schemeClr>
                </a:solidFill>
              </a:rPr>
              <a:t>min</a:t>
            </a:r>
            <a:r>
              <a:rPr lang="nb-NO" dirty="0">
                <a:solidFill>
                  <a:schemeClr val="accent6">
                    <a:lumMod val="75000"/>
                  </a:schemeClr>
                </a:solidFill>
              </a:rPr>
              <a:t>&lt;1.25 </a:t>
            </a:r>
            <a:r>
              <a:rPr lang="nb-NO" dirty="0" err="1">
                <a:solidFill>
                  <a:schemeClr val="accent6">
                    <a:lumMod val="75000"/>
                  </a:schemeClr>
                </a:solidFill>
              </a:rPr>
              <a:t>Hz</a:t>
            </a:r>
            <a:endParaRPr lang="en-GB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5049" y="5790701"/>
            <a:ext cx="680142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US" sz="1600" dirty="0"/>
              <a:t>“What can the gradient (of the misfit function) offer you “today”?”</a:t>
            </a:r>
          </a:p>
        </p:txBody>
      </p:sp>
    </p:spTree>
    <p:extLst>
      <p:ext uri="{BB962C8B-B14F-4D97-AF65-F5344CB8AC3E}">
        <p14:creationId xmlns:p14="http://schemas.microsoft.com/office/powerpoint/2010/main" val="5619930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927" y="365125"/>
            <a:ext cx="11850851" cy="1325563"/>
          </a:xfrm>
        </p:spPr>
        <p:txBody>
          <a:bodyPr/>
          <a:lstStyle/>
          <a:p>
            <a:r>
              <a:rPr lang="nb-NO" dirty="0" err="1"/>
              <a:t>Velocity</a:t>
            </a:r>
            <a:r>
              <a:rPr lang="nb-NO" dirty="0"/>
              <a:t> </a:t>
            </a:r>
            <a:r>
              <a:rPr lang="nb-NO" dirty="0" err="1"/>
              <a:t>inversion</a:t>
            </a:r>
            <a:r>
              <a:rPr lang="nb-NO" dirty="0"/>
              <a:t> </a:t>
            </a:r>
            <a:r>
              <a:rPr lang="nb-NO" dirty="0" err="1"/>
              <a:t>without</a:t>
            </a:r>
            <a:r>
              <a:rPr lang="nb-NO" dirty="0"/>
              <a:t> and </a:t>
            </a:r>
            <a:r>
              <a:rPr lang="nb-NO" dirty="0" err="1"/>
              <a:t>with</a:t>
            </a:r>
            <a:r>
              <a:rPr lang="nb-NO" dirty="0"/>
              <a:t> </a:t>
            </a:r>
            <a:r>
              <a:rPr lang="nb-NO" dirty="0" err="1"/>
              <a:t>low</a:t>
            </a:r>
            <a:r>
              <a:rPr lang="nb-NO" dirty="0"/>
              <a:t> </a:t>
            </a:r>
            <a:r>
              <a:rPr lang="nb-NO" dirty="0" err="1"/>
              <a:t>frequencies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0520" y="1690688"/>
            <a:ext cx="9110559" cy="4654128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2527108" y="6268291"/>
                <a:ext cx="750612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b-NO" dirty="0"/>
                  <a:t>Both </a:t>
                </a:r>
                <a:r>
                  <a:rPr lang="nb-NO" dirty="0" err="1"/>
                  <a:t>models</a:t>
                </a:r>
                <a:r>
                  <a:rPr lang="nb-NO" dirty="0"/>
                  <a:t> </a:t>
                </a:r>
                <a:r>
                  <a:rPr lang="nb-NO" dirty="0" err="1"/>
                  <a:t>produce</a:t>
                </a:r>
                <a:r>
                  <a:rPr lang="nb-NO" dirty="0"/>
                  <a:t> «</a:t>
                </a:r>
                <a:r>
                  <a:rPr lang="nb-NO" dirty="0" err="1"/>
                  <a:t>exactly</a:t>
                </a:r>
                <a:r>
                  <a:rPr lang="nb-NO" dirty="0"/>
                  <a:t>» </a:t>
                </a:r>
                <a:r>
                  <a:rPr lang="nb-NO" dirty="0" err="1"/>
                  <a:t>the</a:t>
                </a:r>
                <a:r>
                  <a:rPr lang="nb-NO" dirty="0"/>
                  <a:t> same data and </a:t>
                </a:r>
                <a:r>
                  <a:rPr lang="nb-NO" dirty="0" err="1"/>
                  <a:t>reduce</a:t>
                </a:r>
                <a:r>
                  <a:rPr lang="nb-NO" dirty="0"/>
                  <a:t> </a:t>
                </a:r>
                <a:r>
                  <a:rPr lang="nb-NO" dirty="0" err="1"/>
                  <a:t>misfit</a:t>
                </a:r>
                <a:r>
                  <a:rPr lang="nb-NO" dirty="0"/>
                  <a:t> by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nb-NO" b="0" i="1" smtClean="0">
                            <a:latin typeface="Cambria Math" charset="0"/>
                          </a:rPr>
                        </m:ctrlPr>
                      </m:sSupPr>
                      <m:e>
                        <m:r>
                          <a:rPr lang="nb-NO" i="1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nb-NO" b="0" i="1" smtClean="0">
                            <a:latin typeface="Cambria Math" panose="02040503050406030204" pitchFamily="18" charset="0"/>
                          </a:rPr>
                          <m:t>−6</m:t>
                        </m:r>
                      </m:sup>
                    </m:sSup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27108" y="6268291"/>
                <a:ext cx="7506126" cy="369332"/>
              </a:xfrm>
              <a:prstGeom prst="rect">
                <a:avLst/>
              </a:prstGeom>
              <a:blipFill>
                <a:blip r:embed="rId3"/>
                <a:stretch>
                  <a:fillRect l="-731" t="-8197" b="-245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5251509" y="3103927"/>
            <a:ext cx="15267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err="1">
                <a:solidFill>
                  <a:schemeClr val="accent1">
                    <a:lumMod val="50000"/>
                  </a:schemeClr>
                </a:solidFill>
              </a:rPr>
              <a:t>f</a:t>
            </a:r>
            <a:r>
              <a:rPr lang="nb-NO" sz="1100" dirty="0" err="1">
                <a:solidFill>
                  <a:schemeClr val="accent1">
                    <a:lumMod val="50000"/>
                  </a:schemeClr>
                </a:solidFill>
              </a:rPr>
              <a:t>min</a:t>
            </a:r>
            <a:r>
              <a:rPr lang="nb-NO" dirty="0">
                <a:solidFill>
                  <a:schemeClr val="accent1">
                    <a:lumMod val="50000"/>
                  </a:schemeClr>
                </a:solidFill>
              </a:rPr>
              <a:t>=1.25 </a:t>
            </a:r>
            <a:r>
              <a:rPr lang="nb-NO" dirty="0" err="1">
                <a:solidFill>
                  <a:schemeClr val="accent1">
                    <a:lumMod val="50000"/>
                  </a:schemeClr>
                </a:solidFill>
              </a:rPr>
              <a:t>Hz</a:t>
            </a:r>
            <a:endParaRPr lang="en-GB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739469" y="2148980"/>
            <a:ext cx="15267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err="1">
                <a:solidFill>
                  <a:schemeClr val="accent6">
                    <a:lumMod val="75000"/>
                  </a:schemeClr>
                </a:solidFill>
              </a:rPr>
              <a:t>f</a:t>
            </a:r>
            <a:r>
              <a:rPr lang="nb-NO" sz="1100" dirty="0" err="1">
                <a:solidFill>
                  <a:schemeClr val="accent6">
                    <a:lumMod val="75000"/>
                  </a:schemeClr>
                </a:solidFill>
              </a:rPr>
              <a:t>min</a:t>
            </a:r>
            <a:r>
              <a:rPr lang="nb-NO" dirty="0">
                <a:solidFill>
                  <a:schemeClr val="accent6">
                    <a:lumMod val="75000"/>
                  </a:schemeClr>
                </a:solidFill>
              </a:rPr>
              <a:t>&lt;1.25 </a:t>
            </a:r>
            <a:r>
              <a:rPr lang="nb-NO" dirty="0" err="1">
                <a:solidFill>
                  <a:schemeClr val="accent6">
                    <a:lumMod val="75000"/>
                  </a:schemeClr>
                </a:solidFill>
              </a:rPr>
              <a:t>Hz</a:t>
            </a:r>
            <a:endParaRPr lang="en-GB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94244" y="2148980"/>
            <a:ext cx="2679242" cy="1426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6207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427</TotalTime>
  <Words>379</Words>
  <Application>Microsoft Macintosh PowerPoint</Application>
  <PresentationFormat>Widescreen</PresentationFormat>
  <Paragraphs>119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Calibri</vt:lpstr>
      <vt:lpstr>Calibri Light</vt:lpstr>
      <vt:lpstr>Cambria Math</vt:lpstr>
      <vt:lpstr>Arial</vt:lpstr>
      <vt:lpstr>Office Theme</vt:lpstr>
      <vt:lpstr>Low Frequencies for Inversion of Reflections</vt:lpstr>
      <vt:lpstr>Outline</vt:lpstr>
      <vt:lpstr>Motivation for tau-p reflection inversion</vt:lpstr>
      <vt:lpstr>I. FWI with Gauss-Newton method</vt:lpstr>
      <vt:lpstr>Slab velocity model and tau-data for p=0</vt:lpstr>
      <vt:lpstr>Gradient and velocity updates (GN inversion)</vt:lpstr>
      <vt:lpstr>Hessian and its inverse (iteration 10)</vt:lpstr>
      <vt:lpstr>Gradients without and with low frequencies</vt:lpstr>
      <vt:lpstr>Velocity inversion without and with low frequencies</vt:lpstr>
      <vt:lpstr>II. Scaling and streching the gradient from constant-velocity inversion  </vt:lpstr>
      <vt:lpstr>Velocity model and data (p=0 and p=0.75/c1)</vt:lpstr>
      <vt:lpstr>«Constant-velocity» gradients in pseudo-depth</vt:lpstr>
      <vt:lpstr>Scale gradients to phase velocity</vt:lpstr>
      <vt:lpstr>Residual migration («stretching»)</vt:lpstr>
      <vt:lpstr>Discussion/Conclusion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Hunting Low</dc:title>
  <dc:creator>Lasse Amundsen</dc:creator>
  <cp:lastModifiedBy>Microsoft Office User</cp:lastModifiedBy>
  <cp:revision>52</cp:revision>
  <dcterms:created xsi:type="dcterms:W3CDTF">2017-04-07T10:43:27Z</dcterms:created>
  <dcterms:modified xsi:type="dcterms:W3CDTF">2017-04-25T06:13:31Z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Parallel2010">
    <vt:lpwstr/>
  </property>
  <property fmtid="{D5CDD505-2E9C-101B-9397-08002B2CF9AE}" pid="3" name="Templatecolor">
    <vt:lpwstr/>
  </property>
  <property fmtid="{D5CDD505-2E9C-101B-9397-08002B2CF9AE}" pid="4" name="filecustomeppt">
    <vt:lpwstr>True</vt:lpwstr>
  </property>
  <property fmtid="{D5CDD505-2E9C-101B-9397-08002B2CF9AE}" pid="5" name="Pres Date">
    <vt:lpwstr/>
  </property>
</Properties>
</file>