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</p:sldMasterIdLst>
  <p:notesMasterIdLst>
    <p:notesMasterId r:id="rId40"/>
  </p:notesMasterIdLst>
  <p:sldIdLst>
    <p:sldId id="312" r:id="rId2"/>
    <p:sldId id="348" r:id="rId3"/>
    <p:sldId id="349" r:id="rId4"/>
    <p:sldId id="350" r:id="rId5"/>
    <p:sldId id="351" r:id="rId6"/>
    <p:sldId id="352" r:id="rId7"/>
    <p:sldId id="322" r:id="rId8"/>
    <p:sldId id="291" r:id="rId9"/>
    <p:sldId id="292" r:id="rId10"/>
    <p:sldId id="294" r:id="rId11"/>
    <p:sldId id="295" r:id="rId12"/>
    <p:sldId id="296" r:id="rId13"/>
    <p:sldId id="313" r:id="rId14"/>
    <p:sldId id="298" r:id="rId15"/>
    <p:sldId id="301" r:id="rId16"/>
    <p:sldId id="329" r:id="rId17"/>
    <p:sldId id="311" r:id="rId18"/>
    <p:sldId id="323" r:id="rId19"/>
    <p:sldId id="324" r:id="rId20"/>
    <p:sldId id="330" r:id="rId21"/>
    <p:sldId id="331" r:id="rId22"/>
    <p:sldId id="332" r:id="rId23"/>
    <p:sldId id="333" r:id="rId24"/>
    <p:sldId id="334" r:id="rId25"/>
    <p:sldId id="335" r:id="rId26"/>
    <p:sldId id="325" r:id="rId27"/>
    <p:sldId id="326" r:id="rId28"/>
    <p:sldId id="327" r:id="rId29"/>
    <p:sldId id="342" r:id="rId30"/>
    <p:sldId id="343" r:id="rId31"/>
    <p:sldId id="344" r:id="rId32"/>
    <p:sldId id="336" r:id="rId33"/>
    <p:sldId id="337" r:id="rId34"/>
    <p:sldId id="338" r:id="rId35"/>
    <p:sldId id="339" r:id="rId36"/>
    <p:sldId id="340" r:id="rId37"/>
    <p:sldId id="347" r:id="rId38"/>
    <p:sldId id="318" r:id="rId39"/>
  </p:sldIdLst>
  <p:sldSz cx="9144000" cy="6858000" type="screen4x3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CD31"/>
    <a:srgbClr val="FEFEF6"/>
    <a:srgbClr val="FF6764"/>
    <a:srgbClr val="E73AE6"/>
    <a:srgbClr val="FBD6B2"/>
    <a:srgbClr val="000000"/>
    <a:srgbClr val="FFCEC8"/>
    <a:srgbClr val="FFFEDB"/>
    <a:srgbClr val="A48766"/>
    <a:srgbClr val="CAC0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51"/>
    <p:restoredTop sz="94580"/>
  </p:normalViewPr>
  <p:slideViewPr>
    <p:cSldViewPr snapToGrid="0" snapToObjects="1">
      <p:cViewPr>
        <p:scale>
          <a:sx n="117" d="100"/>
          <a:sy n="117" d="100"/>
        </p:scale>
        <p:origin x="4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FA1BB1-CA78-7B4D-9298-71BF7D8041FE}" type="datetimeFigureOut">
              <a:rPr lang="en-US" smtClean="0"/>
              <a:t>4/24/18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CE7AC0-0784-1345-84B9-E799E7BE3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02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E7AC0-0784-1345-84B9-E799E7BE32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089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E7AC0-0784-1345-84B9-E799E7BE320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7238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E7AC0-0784-1345-84B9-E799E7BE320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6149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E7AC0-0784-1345-84B9-E799E7BE320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0179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E7AC0-0784-1345-84B9-E799E7BE320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0229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E7AC0-0784-1345-84B9-E799E7BE320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544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E7AC0-0784-1345-84B9-E799E7BE320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776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E7AC0-0784-1345-84B9-E799E7BE320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4734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E7AC0-0784-1345-84B9-E799E7BE320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198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E7AC0-0784-1345-84B9-E799E7BE320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7787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E7AC0-0784-1345-84B9-E799E7BE320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954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E7AC0-0784-1345-84B9-E799E7BE320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994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E7AC0-0784-1345-84B9-E799E7BE320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1537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E7AC0-0784-1345-84B9-E799E7BE320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895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E7AC0-0784-1345-84B9-E799E7BE320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48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E7AC0-0784-1345-84B9-E799E7BE320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60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E7AC0-0784-1345-84B9-E799E7BE320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23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E7AC0-0784-1345-84B9-E799E7BE320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92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E7AC0-0784-1345-84B9-E799E7BE320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63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E7AC0-0784-1345-84B9-E799E7BE320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701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E7AC0-0784-1345-84B9-E799E7BE320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424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E7AC0-0784-1345-84B9-E799E7BE320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76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E7AC0-0784-1345-84B9-E799E7BE320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617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nb-NO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nb-NO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nb-NO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nb-NO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nb-NO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nb-NO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nb-NO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nb-NO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nb-NO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nb-NO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nb-NO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3" name="Picture 72"/>
          <p:cNvPicPr/>
          <p:nvPr/>
        </p:nvPicPr>
        <p:blipFill>
          <a:blip r:embed="rId2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74" name="Picture 73"/>
          <p:cNvPicPr/>
          <p:nvPr/>
        </p:nvPicPr>
        <p:blipFill>
          <a:blip r:embed="rId2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nb-NO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nb-NO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nb-NO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nb-NO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nb-NO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nb-NO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nb-NO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nb-NO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nb-NO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nb-NO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nb-NO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nb-NO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nb-NO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nb-NO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nb-NO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nb-NO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nb-NO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nb-NO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nb-NO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nb-NO" sz="3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Klikk for å redigere tittelstil</a:t>
            </a:r>
            <a:endParaRPr lang="nb-NO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nb-NO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nb-NO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nb-NO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LevelKlikk for å redigere tekststiler i malen</a:t>
            </a: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nb-NO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Andre nivå</a:t>
            </a:r>
            <a:endParaRPr lang="nb-NO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143000" lvl="2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nb-NO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Tredje nivå</a:t>
            </a:r>
            <a:endParaRPr lang="nb-NO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00200" lvl="3" indent="-22824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nb-NO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Fjerde nivå</a:t>
            </a:r>
            <a:endParaRPr lang="nb-NO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057400" lvl="4" indent="-228240">
              <a:lnSpc>
                <a:spcPct val="100000"/>
              </a:lnSpc>
              <a:buClr>
                <a:srgbClr val="000000"/>
              </a:buClr>
              <a:buFont typeface="Arial"/>
              <a:buChar char="»"/>
            </a:pPr>
            <a:r>
              <a:rPr lang="nb-NO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Femte nivå</a:t>
            </a:r>
            <a:endParaRPr lang="nb-NO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CustomShape 3"/>
          <p:cNvSpPr/>
          <p:nvPr/>
        </p:nvSpPr>
        <p:spPr>
          <a:xfrm>
            <a:off x="115200" y="6537960"/>
            <a:ext cx="341640" cy="25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fld id="{C1E21870-9F0A-4992-A75D-EFC2752E02EA}" type="slidenum">
              <a:rPr lang="en-US" sz="1000" b="1" strike="noStrike" spc="-1">
                <a:solidFill>
                  <a:schemeClr val="bg1">
                    <a:lumMod val="65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‹#›</a:t>
            </a:fld>
            <a:endParaRPr lang="en-US" sz="1800" b="0" strike="noStrike" spc="-1" dirty="0">
              <a:solidFill>
                <a:schemeClr val="bg1">
                  <a:lumMod val="6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2.emf"/><Relationship Id="rId5" Type="http://schemas.openxmlformats.org/officeDocument/2006/relationships/image" Target="../media/image11.emf"/><Relationship Id="rId6" Type="http://schemas.openxmlformats.org/officeDocument/2006/relationships/image" Target="../media/image16.png"/><Relationship Id="rId7" Type="http://schemas.openxmlformats.org/officeDocument/2006/relationships/image" Target="../media/image17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emf"/><Relationship Id="rId3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2.emf"/><Relationship Id="rId5" Type="http://schemas.openxmlformats.org/officeDocument/2006/relationships/image" Target="../media/image11.emf"/><Relationship Id="rId6" Type="http://schemas.openxmlformats.org/officeDocument/2006/relationships/image" Target="../media/image16.png"/><Relationship Id="rId7" Type="http://schemas.openxmlformats.org/officeDocument/2006/relationships/image" Target="../media/image17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12.emf"/><Relationship Id="rId5" Type="http://schemas.openxmlformats.org/officeDocument/2006/relationships/image" Target="../media/image11.emf"/><Relationship Id="rId6" Type="http://schemas.openxmlformats.org/officeDocument/2006/relationships/image" Target="../media/image16.png"/><Relationship Id="rId7" Type="http://schemas.openxmlformats.org/officeDocument/2006/relationships/image" Target="../media/image17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12.emf"/><Relationship Id="rId5" Type="http://schemas.openxmlformats.org/officeDocument/2006/relationships/image" Target="../media/image11.emf"/><Relationship Id="rId6" Type="http://schemas.openxmlformats.org/officeDocument/2006/relationships/image" Target="../media/image16.png"/><Relationship Id="rId7" Type="http://schemas.openxmlformats.org/officeDocument/2006/relationships/image" Target="../media/image17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12.emf"/><Relationship Id="rId5" Type="http://schemas.openxmlformats.org/officeDocument/2006/relationships/image" Target="../media/image11.emf"/><Relationship Id="rId6" Type="http://schemas.openxmlformats.org/officeDocument/2006/relationships/image" Target="../media/image16.png"/><Relationship Id="rId7" Type="http://schemas.openxmlformats.org/officeDocument/2006/relationships/image" Target="../media/image17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12.emf"/><Relationship Id="rId5" Type="http://schemas.openxmlformats.org/officeDocument/2006/relationships/image" Target="../media/image11.emf"/><Relationship Id="rId6" Type="http://schemas.openxmlformats.org/officeDocument/2006/relationships/image" Target="../media/image16.png"/><Relationship Id="rId7" Type="http://schemas.openxmlformats.org/officeDocument/2006/relationships/image" Target="../media/image17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12.emf"/><Relationship Id="rId5" Type="http://schemas.openxmlformats.org/officeDocument/2006/relationships/image" Target="../media/image11.emf"/><Relationship Id="rId6" Type="http://schemas.openxmlformats.org/officeDocument/2006/relationships/image" Target="../media/image16.png"/><Relationship Id="rId7" Type="http://schemas.openxmlformats.org/officeDocument/2006/relationships/image" Target="../media/image17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12.emf"/><Relationship Id="rId5" Type="http://schemas.openxmlformats.org/officeDocument/2006/relationships/image" Target="../media/image11.emf"/><Relationship Id="rId6" Type="http://schemas.openxmlformats.org/officeDocument/2006/relationships/image" Target="../media/image16.png"/><Relationship Id="rId7" Type="http://schemas.openxmlformats.org/officeDocument/2006/relationships/image" Target="../media/image17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5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6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7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12.emf"/><Relationship Id="rId5" Type="http://schemas.openxmlformats.org/officeDocument/2006/relationships/image" Target="../media/image11.emf"/><Relationship Id="rId6" Type="http://schemas.openxmlformats.org/officeDocument/2006/relationships/image" Target="../media/image35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9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12.emf"/><Relationship Id="rId5" Type="http://schemas.openxmlformats.org/officeDocument/2006/relationships/image" Target="../media/image11.emf"/><Relationship Id="rId6" Type="http://schemas.openxmlformats.org/officeDocument/2006/relationships/image" Target="../media/image35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2.tiff"/><Relationship Id="rId5" Type="http://schemas.openxmlformats.org/officeDocument/2006/relationships/image" Target="../media/image3.png"/><Relationship Id="rId6" Type="http://schemas.openxmlformats.org/officeDocument/2006/relationships/image" Target="../media/image43.tif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Shape 1"/>
          <p:cNvSpPr txBox="1"/>
          <p:nvPr/>
        </p:nvSpPr>
        <p:spPr>
          <a:xfrm>
            <a:off x="310445" y="1691199"/>
            <a:ext cx="8523111" cy="227261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r>
              <a:rPr lang="en-US" sz="3000" dirty="0">
                <a:solidFill>
                  <a:schemeClr val="bg1"/>
                </a:solidFill>
              </a:rPr>
              <a:t>Sewing the Born </a:t>
            </a:r>
            <a:r>
              <a:rPr lang="en-US" sz="3000" dirty="0" smtClean="0">
                <a:solidFill>
                  <a:schemeClr val="bg1"/>
                </a:solidFill>
              </a:rPr>
              <a:t>Approximation into </a:t>
            </a:r>
            <a:r>
              <a:rPr lang="en-US" sz="3000" dirty="0">
                <a:solidFill>
                  <a:schemeClr val="bg1"/>
                </a:solidFill>
              </a:rPr>
              <a:t>the </a:t>
            </a:r>
            <a:r>
              <a:rPr lang="en-US" sz="3000" dirty="0" smtClean="0">
                <a:solidFill>
                  <a:schemeClr val="bg1"/>
                </a:solidFill>
              </a:rPr>
              <a:t>Finite Difference Scheme with Interpolation</a:t>
            </a:r>
            <a:br>
              <a:rPr lang="en-US" sz="3000" dirty="0" smtClean="0">
                <a:solidFill>
                  <a:schemeClr val="bg1"/>
                </a:solidFill>
              </a:rPr>
            </a:br>
            <a:r>
              <a:rPr lang="en-US" sz="3000" dirty="0" smtClean="0">
                <a:solidFill>
                  <a:schemeClr val="bg1"/>
                </a:solidFill>
              </a:rPr>
              <a:t>to Model Small-Scale Structures 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4" name="TextShape 2"/>
          <p:cNvSpPr txBox="1"/>
          <p:nvPr/>
        </p:nvSpPr>
        <p:spPr>
          <a:xfrm>
            <a:off x="2571694" y="5675437"/>
            <a:ext cx="4000612" cy="70359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600" b="0" strike="noStrike" spc="-1" dirty="0" smtClean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April 24, 2018</a:t>
            </a:r>
          </a:p>
          <a:p>
            <a:pPr algn="ctr">
              <a:lnSpc>
                <a:spcPct val="100000"/>
              </a:lnSpc>
            </a:pPr>
            <a:r>
              <a:rPr lang="en-US" sz="1600" spc="-1" dirty="0" smtClean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ROSE meeting, Trondheim</a:t>
            </a:r>
            <a:endParaRPr lang="en-US" sz="16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83867" y="5756052"/>
            <a:ext cx="8176267" cy="873897"/>
            <a:chOff x="657289" y="5756052"/>
            <a:chExt cx="8176267" cy="87389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65579" y="5764979"/>
              <a:ext cx="867977" cy="85604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322"/>
            <a:stretch/>
          </p:blipFill>
          <p:spPr>
            <a:xfrm>
              <a:off x="657289" y="5756052"/>
              <a:ext cx="856298" cy="873897"/>
            </a:xfrm>
            <a:prstGeom prst="rect">
              <a:avLst/>
            </a:prstGeom>
          </p:spPr>
        </p:pic>
      </p:grpSp>
      <p:sp>
        <p:nvSpPr>
          <p:cNvPr id="19" name="TextShape 2"/>
          <p:cNvSpPr txBox="1"/>
          <p:nvPr/>
        </p:nvSpPr>
        <p:spPr>
          <a:xfrm>
            <a:off x="310445" y="3692784"/>
            <a:ext cx="8523111" cy="61106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b="0" strike="noStrike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Ivan </a:t>
            </a:r>
            <a:r>
              <a:rPr lang="en-US" sz="2400" b="0" strike="noStrike" spc="-1" dirty="0" smtClean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Karpov</a:t>
            </a:r>
            <a:r>
              <a:rPr lang="en-US" sz="2400" b="0" strike="noStrike" spc="-1" baseline="30000" dirty="0" smtClean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r>
              <a:rPr lang="en-US" sz="2400" b="0" strike="noStrike" spc="-1" dirty="0" smtClean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en-US" sz="2400" b="0" strike="noStrike" spc="-1" dirty="0" err="1" smtClean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Børge</a:t>
            </a:r>
            <a:r>
              <a:rPr lang="en-US" sz="2400" b="0" strike="noStrike" spc="-1" dirty="0" smtClean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Arntsen</a:t>
            </a:r>
            <a:r>
              <a:rPr lang="en-US" sz="2400" spc="-1" baseline="30000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</a:rPr>
              <a:t>1</a:t>
            </a:r>
            <a:r>
              <a:rPr lang="en-US" sz="2400" b="0" strike="noStrike" spc="-1" dirty="0" smtClean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en-US" sz="2400" b="0" strike="noStrike" spc="-1" dirty="0" err="1" smtClean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Espen</a:t>
            </a:r>
            <a:r>
              <a:rPr lang="en-US" sz="2400" b="0" strike="noStrike" spc="-1" dirty="0" smtClean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spc="-1" dirty="0" smtClean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Birger </a:t>
            </a:r>
            <a:r>
              <a:rPr lang="en-US" sz="2400" b="0" strike="noStrike" spc="-1" dirty="0" smtClean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Raknes</a:t>
            </a:r>
            <a:r>
              <a:rPr lang="en-US" sz="2400" spc="-1" baseline="30000" dirty="0" smtClean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</a:rPr>
              <a:t>1,2</a:t>
            </a:r>
            <a:endParaRPr lang="en-US" sz="2400" b="0" strike="noStrike" spc="-1" dirty="0" smtClean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0445" y="4641934"/>
            <a:ext cx="3146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</a:rPr>
              <a:t>E-mail: </a:t>
            </a:r>
            <a:r>
              <a:rPr lang="en-US" spc="-1" dirty="0" err="1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</a:rPr>
              <a:t>ivan.karpov@ntnu.no</a:t>
            </a:r>
            <a:endParaRPr lang="en-US" sz="2400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10445" y="4230352"/>
            <a:ext cx="25977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pc="-1" baseline="30000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</a:rPr>
              <a:t>1</a:t>
            </a:r>
            <a:r>
              <a:rPr lang="en-US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pc="-1" dirty="0" smtClean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</a:rPr>
              <a:t>NTNU, </a:t>
            </a:r>
            <a:r>
              <a:rPr lang="en-US" spc="-1" baseline="30000" dirty="0" smtClean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</a:rPr>
              <a:t>2</a:t>
            </a:r>
            <a:r>
              <a:rPr lang="en-US" spc="-1" dirty="0" smtClean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</a:rPr>
              <a:t>Aker BP</a:t>
            </a:r>
          </a:p>
        </p:txBody>
      </p:sp>
    </p:spTree>
    <p:extLst>
      <p:ext uri="{BB962C8B-B14F-4D97-AF65-F5344CB8AC3E}">
        <p14:creationId xmlns:p14="http://schemas.microsoft.com/office/powerpoint/2010/main" val="83546829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-1" y="493937"/>
            <a:ext cx="9144001" cy="6067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242609" y="493937"/>
            <a:ext cx="8658783" cy="6067551"/>
            <a:chOff x="972000" y="1358289"/>
            <a:chExt cx="7199144" cy="504472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66" b="798"/>
            <a:stretch/>
          </p:blipFill>
          <p:spPr>
            <a:xfrm>
              <a:off x="972000" y="1358289"/>
              <a:ext cx="7199144" cy="5044726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1989670" y="1756833"/>
              <a:ext cx="1538668" cy="521774"/>
              <a:chOff x="1989670" y="1756833"/>
              <a:chExt cx="1538668" cy="521774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424" t="14074" r="15604" b="82734"/>
              <a:stretch/>
            </p:blipFill>
            <p:spPr>
              <a:xfrm>
                <a:off x="1989670" y="1791901"/>
                <a:ext cx="430025" cy="219272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2368552" y="1756833"/>
                <a:ext cx="1159786" cy="2558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finite difference</a:t>
                </a:r>
                <a:endParaRPr lang="en-US" sz="1400" dirty="0"/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751" t="14365" r="23185" b="82741"/>
              <a:stretch/>
            </p:blipFill>
            <p:spPr>
              <a:xfrm>
                <a:off x="1989670" y="2101827"/>
                <a:ext cx="436420" cy="155864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2368552" y="2022713"/>
                <a:ext cx="509389" cy="2558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exact</a:t>
                </a:r>
                <a:endParaRPr lang="en-US" sz="1400" dirty="0"/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5999967" y="1735281"/>
              <a:ext cx="1408751" cy="5689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457907" y="3581919"/>
              <a:ext cx="13708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pressure, Pa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436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124"/>
          <p:cNvSpPr/>
          <p:nvPr/>
        </p:nvSpPr>
        <p:spPr>
          <a:xfrm>
            <a:off x="-1" y="493937"/>
            <a:ext cx="9144001" cy="6067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6" name="Picture 20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45" y="647712"/>
            <a:ext cx="8518310" cy="576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421" t="4612" r="9508" b="8352"/>
          <a:stretch/>
        </p:blipFill>
        <p:spPr>
          <a:xfrm>
            <a:off x="2411321" y="4531575"/>
            <a:ext cx="688973" cy="7157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90" t="10290" r="12916" b="8860"/>
          <a:stretch/>
        </p:blipFill>
        <p:spPr>
          <a:xfrm>
            <a:off x="6121762" y="1899239"/>
            <a:ext cx="541644" cy="48714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075592" y="4248743"/>
            <a:ext cx="1336420" cy="1309503"/>
            <a:chOff x="2034027" y="4276453"/>
            <a:chExt cx="1336420" cy="1309503"/>
          </a:xfrm>
        </p:grpSpPr>
        <p:pic>
          <p:nvPicPr>
            <p:cNvPr id="126" name="Picture 125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421" t="4612" r="9508" b="8352"/>
            <a:stretch/>
          </p:blipFill>
          <p:spPr>
            <a:xfrm>
              <a:off x="2034027" y="4276453"/>
              <a:ext cx="399133" cy="414620"/>
            </a:xfrm>
            <a:prstGeom prst="rect">
              <a:avLst/>
            </a:prstGeom>
          </p:spPr>
        </p:pic>
        <p:pic>
          <p:nvPicPr>
            <p:cNvPr id="128" name="Picture 127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421" t="4612" r="9508" b="8352"/>
            <a:stretch/>
          </p:blipFill>
          <p:spPr>
            <a:xfrm>
              <a:off x="2971314" y="4276453"/>
              <a:ext cx="399133" cy="414620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421" t="4612" r="9508" b="8352"/>
            <a:stretch/>
          </p:blipFill>
          <p:spPr>
            <a:xfrm>
              <a:off x="2971314" y="5171336"/>
              <a:ext cx="399133" cy="414620"/>
            </a:xfrm>
            <a:prstGeom prst="rect">
              <a:avLst/>
            </a:prstGeom>
          </p:spPr>
        </p:pic>
        <p:pic>
          <p:nvPicPr>
            <p:cNvPr id="131" name="Picture 130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421" t="4612" r="9508" b="8352"/>
            <a:stretch/>
          </p:blipFill>
          <p:spPr>
            <a:xfrm>
              <a:off x="2034027" y="5171336"/>
              <a:ext cx="399133" cy="414620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5736686" y="1544071"/>
            <a:ext cx="1348534" cy="1314425"/>
            <a:chOff x="5792106" y="1613345"/>
            <a:chExt cx="1348534" cy="1314425"/>
          </a:xfrm>
        </p:grpSpPr>
        <p:pic>
          <p:nvPicPr>
            <p:cNvPr id="132" name="Picture 131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490" t="10290" r="12916" b="8860"/>
            <a:stretch/>
          </p:blipFill>
          <p:spPr>
            <a:xfrm>
              <a:off x="5792106" y="1613345"/>
              <a:ext cx="426703" cy="383765"/>
            </a:xfrm>
            <a:prstGeom prst="rect">
              <a:avLst/>
            </a:prstGeom>
          </p:spPr>
        </p:pic>
        <p:pic>
          <p:nvPicPr>
            <p:cNvPr id="137" name="Picture 136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490" t="10290" r="12916" b="8860"/>
            <a:stretch/>
          </p:blipFill>
          <p:spPr>
            <a:xfrm>
              <a:off x="6713937" y="1613345"/>
              <a:ext cx="426703" cy="383765"/>
            </a:xfrm>
            <a:prstGeom prst="rect">
              <a:avLst/>
            </a:prstGeom>
          </p:spPr>
        </p:pic>
        <p:pic>
          <p:nvPicPr>
            <p:cNvPr id="138" name="Picture 137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490" t="10290" r="12916" b="8860"/>
            <a:stretch/>
          </p:blipFill>
          <p:spPr>
            <a:xfrm>
              <a:off x="6713937" y="2544005"/>
              <a:ext cx="426703" cy="383765"/>
            </a:xfrm>
            <a:prstGeom prst="rect">
              <a:avLst/>
            </a:prstGeom>
          </p:spPr>
        </p:pic>
        <p:pic>
          <p:nvPicPr>
            <p:cNvPr id="139" name="Picture 138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490" t="10290" r="12916" b="8860"/>
            <a:stretch/>
          </p:blipFill>
          <p:spPr>
            <a:xfrm>
              <a:off x="5792106" y="2544005"/>
              <a:ext cx="426703" cy="383765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1909802" y="5247282"/>
            <a:ext cx="1003037" cy="735697"/>
            <a:chOff x="1909802" y="5247282"/>
            <a:chExt cx="1003037" cy="735697"/>
          </a:xfrm>
        </p:grpSpPr>
        <p:sp>
          <p:nvSpPr>
            <p:cNvPr id="16" name="TextBox 15"/>
            <p:cNvSpPr txBox="1"/>
            <p:nvPr/>
          </p:nvSpPr>
          <p:spPr>
            <a:xfrm>
              <a:off x="1909802" y="5562351"/>
              <a:ext cx="1003037" cy="420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source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flipV="1">
              <a:off x="2474725" y="5247282"/>
              <a:ext cx="243985" cy="396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5463996" y="2490647"/>
            <a:ext cx="1096775" cy="715179"/>
            <a:chOff x="1862933" y="5247282"/>
            <a:chExt cx="1096775" cy="715179"/>
          </a:xfrm>
        </p:grpSpPr>
        <p:sp>
          <p:nvSpPr>
            <p:cNvPr id="22" name="TextBox 21"/>
            <p:cNvSpPr txBox="1"/>
            <p:nvPr/>
          </p:nvSpPr>
          <p:spPr>
            <a:xfrm>
              <a:off x="1862933" y="5562351"/>
              <a:ext cx="10967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receiver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 flipV="1">
              <a:off x="2474725" y="5247282"/>
              <a:ext cx="243985" cy="396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1868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" y="493937"/>
            <a:ext cx="9144001" cy="6067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242610" y="493937"/>
            <a:ext cx="8658781" cy="6067551"/>
            <a:chOff x="972001" y="1358289"/>
            <a:chExt cx="7199142" cy="5044726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66" b="798"/>
            <a:stretch/>
          </p:blipFill>
          <p:spPr>
            <a:xfrm>
              <a:off x="972001" y="1358289"/>
              <a:ext cx="7199142" cy="5044726"/>
            </a:xfrm>
            <a:prstGeom prst="rect">
              <a:avLst/>
            </a:prstGeom>
          </p:spPr>
        </p:pic>
        <p:grpSp>
          <p:nvGrpSpPr>
            <p:cNvPr id="27" name="Group 26"/>
            <p:cNvGrpSpPr/>
            <p:nvPr/>
          </p:nvGrpSpPr>
          <p:grpSpPr>
            <a:xfrm>
              <a:off x="1989670" y="1756833"/>
              <a:ext cx="3745750" cy="521774"/>
              <a:chOff x="1989670" y="1756833"/>
              <a:chExt cx="3745750" cy="521774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424" t="14074" r="15604" b="82734"/>
              <a:stretch/>
            </p:blipFill>
            <p:spPr>
              <a:xfrm>
                <a:off x="1989670" y="1791901"/>
                <a:ext cx="430025" cy="219272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2368552" y="1756833"/>
                <a:ext cx="3366868" cy="2558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finite difference, source and receiver interpolated</a:t>
                </a:r>
                <a:endParaRPr lang="en-US" sz="1400" dirty="0"/>
              </a:p>
            </p:txBody>
          </p:sp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751" t="14365" r="23185" b="82741"/>
              <a:stretch/>
            </p:blipFill>
            <p:spPr>
              <a:xfrm>
                <a:off x="1989670" y="2101827"/>
                <a:ext cx="436420" cy="155864"/>
              </a:xfrm>
              <a:prstGeom prst="rect">
                <a:avLst/>
              </a:prstGeom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2368552" y="2022713"/>
                <a:ext cx="509389" cy="2558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exact</a:t>
                </a:r>
                <a:endParaRPr lang="en-US" sz="1400" dirty="0"/>
              </a:p>
            </p:txBody>
          </p:sp>
        </p:grpSp>
        <p:sp>
          <p:nvSpPr>
            <p:cNvPr id="28" name="Rectangle 27"/>
            <p:cNvSpPr/>
            <p:nvPr/>
          </p:nvSpPr>
          <p:spPr>
            <a:xfrm>
              <a:off x="5999967" y="1735281"/>
              <a:ext cx="1408751" cy="5689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 rot="16200000">
              <a:off x="457907" y="3581919"/>
              <a:ext cx="13708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pressure, Pa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8693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3111" y="1429555"/>
            <a:ext cx="8773051" cy="4752304"/>
            <a:chOff x="631065" y="1661375"/>
            <a:chExt cx="8345097" cy="4520484"/>
          </a:xfrm>
        </p:grpSpPr>
        <p:sp>
          <p:nvSpPr>
            <p:cNvPr id="17" name="Rectangle 16"/>
            <p:cNvSpPr/>
            <p:nvPr/>
          </p:nvSpPr>
          <p:spPr>
            <a:xfrm>
              <a:off x="631065" y="1661375"/>
              <a:ext cx="8345097" cy="45204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853069" y="1946765"/>
              <a:ext cx="7944682" cy="3949239"/>
              <a:chOff x="853069" y="1946765"/>
              <a:chExt cx="7944682" cy="3949239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3"/>
              <a:srcRect t="6342"/>
              <a:stretch/>
            </p:blipFill>
            <p:spPr>
              <a:xfrm>
                <a:off x="853069" y="2346875"/>
                <a:ext cx="7437863" cy="2953976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7843643" y="4018567"/>
                <a:ext cx="9541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 smtClean="0"/>
                  <a:t>source</a:t>
                </a:r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 flipV="1">
                <a:off x="8028878" y="4360127"/>
                <a:ext cx="262054" cy="32338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/>
              <p:cNvSpPr txBox="1"/>
              <p:nvPr/>
            </p:nvSpPr>
            <p:spPr>
              <a:xfrm>
                <a:off x="5377585" y="1946765"/>
                <a:ext cx="122501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smtClean="0"/>
                  <a:t>receivers</a:t>
                </a:r>
                <a:endParaRPr lang="en-US" sz="2000" dirty="0" smtClean="0"/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 flipV="1">
                <a:off x="5120365" y="2346877"/>
                <a:ext cx="694996" cy="68847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V="1">
                <a:off x="5567809" y="2346877"/>
                <a:ext cx="342876" cy="137695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V="1">
                <a:off x="4526856" y="2346875"/>
                <a:ext cx="1040953" cy="36475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flipV="1">
                <a:off x="5720576" y="2346876"/>
                <a:ext cx="380333" cy="225857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V="1">
                <a:off x="3679902" y="2182182"/>
                <a:ext cx="1692669" cy="30454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/>
              <p:cNvSpPr txBox="1"/>
              <p:nvPr/>
            </p:nvSpPr>
            <p:spPr>
              <a:xfrm>
                <a:off x="2383032" y="5515412"/>
                <a:ext cx="1762983" cy="3805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 smtClean="0"/>
                  <a:t>inhomogeneity</a:t>
                </a:r>
              </a:p>
            </p:txBody>
          </p:sp>
          <p:cxnSp>
            <p:nvCxnSpPr>
              <p:cNvPr id="46" name="Straight Connector 45"/>
              <p:cNvCxnSpPr>
                <a:stCxn id="45" idx="0"/>
              </p:cNvCxnSpPr>
              <p:nvPr/>
            </p:nvCxnSpPr>
            <p:spPr>
              <a:xfrm flipV="1">
                <a:off x="3264524" y="5192029"/>
                <a:ext cx="153326" cy="32338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051" t="55554" r="70664" b="42218"/>
          <a:stretch/>
        </p:blipFill>
        <p:spPr>
          <a:xfrm rot="5400000">
            <a:off x="3685121" y="4500905"/>
            <a:ext cx="485994" cy="24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35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" y="309433"/>
            <a:ext cx="9144001" cy="6252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003" y="309434"/>
            <a:ext cx="8163261" cy="6109165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4226955" y="1095228"/>
            <a:ext cx="1817922" cy="604606"/>
            <a:chOff x="1989670" y="1730619"/>
            <a:chExt cx="1628366" cy="541564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424" t="14074" r="15604" b="82734"/>
            <a:stretch/>
          </p:blipFill>
          <p:spPr>
            <a:xfrm>
              <a:off x="1989670" y="1791901"/>
              <a:ext cx="430025" cy="219272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2368552" y="1730619"/>
              <a:ext cx="1249484" cy="2756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finite difference</a:t>
              </a:r>
              <a:endParaRPr lang="en-US" sz="1400" dirty="0"/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51" t="14365" r="23185" b="82741"/>
            <a:stretch/>
          </p:blipFill>
          <p:spPr>
            <a:xfrm>
              <a:off x="1989670" y="2101827"/>
              <a:ext cx="436420" cy="155864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2368552" y="1996498"/>
              <a:ext cx="548785" cy="2756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exact</a:t>
              </a:r>
              <a:endParaRPr lang="en-US" sz="1400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221244" y="4276818"/>
            <a:ext cx="4407458" cy="1750441"/>
            <a:chOff x="4203006" y="3594904"/>
            <a:chExt cx="4407458" cy="1750441"/>
          </a:xfrm>
        </p:grpSpPr>
        <p:pic>
          <p:nvPicPr>
            <p:cNvPr id="76" name="Picture 75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6343"/>
            <a:stretch/>
          </p:blipFill>
          <p:spPr>
            <a:xfrm>
              <a:off x="4203006" y="3594904"/>
              <a:ext cx="4407458" cy="1750441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051" t="55554" r="70664" b="42218"/>
            <a:stretch/>
          </p:blipFill>
          <p:spPr>
            <a:xfrm rot="5400000">
              <a:off x="6043416" y="4910584"/>
              <a:ext cx="271583" cy="137887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562940" y="2276257"/>
            <a:ext cx="2026075" cy="641158"/>
            <a:chOff x="4586784" y="2103326"/>
            <a:chExt cx="2026075" cy="641158"/>
          </a:xfrm>
        </p:grpSpPr>
        <p:sp>
          <p:nvSpPr>
            <p:cNvPr id="34" name="TextBox 33"/>
            <p:cNvSpPr txBox="1"/>
            <p:nvPr/>
          </p:nvSpPr>
          <p:spPr>
            <a:xfrm>
              <a:off x="4721436" y="2103326"/>
              <a:ext cx="1082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diameter</a:t>
              </a:r>
              <a:endParaRPr lang="en-US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586784" y="2375152"/>
              <a:ext cx="1351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mtClean="0"/>
                <a:t>wavelength</a:t>
              </a:r>
              <a:endParaRPr lang="en-US" dirty="0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4651184" y="2438400"/>
              <a:ext cx="122285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5916835" y="2253734"/>
              <a:ext cx="6960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mtClean="0"/>
                <a:t>≈ 0.5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7629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/>
          <p:cNvSpPr/>
          <p:nvPr/>
        </p:nvSpPr>
        <p:spPr>
          <a:xfrm>
            <a:off x="-1" y="493937"/>
            <a:ext cx="9144001" cy="6067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FDcyl1.pdf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44" y="647712"/>
            <a:ext cx="851831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99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/>
          <p:cNvSpPr/>
          <p:nvPr/>
        </p:nvSpPr>
        <p:spPr>
          <a:xfrm>
            <a:off x="-1" y="493937"/>
            <a:ext cx="9144001" cy="6067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FDcyl1.pdf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44" y="647712"/>
            <a:ext cx="85183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7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Rectangle 216"/>
          <p:cNvSpPr/>
          <p:nvPr/>
        </p:nvSpPr>
        <p:spPr>
          <a:xfrm>
            <a:off x="-1" y="493937"/>
            <a:ext cx="9144001" cy="6067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44" y="647712"/>
            <a:ext cx="851831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94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389415" y="1379417"/>
            <a:ext cx="4722002" cy="1231900"/>
            <a:chOff x="2389415" y="1379417"/>
            <a:chExt cx="4722002" cy="12319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60417" y="1379417"/>
              <a:ext cx="1651000" cy="12319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89415" y="1379417"/>
              <a:ext cx="2374900" cy="123190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2363560" y="4573386"/>
            <a:ext cx="4773712" cy="1320800"/>
            <a:chOff x="250370" y="4038129"/>
            <a:chExt cx="4773712" cy="13208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0370" y="4038129"/>
              <a:ext cx="2463800" cy="13208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73082" y="4038129"/>
              <a:ext cx="1651000" cy="1320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373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164" y="1419299"/>
            <a:ext cx="3289300" cy="1320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8564" y="4407826"/>
            <a:ext cx="4254500" cy="13208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962293" y="4352071"/>
            <a:ext cx="1538868" cy="66040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962292" y="5109729"/>
            <a:ext cx="1870771" cy="66040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11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Shape 1"/>
          <p:cNvSpPr txBox="1"/>
          <p:nvPr/>
        </p:nvSpPr>
        <p:spPr>
          <a:xfrm>
            <a:off x="310445" y="1691199"/>
            <a:ext cx="8523111" cy="227261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r>
              <a:rPr lang="en-US" sz="3000" dirty="0">
                <a:solidFill>
                  <a:schemeClr val="bg1"/>
                </a:solidFill>
              </a:rPr>
              <a:t>Sewing </a:t>
            </a:r>
            <a:r>
              <a:rPr lang="en-US" sz="3000" dirty="0" smtClean="0">
                <a:solidFill>
                  <a:schemeClr val="bg1"/>
                </a:solidFill>
              </a:rPr>
              <a:t>Small-Scale Structures into </a:t>
            </a:r>
            <a:r>
              <a:rPr lang="en-US" sz="3000" dirty="0">
                <a:solidFill>
                  <a:schemeClr val="bg1"/>
                </a:solidFill>
              </a:rPr>
              <a:t>the Finite Difference Scheme with </a:t>
            </a:r>
            <a:r>
              <a:rPr lang="en-US" sz="3000" dirty="0" smtClean="0">
                <a:solidFill>
                  <a:schemeClr val="bg1"/>
                </a:solidFill>
              </a:rPr>
              <a:t>Interpolation</a:t>
            </a:r>
            <a:br>
              <a:rPr lang="en-US" sz="3000" dirty="0" smtClean="0">
                <a:solidFill>
                  <a:schemeClr val="bg1"/>
                </a:solidFill>
              </a:rPr>
            </a:b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4" name="TextShape 2"/>
          <p:cNvSpPr txBox="1"/>
          <p:nvPr/>
        </p:nvSpPr>
        <p:spPr>
          <a:xfrm>
            <a:off x="2571694" y="5675437"/>
            <a:ext cx="4000612" cy="70359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600" b="0" strike="noStrike" spc="-1" dirty="0" smtClean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April 24, 2018</a:t>
            </a:r>
          </a:p>
          <a:p>
            <a:pPr algn="ctr">
              <a:lnSpc>
                <a:spcPct val="100000"/>
              </a:lnSpc>
            </a:pPr>
            <a:r>
              <a:rPr lang="en-US" sz="1600" spc="-1" dirty="0" smtClean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ROSE meeting, Trondheim</a:t>
            </a:r>
            <a:endParaRPr lang="en-US" sz="16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83867" y="5756052"/>
            <a:ext cx="8176267" cy="873897"/>
            <a:chOff x="657289" y="5756052"/>
            <a:chExt cx="8176267" cy="87389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65579" y="5764979"/>
              <a:ext cx="867977" cy="85604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322"/>
            <a:stretch/>
          </p:blipFill>
          <p:spPr>
            <a:xfrm>
              <a:off x="657289" y="5756052"/>
              <a:ext cx="856298" cy="873897"/>
            </a:xfrm>
            <a:prstGeom prst="rect">
              <a:avLst/>
            </a:prstGeom>
          </p:spPr>
        </p:pic>
      </p:grpSp>
      <p:sp>
        <p:nvSpPr>
          <p:cNvPr id="12" name="TextShape 2"/>
          <p:cNvSpPr txBox="1"/>
          <p:nvPr/>
        </p:nvSpPr>
        <p:spPr>
          <a:xfrm>
            <a:off x="310445" y="3692784"/>
            <a:ext cx="8523111" cy="61106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b="0" strike="noStrike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Ivan </a:t>
            </a:r>
            <a:r>
              <a:rPr lang="en-US" sz="2400" b="0" strike="noStrike" spc="-1" dirty="0" smtClean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Karpov</a:t>
            </a:r>
            <a:r>
              <a:rPr lang="en-US" sz="2400" b="0" strike="noStrike" spc="-1" baseline="30000" dirty="0" smtClean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r>
              <a:rPr lang="en-US" sz="2400" b="0" strike="noStrike" spc="-1" dirty="0" smtClean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en-US" sz="2400" b="0" strike="noStrike" spc="-1" dirty="0" err="1" smtClean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Børge</a:t>
            </a:r>
            <a:r>
              <a:rPr lang="en-US" sz="2400" b="0" strike="noStrike" spc="-1" dirty="0" smtClean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Arntsen</a:t>
            </a:r>
            <a:r>
              <a:rPr lang="en-US" sz="2400" spc="-1" baseline="30000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</a:rPr>
              <a:t>1</a:t>
            </a:r>
            <a:r>
              <a:rPr lang="en-US" sz="2400" b="0" strike="noStrike" spc="-1" dirty="0" smtClean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en-US" sz="2400" b="0" strike="noStrike" spc="-1" dirty="0" err="1" smtClean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Espen</a:t>
            </a:r>
            <a:r>
              <a:rPr lang="en-US" sz="2400" b="0" strike="noStrike" spc="-1" dirty="0" smtClean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</a:rPr>
              <a:t>Birger</a:t>
            </a:r>
            <a:r>
              <a:rPr lang="en-US" sz="2400" b="0" strike="noStrike" spc="-1" dirty="0" smtClean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dirty="0" smtClean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Raknes</a:t>
            </a:r>
            <a:r>
              <a:rPr lang="en-US" sz="2400" spc="-1" baseline="30000" dirty="0" smtClean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</a:rPr>
              <a:t>1,2</a:t>
            </a:r>
            <a:endParaRPr lang="en-US" sz="2400" b="0" strike="noStrike" spc="-1" dirty="0" smtClean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0445" y="4641934"/>
            <a:ext cx="3146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</a:rPr>
              <a:t>E-mail: </a:t>
            </a:r>
            <a:r>
              <a:rPr lang="en-US" spc="-1" dirty="0" err="1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</a:rPr>
              <a:t>ivan.karpov@ntnu.no</a:t>
            </a:r>
            <a:endParaRPr lang="en-US" sz="2400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0445" y="4230352"/>
            <a:ext cx="25977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pc="-1" baseline="30000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</a:rPr>
              <a:t>1</a:t>
            </a:r>
            <a:r>
              <a:rPr lang="en-US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pc="-1" dirty="0" smtClean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</a:rPr>
              <a:t>NTNU, </a:t>
            </a:r>
            <a:r>
              <a:rPr lang="en-US" spc="-1" baseline="30000" dirty="0" smtClean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</a:rPr>
              <a:t>2</a:t>
            </a:r>
            <a:r>
              <a:rPr lang="en-US" spc="-1" dirty="0" smtClean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</a:rPr>
              <a:t>Aker BP</a:t>
            </a:r>
          </a:p>
        </p:txBody>
      </p:sp>
    </p:spTree>
    <p:extLst>
      <p:ext uri="{BB962C8B-B14F-4D97-AF65-F5344CB8AC3E}">
        <p14:creationId xmlns:p14="http://schemas.microsoft.com/office/powerpoint/2010/main" val="204235021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/>
          <p:cNvSpPr/>
          <p:nvPr/>
        </p:nvSpPr>
        <p:spPr>
          <a:xfrm>
            <a:off x="-1" y="493937"/>
            <a:ext cx="9144001" cy="6067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FDcyl1.pdf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44" y="647712"/>
            <a:ext cx="851831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42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/>
          <p:cNvSpPr/>
          <p:nvPr/>
        </p:nvSpPr>
        <p:spPr>
          <a:xfrm>
            <a:off x="-1" y="493937"/>
            <a:ext cx="9144001" cy="6067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FDcyl1.pdf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44" y="647712"/>
            <a:ext cx="85183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91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" y="309433"/>
            <a:ext cx="9144001" cy="6252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003" y="309434"/>
            <a:ext cx="8163261" cy="610916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226955" y="1095228"/>
            <a:ext cx="1817922" cy="604606"/>
            <a:chOff x="1989670" y="1730619"/>
            <a:chExt cx="1628366" cy="54156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424" t="14074" r="15604" b="82734"/>
            <a:stretch/>
          </p:blipFill>
          <p:spPr>
            <a:xfrm>
              <a:off x="1989670" y="1791901"/>
              <a:ext cx="430025" cy="219272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2368552" y="1730619"/>
              <a:ext cx="1249484" cy="2756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finite difference</a:t>
              </a:r>
              <a:endParaRPr lang="en-US" sz="1400" dirty="0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51" t="14365" r="23185" b="82741"/>
            <a:stretch/>
          </p:blipFill>
          <p:spPr>
            <a:xfrm>
              <a:off x="1989670" y="2101827"/>
              <a:ext cx="436420" cy="15586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2368552" y="1996498"/>
              <a:ext cx="548785" cy="2756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exact</a:t>
              </a:r>
              <a:endParaRPr lang="en-US" sz="1400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221244" y="4276818"/>
            <a:ext cx="4407458" cy="1750441"/>
            <a:chOff x="4203006" y="3594904"/>
            <a:chExt cx="4407458" cy="1750441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6343"/>
            <a:stretch/>
          </p:blipFill>
          <p:spPr>
            <a:xfrm>
              <a:off x="4203006" y="3594904"/>
              <a:ext cx="4407458" cy="1750441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051" t="55554" r="70664" b="42218"/>
            <a:stretch/>
          </p:blipFill>
          <p:spPr>
            <a:xfrm rot="5400000">
              <a:off x="6043416" y="4910584"/>
              <a:ext cx="271583" cy="1378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725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" y="309433"/>
            <a:ext cx="9144001" cy="6252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003" y="309434"/>
            <a:ext cx="8163261" cy="6109164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226958" y="1095228"/>
            <a:ext cx="1970205" cy="604606"/>
            <a:chOff x="1989670" y="1730619"/>
            <a:chExt cx="1764769" cy="54156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424" t="14074" r="15604" b="82734"/>
            <a:stretch/>
          </p:blipFill>
          <p:spPr>
            <a:xfrm>
              <a:off x="1989670" y="1791901"/>
              <a:ext cx="430025" cy="219272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2368552" y="1730619"/>
              <a:ext cx="1385887" cy="2756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interpolated Born</a:t>
              </a:r>
              <a:endParaRPr lang="en-US" sz="1400" dirty="0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51" t="14365" r="23185" b="82741"/>
            <a:stretch/>
          </p:blipFill>
          <p:spPr>
            <a:xfrm>
              <a:off x="1989670" y="2101827"/>
              <a:ext cx="436420" cy="15586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2368552" y="1996498"/>
              <a:ext cx="548785" cy="2756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exact</a:t>
              </a:r>
              <a:endParaRPr lang="en-US" sz="1400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221244" y="4276818"/>
            <a:ext cx="4407458" cy="1750441"/>
            <a:chOff x="4203006" y="3594904"/>
            <a:chExt cx="4407458" cy="1750441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6343"/>
            <a:stretch/>
          </p:blipFill>
          <p:spPr>
            <a:xfrm>
              <a:off x="4203006" y="3594904"/>
              <a:ext cx="4407458" cy="1750441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051" t="55554" r="70664" b="42218"/>
            <a:stretch/>
          </p:blipFill>
          <p:spPr>
            <a:xfrm rot="5400000">
              <a:off x="6043416" y="4910584"/>
              <a:ext cx="271583" cy="1378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113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" y="309433"/>
            <a:ext cx="9144001" cy="6252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002" y="309434"/>
            <a:ext cx="8163259" cy="6109164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226955" y="1095228"/>
            <a:ext cx="1817922" cy="604606"/>
            <a:chOff x="1989670" y="1730619"/>
            <a:chExt cx="1628366" cy="54156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424" t="14074" r="15604" b="82734"/>
            <a:stretch/>
          </p:blipFill>
          <p:spPr>
            <a:xfrm>
              <a:off x="1989670" y="1791901"/>
              <a:ext cx="430025" cy="219272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2368552" y="1730619"/>
              <a:ext cx="1249484" cy="2756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finite difference</a:t>
              </a:r>
              <a:endParaRPr lang="en-US" sz="1400" dirty="0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51" t="14365" r="23185" b="82741"/>
            <a:stretch/>
          </p:blipFill>
          <p:spPr>
            <a:xfrm>
              <a:off x="1989670" y="2101827"/>
              <a:ext cx="436420" cy="15586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2368552" y="1996498"/>
              <a:ext cx="548785" cy="2756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exact</a:t>
              </a:r>
              <a:endParaRPr lang="en-US" sz="1400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221244" y="4276818"/>
            <a:ext cx="4407458" cy="1750441"/>
            <a:chOff x="4203006" y="3594904"/>
            <a:chExt cx="4407458" cy="1750441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6343"/>
            <a:stretch/>
          </p:blipFill>
          <p:spPr>
            <a:xfrm>
              <a:off x="4203006" y="3594904"/>
              <a:ext cx="4407458" cy="1750441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051" t="55554" r="70664" b="42218"/>
            <a:stretch/>
          </p:blipFill>
          <p:spPr>
            <a:xfrm rot="5400000">
              <a:off x="6043416" y="4910584"/>
              <a:ext cx="271583" cy="1378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61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" y="309433"/>
            <a:ext cx="9144001" cy="6252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002" y="309434"/>
            <a:ext cx="8163259" cy="6109164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226958" y="1095228"/>
            <a:ext cx="1970205" cy="604606"/>
            <a:chOff x="1989670" y="1730619"/>
            <a:chExt cx="1764769" cy="54156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424" t="14074" r="15604" b="82734"/>
            <a:stretch/>
          </p:blipFill>
          <p:spPr>
            <a:xfrm>
              <a:off x="1989670" y="1791901"/>
              <a:ext cx="430025" cy="219272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2368552" y="1730619"/>
              <a:ext cx="1385887" cy="2756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interpolated Born</a:t>
              </a:r>
              <a:endParaRPr lang="en-US" sz="1400" dirty="0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51" t="14365" r="23185" b="82741"/>
            <a:stretch/>
          </p:blipFill>
          <p:spPr>
            <a:xfrm>
              <a:off x="1989670" y="2101827"/>
              <a:ext cx="436420" cy="15586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2368552" y="1996498"/>
              <a:ext cx="548785" cy="2756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exact</a:t>
              </a:r>
              <a:endParaRPr lang="en-US" sz="1400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221244" y="4276818"/>
            <a:ext cx="4407458" cy="1750441"/>
            <a:chOff x="4203006" y="3594904"/>
            <a:chExt cx="4407458" cy="1750441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6343"/>
            <a:stretch/>
          </p:blipFill>
          <p:spPr>
            <a:xfrm>
              <a:off x="4203006" y="3594904"/>
              <a:ext cx="4407458" cy="1750441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051" t="55554" r="70664" b="42218"/>
            <a:stretch/>
          </p:blipFill>
          <p:spPr>
            <a:xfrm rot="5400000">
              <a:off x="6043416" y="4910584"/>
              <a:ext cx="271583" cy="1378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744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950" y="2857500"/>
            <a:ext cx="28321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9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89415" y="1379417"/>
            <a:ext cx="4722002" cy="1231900"/>
            <a:chOff x="184150" y="2226911"/>
            <a:chExt cx="4722002" cy="12319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4150" y="2226911"/>
              <a:ext cx="2374900" cy="12319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55152" y="2226911"/>
              <a:ext cx="1651000" cy="123190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2363560" y="4573386"/>
            <a:ext cx="4773712" cy="1320800"/>
            <a:chOff x="250370" y="4038129"/>
            <a:chExt cx="4773712" cy="13208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0370" y="4038129"/>
              <a:ext cx="2463800" cy="13208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73082" y="4038129"/>
              <a:ext cx="1651000" cy="1320800"/>
            </a:xfrm>
            <a:prstGeom prst="rect">
              <a:avLst/>
            </a:prstGeom>
          </p:spPr>
        </p:pic>
      </p:grpSp>
      <p:sp>
        <p:nvSpPr>
          <p:cNvPr id="8" name="Cross 7"/>
          <p:cNvSpPr/>
          <p:nvPr/>
        </p:nvSpPr>
        <p:spPr>
          <a:xfrm rot="2700000">
            <a:off x="5307061" y="1069679"/>
            <a:ext cx="2009422" cy="2009422"/>
          </a:xfrm>
          <a:prstGeom prst="plus">
            <a:avLst>
              <a:gd name="adj" fmla="val 4767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ross 8"/>
          <p:cNvSpPr/>
          <p:nvPr/>
        </p:nvSpPr>
        <p:spPr>
          <a:xfrm rot="2700000">
            <a:off x="5307061" y="4229075"/>
            <a:ext cx="2009422" cy="2009422"/>
          </a:xfrm>
          <a:prstGeom prst="plus">
            <a:avLst>
              <a:gd name="adj" fmla="val 4767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ross 9"/>
          <p:cNvSpPr/>
          <p:nvPr/>
        </p:nvSpPr>
        <p:spPr>
          <a:xfrm rot="2700000">
            <a:off x="2590749" y="4229075"/>
            <a:ext cx="2009422" cy="2009422"/>
          </a:xfrm>
          <a:prstGeom prst="plus">
            <a:avLst>
              <a:gd name="adj" fmla="val 4767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550" y="2787650"/>
            <a:ext cx="4660900" cy="12827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243279" y="2737546"/>
            <a:ext cx="1538868" cy="66040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5243278" y="3495204"/>
            <a:ext cx="1870771" cy="66040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44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" y="309433"/>
            <a:ext cx="9144001" cy="6252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002" y="309434"/>
            <a:ext cx="8163259" cy="6109164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226955" y="1095228"/>
            <a:ext cx="1817922" cy="604606"/>
            <a:chOff x="1989670" y="1730619"/>
            <a:chExt cx="1628366" cy="54156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424" t="14074" r="15604" b="82734"/>
            <a:stretch/>
          </p:blipFill>
          <p:spPr>
            <a:xfrm>
              <a:off x="1989670" y="1791901"/>
              <a:ext cx="430025" cy="219272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2368552" y="1730619"/>
              <a:ext cx="1249484" cy="2756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finite difference</a:t>
              </a:r>
              <a:endParaRPr lang="en-US" sz="1400" dirty="0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51" t="14365" r="23185" b="82741"/>
            <a:stretch/>
          </p:blipFill>
          <p:spPr>
            <a:xfrm>
              <a:off x="1989670" y="2101827"/>
              <a:ext cx="436420" cy="15586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2368552" y="1996498"/>
              <a:ext cx="548785" cy="2756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exact</a:t>
              </a:r>
              <a:endParaRPr lang="en-US" sz="1400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221244" y="4276818"/>
            <a:ext cx="4407458" cy="1750441"/>
            <a:chOff x="4203006" y="3594904"/>
            <a:chExt cx="4407458" cy="1750441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6343"/>
            <a:stretch/>
          </p:blipFill>
          <p:spPr>
            <a:xfrm>
              <a:off x="4203006" y="3594904"/>
              <a:ext cx="4407458" cy="1750441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051" t="55554" r="70664" b="42218"/>
            <a:stretch/>
          </p:blipFill>
          <p:spPr>
            <a:xfrm rot="5400000">
              <a:off x="6043416" y="4910584"/>
              <a:ext cx="271583" cy="1378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478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820" t="1404" r="1772" b="1660"/>
          <a:stretch/>
        </p:blipFill>
        <p:spPr>
          <a:xfrm>
            <a:off x="14473866" y="5575786"/>
            <a:ext cx="7622771" cy="66223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649" t="537" r="1114" b="919"/>
          <a:stretch/>
        </p:blipFill>
        <p:spPr>
          <a:xfrm>
            <a:off x="15967566" y="1575262"/>
            <a:ext cx="7624697" cy="6625244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1149609" y="969385"/>
            <a:ext cx="6557384" cy="5531885"/>
            <a:chOff x="1149609" y="969385"/>
            <a:chExt cx="6557384" cy="5531885"/>
          </a:xfrm>
        </p:grpSpPr>
        <p:grpSp>
          <p:nvGrpSpPr>
            <p:cNvPr id="29" name="Group 28"/>
            <p:cNvGrpSpPr/>
            <p:nvPr/>
          </p:nvGrpSpPr>
          <p:grpSpPr>
            <a:xfrm>
              <a:off x="1437007" y="969385"/>
              <a:ext cx="6269986" cy="5353745"/>
              <a:chOff x="990957" y="670099"/>
              <a:chExt cx="6924364" cy="5912498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4"/>
              <a:srcRect l="1289" t="1257" r="1377" b="2411"/>
              <a:stretch/>
            </p:blipFill>
            <p:spPr>
              <a:xfrm>
                <a:off x="1472728" y="862840"/>
                <a:ext cx="6205796" cy="5393185"/>
              </a:xfrm>
              <a:prstGeom prst="rect">
                <a:avLst/>
              </a:prstGeom>
            </p:spPr>
          </p:pic>
          <p:grpSp>
            <p:nvGrpSpPr>
              <p:cNvPr id="19" name="Group 18"/>
              <p:cNvGrpSpPr/>
              <p:nvPr/>
            </p:nvGrpSpPr>
            <p:grpSpPr>
              <a:xfrm>
                <a:off x="990957" y="670099"/>
                <a:ext cx="478337" cy="5697370"/>
                <a:chOff x="990957" y="670099"/>
                <a:chExt cx="478337" cy="5697370"/>
              </a:xfrm>
            </p:grpSpPr>
            <p:sp>
              <p:nvSpPr>
                <p:cNvPr id="11" name="TextBox 10"/>
                <p:cNvSpPr txBox="1"/>
                <p:nvPr/>
              </p:nvSpPr>
              <p:spPr>
                <a:xfrm>
                  <a:off x="990957" y="670099"/>
                  <a:ext cx="478337" cy="3398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smtClean="0">
                      <a:solidFill>
                        <a:schemeClr val="bg1"/>
                      </a:solidFill>
                    </a:rPr>
                    <a:t>0.0</a:t>
                  </a:r>
                  <a:endParaRPr lang="en-US" sz="14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990957" y="1435452"/>
                  <a:ext cx="478337" cy="3398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dirty="0" smtClean="0">
                      <a:solidFill>
                        <a:schemeClr val="bg1"/>
                      </a:solidFill>
                    </a:rPr>
                    <a:t>0.5</a:t>
                  </a:r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990957" y="2200804"/>
                  <a:ext cx="478337" cy="3398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dirty="0" smtClean="0">
                      <a:solidFill>
                        <a:schemeClr val="bg1"/>
                      </a:solidFill>
                    </a:rPr>
                    <a:t>1.0</a:t>
                  </a:r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990957" y="2966158"/>
                  <a:ext cx="478337" cy="3398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dirty="0" smtClean="0">
                      <a:solidFill>
                        <a:schemeClr val="bg1"/>
                      </a:solidFill>
                    </a:rPr>
                    <a:t>1.5</a:t>
                  </a:r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990957" y="3731511"/>
                  <a:ext cx="478337" cy="3398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smtClean="0">
                      <a:solidFill>
                        <a:schemeClr val="bg1"/>
                      </a:solidFill>
                    </a:rPr>
                    <a:t>2.0</a:t>
                  </a:r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990957" y="4496864"/>
                  <a:ext cx="478337" cy="3398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dirty="0" smtClean="0">
                      <a:solidFill>
                        <a:schemeClr val="bg1"/>
                      </a:solidFill>
                    </a:rPr>
                    <a:t>2.5</a:t>
                  </a:r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990957" y="5262217"/>
                  <a:ext cx="478337" cy="3398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smtClean="0">
                      <a:solidFill>
                        <a:schemeClr val="bg1"/>
                      </a:solidFill>
                    </a:rPr>
                    <a:t>3.0</a:t>
                  </a:r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990957" y="6027570"/>
                  <a:ext cx="478337" cy="3398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smtClean="0">
                      <a:solidFill>
                        <a:schemeClr val="bg1"/>
                      </a:solidFill>
                    </a:rPr>
                    <a:t>3.5</a:t>
                  </a:r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7" name="Group 26"/>
              <p:cNvGrpSpPr/>
              <p:nvPr/>
            </p:nvGrpSpPr>
            <p:grpSpPr>
              <a:xfrm>
                <a:off x="1243591" y="6242698"/>
                <a:ext cx="6671730" cy="339899"/>
                <a:chOff x="1243591" y="6242698"/>
                <a:chExt cx="6671730" cy="339899"/>
              </a:xfrm>
            </p:grpSpPr>
            <p:sp>
              <p:nvSpPr>
                <p:cNvPr id="21" name="TextBox 20"/>
                <p:cNvSpPr txBox="1"/>
                <p:nvPr/>
              </p:nvSpPr>
              <p:spPr>
                <a:xfrm>
                  <a:off x="1243591" y="6242698"/>
                  <a:ext cx="478337" cy="3398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dirty="0" smtClean="0">
                      <a:solidFill>
                        <a:schemeClr val="bg1"/>
                      </a:solidFill>
                    </a:rPr>
                    <a:t>0.0</a:t>
                  </a:r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2482270" y="6242698"/>
                  <a:ext cx="478337" cy="3398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dirty="0" smtClean="0">
                      <a:solidFill>
                        <a:schemeClr val="bg1"/>
                      </a:solidFill>
                    </a:rPr>
                    <a:t>0.5</a:t>
                  </a:r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3720949" y="6242698"/>
                  <a:ext cx="478337" cy="3398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smtClean="0">
                      <a:solidFill>
                        <a:schemeClr val="bg1"/>
                      </a:solidFill>
                    </a:rPr>
                    <a:t>1.0</a:t>
                  </a:r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4959628" y="6242698"/>
                  <a:ext cx="478337" cy="3398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smtClean="0">
                      <a:solidFill>
                        <a:schemeClr val="bg1"/>
                      </a:solidFill>
                    </a:rPr>
                    <a:t>1.5</a:t>
                  </a:r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6198307" y="6242698"/>
                  <a:ext cx="478337" cy="3398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smtClean="0">
                      <a:solidFill>
                        <a:schemeClr val="bg1"/>
                      </a:solidFill>
                    </a:rPr>
                    <a:t>2.0</a:t>
                  </a:r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7436984" y="6242698"/>
                  <a:ext cx="478337" cy="3398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smtClean="0">
                      <a:solidFill>
                        <a:schemeClr val="bg1"/>
                      </a:solidFill>
                    </a:rPr>
                    <a:t>2.5</a:t>
                  </a:r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30" name="TextBox 29"/>
            <p:cNvSpPr txBox="1"/>
            <p:nvPr/>
          </p:nvSpPr>
          <p:spPr>
            <a:xfrm rot="16200000">
              <a:off x="1071960" y="3404061"/>
              <a:ext cx="4630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smtClean="0">
                  <a:solidFill>
                    <a:schemeClr val="bg1"/>
                  </a:solidFill>
                </a:rPr>
                <a:t>T, s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424930" y="6193493"/>
              <a:ext cx="5229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x, 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3594568" y="666047"/>
            <a:ext cx="2176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True velocity </a:t>
            </a:r>
            <a:r>
              <a:rPr lang="en-US" dirty="0">
                <a:solidFill>
                  <a:schemeClr val="bg1"/>
                </a:solidFill>
              </a:rPr>
              <a:t>model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145591" y="6390591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courtesy of </a:t>
            </a:r>
            <a:r>
              <a:rPr lang="en-US" dirty="0" err="1" smtClean="0">
                <a:solidFill>
                  <a:schemeClr val="bg1"/>
                </a:solidFill>
              </a:rPr>
              <a:t>Kjetil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Haavik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59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" y="309433"/>
            <a:ext cx="9144001" cy="6252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002" y="309434"/>
            <a:ext cx="8163259" cy="6109164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226958" y="1095228"/>
            <a:ext cx="1970205" cy="604606"/>
            <a:chOff x="1989670" y="1730619"/>
            <a:chExt cx="1764769" cy="54156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424" t="14074" r="15604" b="82734"/>
            <a:stretch/>
          </p:blipFill>
          <p:spPr>
            <a:xfrm>
              <a:off x="1989670" y="1791901"/>
              <a:ext cx="430025" cy="219272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2368552" y="1730619"/>
              <a:ext cx="1385887" cy="2756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interpolated Born</a:t>
              </a:r>
              <a:endParaRPr lang="en-US" sz="1400" dirty="0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51" t="14365" r="23185" b="82741"/>
            <a:stretch/>
          </p:blipFill>
          <p:spPr>
            <a:xfrm>
              <a:off x="1989670" y="2101827"/>
              <a:ext cx="436420" cy="15586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2368552" y="1996498"/>
              <a:ext cx="548785" cy="2756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exact</a:t>
              </a:r>
              <a:endParaRPr lang="en-US" sz="1400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221244" y="4276818"/>
            <a:ext cx="4407458" cy="1750441"/>
            <a:chOff x="4203006" y="3594904"/>
            <a:chExt cx="4407458" cy="1750441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6343"/>
            <a:stretch/>
          </p:blipFill>
          <p:spPr>
            <a:xfrm>
              <a:off x="4203006" y="3594904"/>
              <a:ext cx="4407458" cy="1750441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051" t="55554" r="70664" b="42218"/>
            <a:stretch/>
          </p:blipFill>
          <p:spPr>
            <a:xfrm rot="5400000">
              <a:off x="6043416" y="4910584"/>
              <a:ext cx="271583" cy="1378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385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" y="309433"/>
            <a:ext cx="9144001" cy="6252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002" y="309434"/>
            <a:ext cx="8163259" cy="6109163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226958" y="1095228"/>
            <a:ext cx="3670992" cy="604606"/>
            <a:chOff x="1989670" y="1730619"/>
            <a:chExt cx="3288212" cy="54156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424" t="14074" r="15604" b="82734"/>
            <a:stretch/>
          </p:blipFill>
          <p:spPr>
            <a:xfrm>
              <a:off x="1989670" y="1791901"/>
              <a:ext cx="430025" cy="219272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2368552" y="1730619"/>
              <a:ext cx="2909330" cy="2756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inhomogeneity as interpolated sources</a:t>
              </a:r>
              <a:endParaRPr lang="en-US" sz="1400" dirty="0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51" t="14365" r="23185" b="82741"/>
            <a:stretch/>
          </p:blipFill>
          <p:spPr>
            <a:xfrm>
              <a:off x="1989670" y="2101827"/>
              <a:ext cx="436420" cy="15586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2368552" y="1996498"/>
              <a:ext cx="548785" cy="2756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exact</a:t>
              </a:r>
              <a:endParaRPr lang="en-US" sz="1400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221244" y="4276818"/>
            <a:ext cx="4407458" cy="1750441"/>
            <a:chOff x="4203006" y="3594904"/>
            <a:chExt cx="4407458" cy="1750441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6343"/>
            <a:stretch/>
          </p:blipFill>
          <p:spPr>
            <a:xfrm>
              <a:off x="4203006" y="3594904"/>
              <a:ext cx="4407458" cy="1750441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051" t="55554" r="70664" b="42218"/>
            <a:stretch/>
          </p:blipFill>
          <p:spPr>
            <a:xfrm rot="5400000">
              <a:off x="6043416" y="4910584"/>
              <a:ext cx="271583" cy="1378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861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203111" y="1409217"/>
            <a:ext cx="8773051" cy="4772642"/>
            <a:chOff x="203111" y="1409217"/>
            <a:chExt cx="8773051" cy="4772642"/>
          </a:xfrm>
        </p:grpSpPr>
        <p:sp>
          <p:nvSpPr>
            <p:cNvPr id="17" name="Rectangle 16"/>
            <p:cNvSpPr/>
            <p:nvPr/>
          </p:nvSpPr>
          <p:spPr>
            <a:xfrm>
              <a:off x="203111" y="1429555"/>
              <a:ext cx="8773051" cy="4752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258" y="2113807"/>
              <a:ext cx="7872769" cy="3957434"/>
            </a:xfrm>
            <a:prstGeom prst="rect">
              <a:avLst/>
            </a:prstGeom>
          </p:spPr>
        </p:pic>
        <p:grpSp>
          <p:nvGrpSpPr>
            <p:cNvPr id="51" name="Group 50"/>
            <p:cNvGrpSpPr/>
            <p:nvPr/>
          </p:nvGrpSpPr>
          <p:grpSpPr>
            <a:xfrm>
              <a:off x="1113084" y="1409217"/>
              <a:ext cx="6422790" cy="4472128"/>
              <a:chOff x="1496648" y="1642029"/>
              <a:chExt cx="6109483" cy="4253975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1496648" y="3260897"/>
                <a:ext cx="9541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 smtClean="0"/>
                  <a:t>source</a:t>
                </a:r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 flipV="1">
                <a:off x="2252004" y="3168391"/>
                <a:ext cx="400935" cy="18761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/>
              <p:cNvSpPr txBox="1"/>
              <p:nvPr/>
            </p:nvSpPr>
            <p:spPr>
              <a:xfrm>
                <a:off x="5120365" y="1642029"/>
                <a:ext cx="122501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 smtClean="0"/>
                  <a:t>receivers</a:t>
                </a:r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 flipV="1">
                <a:off x="4512710" y="1985400"/>
                <a:ext cx="968166" cy="30352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V="1">
                <a:off x="5270836" y="2009422"/>
                <a:ext cx="352597" cy="27950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V="1">
                <a:off x="3782286" y="1985400"/>
                <a:ext cx="1529083" cy="30352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flipH="1" flipV="1">
                <a:off x="5828375" y="2009422"/>
                <a:ext cx="209106" cy="27950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V="1">
                <a:off x="2907814" y="1956972"/>
                <a:ext cx="2299892" cy="33195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/>
              <p:cNvSpPr txBox="1"/>
              <p:nvPr/>
            </p:nvSpPr>
            <p:spPr>
              <a:xfrm>
                <a:off x="2383032" y="5515412"/>
                <a:ext cx="1762983" cy="3805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 smtClean="0"/>
                  <a:t>inhomogeneity</a:t>
                </a:r>
              </a:p>
            </p:txBody>
          </p:sp>
          <p:cxnSp>
            <p:nvCxnSpPr>
              <p:cNvPr id="46" name="Straight Connector 45"/>
              <p:cNvCxnSpPr>
                <a:stCxn id="45" idx="0"/>
              </p:cNvCxnSpPr>
              <p:nvPr/>
            </p:nvCxnSpPr>
            <p:spPr>
              <a:xfrm flipV="1">
                <a:off x="3264524" y="5192029"/>
                <a:ext cx="153326" cy="32338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flipH="1" flipV="1">
                <a:off x="6088531" y="2009422"/>
                <a:ext cx="730424" cy="27950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 flipV="1">
                <a:off x="6261549" y="1985401"/>
                <a:ext cx="1344582" cy="30352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74427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/>
          <p:cNvSpPr/>
          <p:nvPr/>
        </p:nvSpPr>
        <p:spPr>
          <a:xfrm>
            <a:off x="-1" y="493937"/>
            <a:ext cx="9144001" cy="6067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FDcyl1.pdf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44" y="647712"/>
            <a:ext cx="8518309" cy="575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8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/>
          <p:cNvSpPr/>
          <p:nvPr/>
        </p:nvSpPr>
        <p:spPr>
          <a:xfrm>
            <a:off x="-1" y="493937"/>
            <a:ext cx="9144001" cy="6067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FDcyl1.pdf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44" y="647712"/>
            <a:ext cx="8518308" cy="575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" y="309433"/>
            <a:ext cx="9144001" cy="6252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002" y="309434"/>
            <a:ext cx="8163259" cy="6109163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226959" y="1095228"/>
            <a:ext cx="1817921" cy="604606"/>
            <a:chOff x="1989670" y="1730619"/>
            <a:chExt cx="1628364" cy="54156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424" t="14074" r="15604" b="82734"/>
            <a:stretch/>
          </p:blipFill>
          <p:spPr>
            <a:xfrm>
              <a:off x="1989670" y="1791901"/>
              <a:ext cx="430025" cy="219272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2368552" y="1730619"/>
              <a:ext cx="1249482" cy="2756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finite difference</a:t>
              </a:r>
              <a:endParaRPr lang="en-US" sz="1400" dirty="0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51" t="14365" r="23185" b="82741"/>
            <a:stretch/>
          </p:blipFill>
          <p:spPr>
            <a:xfrm>
              <a:off x="1989670" y="2101827"/>
              <a:ext cx="436420" cy="15586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2368552" y="1996498"/>
              <a:ext cx="548785" cy="2756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exact</a:t>
              </a:r>
              <a:endParaRPr lang="en-US" sz="1400" dirty="0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087" y="4212772"/>
            <a:ext cx="4086969" cy="205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69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/>
          <p:cNvSpPr/>
          <p:nvPr/>
        </p:nvSpPr>
        <p:spPr>
          <a:xfrm>
            <a:off x="-1" y="493937"/>
            <a:ext cx="9144001" cy="6067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FDcyl1.pdf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44" y="647712"/>
            <a:ext cx="8518308" cy="575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99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" y="309433"/>
            <a:ext cx="9144001" cy="6252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002" y="309434"/>
            <a:ext cx="8163258" cy="610916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226961" y="1095228"/>
            <a:ext cx="3670992" cy="604606"/>
            <a:chOff x="1989670" y="1730619"/>
            <a:chExt cx="3288213" cy="54156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424" t="14074" r="15604" b="82734"/>
            <a:stretch/>
          </p:blipFill>
          <p:spPr>
            <a:xfrm>
              <a:off x="1989670" y="1791901"/>
              <a:ext cx="430025" cy="219272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2368552" y="1730619"/>
              <a:ext cx="2909331" cy="2756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inhomogeneity as interpolated sources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51" t="14365" r="23185" b="82741"/>
            <a:stretch/>
          </p:blipFill>
          <p:spPr>
            <a:xfrm>
              <a:off x="1989670" y="2101827"/>
              <a:ext cx="436420" cy="15586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2368552" y="1996498"/>
              <a:ext cx="548785" cy="2756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exact</a:t>
              </a:r>
              <a:endParaRPr lang="en-US" sz="1400" dirty="0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087" y="4212772"/>
            <a:ext cx="4086969" cy="205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77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Conclusions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6816" y="2378608"/>
            <a:ext cx="7257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3. Born on an auxiliary grid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6816" y="2932220"/>
            <a:ext cx="7257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4. </a:t>
            </a:r>
            <a:r>
              <a:rPr lang="en-US" sz="2800" dirty="0" err="1" smtClean="0">
                <a:solidFill>
                  <a:schemeClr val="bg1"/>
                </a:solidFill>
              </a:rPr>
              <a:t>Inhomogeneities</a:t>
            </a:r>
            <a:r>
              <a:rPr lang="en-US" sz="2800" dirty="0" smtClean="0">
                <a:solidFill>
                  <a:schemeClr val="bg1"/>
                </a:solidFill>
              </a:rPr>
              <a:t> as secondary sources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36816" y="1271382"/>
            <a:ext cx="7257245" cy="523220"/>
            <a:chOff x="457200" y="2169455"/>
            <a:chExt cx="7257245" cy="523220"/>
          </a:xfrm>
        </p:grpSpPr>
        <p:sp>
          <p:nvSpPr>
            <p:cNvPr id="4" name="TextBox 3"/>
            <p:cNvSpPr txBox="1"/>
            <p:nvPr/>
          </p:nvSpPr>
          <p:spPr>
            <a:xfrm>
              <a:off x="457200" y="2169455"/>
              <a:ext cx="72572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 smtClean="0">
                  <a:solidFill>
                    <a:schemeClr val="bg1"/>
                  </a:solidFill>
                </a:rPr>
                <a:t>1</a:t>
              </a:r>
              <a:r>
                <a:rPr lang="en-US" sz="2800" dirty="0" smtClean="0">
                  <a:solidFill>
                    <a:schemeClr val="bg1"/>
                  </a:solidFill>
                </a:rPr>
                <a:t>. Discretization          errors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67219" y="2265698"/>
              <a:ext cx="774700" cy="317500"/>
            </a:xfrm>
            <a:prstGeom prst="rect">
              <a:avLst/>
            </a:prstGeom>
          </p:spPr>
        </p:pic>
      </p:grpSp>
      <p:sp>
        <p:nvSpPr>
          <p:cNvPr id="16" name="Title 1"/>
          <p:cNvSpPr txBox="1">
            <a:spLocks/>
          </p:cNvSpPr>
          <p:nvPr/>
        </p:nvSpPr>
        <p:spPr>
          <a:xfrm>
            <a:off x="313296" y="337924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Discussion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2912" y="4972316"/>
            <a:ext cx="7257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en-US" sz="2800" dirty="0" smtClean="0">
                <a:solidFill>
                  <a:schemeClr val="bg1"/>
                </a:solidFill>
              </a:rPr>
              <a:t>Stability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2912" y="4375942"/>
            <a:ext cx="7257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 smtClean="0">
                <a:solidFill>
                  <a:schemeClr val="bg1"/>
                </a:solidFill>
              </a:rPr>
              <a:t>Interpolation near boundaries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6816" y="1824995"/>
            <a:ext cx="7257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2. Sources/receivers with interpolation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451807" y="5820019"/>
            <a:ext cx="1629242" cy="856042"/>
            <a:chOff x="6244064" y="267751"/>
            <a:chExt cx="2055486" cy="1080000"/>
          </a:xfrm>
        </p:grpSpPr>
        <p:sp>
          <p:nvSpPr>
            <p:cNvPr id="23" name="Rounded Rectangle 22"/>
            <p:cNvSpPr/>
            <p:nvPr/>
          </p:nvSpPr>
          <p:spPr>
            <a:xfrm>
              <a:off x="6244064" y="267751"/>
              <a:ext cx="2055486" cy="1080000"/>
            </a:xfrm>
            <a:prstGeom prst="roundRect">
              <a:avLst>
                <a:gd name="adj" fmla="val 82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44064" y="267751"/>
              <a:ext cx="2055485" cy="10800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4216" y="5820019"/>
            <a:ext cx="867977" cy="85604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22"/>
          <a:stretch/>
        </p:blipFill>
        <p:spPr>
          <a:xfrm>
            <a:off x="5331176" y="5811092"/>
            <a:ext cx="856298" cy="8738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3426" t="4124" r="74048" b="8643"/>
          <a:stretch/>
        </p:blipFill>
        <p:spPr>
          <a:xfrm>
            <a:off x="3714996" y="5773170"/>
            <a:ext cx="979439" cy="94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7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6" grpId="0"/>
      <p:bldP spid="17" grpId="0"/>
      <p:bldP spid="20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49609" y="969385"/>
            <a:ext cx="6557384" cy="5531885"/>
            <a:chOff x="1149609" y="969385"/>
            <a:chExt cx="6557384" cy="553188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865" t="1404" r="1772" b="1660"/>
            <a:stretch/>
          </p:blipFill>
          <p:spPr>
            <a:xfrm>
              <a:off x="1873250" y="1151725"/>
              <a:ext cx="5628858" cy="4877274"/>
            </a:xfrm>
            <a:prstGeom prst="rect">
              <a:avLst/>
            </a:prstGeom>
          </p:spPr>
        </p:pic>
        <p:grpSp>
          <p:nvGrpSpPr>
            <p:cNvPr id="32" name="Group 31"/>
            <p:cNvGrpSpPr/>
            <p:nvPr/>
          </p:nvGrpSpPr>
          <p:grpSpPr>
            <a:xfrm>
              <a:off x="1149609" y="969385"/>
              <a:ext cx="6557384" cy="5531885"/>
              <a:chOff x="1149609" y="969385"/>
              <a:chExt cx="6557384" cy="5531885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1437007" y="969385"/>
                <a:ext cx="6269986" cy="5353745"/>
                <a:chOff x="990957" y="670099"/>
                <a:chExt cx="6924364" cy="5912498"/>
              </a:xfrm>
            </p:grpSpPr>
            <p:grpSp>
              <p:nvGrpSpPr>
                <p:cNvPr id="19" name="Group 18"/>
                <p:cNvGrpSpPr/>
                <p:nvPr/>
              </p:nvGrpSpPr>
              <p:grpSpPr>
                <a:xfrm>
                  <a:off x="990957" y="670099"/>
                  <a:ext cx="478337" cy="5697370"/>
                  <a:chOff x="990957" y="670099"/>
                  <a:chExt cx="478337" cy="5697370"/>
                </a:xfrm>
              </p:grpSpPr>
              <p:sp>
                <p:nvSpPr>
                  <p:cNvPr id="11" name="TextBox 10"/>
                  <p:cNvSpPr txBox="1"/>
                  <p:nvPr/>
                </p:nvSpPr>
                <p:spPr>
                  <a:xfrm>
                    <a:off x="990957" y="670099"/>
                    <a:ext cx="478337" cy="3398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400" smtClean="0">
                        <a:solidFill>
                          <a:schemeClr val="bg1"/>
                        </a:solidFill>
                      </a:rPr>
                      <a:t>0.0</a:t>
                    </a:r>
                    <a:endParaRPr lang="en-US" sz="14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990957" y="1435452"/>
                    <a:ext cx="478337" cy="3398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400" dirty="0" smtClean="0">
                        <a:solidFill>
                          <a:schemeClr val="bg1"/>
                        </a:solidFill>
                      </a:rPr>
                      <a:t>0.5</a:t>
                    </a:r>
                    <a:endParaRPr lang="en-US" sz="14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990957" y="2200804"/>
                    <a:ext cx="478337" cy="3398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400" dirty="0" smtClean="0">
                        <a:solidFill>
                          <a:schemeClr val="bg1"/>
                        </a:solidFill>
                      </a:rPr>
                      <a:t>1.0</a:t>
                    </a:r>
                    <a:endParaRPr lang="en-US" sz="14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990957" y="2966158"/>
                    <a:ext cx="478337" cy="3398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400" dirty="0" smtClean="0">
                        <a:solidFill>
                          <a:schemeClr val="bg1"/>
                        </a:solidFill>
                      </a:rPr>
                      <a:t>1.5</a:t>
                    </a:r>
                    <a:endParaRPr lang="en-US" sz="14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990957" y="3731511"/>
                    <a:ext cx="478337" cy="3398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400" smtClean="0">
                        <a:solidFill>
                          <a:schemeClr val="bg1"/>
                        </a:solidFill>
                      </a:rPr>
                      <a:t>2.0</a:t>
                    </a:r>
                    <a:endParaRPr lang="en-US" sz="14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990957" y="4496864"/>
                    <a:ext cx="478337" cy="3398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400" dirty="0" smtClean="0">
                        <a:solidFill>
                          <a:schemeClr val="bg1"/>
                        </a:solidFill>
                      </a:rPr>
                      <a:t>2.5</a:t>
                    </a:r>
                    <a:endParaRPr lang="en-US" sz="14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990957" y="5262217"/>
                    <a:ext cx="478337" cy="3398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400" smtClean="0">
                        <a:solidFill>
                          <a:schemeClr val="bg1"/>
                        </a:solidFill>
                      </a:rPr>
                      <a:t>3.0</a:t>
                    </a:r>
                    <a:endParaRPr lang="en-US" sz="14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990957" y="6027570"/>
                    <a:ext cx="478337" cy="3398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400" smtClean="0">
                        <a:solidFill>
                          <a:schemeClr val="bg1"/>
                        </a:solidFill>
                      </a:rPr>
                      <a:t>3.5</a:t>
                    </a:r>
                    <a:endParaRPr lang="en-US" sz="14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27" name="Group 26"/>
                <p:cNvGrpSpPr/>
                <p:nvPr/>
              </p:nvGrpSpPr>
              <p:grpSpPr>
                <a:xfrm>
                  <a:off x="1243591" y="6242698"/>
                  <a:ext cx="6671730" cy="339899"/>
                  <a:chOff x="1243591" y="6242698"/>
                  <a:chExt cx="6671730" cy="339899"/>
                </a:xfrm>
              </p:grpSpPr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1243591" y="6242698"/>
                    <a:ext cx="478337" cy="3398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400" dirty="0" smtClean="0">
                        <a:solidFill>
                          <a:schemeClr val="bg1"/>
                        </a:solidFill>
                      </a:rPr>
                      <a:t>0.0</a:t>
                    </a:r>
                    <a:endParaRPr lang="en-US" sz="14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2482270" y="6242698"/>
                    <a:ext cx="478337" cy="3398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400" dirty="0" smtClean="0">
                        <a:solidFill>
                          <a:schemeClr val="bg1"/>
                        </a:solidFill>
                      </a:rPr>
                      <a:t>0.5</a:t>
                    </a:r>
                    <a:endParaRPr lang="en-US" sz="14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3720949" y="6242698"/>
                    <a:ext cx="478337" cy="3398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400" smtClean="0">
                        <a:solidFill>
                          <a:schemeClr val="bg1"/>
                        </a:solidFill>
                      </a:rPr>
                      <a:t>1.0</a:t>
                    </a:r>
                    <a:endParaRPr lang="en-US" sz="14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4959628" y="6242698"/>
                    <a:ext cx="478337" cy="3398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400" smtClean="0">
                        <a:solidFill>
                          <a:schemeClr val="bg1"/>
                        </a:solidFill>
                      </a:rPr>
                      <a:t>1.5</a:t>
                    </a:r>
                    <a:endParaRPr lang="en-US" sz="14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5" name="TextBox 24"/>
                  <p:cNvSpPr txBox="1"/>
                  <p:nvPr/>
                </p:nvSpPr>
                <p:spPr>
                  <a:xfrm>
                    <a:off x="6198307" y="6242698"/>
                    <a:ext cx="478337" cy="3398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400" smtClean="0">
                        <a:solidFill>
                          <a:schemeClr val="bg1"/>
                        </a:solidFill>
                      </a:rPr>
                      <a:t>2.0</a:t>
                    </a:r>
                    <a:endParaRPr lang="en-US" sz="14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6" name="TextBox 25"/>
                  <p:cNvSpPr txBox="1"/>
                  <p:nvPr/>
                </p:nvSpPr>
                <p:spPr>
                  <a:xfrm>
                    <a:off x="7436984" y="6242698"/>
                    <a:ext cx="478337" cy="3398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400" smtClean="0">
                        <a:solidFill>
                          <a:schemeClr val="bg1"/>
                        </a:solidFill>
                      </a:rPr>
                      <a:t>2.5</a:t>
                    </a:r>
                    <a:endParaRPr lang="en-US" sz="14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sp>
            <p:nvSpPr>
              <p:cNvPr id="30" name="TextBox 29"/>
              <p:cNvSpPr txBox="1"/>
              <p:nvPr/>
            </p:nvSpPr>
            <p:spPr>
              <a:xfrm rot="16200000">
                <a:off x="1071960" y="3404061"/>
                <a:ext cx="46307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smtClean="0">
                    <a:solidFill>
                      <a:schemeClr val="bg1"/>
                    </a:solidFill>
                  </a:rPr>
                  <a:t>T, s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4424930" y="6193493"/>
                <a:ext cx="5229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chemeClr val="bg1"/>
                    </a:solidFill>
                  </a:rPr>
                  <a:t>x, m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8" name="TextBox 27"/>
          <p:cNvSpPr txBox="1"/>
          <p:nvPr/>
        </p:nvSpPr>
        <p:spPr>
          <a:xfrm>
            <a:off x="2788809" y="666047"/>
            <a:ext cx="3788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Inverted velocity model, 15 – 50 Hz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145591" y="6390591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courtesy of </a:t>
            </a:r>
            <a:r>
              <a:rPr lang="en-US" dirty="0" err="1" smtClean="0">
                <a:solidFill>
                  <a:schemeClr val="bg1"/>
                </a:solidFill>
              </a:rPr>
              <a:t>Kjetil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Haavik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95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49609" y="969385"/>
            <a:ext cx="6557384" cy="5531885"/>
            <a:chOff x="1149609" y="969385"/>
            <a:chExt cx="6557384" cy="553188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649" t="705" r="1267" b="919"/>
            <a:stretch/>
          </p:blipFill>
          <p:spPr>
            <a:xfrm>
              <a:off x="1871158" y="1144953"/>
              <a:ext cx="5621739" cy="4884045"/>
            </a:xfrm>
            <a:prstGeom prst="rect">
              <a:avLst/>
            </a:prstGeom>
          </p:spPr>
        </p:pic>
        <p:grpSp>
          <p:nvGrpSpPr>
            <p:cNvPr id="32" name="Group 31"/>
            <p:cNvGrpSpPr/>
            <p:nvPr/>
          </p:nvGrpSpPr>
          <p:grpSpPr>
            <a:xfrm>
              <a:off x="1149609" y="969385"/>
              <a:ext cx="6557384" cy="5531885"/>
              <a:chOff x="1149609" y="969385"/>
              <a:chExt cx="6557384" cy="5531885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1437007" y="969385"/>
                <a:ext cx="6269986" cy="5353745"/>
                <a:chOff x="990957" y="670099"/>
                <a:chExt cx="6924364" cy="5912498"/>
              </a:xfrm>
            </p:grpSpPr>
            <p:grpSp>
              <p:nvGrpSpPr>
                <p:cNvPr id="19" name="Group 18"/>
                <p:cNvGrpSpPr/>
                <p:nvPr/>
              </p:nvGrpSpPr>
              <p:grpSpPr>
                <a:xfrm>
                  <a:off x="990957" y="670099"/>
                  <a:ext cx="478337" cy="5697370"/>
                  <a:chOff x="990957" y="670099"/>
                  <a:chExt cx="478337" cy="5697370"/>
                </a:xfrm>
              </p:grpSpPr>
              <p:sp>
                <p:nvSpPr>
                  <p:cNvPr id="11" name="TextBox 10"/>
                  <p:cNvSpPr txBox="1"/>
                  <p:nvPr/>
                </p:nvSpPr>
                <p:spPr>
                  <a:xfrm>
                    <a:off x="990957" y="670099"/>
                    <a:ext cx="478337" cy="3398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400" smtClean="0">
                        <a:solidFill>
                          <a:schemeClr val="bg1"/>
                        </a:solidFill>
                      </a:rPr>
                      <a:t>0.0</a:t>
                    </a:r>
                    <a:endParaRPr lang="en-US" sz="14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990957" y="1435452"/>
                    <a:ext cx="478337" cy="3398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400" dirty="0" smtClean="0">
                        <a:solidFill>
                          <a:schemeClr val="bg1"/>
                        </a:solidFill>
                      </a:rPr>
                      <a:t>0.5</a:t>
                    </a:r>
                    <a:endParaRPr lang="en-US" sz="14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990957" y="2200804"/>
                    <a:ext cx="478337" cy="3398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400" dirty="0" smtClean="0">
                        <a:solidFill>
                          <a:schemeClr val="bg1"/>
                        </a:solidFill>
                      </a:rPr>
                      <a:t>1.0</a:t>
                    </a:r>
                    <a:endParaRPr lang="en-US" sz="14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990957" y="2966158"/>
                    <a:ext cx="478337" cy="3398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400" dirty="0" smtClean="0">
                        <a:solidFill>
                          <a:schemeClr val="bg1"/>
                        </a:solidFill>
                      </a:rPr>
                      <a:t>1.5</a:t>
                    </a:r>
                    <a:endParaRPr lang="en-US" sz="14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990957" y="3731511"/>
                    <a:ext cx="478337" cy="3398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400" smtClean="0">
                        <a:solidFill>
                          <a:schemeClr val="bg1"/>
                        </a:solidFill>
                      </a:rPr>
                      <a:t>2.0</a:t>
                    </a:r>
                    <a:endParaRPr lang="en-US" sz="14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990957" y="4496864"/>
                    <a:ext cx="478337" cy="3398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400" dirty="0" smtClean="0">
                        <a:solidFill>
                          <a:schemeClr val="bg1"/>
                        </a:solidFill>
                      </a:rPr>
                      <a:t>2.5</a:t>
                    </a:r>
                    <a:endParaRPr lang="en-US" sz="14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990957" y="5262217"/>
                    <a:ext cx="478337" cy="3398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400" smtClean="0">
                        <a:solidFill>
                          <a:schemeClr val="bg1"/>
                        </a:solidFill>
                      </a:rPr>
                      <a:t>3.0</a:t>
                    </a:r>
                    <a:endParaRPr lang="en-US" sz="14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990957" y="6027570"/>
                    <a:ext cx="478337" cy="3398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400" smtClean="0">
                        <a:solidFill>
                          <a:schemeClr val="bg1"/>
                        </a:solidFill>
                      </a:rPr>
                      <a:t>3.5</a:t>
                    </a:r>
                    <a:endParaRPr lang="en-US" sz="14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27" name="Group 26"/>
                <p:cNvGrpSpPr/>
                <p:nvPr/>
              </p:nvGrpSpPr>
              <p:grpSpPr>
                <a:xfrm>
                  <a:off x="1243591" y="6242698"/>
                  <a:ext cx="6671730" cy="339899"/>
                  <a:chOff x="1243591" y="6242698"/>
                  <a:chExt cx="6671730" cy="339899"/>
                </a:xfrm>
              </p:grpSpPr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1243591" y="6242698"/>
                    <a:ext cx="478337" cy="3398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400" dirty="0" smtClean="0">
                        <a:solidFill>
                          <a:schemeClr val="bg1"/>
                        </a:solidFill>
                      </a:rPr>
                      <a:t>0.0</a:t>
                    </a:r>
                    <a:endParaRPr lang="en-US" sz="14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2482270" y="6242698"/>
                    <a:ext cx="478337" cy="3398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400" dirty="0" smtClean="0">
                        <a:solidFill>
                          <a:schemeClr val="bg1"/>
                        </a:solidFill>
                      </a:rPr>
                      <a:t>0.5</a:t>
                    </a:r>
                    <a:endParaRPr lang="en-US" sz="14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3720949" y="6242698"/>
                    <a:ext cx="478337" cy="3398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400" smtClean="0">
                        <a:solidFill>
                          <a:schemeClr val="bg1"/>
                        </a:solidFill>
                      </a:rPr>
                      <a:t>1.0</a:t>
                    </a:r>
                    <a:endParaRPr lang="en-US" sz="14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4959628" y="6242698"/>
                    <a:ext cx="478337" cy="3398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400" smtClean="0">
                        <a:solidFill>
                          <a:schemeClr val="bg1"/>
                        </a:solidFill>
                      </a:rPr>
                      <a:t>1.5</a:t>
                    </a:r>
                    <a:endParaRPr lang="en-US" sz="14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5" name="TextBox 24"/>
                  <p:cNvSpPr txBox="1"/>
                  <p:nvPr/>
                </p:nvSpPr>
                <p:spPr>
                  <a:xfrm>
                    <a:off x="6198307" y="6242698"/>
                    <a:ext cx="478337" cy="3398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400" smtClean="0">
                        <a:solidFill>
                          <a:schemeClr val="bg1"/>
                        </a:solidFill>
                      </a:rPr>
                      <a:t>2.0</a:t>
                    </a:r>
                    <a:endParaRPr lang="en-US" sz="14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6" name="TextBox 25"/>
                  <p:cNvSpPr txBox="1"/>
                  <p:nvPr/>
                </p:nvSpPr>
                <p:spPr>
                  <a:xfrm>
                    <a:off x="7436984" y="6242698"/>
                    <a:ext cx="478337" cy="3398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400" smtClean="0">
                        <a:solidFill>
                          <a:schemeClr val="bg1"/>
                        </a:solidFill>
                      </a:rPr>
                      <a:t>2.5</a:t>
                    </a:r>
                    <a:endParaRPr lang="en-US" sz="14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sp>
            <p:nvSpPr>
              <p:cNvPr id="30" name="TextBox 29"/>
              <p:cNvSpPr txBox="1"/>
              <p:nvPr/>
            </p:nvSpPr>
            <p:spPr>
              <a:xfrm rot="16200000">
                <a:off x="1071960" y="3404061"/>
                <a:ext cx="46307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smtClean="0">
                    <a:solidFill>
                      <a:schemeClr val="bg1"/>
                    </a:solidFill>
                  </a:rPr>
                  <a:t>T, s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4424930" y="6193493"/>
                <a:ext cx="5229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chemeClr val="bg1"/>
                    </a:solidFill>
                  </a:rPr>
                  <a:t>x, m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8" name="TextBox 27"/>
          <p:cNvSpPr txBox="1"/>
          <p:nvPr/>
        </p:nvSpPr>
        <p:spPr>
          <a:xfrm>
            <a:off x="2852930" y="666047"/>
            <a:ext cx="3659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Inverted velocity model, 3 – 50 Hz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45591" y="6390591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courtesy of </a:t>
            </a:r>
            <a:r>
              <a:rPr lang="en-US" dirty="0" err="1" smtClean="0">
                <a:solidFill>
                  <a:schemeClr val="bg1"/>
                </a:solidFill>
              </a:rPr>
              <a:t>Kjetil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Haavik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787385" y="3741482"/>
            <a:ext cx="565415" cy="62731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4898341" y="3162170"/>
            <a:ext cx="565415" cy="62731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6927483" y="4434506"/>
            <a:ext cx="463918" cy="62731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59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806492" y="486412"/>
            <a:ext cx="2440231" cy="5794071"/>
            <a:chOff x="6416092" y="486412"/>
            <a:chExt cx="2440231" cy="5794071"/>
          </a:xfrm>
        </p:grpSpPr>
        <p:sp>
          <p:nvSpPr>
            <p:cNvPr id="4" name="CustomShape 5"/>
            <p:cNvSpPr/>
            <p:nvPr/>
          </p:nvSpPr>
          <p:spPr>
            <a:xfrm>
              <a:off x="6506442" y="6018929"/>
              <a:ext cx="2259530" cy="26155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634" tIns="40817" rIns="81634" bIns="40817"/>
            <a:lstStyle/>
            <a:p>
              <a:pPr algn="ctr">
                <a:lnSpc>
                  <a:spcPct val="100000"/>
                </a:lnSpc>
              </a:pPr>
              <a:r>
                <a:rPr lang="en-US" sz="1400" spc="-1"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from </a:t>
              </a:r>
              <a:r>
                <a:rPr lang="en-US" sz="1400" spc="-1" dirty="0" err="1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Løseth</a:t>
              </a:r>
              <a:r>
                <a:rPr lang="en-US" sz="1400" spc="-1"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 et al., 2011 </a:t>
              </a:r>
              <a:endParaRPr lang="en-US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5" name="Picture 4"/>
            <p:cNvPicPr/>
            <p:nvPr/>
          </p:nvPicPr>
          <p:blipFill>
            <a:blip r:embed="rId2"/>
            <a:stretch/>
          </p:blipFill>
          <p:spPr>
            <a:xfrm>
              <a:off x="6416092" y="486412"/>
              <a:ext cx="2440231" cy="548993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0" name="Group 9"/>
          <p:cNvGrpSpPr/>
          <p:nvPr/>
        </p:nvGrpSpPr>
        <p:grpSpPr>
          <a:xfrm>
            <a:off x="910044" y="486413"/>
            <a:ext cx="3368885" cy="5817182"/>
            <a:chOff x="1153884" y="486413"/>
            <a:chExt cx="3368885" cy="581718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t="6000" b="12207"/>
            <a:stretch/>
          </p:blipFill>
          <p:spPr>
            <a:xfrm rot="5400000">
              <a:off x="92471" y="1547826"/>
              <a:ext cx="5491712" cy="336888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511810" y="5995818"/>
              <a:ext cx="26530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http</a:t>
              </a:r>
              <a:r>
                <a:rPr lang="en-US" sz="1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://</a:t>
              </a:r>
              <a:r>
                <a:rPr lang="en-US" sz="1400" dirty="0" err="1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www.geosci.usyd.edu.au</a:t>
              </a:r>
              <a:endPara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07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950" y="2857500"/>
            <a:ext cx="2832100" cy="1143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155950" y="3369714"/>
            <a:ext cx="1155129" cy="664767"/>
            <a:chOff x="3155950" y="3369714"/>
            <a:chExt cx="1155129" cy="66476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4057079" y="4034481"/>
              <a:ext cx="2540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155950" y="3369714"/>
              <a:ext cx="2540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5602589" y="3369714"/>
            <a:ext cx="266357" cy="664767"/>
            <a:chOff x="5602589" y="3369714"/>
            <a:chExt cx="266357" cy="664767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5614946" y="3369714"/>
              <a:ext cx="254000" cy="0"/>
            </a:xfrm>
            <a:prstGeom prst="line">
              <a:avLst/>
            </a:prstGeom>
            <a:ln w="38100">
              <a:solidFill>
                <a:srgbClr val="32C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5602589" y="4034481"/>
              <a:ext cx="254000" cy="0"/>
            </a:xfrm>
            <a:prstGeom prst="line">
              <a:avLst/>
            </a:prstGeom>
            <a:ln w="38100">
              <a:solidFill>
                <a:srgbClr val="32C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3155950" y="3369714"/>
            <a:ext cx="1872736" cy="664767"/>
            <a:chOff x="3155950" y="3369714"/>
            <a:chExt cx="1872736" cy="664767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3440156" y="3369714"/>
              <a:ext cx="254000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4774686" y="3369714"/>
              <a:ext cx="254000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700545" y="4034481"/>
              <a:ext cx="254000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155950" y="4034481"/>
              <a:ext cx="254000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6110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493937"/>
            <a:ext cx="9144001" cy="6067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45268" y="588579"/>
            <a:ext cx="8853104" cy="587528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49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 125"/>
          <p:cNvSpPr/>
          <p:nvPr/>
        </p:nvSpPr>
        <p:spPr>
          <a:xfrm>
            <a:off x="-1" y="493937"/>
            <a:ext cx="9144001" cy="6067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45" y="647712"/>
            <a:ext cx="851831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88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12553</TotalTime>
  <Words>294</Words>
  <Application>Microsoft Macintosh PowerPoint</Application>
  <PresentationFormat>On-screen Show (4:3)</PresentationFormat>
  <Paragraphs>143</Paragraphs>
  <Slides>38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Calibri</vt:lpstr>
      <vt:lpstr>DejaVu Sans</vt:lpstr>
      <vt:lpstr>Symbol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</vt:vector>
  </TitlesOfParts>
  <Manager/>
  <Company>NTNU</Company>
  <LinksUpToDate>false</LinksUpToDate>
  <SharedDoc>false</SharedDoc>
  <HyperlinkBase/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subject/>
  <dc:creator>Ivan Karpov</dc:creator>
  <cp:keywords/>
  <dc:description/>
  <cp:lastModifiedBy>Ivan Karpov</cp:lastModifiedBy>
  <cp:revision>271</cp:revision>
  <dcterms:created xsi:type="dcterms:W3CDTF">2013-06-10T16:56:09Z</dcterms:created>
  <dcterms:modified xsi:type="dcterms:W3CDTF">2018-04-24T11:38:11Z</dcterms:modified>
  <cp:category/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ompany">
    <vt:lpwstr>NTNU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Skjermfremvisning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0</vt:i4>
  </property>
</Properties>
</file>