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handoutMasterIdLst>
    <p:handoutMasterId r:id="rId26"/>
  </p:handoutMasterIdLst>
  <p:sldIdLst>
    <p:sldId id="256" r:id="rId2"/>
    <p:sldId id="425" r:id="rId3"/>
    <p:sldId id="295" r:id="rId4"/>
    <p:sldId id="420" r:id="rId5"/>
    <p:sldId id="426" r:id="rId6"/>
    <p:sldId id="422" r:id="rId7"/>
    <p:sldId id="424" r:id="rId8"/>
    <p:sldId id="373" r:id="rId9"/>
    <p:sldId id="396" r:id="rId10"/>
    <p:sldId id="374" r:id="rId11"/>
    <p:sldId id="375" r:id="rId12"/>
    <p:sldId id="400" r:id="rId13"/>
    <p:sldId id="401" r:id="rId14"/>
    <p:sldId id="403" r:id="rId15"/>
    <p:sldId id="419" r:id="rId16"/>
    <p:sldId id="407" r:id="rId17"/>
    <p:sldId id="408" r:id="rId18"/>
    <p:sldId id="417" r:id="rId19"/>
    <p:sldId id="416" r:id="rId20"/>
    <p:sldId id="379" r:id="rId21"/>
    <p:sldId id="415" r:id="rId22"/>
    <p:sldId id="412" r:id="rId23"/>
    <p:sldId id="393" r:id="rId24"/>
  </p:sldIdLst>
  <p:sldSz cx="9144000" cy="6858000" type="screen4x3"/>
  <p:notesSz cx="6718300" cy="9853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3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56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56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12" Type="http://schemas.openxmlformats.org/officeDocument/2006/relationships/image" Target="../media/image87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11" Type="http://schemas.openxmlformats.org/officeDocument/2006/relationships/image" Target="../media/image86.emf"/><Relationship Id="rId5" Type="http://schemas.openxmlformats.org/officeDocument/2006/relationships/image" Target="../media/image80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image" Target="../media/image96.wmf"/><Relationship Id="rId7" Type="http://schemas.openxmlformats.org/officeDocument/2006/relationships/image" Target="../media/image100.e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9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image" Target="../media/image105.wmf"/><Relationship Id="rId7" Type="http://schemas.openxmlformats.org/officeDocument/2006/relationships/image" Target="../media/image109.e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emf"/><Relationship Id="rId5" Type="http://schemas.openxmlformats.org/officeDocument/2006/relationships/image" Target="../media/image107.emf"/><Relationship Id="rId4" Type="http://schemas.openxmlformats.org/officeDocument/2006/relationships/image" Target="../media/image106.wmf"/><Relationship Id="rId9" Type="http://schemas.openxmlformats.org/officeDocument/2006/relationships/image" Target="../media/image1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5.wmf"/><Relationship Id="rId1" Type="http://schemas.openxmlformats.org/officeDocument/2006/relationships/image" Target="../media/image28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4" cy="492680"/>
          </a:xfrm>
          <a:prstGeom prst="rect">
            <a:avLst/>
          </a:prstGeom>
        </p:spPr>
        <p:txBody>
          <a:bodyPr vert="horz" lIns="90462" tIns="45231" rIns="90462" bIns="45231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4" cy="492680"/>
          </a:xfrm>
          <a:prstGeom prst="rect">
            <a:avLst/>
          </a:prstGeom>
        </p:spPr>
        <p:txBody>
          <a:bodyPr vert="horz" lIns="90462" tIns="45231" rIns="90462" bIns="45231" rtlCol="0"/>
          <a:lstStyle>
            <a:lvl1pPr algn="r">
              <a:defRPr sz="1200"/>
            </a:lvl1pPr>
          </a:lstStyle>
          <a:p>
            <a:fld id="{8D1E6BCA-F507-4347-8CFA-A9D00FAC6BFC}" type="datetimeFigureOut">
              <a:rPr lang="nb-NO" smtClean="0"/>
              <a:t>23.04.2018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59223"/>
            <a:ext cx="2911264" cy="492680"/>
          </a:xfrm>
          <a:prstGeom prst="rect">
            <a:avLst/>
          </a:prstGeom>
        </p:spPr>
        <p:txBody>
          <a:bodyPr vert="horz" lIns="90462" tIns="45231" rIns="90462" bIns="45231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59223"/>
            <a:ext cx="2911264" cy="492680"/>
          </a:xfrm>
          <a:prstGeom prst="rect">
            <a:avLst/>
          </a:prstGeom>
        </p:spPr>
        <p:txBody>
          <a:bodyPr vert="horz" lIns="90462" tIns="45231" rIns="90462" bIns="45231" rtlCol="0" anchor="b"/>
          <a:lstStyle>
            <a:lvl1pPr algn="r">
              <a:defRPr sz="1200"/>
            </a:lvl1pPr>
          </a:lstStyle>
          <a:p>
            <a:fld id="{D142F26E-26B9-469D-AA49-D2B1AA3FED6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9102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4" cy="492680"/>
          </a:xfrm>
          <a:prstGeom prst="rect">
            <a:avLst/>
          </a:prstGeom>
        </p:spPr>
        <p:txBody>
          <a:bodyPr vert="horz" lIns="90462" tIns="45231" rIns="90462" bIns="45231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4" cy="492680"/>
          </a:xfrm>
          <a:prstGeom prst="rect">
            <a:avLst/>
          </a:prstGeom>
        </p:spPr>
        <p:txBody>
          <a:bodyPr vert="horz" lIns="90462" tIns="45231" rIns="90462" bIns="45231" rtlCol="0"/>
          <a:lstStyle>
            <a:lvl1pPr algn="r">
              <a:defRPr sz="1200"/>
            </a:lvl1pPr>
          </a:lstStyle>
          <a:p>
            <a:fld id="{057B1154-84B7-4213-8993-0AA0037E1F24}" type="datetimeFigureOut">
              <a:rPr lang="nb-NO" smtClean="0"/>
              <a:t>23.04.2018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9775"/>
            <a:ext cx="4924425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62" tIns="45231" rIns="90462" bIns="45231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0467"/>
            <a:ext cx="5374640" cy="4434126"/>
          </a:xfrm>
          <a:prstGeom prst="rect">
            <a:avLst/>
          </a:prstGeom>
        </p:spPr>
        <p:txBody>
          <a:bodyPr vert="horz" lIns="90462" tIns="45231" rIns="90462" bIns="452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11264" cy="492680"/>
          </a:xfrm>
          <a:prstGeom prst="rect">
            <a:avLst/>
          </a:prstGeom>
        </p:spPr>
        <p:txBody>
          <a:bodyPr vert="horz" lIns="90462" tIns="45231" rIns="90462" bIns="45231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59223"/>
            <a:ext cx="2911264" cy="492680"/>
          </a:xfrm>
          <a:prstGeom prst="rect">
            <a:avLst/>
          </a:prstGeom>
        </p:spPr>
        <p:txBody>
          <a:bodyPr vert="horz" lIns="90462" tIns="45231" rIns="90462" bIns="45231" rtlCol="0" anchor="b"/>
          <a:lstStyle>
            <a:lvl1pPr algn="r">
              <a:defRPr sz="1200"/>
            </a:lvl1pPr>
          </a:lstStyle>
          <a:p>
            <a:fld id="{1FD02C6F-046D-46F0-9BB4-74FF5237EF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78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02C6F-046D-46F0-9BB4-74FF5237EF0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02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ECD5-25AC-4774-B632-0FF189AE82FC}" type="datetime1">
              <a:rPr lang="nb-NO" smtClean="0"/>
              <a:t>23.04.2018</a:t>
            </a:fld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4100-A095-442F-982E-F7E9FBE1C08E}" type="datetime1">
              <a:rPr lang="nb-NO" smtClean="0"/>
              <a:t>23.04.2018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852D-E9CC-4F9F-9249-B7FBA3F0ADF7}" type="datetime1">
              <a:rPr lang="nb-NO" smtClean="0"/>
              <a:t>23.04.2018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620D-584B-43D8-9CA2-BE28AB4D6500}" type="datetime1">
              <a:rPr lang="nb-NO" smtClean="0"/>
              <a:t>23.04.2018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EA75-D157-4D08-9E69-3163C5E770C6}" type="datetime1">
              <a:rPr lang="nb-NO" smtClean="0"/>
              <a:t>23.04.2018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991F-600D-4512-85F2-6E157A382163}" type="datetime1">
              <a:rPr lang="nb-NO" smtClean="0"/>
              <a:t>23.04.2018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22193-983F-4DE8-AB28-21EA347F7C69}" type="datetime1">
              <a:rPr lang="nb-NO" smtClean="0"/>
              <a:t>23.04.2018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F6FE-4B9C-42A4-8C82-444703B050CC}" type="datetime1">
              <a:rPr lang="nb-NO" smtClean="0"/>
              <a:t>23.04.2018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DCE-9D5D-4457-8381-27085B3DEA18}" type="datetime1">
              <a:rPr lang="nb-NO" smtClean="0"/>
              <a:t>23.04.2018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8883-6140-4BAE-92BB-BCD4D439145F}" type="datetime1">
              <a:rPr lang="nb-NO" smtClean="0"/>
              <a:t>23.04.2018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2A23-DB19-4F22-B0A6-2C84FD09346C}" type="datetime1">
              <a:rPr lang="nb-NO" smtClean="0"/>
              <a:t>23.04.2018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25C60B-C97B-46F3-BED8-41CFDDFC5FB9}" type="datetime1">
              <a:rPr lang="nb-NO" smtClean="0"/>
              <a:t>23.04.2018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5.bin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0.jpeg"/><Relationship Id="rId4" Type="http://schemas.openxmlformats.org/officeDocument/2006/relationships/image" Target="../media/image37.wmf"/><Relationship Id="rId9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47.wmf"/><Relationship Id="rId18" Type="http://schemas.openxmlformats.org/officeDocument/2006/relationships/image" Target="../media/image52.jpg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51.jp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jpg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11" Type="http://schemas.openxmlformats.org/officeDocument/2006/relationships/image" Target="../media/image46.wmf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6.bin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43.wmf"/><Relationship Id="rId9" Type="http://schemas.openxmlformats.org/officeDocument/2006/relationships/image" Target="../media/image40.jpeg"/><Relationship Id="rId14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4.wmf"/><Relationship Id="rId18" Type="http://schemas.openxmlformats.org/officeDocument/2006/relationships/image" Target="../media/image59.jpg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8.jp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.jpg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wmf"/><Relationship Id="rId11" Type="http://schemas.openxmlformats.org/officeDocument/2006/relationships/image" Target="../media/image53.w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43.bin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43.wmf"/><Relationship Id="rId9" Type="http://schemas.openxmlformats.org/officeDocument/2006/relationships/image" Target="../media/image40.jpeg"/><Relationship Id="rId14" Type="http://schemas.openxmlformats.org/officeDocument/2006/relationships/oleObject" Target="../embeddings/oleObject4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61.emf"/><Relationship Id="rId18" Type="http://schemas.openxmlformats.org/officeDocument/2006/relationships/image" Target="../media/image65.jpg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64.jp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.jpg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wmf"/><Relationship Id="rId11" Type="http://schemas.openxmlformats.org/officeDocument/2006/relationships/image" Target="../media/image60.emf"/><Relationship Id="rId5" Type="http://schemas.openxmlformats.org/officeDocument/2006/relationships/oleObject" Target="../embeddings/oleObject48.bin"/><Relationship Id="rId15" Type="http://schemas.openxmlformats.org/officeDocument/2006/relationships/image" Target="../media/image62.emf"/><Relationship Id="rId10" Type="http://schemas.openxmlformats.org/officeDocument/2006/relationships/oleObject" Target="../embeddings/oleObject50.bin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43.wmf"/><Relationship Id="rId9" Type="http://schemas.openxmlformats.org/officeDocument/2006/relationships/image" Target="../media/image40.jpeg"/><Relationship Id="rId14" Type="http://schemas.openxmlformats.org/officeDocument/2006/relationships/oleObject" Target="../embeddings/oleObject5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1.png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92.png"/><Relationship Id="rId18" Type="http://schemas.openxmlformats.org/officeDocument/2006/relationships/oleObject" Target="../embeddings/oleObject64.bin"/><Relationship Id="rId26" Type="http://schemas.openxmlformats.org/officeDocument/2006/relationships/oleObject" Target="../embeddings/oleObject68.bin"/><Relationship Id="rId3" Type="http://schemas.openxmlformats.org/officeDocument/2006/relationships/image" Target="../media/image88.png"/><Relationship Id="rId21" Type="http://schemas.openxmlformats.org/officeDocument/2006/relationships/image" Target="../media/image82.wmf"/><Relationship Id="rId7" Type="http://schemas.openxmlformats.org/officeDocument/2006/relationships/image" Target="../media/image76.wmf"/><Relationship Id="rId12" Type="http://schemas.openxmlformats.org/officeDocument/2006/relationships/image" Target="../media/image91.png"/><Relationship Id="rId17" Type="http://schemas.openxmlformats.org/officeDocument/2006/relationships/image" Target="../media/image80.wmf"/><Relationship Id="rId25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29" Type="http://schemas.openxmlformats.org/officeDocument/2006/relationships/image" Target="../media/image86.e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78.wmf"/><Relationship Id="rId24" Type="http://schemas.openxmlformats.org/officeDocument/2006/relationships/oleObject" Target="../embeddings/oleObject67.bin"/><Relationship Id="rId5" Type="http://schemas.openxmlformats.org/officeDocument/2006/relationships/image" Target="../media/image90.png"/><Relationship Id="rId15" Type="http://schemas.openxmlformats.org/officeDocument/2006/relationships/image" Target="../media/image79.wmf"/><Relationship Id="rId23" Type="http://schemas.openxmlformats.org/officeDocument/2006/relationships/image" Target="../media/image83.wmf"/><Relationship Id="rId28" Type="http://schemas.openxmlformats.org/officeDocument/2006/relationships/oleObject" Target="../embeddings/oleObject69.bin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81.wmf"/><Relationship Id="rId31" Type="http://schemas.openxmlformats.org/officeDocument/2006/relationships/image" Target="../media/image87.wmf"/><Relationship Id="rId4" Type="http://schemas.openxmlformats.org/officeDocument/2006/relationships/image" Target="../media/image89.png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85.wmf"/><Relationship Id="rId30" Type="http://schemas.openxmlformats.org/officeDocument/2006/relationships/oleObject" Target="../embeddings/oleObject7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98.emf"/><Relationship Id="rId18" Type="http://schemas.openxmlformats.org/officeDocument/2006/relationships/oleObject" Target="../embeddings/oleObject78.bin"/><Relationship Id="rId3" Type="http://schemas.openxmlformats.org/officeDocument/2006/relationships/image" Target="../media/image102.png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100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7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5" Type="http://schemas.openxmlformats.org/officeDocument/2006/relationships/image" Target="../media/image99.emf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101.e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7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107.emf"/><Relationship Id="rId18" Type="http://schemas.openxmlformats.org/officeDocument/2006/relationships/oleObject" Target="../embeddings/oleObject86.bin"/><Relationship Id="rId3" Type="http://schemas.openxmlformats.org/officeDocument/2006/relationships/image" Target="../media/image112.png"/><Relationship Id="rId21" Type="http://schemas.openxmlformats.org/officeDocument/2006/relationships/image" Target="../media/image111.wmf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109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7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106.wmf"/><Relationship Id="rId5" Type="http://schemas.openxmlformats.org/officeDocument/2006/relationships/image" Target="../media/image103.wmf"/><Relationship Id="rId15" Type="http://schemas.openxmlformats.org/officeDocument/2006/relationships/image" Target="../media/image108.emf"/><Relationship Id="rId10" Type="http://schemas.openxmlformats.org/officeDocument/2006/relationships/oleObject" Target="../embeddings/oleObject82.bin"/><Relationship Id="rId19" Type="http://schemas.openxmlformats.org/officeDocument/2006/relationships/image" Target="../media/image110.e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8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4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6.wmf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2.wmf"/><Relationship Id="rId4" Type="http://schemas.openxmlformats.org/officeDocument/2006/relationships/image" Target="../media/image27.jpe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0.png"/><Relationship Id="rId7" Type="http://schemas.openxmlformats.org/officeDocument/2006/relationships/image" Target="../media/image25.wmf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</a:t>
            </a:fld>
            <a:endParaRPr lang="nb-NO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2204864"/>
            <a:ext cx="8208912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new parameterization in acoustic orthorhombic media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31640" y="4149080"/>
            <a:ext cx="633670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Shibo</a:t>
            </a:r>
            <a:r>
              <a:rPr lang="en-US" sz="2000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Xu* and Alexey Stovas</a:t>
            </a:r>
          </a:p>
          <a:p>
            <a:r>
              <a:rPr lang="en-US" sz="2000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Norwegian University of Science and Technology</a:t>
            </a:r>
            <a:endParaRPr lang="nb-NO" sz="2000" dirty="0" smtClean="0">
              <a:solidFill>
                <a:srgbClr val="2F5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23th April</a:t>
            </a:r>
            <a:r>
              <a:rPr lang="nb-NO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2018</a:t>
            </a:r>
            <a:endParaRPr lang="nb-NO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shibox\Desktop\NTNU_engelsk_RGB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7" y="5719682"/>
            <a:ext cx="2608536" cy="8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88640"/>
            <a:ext cx="40576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1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10</a:t>
            </a:fld>
            <a:endParaRPr lang="nb-NO"/>
          </a:p>
        </p:txBody>
      </p: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76300"/>
            <a:ext cx="69151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-144016"/>
            <a:ext cx="8363272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parameterizations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2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11</a:t>
            </a:fld>
            <a:endParaRPr lang="nb-NO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-27384"/>
            <a:ext cx="8363272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Perturbation-based approximation</a:t>
            </a:r>
            <a:endParaRPr lang="nb-N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989411"/>
              </p:ext>
            </p:extLst>
          </p:nvPr>
        </p:nvGraphicFramePr>
        <p:xfrm>
          <a:off x="136916" y="3630649"/>
          <a:ext cx="4916336" cy="1165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3" name="Formel" r:id="rId3" imgW="2552400" imgH="596880" progId="Equation.3">
                  <p:embed/>
                </p:oleObj>
              </mc:Choice>
              <mc:Fallback>
                <p:oleObj name="Formel" r:id="rId3" imgW="2552400" imgH="5968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16" y="3630649"/>
                        <a:ext cx="4916336" cy="1165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E:\Dropbox\Xu Shibo-NTNU\Journals\my papers\8th (a) new parameterization traveltime\Figures\Revisison\model H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240360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792066"/>
              </p:ext>
            </p:extLst>
          </p:nvPr>
        </p:nvGraphicFramePr>
        <p:xfrm>
          <a:off x="2735799" y="4509120"/>
          <a:ext cx="196041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4" name="Formel" r:id="rId6" imgW="1371600" imgH="546100" progId="Equation.3">
                  <p:embed/>
                </p:oleObj>
              </mc:Choice>
              <mc:Fallback>
                <p:oleObj name="Formel" r:id="rId6" imgW="1371600" imgH="54610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799" y="4509120"/>
                        <a:ext cx="1960418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494602"/>
              </p:ext>
            </p:extLst>
          </p:nvPr>
        </p:nvGraphicFramePr>
        <p:xfrm>
          <a:off x="1979712" y="1835646"/>
          <a:ext cx="18415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5" name="Microsoft Equation 3.0" r:id="rId8" imgW="1079280" imgH="177480" progId="Equation.3">
                  <p:embed/>
                </p:oleObj>
              </mc:Choice>
              <mc:Fallback>
                <p:oleObj name="Microsoft Equation 3.0" r:id="rId8" imgW="1079280" imgH="177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835646"/>
                        <a:ext cx="18415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5"/>
          <p:cNvSpPr txBox="1"/>
          <p:nvPr/>
        </p:nvSpPr>
        <p:spPr>
          <a:xfrm>
            <a:off x="395536" y="1258655"/>
            <a:ext cx="5964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nb-NO" altLang="zh-CN" sz="2400" b="1" dirty="0" smtClean="0">
                <a:solidFill>
                  <a:srgbClr val="2F5897"/>
                </a:solidFill>
              </a:rPr>
              <a:t>Acoustic Eikonal equation in ORT model</a:t>
            </a:r>
            <a:endParaRPr kumimoji="1" lang="en-US" altLang="zh-CN" sz="2400" b="1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12</a:t>
            </a:fld>
            <a:endParaRPr lang="nb-NO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5383"/>
            <a:ext cx="8363272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analysis</a:t>
            </a:r>
            <a:endParaRPr lang="nb-NO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2" name="文本框 15"/>
          <p:cNvSpPr txBox="1"/>
          <p:nvPr/>
        </p:nvSpPr>
        <p:spPr>
          <a:xfrm>
            <a:off x="2411760" y="1218964"/>
            <a:ext cx="383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Group velocity related coefficients</a:t>
            </a:r>
            <a:endParaRPr kumimoji="1" lang="en-US" altLang="zh-CN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99592" y="2286769"/>
            <a:ext cx="30243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99592" y="2286769"/>
            <a:ext cx="0" cy="28704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99592" y="2286769"/>
            <a:ext cx="1440160" cy="222235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884720"/>
              </p:ext>
            </p:extLst>
          </p:nvPr>
        </p:nvGraphicFramePr>
        <p:xfrm>
          <a:off x="1115616" y="3267769"/>
          <a:ext cx="182563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56" name="Formel" r:id="rId3" imgW="126720" imgH="177480" progId="Equation.3">
                  <p:embed/>
                </p:oleObj>
              </mc:Choice>
              <mc:Fallback>
                <p:oleObj name="Formel" r:id="rId3" imgW="126720" imgH="177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267769"/>
                        <a:ext cx="182563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748446"/>
              </p:ext>
            </p:extLst>
          </p:nvPr>
        </p:nvGraphicFramePr>
        <p:xfrm>
          <a:off x="4788024" y="3259189"/>
          <a:ext cx="2884658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57" name="Formel" r:id="rId5" imgW="1866900" imgH="889000" progId="Equation.3">
                  <p:embed/>
                </p:oleObj>
              </mc:Choice>
              <mc:Fallback>
                <p:oleObj name="Formel" r:id="rId5" imgW="1866900" imgH="889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259189"/>
                        <a:ext cx="2884658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439694"/>
              </p:ext>
            </p:extLst>
          </p:nvPr>
        </p:nvGraphicFramePr>
        <p:xfrm>
          <a:off x="4427984" y="2611117"/>
          <a:ext cx="109512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58" name="Formel" r:id="rId7" imgW="711200" imgH="228600" progId="Equation.3">
                  <p:embed/>
                </p:oleObj>
              </mc:Choice>
              <mc:Fallback>
                <p:oleObj name="Formel" r:id="rId7" imgW="71120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611117"/>
                        <a:ext cx="1095121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855241"/>
              </p:ext>
            </p:extLst>
          </p:nvPr>
        </p:nvGraphicFramePr>
        <p:xfrm>
          <a:off x="6012161" y="2564904"/>
          <a:ext cx="1008112" cy="406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59" name="Formel" r:id="rId9" imgW="647419" imgH="253890" progId="Equation.3">
                  <p:embed/>
                </p:oleObj>
              </mc:Choice>
              <mc:Fallback>
                <p:oleObj name="Formel" r:id="rId9" imgW="647419" imgH="25389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1" y="2564904"/>
                        <a:ext cx="1008112" cy="4062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238278"/>
              </p:ext>
            </p:extLst>
          </p:nvPr>
        </p:nvGraphicFramePr>
        <p:xfrm>
          <a:off x="7505335" y="2611117"/>
          <a:ext cx="89343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360" name="Formel" r:id="rId11" imgW="647419" imgH="253890" progId="Equation.3">
                  <p:embed/>
                </p:oleObj>
              </mc:Choice>
              <mc:Fallback>
                <p:oleObj name="Formel" r:id="rId11" imgW="647419" imgH="25389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335" y="2611117"/>
                        <a:ext cx="893433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3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13</a:t>
            </a:fld>
            <a:endParaRPr lang="nb-NO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086196"/>
              </p:ext>
            </p:extLst>
          </p:nvPr>
        </p:nvGraphicFramePr>
        <p:xfrm>
          <a:off x="601663" y="908050"/>
          <a:ext cx="10953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20" name="Formel" r:id="rId3" imgW="711200" imgH="228600" progId="Equation.3">
                  <p:embed/>
                </p:oleObj>
              </mc:Choice>
              <mc:Fallback>
                <p:oleObj name="Formel" r:id="rId3" imgW="7112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908050"/>
                        <a:ext cx="10953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611193"/>
              </p:ext>
            </p:extLst>
          </p:nvPr>
        </p:nvGraphicFramePr>
        <p:xfrm>
          <a:off x="3924300" y="836613"/>
          <a:ext cx="1008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21" name="Formel" r:id="rId5" imgW="647419" imgH="253890" progId="Equation.3">
                  <p:embed/>
                </p:oleObj>
              </mc:Choice>
              <mc:Fallback>
                <p:oleObj name="Formel" r:id="rId5" imgW="647419" imgH="2538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836613"/>
                        <a:ext cx="100806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165164"/>
              </p:ext>
            </p:extLst>
          </p:nvPr>
        </p:nvGraphicFramePr>
        <p:xfrm>
          <a:off x="6813550" y="836613"/>
          <a:ext cx="8937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22" name="Formel" r:id="rId7" imgW="647419" imgH="253890" progId="Equation.3">
                  <p:embed/>
                </p:oleObj>
              </mc:Choice>
              <mc:Fallback>
                <p:oleObj name="Formel" r:id="rId7" imgW="647419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836613"/>
                        <a:ext cx="8937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E:\Dropbox\Xu Shibo-NTNU\Journals\my papers\8th (a) new parameterization traveltime\Figures\Revisison\model H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50137"/>
            <a:ext cx="2664296" cy="239209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23528" y="5383"/>
            <a:ext cx="8363272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analysis</a:t>
            </a:r>
            <a:endParaRPr lang="nb-NO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344838"/>
              </p:ext>
            </p:extLst>
          </p:nvPr>
        </p:nvGraphicFramePr>
        <p:xfrm>
          <a:off x="8604448" y="1183553"/>
          <a:ext cx="3714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23" name="Formel" r:id="rId10" imgW="241200" imgH="241200" progId="Equation.3">
                  <p:embed/>
                </p:oleObj>
              </mc:Choice>
              <mc:Fallback>
                <p:oleObj name="Formel" r:id="rId10" imgW="24120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448" y="1183553"/>
                        <a:ext cx="3714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772169"/>
              </p:ext>
            </p:extLst>
          </p:nvPr>
        </p:nvGraphicFramePr>
        <p:xfrm>
          <a:off x="8613390" y="1609580"/>
          <a:ext cx="3524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24" name="Formel" r:id="rId12" imgW="228600" imgH="228600" progId="Equation.3">
                  <p:embed/>
                </p:oleObj>
              </mc:Choice>
              <mc:Fallback>
                <p:oleObj name="Formel" r:id="rId12" imgW="2286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3390" y="1609580"/>
                        <a:ext cx="3524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5376"/>
              </p:ext>
            </p:extLst>
          </p:nvPr>
        </p:nvGraphicFramePr>
        <p:xfrm>
          <a:off x="8604448" y="2000187"/>
          <a:ext cx="3714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25" name="Formel" r:id="rId14" imgW="241200" imgH="241200" progId="Equation.3">
                  <p:embed/>
                </p:oleObj>
              </mc:Choice>
              <mc:Fallback>
                <p:oleObj name="Formel" r:id="rId14" imgW="2412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448" y="2000187"/>
                        <a:ext cx="3714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94" y="1275243"/>
            <a:ext cx="2644588" cy="3074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67" y="1376201"/>
            <a:ext cx="2555193" cy="2973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8404"/>
            <a:ext cx="2514600" cy="2861733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034542"/>
              </p:ext>
            </p:extLst>
          </p:nvPr>
        </p:nvGraphicFramePr>
        <p:xfrm>
          <a:off x="4971091" y="4941168"/>
          <a:ext cx="35448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26" name="Equation" r:id="rId19" imgW="2209680" imgH="228600" progId="Equation.3">
                  <p:embed/>
                </p:oleObj>
              </mc:Choice>
              <mc:Fallback>
                <p:oleObj name="Equation" r:id="rId19" imgW="220968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091" y="4941168"/>
                        <a:ext cx="35448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0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14</a:t>
            </a:fld>
            <a:endParaRPr lang="nb-NO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086196"/>
              </p:ext>
            </p:extLst>
          </p:nvPr>
        </p:nvGraphicFramePr>
        <p:xfrm>
          <a:off x="601663" y="908050"/>
          <a:ext cx="10953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31" name="Formel" r:id="rId3" imgW="711200" imgH="228600" progId="Equation.3">
                  <p:embed/>
                </p:oleObj>
              </mc:Choice>
              <mc:Fallback>
                <p:oleObj name="Formel" r:id="rId3" imgW="7112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908050"/>
                        <a:ext cx="10953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611193"/>
              </p:ext>
            </p:extLst>
          </p:nvPr>
        </p:nvGraphicFramePr>
        <p:xfrm>
          <a:off x="3924300" y="836613"/>
          <a:ext cx="1008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32" name="Formel" r:id="rId5" imgW="647419" imgH="253890" progId="Equation.3">
                  <p:embed/>
                </p:oleObj>
              </mc:Choice>
              <mc:Fallback>
                <p:oleObj name="Formel" r:id="rId5" imgW="647419" imgH="25389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836613"/>
                        <a:ext cx="100806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165164"/>
              </p:ext>
            </p:extLst>
          </p:nvPr>
        </p:nvGraphicFramePr>
        <p:xfrm>
          <a:off x="6813550" y="836613"/>
          <a:ext cx="8937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33" name="Formel" r:id="rId7" imgW="647419" imgH="253890" progId="Equation.3">
                  <p:embed/>
                </p:oleObj>
              </mc:Choice>
              <mc:Fallback>
                <p:oleObj name="Formel" r:id="rId7" imgW="647419" imgH="25389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836613"/>
                        <a:ext cx="8937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E:\Dropbox\Xu Shibo-NTNU\Journals\my papers\8th (a) new parameterization traveltime\Figures\Revisison\model H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45319"/>
            <a:ext cx="2664296" cy="23920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23528" y="5383"/>
            <a:ext cx="8363272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analysis</a:t>
            </a:r>
            <a:endParaRPr lang="nb-NO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314010"/>
              </p:ext>
            </p:extLst>
          </p:nvPr>
        </p:nvGraphicFramePr>
        <p:xfrm>
          <a:off x="5705108" y="1304707"/>
          <a:ext cx="3714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34" name="Formel" r:id="rId10" imgW="241200" imgH="241200" progId="Equation.3">
                  <p:embed/>
                </p:oleObj>
              </mc:Choice>
              <mc:Fallback>
                <p:oleObj name="Formel" r:id="rId10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108" y="1304707"/>
                        <a:ext cx="3714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003576"/>
              </p:ext>
            </p:extLst>
          </p:nvPr>
        </p:nvGraphicFramePr>
        <p:xfrm>
          <a:off x="5714050" y="1730734"/>
          <a:ext cx="3524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35" name="Formel" r:id="rId12" imgW="228600" imgH="228600" progId="Equation.3">
                  <p:embed/>
                </p:oleObj>
              </mc:Choice>
              <mc:Fallback>
                <p:oleObj name="Formel" r:id="rId12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050" y="1730734"/>
                        <a:ext cx="3524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052154"/>
              </p:ext>
            </p:extLst>
          </p:nvPr>
        </p:nvGraphicFramePr>
        <p:xfrm>
          <a:off x="5705108" y="2121341"/>
          <a:ext cx="3714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36" name="Formel" r:id="rId14" imgW="241200" imgH="241200" progId="Equation.3">
                  <p:embed/>
                </p:oleObj>
              </mc:Choice>
              <mc:Fallback>
                <p:oleObj name="Formel" r:id="rId14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108" y="2121341"/>
                        <a:ext cx="3714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1" y="1354144"/>
            <a:ext cx="2603863" cy="2969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82" y="1321872"/>
            <a:ext cx="2637692" cy="305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06027"/>
            <a:ext cx="2612571" cy="3039291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034542"/>
              </p:ext>
            </p:extLst>
          </p:nvPr>
        </p:nvGraphicFramePr>
        <p:xfrm>
          <a:off x="4970463" y="4941888"/>
          <a:ext cx="35448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37" name="Equation" r:id="rId19" imgW="2209680" imgH="228600" progId="Equation.3">
                  <p:embed/>
                </p:oleObj>
              </mc:Choice>
              <mc:Fallback>
                <p:oleObj name="Equation" r:id="rId19" imgW="22096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4941888"/>
                        <a:ext cx="35448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4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15</a:t>
            </a:fld>
            <a:endParaRPr lang="nb-NO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74998"/>
              </p:ext>
            </p:extLst>
          </p:nvPr>
        </p:nvGraphicFramePr>
        <p:xfrm>
          <a:off x="994271" y="879679"/>
          <a:ext cx="10953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99" name="Formel" r:id="rId3" imgW="711200" imgH="228600" progId="Equation.3">
                  <p:embed/>
                </p:oleObj>
              </mc:Choice>
              <mc:Fallback>
                <p:oleObj name="Formel" r:id="rId3" imgW="71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271" y="879679"/>
                        <a:ext cx="10953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334332"/>
              </p:ext>
            </p:extLst>
          </p:nvPr>
        </p:nvGraphicFramePr>
        <p:xfrm>
          <a:off x="3923928" y="836712"/>
          <a:ext cx="10080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00" name="Formel" r:id="rId5" imgW="647419" imgH="253890" progId="Equation.3">
                  <p:embed/>
                </p:oleObj>
              </mc:Choice>
              <mc:Fallback>
                <p:oleObj name="Formel" r:id="rId5" imgW="64741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836712"/>
                        <a:ext cx="10080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555818"/>
              </p:ext>
            </p:extLst>
          </p:nvPr>
        </p:nvGraphicFramePr>
        <p:xfrm>
          <a:off x="6814194" y="836712"/>
          <a:ext cx="8937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01" name="Formel" r:id="rId7" imgW="647419" imgH="253890" progId="Equation.3">
                  <p:embed/>
                </p:oleObj>
              </mc:Choice>
              <mc:Fallback>
                <p:oleObj name="Formel" r:id="rId7" imgW="64741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194" y="836712"/>
                        <a:ext cx="89376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E:\Dropbox\Xu Shibo-NTNU\Journals\my papers\8th (a) new parameterization traveltime\Figures\Revisison\model H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78241"/>
            <a:ext cx="2664296" cy="23920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23528" y="5383"/>
            <a:ext cx="8363272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analysis</a:t>
            </a:r>
            <a:endParaRPr lang="nb-NO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337339"/>
              </p:ext>
            </p:extLst>
          </p:nvPr>
        </p:nvGraphicFramePr>
        <p:xfrm>
          <a:off x="5580112" y="1286952"/>
          <a:ext cx="5857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02" name="公式" r:id="rId10" imgW="381000" imgH="228600" progId="Equation.3">
                  <p:embed/>
                </p:oleObj>
              </mc:Choice>
              <mc:Fallback>
                <p:oleObj name="公式" r:id="rId10" imgW="3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286952"/>
                        <a:ext cx="5857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008251"/>
              </p:ext>
            </p:extLst>
          </p:nvPr>
        </p:nvGraphicFramePr>
        <p:xfrm>
          <a:off x="5580112" y="2102927"/>
          <a:ext cx="5857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03" name="公式" r:id="rId12" imgW="381000" imgH="228600" progId="Equation.3">
                  <p:embed/>
                </p:oleObj>
              </mc:Choice>
              <mc:Fallback>
                <p:oleObj name="公式" r:id="rId12" imgW="3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102927"/>
                        <a:ext cx="5857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481044"/>
              </p:ext>
            </p:extLst>
          </p:nvPr>
        </p:nvGraphicFramePr>
        <p:xfrm>
          <a:off x="5580112" y="1702877"/>
          <a:ext cx="5889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04" name="公式" r:id="rId14" imgW="381000" imgH="228600" progId="Equation.3">
                  <p:embed/>
                </p:oleObj>
              </mc:Choice>
              <mc:Fallback>
                <p:oleObj name="公式" r:id="rId14" imgW="3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702877"/>
                        <a:ext cx="5889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5" y="1408580"/>
            <a:ext cx="2543695" cy="2884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75" y="1369567"/>
            <a:ext cx="2520778" cy="2891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71618"/>
            <a:ext cx="2621280" cy="3056709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034542"/>
              </p:ext>
            </p:extLst>
          </p:nvPr>
        </p:nvGraphicFramePr>
        <p:xfrm>
          <a:off x="4970463" y="4941888"/>
          <a:ext cx="35448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05" name="Equation" r:id="rId19" imgW="2209680" imgH="228600" progId="Equation.3">
                  <p:embed/>
                </p:oleObj>
              </mc:Choice>
              <mc:Fallback>
                <p:oleObj name="Equation" r:id="rId19" imgW="22096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4941888"/>
                        <a:ext cx="35448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49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16</a:t>
            </a:fld>
            <a:endParaRPr lang="nb-NO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5383"/>
            <a:ext cx="8363272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sensitivity (case H) </a:t>
            </a:r>
            <a:endParaRPr lang="nb-NO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445062"/>
              </p:ext>
            </p:extLst>
          </p:nvPr>
        </p:nvGraphicFramePr>
        <p:xfrm>
          <a:off x="1452563" y="2133600"/>
          <a:ext cx="67198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83" name="Formel" r:id="rId3" imgW="4241520" imgH="406080" progId="Equation.3">
                  <p:embed/>
                </p:oleObj>
              </mc:Choice>
              <mc:Fallback>
                <p:oleObj name="Formel" r:id="rId3" imgW="4241520" imgH="406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2133600"/>
                        <a:ext cx="6719887" cy="642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554719"/>
              </p:ext>
            </p:extLst>
          </p:nvPr>
        </p:nvGraphicFramePr>
        <p:xfrm>
          <a:off x="1907704" y="4941168"/>
          <a:ext cx="2825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84" name="Formel" r:id="rId5" imgW="177480" imgH="241200" progId="Equation.3">
                  <p:embed/>
                </p:oleObj>
              </mc:Choice>
              <mc:Fallback>
                <p:oleObj name="Formel" r:id="rId5" imgW="1774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941168"/>
                        <a:ext cx="2825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852589"/>
              </p:ext>
            </p:extLst>
          </p:nvPr>
        </p:nvGraphicFramePr>
        <p:xfrm>
          <a:off x="2546350" y="4941888"/>
          <a:ext cx="3222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85" name="Formel" r:id="rId7" imgW="203040" imgH="241200" progId="Equation.3">
                  <p:embed/>
                </p:oleObj>
              </mc:Choice>
              <mc:Fallback>
                <p:oleObj name="Formel" r:id="rId7" imgW="20304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4941888"/>
                        <a:ext cx="3222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664945"/>
              </p:ext>
            </p:extLst>
          </p:nvPr>
        </p:nvGraphicFramePr>
        <p:xfrm>
          <a:off x="3141663" y="4932363"/>
          <a:ext cx="301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86" name="Formel" r:id="rId9" imgW="190440" imgH="253800" progId="Equation.3">
                  <p:embed/>
                </p:oleObj>
              </mc:Choice>
              <mc:Fallback>
                <p:oleObj name="Formel" r:id="rId9" imgW="19044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4932363"/>
                        <a:ext cx="3016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992847"/>
              </p:ext>
            </p:extLst>
          </p:nvPr>
        </p:nvGraphicFramePr>
        <p:xfrm>
          <a:off x="5364088" y="5877272"/>
          <a:ext cx="216024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87" name="Formel" r:id="rId11" imgW="1422400" imgH="241300" progId="Equation.3">
                  <p:embed/>
                </p:oleObj>
              </mc:Choice>
              <mc:Fallback>
                <p:oleObj name="Formel" r:id="rId11" imgW="1422400" imgH="2413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877272"/>
                        <a:ext cx="2160240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24" y="3501008"/>
            <a:ext cx="3002540" cy="15698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12976"/>
            <a:ext cx="2857748" cy="24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17</a:t>
            </a:fld>
            <a:endParaRPr lang="nb-NO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0"/>
            <a:ext cx="8363272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examples (model parameters)</a:t>
            </a:r>
            <a:endParaRPr lang="nb-NO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23" name="Pictur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69" y="4221088"/>
            <a:ext cx="2700300" cy="2304256"/>
          </a:xfrm>
          <a:prstGeom prst="rect">
            <a:avLst/>
          </a:prstGeom>
        </p:spPr>
      </p:pic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38" y="1071698"/>
            <a:ext cx="64198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30" y="2708920"/>
            <a:ext cx="650849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18</a:t>
            </a:fld>
            <a:endParaRPr lang="nb-NO"/>
          </a:p>
        </p:txBody>
      </p:sp>
      <p:pic>
        <p:nvPicPr>
          <p:cNvPr id="20582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3573016"/>
            <a:ext cx="2952330" cy="241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2952328" cy="241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61" y="3561184"/>
            <a:ext cx="2946481" cy="239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-99392"/>
            <a:ext cx="8363272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examples-Case H</a:t>
            </a:r>
            <a:endParaRPr lang="nb-NO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601353"/>
              </p:ext>
            </p:extLst>
          </p:nvPr>
        </p:nvGraphicFramePr>
        <p:xfrm>
          <a:off x="888342" y="6021288"/>
          <a:ext cx="114273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92" name="Formel" r:id="rId6" imgW="698500" imgH="228600" progId="Equation.3">
                  <p:embed/>
                </p:oleObj>
              </mc:Choice>
              <mc:Fallback>
                <p:oleObj name="Formel" r:id="rId6" imgW="6985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342" y="6021288"/>
                        <a:ext cx="1142736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303183"/>
              </p:ext>
            </p:extLst>
          </p:nvPr>
        </p:nvGraphicFramePr>
        <p:xfrm>
          <a:off x="3933796" y="6011826"/>
          <a:ext cx="114273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93" name="Formel" r:id="rId8" imgW="698500" imgH="228600" progId="Equation.3">
                  <p:embed/>
                </p:oleObj>
              </mc:Choice>
              <mc:Fallback>
                <p:oleObj name="Formel" r:id="rId8" imgW="6985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796" y="6011826"/>
                        <a:ext cx="1142736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912354"/>
              </p:ext>
            </p:extLst>
          </p:nvPr>
        </p:nvGraphicFramePr>
        <p:xfrm>
          <a:off x="6946905" y="5989005"/>
          <a:ext cx="1221005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94" name="Formel" r:id="rId10" imgW="749300" imgH="228600" progId="Equation.3">
                  <p:embed/>
                </p:oleObj>
              </mc:Choice>
              <mc:Fallback>
                <p:oleObj name="Formel" r:id="rId10" imgW="7493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5" y="5989005"/>
                        <a:ext cx="1221005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898554"/>
            <a:ext cx="2899153" cy="2174176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836712"/>
            <a:ext cx="2736304" cy="2184342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850276"/>
              </p:ext>
            </p:extLst>
          </p:nvPr>
        </p:nvGraphicFramePr>
        <p:xfrm>
          <a:off x="1437035" y="3148013"/>
          <a:ext cx="194945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95" name="Formel" r:id="rId14" imgW="1193760" imgH="177480" progId="Equation.3">
                  <p:embed/>
                </p:oleObj>
              </mc:Choice>
              <mc:Fallback>
                <p:oleObj name="Formel" r:id="rId14" imgW="119376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035" y="3148013"/>
                        <a:ext cx="194945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938443"/>
              </p:ext>
            </p:extLst>
          </p:nvPr>
        </p:nvGraphicFramePr>
        <p:xfrm>
          <a:off x="5345113" y="3082925"/>
          <a:ext cx="1782762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96" name="Formel" r:id="rId16" imgW="1091880" imgH="177480" progId="Equation.3">
                  <p:embed/>
                </p:oleObj>
              </mc:Choice>
              <mc:Fallback>
                <p:oleObj name="Formel" r:id="rId16" imgW="1091880" imgH="177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3082925"/>
                        <a:ext cx="1782762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735480"/>
              </p:ext>
            </p:extLst>
          </p:nvPr>
        </p:nvGraphicFramePr>
        <p:xfrm>
          <a:off x="2195736" y="1628800"/>
          <a:ext cx="871538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97" name="Formel" r:id="rId18" imgW="533160" imgH="177480" progId="Equation.3">
                  <p:embed/>
                </p:oleObj>
              </mc:Choice>
              <mc:Fallback>
                <p:oleObj name="Formel" r:id="rId18" imgW="533160" imgH="177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628800"/>
                        <a:ext cx="871538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3844"/>
              </p:ext>
            </p:extLst>
          </p:nvPr>
        </p:nvGraphicFramePr>
        <p:xfrm>
          <a:off x="5801831" y="1628800"/>
          <a:ext cx="87153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98" name="Formel" r:id="rId20" imgW="533160" imgH="177480" progId="Equation.3">
                  <p:embed/>
                </p:oleObj>
              </mc:Choice>
              <mc:Fallback>
                <p:oleObj name="Formel" r:id="rId20" imgW="53316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1831" y="1628800"/>
                        <a:ext cx="871537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980904"/>
              </p:ext>
            </p:extLst>
          </p:nvPr>
        </p:nvGraphicFramePr>
        <p:xfrm>
          <a:off x="1303473" y="4463877"/>
          <a:ext cx="560387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99" name="Formel" r:id="rId22" imgW="342720" imgH="177480" progId="Equation.3">
                  <p:embed/>
                </p:oleObj>
              </mc:Choice>
              <mc:Fallback>
                <p:oleObj name="Formel" r:id="rId22" imgW="34272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473" y="4463877"/>
                        <a:ext cx="560387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425471"/>
              </p:ext>
            </p:extLst>
          </p:nvPr>
        </p:nvGraphicFramePr>
        <p:xfrm>
          <a:off x="4389722" y="4476899"/>
          <a:ext cx="436563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00" name="Formel" r:id="rId24" imgW="266400" imgH="177480" progId="Equation.3">
                  <p:embed/>
                </p:oleObj>
              </mc:Choice>
              <mc:Fallback>
                <p:oleObj name="Formel" r:id="rId24" imgW="266400" imgH="177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722" y="4476899"/>
                        <a:ext cx="436563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973722"/>
              </p:ext>
            </p:extLst>
          </p:nvPr>
        </p:nvGraphicFramePr>
        <p:xfrm>
          <a:off x="7313321" y="4476898"/>
          <a:ext cx="747712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01" name="Formel" r:id="rId26" imgW="457200" imgH="177480" progId="Equation.3">
                  <p:embed/>
                </p:oleObj>
              </mc:Choice>
              <mc:Fallback>
                <p:oleObj name="Formel" r:id="rId26" imgW="457200" imgH="177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321" y="4476898"/>
                        <a:ext cx="747712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460188"/>
              </p:ext>
            </p:extLst>
          </p:nvPr>
        </p:nvGraphicFramePr>
        <p:xfrm>
          <a:off x="107502" y="620688"/>
          <a:ext cx="148710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02" name="公式" r:id="rId28" imgW="1587500" imgH="393700" progId="Equation.3">
                  <p:embed/>
                </p:oleObj>
              </mc:Choice>
              <mc:Fallback>
                <p:oleObj name="公式" r:id="rId28" imgW="1587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2" y="620688"/>
                        <a:ext cx="1487106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636087"/>
              </p:ext>
            </p:extLst>
          </p:nvPr>
        </p:nvGraphicFramePr>
        <p:xfrm>
          <a:off x="7380312" y="476672"/>
          <a:ext cx="142973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03" name="Formel" r:id="rId30" imgW="1155600" imgH="469800" progId="Equation.3">
                  <p:embed/>
                </p:oleObj>
              </mc:Choice>
              <mc:Fallback>
                <p:oleObj name="Formel" r:id="rId30" imgW="1155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476672"/>
                        <a:ext cx="1429737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08010" y="549246"/>
            <a:ext cx="1511661" cy="431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08304" y="530214"/>
            <a:ext cx="1511661" cy="522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78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19</a:t>
            </a:fld>
            <a:endParaRPr lang="nb-NO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2055"/>
            <a:ext cx="69246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-32717"/>
            <a:ext cx="8363272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examples</a:t>
            </a:r>
            <a:endParaRPr lang="nb-NO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</a:t>
            </a:fld>
            <a:endParaRPr lang="nb-NO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8927" y="3429000"/>
            <a:ext cx="8363272" cy="980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C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nb-NO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9949" y="18864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parameterization matters !</a:t>
            </a:r>
            <a:endParaRPr lang="en-US" sz="2000" b="1" dirty="0">
              <a:solidFill>
                <a:srgbClr val="2F58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555612"/>
            <a:ext cx="206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analysis</a:t>
            </a:r>
            <a:endParaRPr lang="en-US" b="1" dirty="0">
              <a:solidFill>
                <a:srgbClr val="2F58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2555612"/>
            <a:ext cx="206719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/>
          <p:cNvSpPr txBox="1"/>
          <p:nvPr/>
        </p:nvSpPr>
        <p:spPr>
          <a:xfrm>
            <a:off x="5101728" y="104470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waveform inversion</a:t>
            </a:r>
            <a:endParaRPr lang="en-US" b="1" dirty="0">
              <a:solidFill>
                <a:srgbClr val="2F58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2161" y="1043444"/>
            <a:ext cx="27363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5863274" y="2627620"/>
            <a:ext cx="170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Tomography</a:t>
            </a:r>
            <a:endParaRPr lang="en-US" b="1" dirty="0">
              <a:solidFill>
                <a:srgbClr val="2F58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7250" y="2627620"/>
            <a:ext cx="206719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755576" y="1043444"/>
            <a:ext cx="2427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Seismic modeling</a:t>
            </a:r>
            <a:endParaRPr lang="en-US" b="1" dirty="0">
              <a:solidFill>
                <a:srgbClr val="2F58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576" y="1043444"/>
            <a:ext cx="24272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24" y="4409728"/>
            <a:ext cx="8784977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perturbation-based approximation for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traveltime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using different parameterization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179597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err="1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Traveltime</a:t>
            </a:r>
            <a:r>
              <a:rPr lang="en-US" b="1" i="1" u="sng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approximation</a:t>
            </a:r>
            <a:endParaRPr lang="en-US" b="1" i="1" u="sng" dirty="0">
              <a:solidFill>
                <a:srgbClr val="2F5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17728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 &amp; trade-off</a:t>
            </a:r>
            <a:endParaRPr lang="en-US" b="1" i="1" u="sng" dirty="0">
              <a:solidFill>
                <a:srgbClr val="2F5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20</a:t>
            </a:fld>
            <a:endParaRPr lang="nb-NO"/>
          </a:p>
        </p:txBody>
      </p:sp>
      <p:pic>
        <p:nvPicPr>
          <p:cNvPr id="176211" name="Picture 8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5021"/>
            <a:ext cx="67722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-99392"/>
            <a:ext cx="8363272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examples</a:t>
            </a:r>
            <a:endParaRPr lang="nb-NO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118860"/>
              </p:ext>
            </p:extLst>
          </p:nvPr>
        </p:nvGraphicFramePr>
        <p:xfrm>
          <a:off x="2339752" y="1772816"/>
          <a:ext cx="871538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55" name="Formel" r:id="rId4" imgW="533160" imgH="177480" progId="Equation.3">
                  <p:embed/>
                </p:oleObj>
              </mc:Choice>
              <mc:Fallback>
                <p:oleObj name="Formel" r:id="rId4" imgW="53316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772816"/>
                        <a:ext cx="871538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97023"/>
              </p:ext>
            </p:extLst>
          </p:nvPr>
        </p:nvGraphicFramePr>
        <p:xfrm>
          <a:off x="5868144" y="1772816"/>
          <a:ext cx="871538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56" name="Formel" r:id="rId6" imgW="533160" imgH="177480" progId="Equation.3">
                  <p:embed/>
                </p:oleObj>
              </mc:Choice>
              <mc:Fallback>
                <p:oleObj name="Formel" r:id="rId6" imgW="53316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772816"/>
                        <a:ext cx="871538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184098"/>
              </p:ext>
            </p:extLst>
          </p:nvPr>
        </p:nvGraphicFramePr>
        <p:xfrm>
          <a:off x="2401888" y="4437063"/>
          <a:ext cx="747712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57" name="Formel" r:id="rId8" imgW="457200" imgH="177480" progId="Equation.3">
                  <p:embed/>
                </p:oleObj>
              </mc:Choice>
              <mc:Fallback>
                <p:oleObj name="Formel" r:id="rId8" imgW="45720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437063"/>
                        <a:ext cx="747712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573579"/>
              </p:ext>
            </p:extLst>
          </p:nvPr>
        </p:nvGraphicFramePr>
        <p:xfrm>
          <a:off x="5796136" y="4509120"/>
          <a:ext cx="871538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58" name="Formel" r:id="rId10" imgW="533160" imgH="177480" progId="Equation.3">
                  <p:embed/>
                </p:oleObj>
              </mc:Choice>
              <mc:Fallback>
                <p:oleObj name="Formel" r:id="rId10" imgW="53316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509120"/>
                        <a:ext cx="871538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647517"/>
              </p:ext>
            </p:extLst>
          </p:nvPr>
        </p:nvGraphicFramePr>
        <p:xfrm>
          <a:off x="374650" y="925537"/>
          <a:ext cx="103981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59" name="公式" r:id="rId12" imgW="635000" imgH="444500" progId="Equation.3">
                  <p:embed/>
                </p:oleObj>
              </mc:Choice>
              <mc:Fallback>
                <p:oleObj name="公式" r:id="rId12" imgW="635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925537"/>
                        <a:ext cx="1039813" cy="703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132108"/>
              </p:ext>
            </p:extLst>
          </p:nvPr>
        </p:nvGraphicFramePr>
        <p:xfrm>
          <a:off x="8040688" y="909662"/>
          <a:ext cx="10382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0" name="公式" r:id="rId14" imgW="635000" imgH="457200" progId="Equation.3">
                  <p:embed/>
                </p:oleObj>
              </mc:Choice>
              <mc:Fallback>
                <p:oleObj name="公式" r:id="rId14" imgW="63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909662"/>
                        <a:ext cx="1038225" cy="719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179975"/>
              </p:ext>
            </p:extLst>
          </p:nvPr>
        </p:nvGraphicFramePr>
        <p:xfrm>
          <a:off x="323528" y="3463925"/>
          <a:ext cx="10826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1" name="公式" r:id="rId16" imgW="660400" imgH="457200" progId="Equation.3">
                  <p:embed/>
                </p:oleObj>
              </mc:Choice>
              <mc:Fallback>
                <p:oleObj name="公式" r:id="rId16" imgW="660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463925"/>
                        <a:ext cx="1082675" cy="722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377200"/>
              </p:ext>
            </p:extLst>
          </p:nvPr>
        </p:nvGraphicFramePr>
        <p:xfrm>
          <a:off x="7998271" y="3500363"/>
          <a:ext cx="10382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2" name="公式" r:id="rId18" imgW="635000" imgH="457200" progId="Equation.3">
                  <p:embed/>
                </p:oleObj>
              </mc:Choice>
              <mc:Fallback>
                <p:oleObj name="公式" r:id="rId18" imgW="63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8271" y="3500363"/>
                        <a:ext cx="1038225" cy="72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3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21</a:t>
            </a:fld>
            <a:endParaRPr lang="nb-NO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792063"/>
            <a:ext cx="67722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-99392"/>
            <a:ext cx="8363272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examples</a:t>
            </a:r>
            <a:endParaRPr lang="nb-NO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102706"/>
              </p:ext>
            </p:extLst>
          </p:nvPr>
        </p:nvGraphicFramePr>
        <p:xfrm>
          <a:off x="2339752" y="1772816"/>
          <a:ext cx="871538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99" name="Formel" r:id="rId4" imgW="533160" imgH="177480" progId="Equation.3">
                  <p:embed/>
                </p:oleObj>
              </mc:Choice>
              <mc:Fallback>
                <p:oleObj name="Formel" r:id="rId4" imgW="53316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772816"/>
                        <a:ext cx="871538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355745"/>
              </p:ext>
            </p:extLst>
          </p:nvPr>
        </p:nvGraphicFramePr>
        <p:xfrm>
          <a:off x="5868144" y="1772816"/>
          <a:ext cx="871538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00" name="Formel" r:id="rId6" imgW="533160" imgH="177480" progId="Equation.3">
                  <p:embed/>
                </p:oleObj>
              </mc:Choice>
              <mc:Fallback>
                <p:oleObj name="Formel" r:id="rId6" imgW="53316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772816"/>
                        <a:ext cx="871538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827544"/>
              </p:ext>
            </p:extLst>
          </p:nvPr>
        </p:nvGraphicFramePr>
        <p:xfrm>
          <a:off x="2339752" y="4365104"/>
          <a:ext cx="871538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01" name="Formel" r:id="rId8" imgW="533160" imgH="177480" progId="Equation.3">
                  <p:embed/>
                </p:oleObj>
              </mc:Choice>
              <mc:Fallback>
                <p:oleObj name="Formel" r:id="rId8" imgW="53316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365104"/>
                        <a:ext cx="871538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668911"/>
              </p:ext>
            </p:extLst>
          </p:nvPr>
        </p:nvGraphicFramePr>
        <p:xfrm>
          <a:off x="5868144" y="4437112"/>
          <a:ext cx="871538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02" name="Formel" r:id="rId10" imgW="533160" imgH="177480" progId="Equation.3">
                  <p:embed/>
                </p:oleObj>
              </mc:Choice>
              <mc:Fallback>
                <p:oleObj name="Formel" r:id="rId10" imgW="53316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437112"/>
                        <a:ext cx="871538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5"/>
          <p:cNvSpPr txBox="1"/>
          <p:nvPr/>
        </p:nvSpPr>
        <p:spPr>
          <a:xfrm>
            <a:off x="5580112" y="6021288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accurate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329554"/>
              </p:ext>
            </p:extLst>
          </p:nvPr>
        </p:nvGraphicFramePr>
        <p:xfrm>
          <a:off x="231775" y="3448993"/>
          <a:ext cx="10382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03" name="公式" r:id="rId12" imgW="635000" imgH="444500" progId="Equation.3">
                  <p:embed/>
                </p:oleObj>
              </mc:Choice>
              <mc:Fallback>
                <p:oleObj name="公式" r:id="rId12" imgW="635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3448993"/>
                        <a:ext cx="1038225" cy="700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150075"/>
              </p:ext>
            </p:extLst>
          </p:nvPr>
        </p:nvGraphicFramePr>
        <p:xfrm>
          <a:off x="7956996" y="3429000"/>
          <a:ext cx="10795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04" name="公式" r:id="rId14" imgW="660400" imgH="457200" progId="Equation.3">
                  <p:embed/>
                </p:oleObj>
              </mc:Choice>
              <mc:Fallback>
                <p:oleObj name="公式" r:id="rId14" imgW="660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996" y="3429000"/>
                        <a:ext cx="1079500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951170"/>
              </p:ext>
            </p:extLst>
          </p:nvPr>
        </p:nvGraphicFramePr>
        <p:xfrm>
          <a:off x="261938" y="927125"/>
          <a:ext cx="10541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05" name="公式" r:id="rId16" imgW="647700" imgH="444500" progId="Equation.3">
                  <p:embed/>
                </p:oleObj>
              </mc:Choice>
              <mc:Fallback>
                <p:oleObj name="公式" r:id="rId16" imgW="647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927125"/>
                        <a:ext cx="1054100" cy="701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491902"/>
              </p:ext>
            </p:extLst>
          </p:nvPr>
        </p:nvGraphicFramePr>
        <p:xfrm>
          <a:off x="7961759" y="832892"/>
          <a:ext cx="10747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06" name="公式" r:id="rId18" imgW="660400" imgH="457200" progId="Equation.3">
                  <p:embed/>
                </p:oleObj>
              </mc:Choice>
              <mc:Fallback>
                <p:oleObj name="公式" r:id="rId18" imgW="660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759" y="832892"/>
                        <a:ext cx="1074737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6516216" y="5301208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968351"/>
              </p:ext>
            </p:extLst>
          </p:nvPr>
        </p:nvGraphicFramePr>
        <p:xfrm>
          <a:off x="5503332" y="6372827"/>
          <a:ext cx="18065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07" name="Equation" r:id="rId20" imgW="1079280" imgH="203040" progId="Equation.3">
                  <p:embed/>
                </p:oleObj>
              </mc:Choice>
              <mc:Fallback>
                <p:oleObj name="Equation" r:id="rId20" imgW="10792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332" y="6372827"/>
                        <a:ext cx="18065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22</a:t>
            </a:fld>
            <a:endParaRPr lang="nb-NO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5383"/>
            <a:ext cx="8363272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nb-NO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052736"/>
            <a:ext cx="748883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Ａ</a:t>
            </a:r>
            <a:r>
              <a:rPr lang="en-US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of new parameterizations </a:t>
            </a:r>
            <a:r>
              <a:rPr lang="en-US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homogeneous ORT </a:t>
            </a:r>
            <a:r>
              <a:rPr lang="en-US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b="1" dirty="0">
              <a:solidFill>
                <a:srgbClr val="2F5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b="1" dirty="0" smtClean="0">
              <a:solidFill>
                <a:srgbClr val="2F5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parameterization </a:t>
            </a:r>
            <a:r>
              <a:rPr lang="en-US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vertical and two horizontal velocities and three cross-term </a:t>
            </a:r>
            <a:r>
              <a:rPr lang="en-US" b="1" dirty="0" err="1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anellipticity</a:t>
            </a:r>
            <a:r>
              <a:rPr lang="en-US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parameters results in best </a:t>
            </a:r>
            <a:r>
              <a:rPr lang="en-US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(</a:t>
            </a:r>
            <a:r>
              <a:rPr lang="en-US" b="1" u="sng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dependent</a:t>
            </a:r>
            <a:r>
              <a:rPr lang="en-US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b="1" dirty="0">
              <a:solidFill>
                <a:srgbClr val="2F5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accurate </a:t>
            </a:r>
            <a:r>
              <a:rPr lang="en-US" b="1" dirty="0" err="1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traveltime</a:t>
            </a:r>
            <a:r>
              <a:rPr lang="en-US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results in better accuracy in the anisotropy estimation of the velocity analysis.</a:t>
            </a:r>
          </a:p>
        </p:txBody>
      </p:sp>
    </p:spTree>
    <p:extLst>
      <p:ext uri="{BB962C8B-B14F-4D97-AF65-F5344CB8AC3E}">
        <p14:creationId xmlns:p14="http://schemas.microsoft.com/office/powerpoint/2010/main" val="33206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23</a:t>
            </a:fld>
            <a:endParaRPr lang="nb-NO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1340768"/>
            <a:ext cx="8363272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b-NO" sz="3600" b="1" dirty="0" smtClean="0"/>
              <a:t>End</a:t>
            </a:r>
          </a:p>
          <a:p>
            <a:endParaRPr lang="nb-NO" sz="3600" dirty="0"/>
          </a:p>
          <a:p>
            <a:r>
              <a:rPr lang="en-US" sz="3600" b="1" i="1" dirty="0" smtClean="0"/>
              <a:t>Thanks for attention !</a:t>
            </a:r>
            <a:endParaRPr lang="en-US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29645" y="56612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 S. and Stovas A. 2017, A new parameterization for acoustic orthorhombic media, </a:t>
            </a:r>
            <a:r>
              <a:rPr lang="en-US" b="1" i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Geophysics</a:t>
            </a:r>
            <a:r>
              <a:rPr lang="en-US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82, C229-C240</a:t>
            </a:r>
            <a:endParaRPr lang="en-US" b="1" dirty="0">
              <a:solidFill>
                <a:srgbClr val="2F5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</p:spPr>
        <p:txBody>
          <a:bodyPr/>
          <a:lstStyle/>
          <a:p>
            <a:r>
              <a:rPr lang="nb-NO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nb-N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702" y="1391676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parameterization for an acoustic orthorhombic model</a:t>
            </a:r>
          </a:p>
          <a:p>
            <a:endParaRPr lang="en-US" sz="2400" b="1" dirty="0">
              <a:solidFill>
                <a:srgbClr val="2F5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nb-NO" sz="2400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Perturbation based method for traveltime approximation</a:t>
            </a:r>
          </a:p>
          <a:p>
            <a:endParaRPr lang="nb-NO" sz="2400" b="1" dirty="0">
              <a:solidFill>
                <a:srgbClr val="2F5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2400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Sensitivity analysis </a:t>
            </a:r>
            <a:r>
              <a:rPr lang="en-US" altLang="zh-CN" sz="2400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nb-NO" sz="2400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anellipticity parameters </a:t>
            </a:r>
          </a:p>
          <a:p>
            <a:endParaRPr lang="nb-NO" sz="2400" b="1" dirty="0">
              <a:solidFill>
                <a:srgbClr val="2F5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2400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examples</a:t>
            </a:r>
          </a:p>
          <a:p>
            <a:endParaRPr lang="en-US" sz="2400" b="1" dirty="0" smtClean="0">
              <a:solidFill>
                <a:srgbClr val="2F5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Conclusions</a:t>
            </a:r>
          </a:p>
          <a:p>
            <a:endParaRPr lang="nb-NO" sz="2400" dirty="0">
              <a:solidFill>
                <a:srgbClr val="2F5897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NTNU, Trondheim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10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NTNU, Trondheim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4</a:t>
            </a:fld>
            <a:endParaRPr lang="nb-NO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-27384"/>
            <a:ext cx="8363272" cy="980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Seismic Anisotropy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764704"/>
            <a:ext cx="689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dependence of the seismic velocity on the propagation angle </a:t>
            </a:r>
            <a:endParaRPr lang="en-US" b="1" i="1" dirty="0">
              <a:solidFill>
                <a:srgbClr val="2F58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0947" name="Picture 3" descr="C:\Users\shibox\Desktop\mode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94" y="1196752"/>
            <a:ext cx="2510981" cy="23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394653"/>
              </p:ext>
            </p:extLst>
          </p:nvPr>
        </p:nvGraphicFramePr>
        <p:xfrm>
          <a:off x="5988050" y="1708150"/>
          <a:ext cx="9747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87" name="Equation" r:id="rId4" imgW="507960" imgH="419040" progId="Equation.3">
                  <p:embed/>
                </p:oleObj>
              </mc:Choice>
              <mc:Fallback>
                <p:oleObj name="Equation" r:id="rId4" imgW="5079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8050" y="1708150"/>
                        <a:ext cx="974725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035181"/>
              </p:ext>
            </p:extLst>
          </p:nvPr>
        </p:nvGraphicFramePr>
        <p:xfrm>
          <a:off x="6364374" y="4149080"/>
          <a:ext cx="22479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88" name="Equation" r:id="rId6" imgW="2247840" imgH="1600200" progId="Equation.3">
                  <p:embed/>
                </p:oleObj>
              </mc:Choice>
              <mc:Fallback>
                <p:oleObj name="Equation" r:id="rId6" imgW="2247840" imgH="160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64374" y="4149080"/>
                        <a:ext cx="22479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0172" y="5970766"/>
            <a:ext cx="262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F5897"/>
                </a:solidFill>
              </a:rPr>
              <a:t>9 independent coefficients</a:t>
            </a:r>
            <a:endParaRPr lang="en-US" sz="1600" dirty="0">
              <a:solidFill>
                <a:srgbClr val="2F589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3681355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F5897"/>
                </a:solidFill>
              </a:rPr>
              <a:t>Orthorhombic</a:t>
            </a:r>
            <a:endParaRPr lang="en-US" b="1" dirty="0">
              <a:solidFill>
                <a:srgbClr val="2F5897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750406"/>
              </p:ext>
            </p:extLst>
          </p:nvPr>
        </p:nvGraphicFramePr>
        <p:xfrm>
          <a:off x="3103860" y="4258183"/>
          <a:ext cx="29083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89" name="Equation" r:id="rId8" imgW="2908080" imgH="1600200" progId="Equation.3">
                  <p:embed/>
                </p:oleObj>
              </mc:Choice>
              <mc:Fallback>
                <p:oleObj name="Equation" r:id="rId8" imgW="2908080" imgH="160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03860" y="4258183"/>
                        <a:ext cx="29083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75856" y="597076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F5897"/>
                </a:solidFill>
              </a:rPr>
              <a:t>5 independent coefficients</a:t>
            </a:r>
            <a:endParaRPr lang="en-US" sz="1600" dirty="0">
              <a:solidFill>
                <a:srgbClr val="2F589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7797" y="352218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F5897"/>
                </a:solidFill>
              </a:rPr>
              <a:t>      Transverse isotropic model with a vertical axis</a:t>
            </a:r>
            <a:endParaRPr lang="en-US" b="1" dirty="0">
              <a:solidFill>
                <a:srgbClr val="2F5897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192382"/>
              </p:ext>
            </p:extLst>
          </p:nvPr>
        </p:nvGraphicFramePr>
        <p:xfrm>
          <a:off x="395536" y="4305300"/>
          <a:ext cx="24257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90" name="Equation" r:id="rId10" imgW="2425680" imgH="1600200" progId="Equation.3">
                  <p:embed/>
                </p:oleObj>
              </mc:Choice>
              <mc:Fallback>
                <p:oleObj name="Equation" r:id="rId10" imgW="2425680" imgH="1600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305300"/>
                        <a:ext cx="24257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1560" y="37170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F5897"/>
                </a:solidFill>
              </a:rPr>
              <a:t>Isotropic model</a:t>
            </a:r>
            <a:endParaRPr lang="en-US" b="1" dirty="0">
              <a:solidFill>
                <a:srgbClr val="2F589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97076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F5897"/>
                </a:solidFill>
              </a:rPr>
              <a:t>2 independent coefficients</a:t>
            </a:r>
            <a:endParaRPr lang="en-US" sz="1600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5</a:t>
            </a:fld>
            <a:endParaRPr lang="nb-NO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0"/>
            <a:ext cx="8363272" cy="980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 anisotropy model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44" y="916831"/>
            <a:ext cx="176587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998991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2F5897"/>
                </a:solidFill>
              </a:rPr>
              <a:t>Leon Thomsen (1986)</a:t>
            </a:r>
          </a:p>
          <a:p>
            <a:endParaRPr lang="nb-NO" b="1" dirty="0">
              <a:solidFill>
                <a:srgbClr val="2F5897"/>
              </a:solidFill>
            </a:endParaRPr>
          </a:p>
          <a:p>
            <a:r>
              <a:rPr lang="nb-NO" b="1" dirty="0" smtClean="0">
                <a:solidFill>
                  <a:srgbClr val="2F5897"/>
                </a:solidFill>
              </a:rPr>
              <a:t>     V</a:t>
            </a:r>
            <a:r>
              <a:rPr lang="nb-NO" sz="1200" b="1" dirty="0" smtClean="0">
                <a:solidFill>
                  <a:srgbClr val="2F5897"/>
                </a:solidFill>
              </a:rPr>
              <a:t>P0</a:t>
            </a:r>
            <a:r>
              <a:rPr lang="nb-NO" b="1" dirty="0" smtClean="0">
                <a:solidFill>
                  <a:srgbClr val="2F5897"/>
                </a:solidFill>
              </a:rPr>
              <a:t>, V</a:t>
            </a:r>
            <a:r>
              <a:rPr lang="nb-NO" sz="1200" b="1" dirty="0">
                <a:solidFill>
                  <a:srgbClr val="2F5897"/>
                </a:solidFill>
              </a:rPr>
              <a:t>S</a:t>
            </a:r>
            <a:r>
              <a:rPr lang="nb-NO" sz="1200" b="1" dirty="0" smtClean="0">
                <a:solidFill>
                  <a:srgbClr val="2F5897"/>
                </a:solidFill>
              </a:rPr>
              <a:t>0</a:t>
            </a:r>
            <a:r>
              <a:rPr lang="nb-NO" b="1" dirty="0" smtClean="0">
                <a:solidFill>
                  <a:srgbClr val="2F5897"/>
                </a:solidFill>
              </a:rPr>
              <a:t>,     </a:t>
            </a:r>
            <a:r>
              <a:rPr lang="el-GR" b="1" dirty="0" smtClean="0">
                <a:solidFill>
                  <a:srgbClr val="2F5897"/>
                </a:solidFill>
              </a:rPr>
              <a:t>ε</a:t>
            </a:r>
            <a:r>
              <a:rPr lang="nb-NO" b="1" dirty="0" smtClean="0">
                <a:solidFill>
                  <a:srgbClr val="2F5897"/>
                </a:solidFill>
              </a:rPr>
              <a:t>, </a:t>
            </a:r>
            <a:r>
              <a:rPr lang="el-GR" b="1" dirty="0" smtClean="0">
                <a:solidFill>
                  <a:srgbClr val="2F5897"/>
                </a:solidFill>
              </a:rPr>
              <a:t>δ</a:t>
            </a:r>
            <a:r>
              <a:rPr lang="nb-NO" b="1" dirty="0" smtClean="0">
                <a:solidFill>
                  <a:srgbClr val="2F5897"/>
                </a:solidFill>
              </a:rPr>
              <a:t>, </a:t>
            </a:r>
            <a:r>
              <a:rPr lang="el-GR" b="1" dirty="0" smtClean="0">
                <a:solidFill>
                  <a:srgbClr val="2F5897"/>
                </a:solidFill>
              </a:rPr>
              <a:t>γ</a:t>
            </a:r>
            <a:endParaRPr lang="nb-NO" b="1" dirty="0" smtClean="0">
              <a:solidFill>
                <a:srgbClr val="2F5897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5192" y="3140968"/>
            <a:ext cx="8363272" cy="980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assumption for anisotropy model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21696"/>
            <a:ext cx="180398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55509" y="436510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2F5897"/>
                </a:solidFill>
              </a:rPr>
              <a:t>Tariq </a:t>
            </a:r>
            <a:r>
              <a:rPr lang="nb-NO" b="1" dirty="0" err="1" smtClean="0">
                <a:solidFill>
                  <a:srgbClr val="2F5897"/>
                </a:solidFill>
              </a:rPr>
              <a:t>Alkhalifah</a:t>
            </a:r>
            <a:r>
              <a:rPr lang="nb-NO" b="1" dirty="0" smtClean="0">
                <a:solidFill>
                  <a:srgbClr val="2F5897"/>
                </a:solidFill>
              </a:rPr>
              <a:t> (1998)</a:t>
            </a:r>
          </a:p>
          <a:p>
            <a:endParaRPr lang="nb-NO" b="1" dirty="0">
              <a:solidFill>
                <a:srgbClr val="2F5897"/>
              </a:solidFill>
            </a:endParaRPr>
          </a:p>
          <a:p>
            <a:r>
              <a:rPr lang="nb-NO" b="1" dirty="0" smtClean="0">
                <a:solidFill>
                  <a:srgbClr val="2F5897"/>
                </a:solidFill>
              </a:rPr>
              <a:t>     </a:t>
            </a:r>
            <a:r>
              <a:rPr lang="nb-NO" b="1" dirty="0" err="1" smtClean="0">
                <a:solidFill>
                  <a:srgbClr val="2F5897"/>
                </a:solidFill>
              </a:rPr>
              <a:t>Vp</a:t>
            </a:r>
            <a:r>
              <a:rPr lang="nb-NO" b="1" dirty="0" smtClean="0">
                <a:solidFill>
                  <a:srgbClr val="2F5897"/>
                </a:solidFill>
              </a:rPr>
              <a:t>, </a:t>
            </a:r>
            <a:r>
              <a:rPr lang="el-GR" b="1" dirty="0" smtClean="0">
                <a:solidFill>
                  <a:srgbClr val="2F5897"/>
                </a:solidFill>
              </a:rPr>
              <a:t>ε</a:t>
            </a:r>
            <a:r>
              <a:rPr lang="nb-NO" b="1" dirty="0" smtClean="0">
                <a:solidFill>
                  <a:srgbClr val="2F5897"/>
                </a:solidFill>
              </a:rPr>
              <a:t>, </a:t>
            </a:r>
            <a:r>
              <a:rPr lang="el-GR" b="1" dirty="0" smtClean="0">
                <a:solidFill>
                  <a:srgbClr val="2F5897"/>
                </a:solidFill>
              </a:rPr>
              <a:t>δ</a:t>
            </a:r>
            <a:endParaRPr lang="nb-NO" b="1" dirty="0" smtClean="0">
              <a:solidFill>
                <a:srgbClr val="2F5897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574569"/>
              </p:ext>
            </p:extLst>
          </p:nvPr>
        </p:nvGraphicFramePr>
        <p:xfrm>
          <a:off x="6361856" y="825468"/>
          <a:ext cx="1954560" cy="2360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5" name="Equation" r:id="rId5" imgW="1917360" imgH="2311200" progId="Equation.3">
                  <p:embed/>
                </p:oleObj>
              </mc:Choice>
              <mc:Fallback>
                <p:oleObj name="Equation" r:id="rId5" imgW="1917360" imgH="231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856" y="825468"/>
                        <a:ext cx="1954560" cy="2360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754040"/>
              </p:ext>
            </p:extLst>
          </p:nvPr>
        </p:nvGraphicFramePr>
        <p:xfrm>
          <a:off x="251520" y="2780928"/>
          <a:ext cx="795892" cy="445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6" name="Equation" r:id="rId7" imgW="317160" imgH="177480" progId="Equation.3">
                  <p:embed/>
                </p:oleObj>
              </mc:Choice>
              <mc:Fallback>
                <p:oleObj name="Equation" r:id="rId7" imgW="31716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780928"/>
                        <a:ext cx="795892" cy="445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880036"/>
              </p:ext>
            </p:extLst>
          </p:nvPr>
        </p:nvGraphicFramePr>
        <p:xfrm>
          <a:off x="3818322" y="5672527"/>
          <a:ext cx="14970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7" name="Equation" r:id="rId9" imgW="1155600" imgH="685800" progId="Equation.3">
                  <p:embed/>
                </p:oleObj>
              </mc:Choice>
              <mc:Fallback>
                <p:oleObj name="Equation" r:id="rId9" imgW="1155600" imgH="685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8322" y="5672527"/>
                        <a:ext cx="149701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69385" y="2716831"/>
            <a:ext cx="1162255" cy="504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/>
          <p:cNvSpPr txBox="1"/>
          <p:nvPr/>
        </p:nvSpPr>
        <p:spPr>
          <a:xfrm>
            <a:off x="5004048" y="61209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2F5897"/>
                </a:solidFill>
              </a:rPr>
              <a:t>Alkhalifah</a:t>
            </a:r>
            <a:r>
              <a:rPr lang="en-US" altLang="zh-CN" dirty="0">
                <a:solidFill>
                  <a:srgbClr val="2F5897"/>
                </a:solidFill>
              </a:rPr>
              <a:t> and </a:t>
            </a:r>
            <a:r>
              <a:rPr lang="en-US" altLang="zh-CN" dirty="0" err="1" smtClean="0">
                <a:solidFill>
                  <a:srgbClr val="2F5897"/>
                </a:solidFill>
              </a:rPr>
              <a:t>Tsvankin</a:t>
            </a:r>
            <a:r>
              <a:rPr lang="en-US" altLang="zh-CN" dirty="0">
                <a:solidFill>
                  <a:srgbClr val="2F5897"/>
                </a:solidFill>
              </a:rPr>
              <a:t> </a:t>
            </a:r>
            <a:r>
              <a:rPr lang="en-US" altLang="zh-CN" dirty="0" smtClean="0">
                <a:solidFill>
                  <a:srgbClr val="2F5897"/>
                </a:solidFill>
              </a:rPr>
              <a:t>(1995)</a:t>
            </a:r>
            <a:endParaRPr lang="en-US" b="1" dirty="0">
              <a:solidFill>
                <a:srgbClr val="2F5897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566828" y="2204864"/>
            <a:ext cx="437220" cy="1016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147824"/>
              </p:ext>
            </p:extLst>
          </p:nvPr>
        </p:nvGraphicFramePr>
        <p:xfrm>
          <a:off x="5004048" y="2420888"/>
          <a:ext cx="1038311" cy="36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8" name="Equation" r:id="rId11" imgW="571320" imgH="203040" progId="Equation.3">
                  <p:embed/>
                </p:oleObj>
              </mc:Choice>
              <mc:Fallback>
                <p:oleObj name="Equation" r:id="rId11" imgW="57132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420888"/>
                        <a:ext cx="1038311" cy="367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622822"/>
              </p:ext>
            </p:extLst>
          </p:nvPr>
        </p:nvGraphicFramePr>
        <p:xfrm>
          <a:off x="5166410" y="4936147"/>
          <a:ext cx="8763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9" name="Equation" r:id="rId13" imgW="482400" imgH="177480" progId="Equation.3">
                  <p:embed/>
                </p:oleObj>
              </mc:Choice>
              <mc:Fallback>
                <p:oleObj name="Equation" r:id="rId13" imgW="482400" imgH="177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6410" y="4936147"/>
                        <a:ext cx="8763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818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6</a:t>
            </a:fld>
            <a:endParaRPr lang="nb-NO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0"/>
            <a:ext cx="8363272" cy="980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Parameterization ORT model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043801"/>
              </p:ext>
            </p:extLst>
          </p:nvPr>
        </p:nvGraphicFramePr>
        <p:xfrm>
          <a:off x="276327" y="980728"/>
          <a:ext cx="22479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04" name="Equation" r:id="rId3" imgW="2247840" imgH="1600200" progId="Equation.3">
                  <p:embed/>
                </p:oleObj>
              </mc:Choice>
              <mc:Fallback>
                <p:oleObj name="Equation" r:id="rId3" imgW="2247840" imgH="1600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27" y="980728"/>
                        <a:ext cx="22479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2555776" y="1484784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575947"/>
              </p:ext>
            </p:extLst>
          </p:nvPr>
        </p:nvGraphicFramePr>
        <p:xfrm>
          <a:off x="3705019" y="966286"/>
          <a:ext cx="13970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05" name="Equation" r:id="rId5" imgW="1396800" imgH="1612800" progId="Equation.3">
                  <p:embed/>
                </p:oleObj>
              </mc:Choice>
              <mc:Fallback>
                <p:oleObj name="Equation" r:id="rId5" imgW="1396800" imgH="1612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019" y="966286"/>
                        <a:ext cx="1397000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3000" name="Picture 8" descr="C:\Users\shibox\Desktop\model - Copy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270684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210" name="Picture 2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98647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 rot="2006521">
            <a:off x="3331339" y="3914875"/>
            <a:ext cx="381553" cy="886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Oval 17"/>
          <p:cNvSpPr/>
          <p:nvPr/>
        </p:nvSpPr>
        <p:spPr>
          <a:xfrm rot="19356178">
            <a:off x="4315091" y="3777663"/>
            <a:ext cx="381553" cy="886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1"/>
          <p:cNvSpPr/>
          <p:nvPr/>
        </p:nvSpPr>
        <p:spPr>
          <a:xfrm>
            <a:off x="3925546" y="4833016"/>
            <a:ext cx="30361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22115" y="5130356"/>
            <a:ext cx="365809" cy="540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3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7</a:t>
            </a:fld>
            <a:endParaRPr lang="nb-NO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0"/>
            <a:ext cx="8363272" cy="980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ORT model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C:\Users\shibox\Desktop\model - Cop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096344" cy="288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19" name="Picture 3" descr="C:\Users\shibox\Desktop\model - Copy - Copy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31996"/>
            <a:ext cx="309352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603404"/>
              </p:ext>
            </p:extLst>
          </p:nvPr>
        </p:nvGraphicFramePr>
        <p:xfrm>
          <a:off x="1733550" y="1052513"/>
          <a:ext cx="143033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95" name="Equation" r:id="rId5" imgW="838080" imgH="177480" progId="Equation.3">
                  <p:embed/>
                </p:oleObj>
              </mc:Choice>
              <mc:Fallback>
                <p:oleObj name="Equation" r:id="rId5" imgW="838080" imgH="177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1052513"/>
                        <a:ext cx="143033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335727"/>
              </p:ext>
            </p:extLst>
          </p:nvPr>
        </p:nvGraphicFramePr>
        <p:xfrm>
          <a:off x="6012160" y="1052736"/>
          <a:ext cx="164623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96" name="Equation" r:id="rId7" imgW="965160" imgH="177480" progId="Equation.3">
                  <p:embed/>
                </p:oleObj>
              </mc:Choice>
              <mc:Fallback>
                <p:oleObj name="Equation" r:id="rId7" imgW="96516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052736"/>
                        <a:ext cx="164623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601403"/>
              </p:ext>
            </p:extLst>
          </p:nvPr>
        </p:nvGraphicFramePr>
        <p:xfrm>
          <a:off x="4065971" y="2523999"/>
          <a:ext cx="1012057" cy="44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97" name="Equation" r:id="rId9" imgW="406080" imgH="177480" progId="Equation.3">
                  <p:embed/>
                </p:oleObj>
              </mc:Choice>
              <mc:Fallback>
                <p:oleObj name="Equation" r:id="rId9" imgW="40608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971" y="2523999"/>
                        <a:ext cx="1012057" cy="44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53128"/>
              </p:ext>
            </p:extLst>
          </p:nvPr>
        </p:nvGraphicFramePr>
        <p:xfrm>
          <a:off x="1403648" y="4653136"/>
          <a:ext cx="1668463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98" name="Equation" r:id="rId11" imgW="977760" imgH="177480" progId="Equation.3">
                  <p:embed/>
                </p:oleObj>
              </mc:Choice>
              <mc:Fallback>
                <p:oleObj name="Equation" r:id="rId11" imgW="97776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653136"/>
                        <a:ext cx="1668463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187859"/>
              </p:ext>
            </p:extLst>
          </p:nvPr>
        </p:nvGraphicFramePr>
        <p:xfrm>
          <a:off x="6130925" y="4652963"/>
          <a:ext cx="18415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99" name="Equation" r:id="rId13" imgW="1079280" imgH="177480" progId="Equation.3">
                  <p:embed/>
                </p:oleObj>
              </mc:Choice>
              <mc:Fallback>
                <p:oleObj name="Equation" r:id="rId13" imgW="107928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4652963"/>
                        <a:ext cx="18415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158338"/>
              </p:ext>
            </p:extLst>
          </p:nvPr>
        </p:nvGraphicFramePr>
        <p:xfrm>
          <a:off x="7884368" y="1052736"/>
          <a:ext cx="8763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00" name="Equation" r:id="rId15" imgW="482400" imgH="177480" progId="Equation.3">
                  <p:embed/>
                </p:oleObj>
              </mc:Choice>
              <mc:Fallback>
                <p:oleObj name="Equation" r:id="rId15" imgW="482400" imgH="177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1052736"/>
                        <a:ext cx="87630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559630"/>
              </p:ext>
            </p:extLst>
          </p:nvPr>
        </p:nvGraphicFramePr>
        <p:xfrm>
          <a:off x="3347864" y="1018505"/>
          <a:ext cx="14986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01" name="Equation" r:id="rId17" imgW="825480" imgH="177480" progId="Equation.3">
                  <p:embed/>
                </p:oleObj>
              </mc:Choice>
              <mc:Fallback>
                <p:oleObj name="Equation" r:id="rId17" imgW="825480" imgH="177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018505"/>
                        <a:ext cx="14986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0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8</a:t>
            </a:fld>
            <a:endParaRPr lang="nb-NO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72008"/>
            <a:ext cx="8363272" cy="6206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parameterization for acoustic ORT model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2550209"/>
            <a:ext cx="2880320" cy="2642279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97311"/>
              </p:ext>
            </p:extLst>
          </p:nvPr>
        </p:nvGraphicFramePr>
        <p:xfrm>
          <a:off x="5234040" y="5336505"/>
          <a:ext cx="21732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37" name="Formel" r:id="rId4" imgW="1739880" imgH="482400" progId="Equation.3">
                  <p:embed/>
                </p:oleObj>
              </mc:Choice>
              <mc:Fallback>
                <p:oleObj name="Formel" r:id="rId4" imgW="173988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040" y="5336505"/>
                        <a:ext cx="217328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43582"/>
              </p:ext>
            </p:extLst>
          </p:nvPr>
        </p:nvGraphicFramePr>
        <p:xfrm>
          <a:off x="3773217" y="908720"/>
          <a:ext cx="1463893" cy="538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38" name="Equation" r:id="rId6" imgW="482181" imgH="177646" progId="Equation.3">
                  <p:embed/>
                </p:oleObj>
              </mc:Choice>
              <mc:Fallback>
                <p:oleObj name="Equation" r:id="rId6" imgW="482181" imgH="17764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217" y="908720"/>
                        <a:ext cx="1463893" cy="538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791397"/>
              </p:ext>
            </p:extLst>
          </p:nvPr>
        </p:nvGraphicFramePr>
        <p:xfrm>
          <a:off x="1237573" y="1913946"/>
          <a:ext cx="18415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39" name="Equation" r:id="rId8" imgW="1079280" imgH="177480" progId="Equation.3">
                  <p:embed/>
                </p:oleObj>
              </mc:Choice>
              <mc:Fallback>
                <p:oleObj name="Equation" r:id="rId8" imgW="1079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573" y="1913946"/>
                        <a:ext cx="18415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165128"/>
              </p:ext>
            </p:extLst>
          </p:nvPr>
        </p:nvGraphicFramePr>
        <p:xfrm>
          <a:off x="5889625" y="1916113"/>
          <a:ext cx="1363663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40" name="Equation" r:id="rId10" imgW="799920" imgH="177480" progId="Equation.3">
                  <p:embed/>
                </p:oleObj>
              </mc:Choice>
              <mc:Fallback>
                <p:oleObj name="Equation" r:id="rId10" imgW="79992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1916113"/>
                        <a:ext cx="1363663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550209"/>
            <a:ext cx="30963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NTNU, Trondheim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9</a:t>
            </a:fld>
            <a:endParaRPr lang="nb-N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381264"/>
              </p:ext>
            </p:extLst>
          </p:nvPr>
        </p:nvGraphicFramePr>
        <p:xfrm>
          <a:off x="899592" y="764704"/>
          <a:ext cx="2253120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92" name="Formel" r:id="rId3" imgW="1803240" imgH="1473120" progId="Equation.3">
                  <p:embed/>
                </p:oleObj>
              </mc:Choice>
              <mc:Fallback>
                <p:oleObj name="Formel" r:id="rId3" imgW="1803240" imgH="14731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764704"/>
                        <a:ext cx="2253120" cy="1872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7" y="3284984"/>
            <a:ext cx="3168352" cy="280831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3312368" cy="2858244"/>
          </a:xfrm>
          <a:prstGeom prst="rect">
            <a:avLst/>
          </a:prstGeom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890274"/>
              </p:ext>
            </p:extLst>
          </p:nvPr>
        </p:nvGraphicFramePr>
        <p:xfrm>
          <a:off x="6084168" y="908720"/>
          <a:ext cx="1448474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93" name="Equation" r:id="rId7" imgW="863280" imgH="736560" progId="Equation.3">
                  <p:embed/>
                </p:oleObj>
              </mc:Choice>
              <mc:Fallback>
                <p:oleObj name="Equation" r:id="rId7" imgW="863280" imgH="7365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908720"/>
                        <a:ext cx="1448474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54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1286</TotalTime>
  <Words>376</Words>
  <Application>Microsoft Office PowerPoint</Application>
  <PresentationFormat>On-screen Show (4:3)</PresentationFormat>
  <Paragraphs>116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Executive</vt:lpstr>
      <vt:lpstr>Equation</vt:lpstr>
      <vt:lpstr>Formel</vt:lpstr>
      <vt:lpstr>Microsoft Equation 3.0</vt:lpstr>
      <vt:lpstr>公式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Geoseminar</dc:title>
  <dc:creator>Shibo Xu</dc:creator>
  <cp:lastModifiedBy>Shibo Xu</cp:lastModifiedBy>
  <cp:revision>518</cp:revision>
  <cp:lastPrinted>2018-04-23T09:07:28Z</cp:lastPrinted>
  <dcterms:created xsi:type="dcterms:W3CDTF">2015-01-21T17:45:54Z</dcterms:created>
  <dcterms:modified xsi:type="dcterms:W3CDTF">2018-04-23T10:45:14Z</dcterms:modified>
</cp:coreProperties>
</file>