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356" r:id="rId3"/>
    <p:sldId id="333" r:id="rId4"/>
    <p:sldId id="360" r:id="rId5"/>
    <p:sldId id="364" r:id="rId6"/>
    <p:sldId id="365" r:id="rId7"/>
    <p:sldId id="407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408" r:id="rId16"/>
    <p:sldId id="409" r:id="rId17"/>
    <p:sldId id="366" r:id="rId18"/>
    <p:sldId id="410" r:id="rId19"/>
    <p:sldId id="376" r:id="rId20"/>
    <p:sldId id="380" r:id="rId21"/>
    <p:sldId id="381" r:id="rId22"/>
    <p:sldId id="383" r:id="rId23"/>
    <p:sldId id="382" r:id="rId24"/>
    <p:sldId id="384" r:id="rId25"/>
    <p:sldId id="385" r:id="rId26"/>
    <p:sldId id="399" r:id="rId27"/>
    <p:sldId id="400" r:id="rId28"/>
    <p:sldId id="401" r:id="rId29"/>
    <p:sldId id="403" r:id="rId30"/>
    <p:sldId id="387" r:id="rId31"/>
    <p:sldId id="388" r:id="rId32"/>
    <p:sldId id="389" r:id="rId33"/>
    <p:sldId id="390" r:id="rId34"/>
    <p:sldId id="391" r:id="rId35"/>
    <p:sldId id="404" r:id="rId36"/>
    <p:sldId id="405" r:id="rId37"/>
    <p:sldId id="406" r:id="rId38"/>
    <p:sldId id="339" r:id="rId39"/>
    <p:sldId id="327" r:id="rId40"/>
    <p:sldId id="329" r:id="rId41"/>
    <p:sldId id="411" r:id="rId42"/>
    <p:sldId id="412" r:id="rId43"/>
    <p:sldId id="413" r:id="rId4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5" autoAdjust="0"/>
    <p:restoredTop sz="93920" autoAdjust="0"/>
  </p:normalViewPr>
  <p:slideViewPr>
    <p:cSldViewPr snapToGrid="0" snapToObjects="1">
      <p:cViewPr varScale="1">
        <p:scale>
          <a:sx n="129" d="100"/>
          <a:sy n="129" d="100"/>
        </p:scale>
        <p:origin x="87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C38E5-4D67-4320-A058-DED575991B11}" type="datetimeFigureOut">
              <a:rPr lang="en-US" smtClean="0"/>
              <a:t>4/21/2017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CEA49-1BD4-4B97-A4F2-5E361C4E82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BADAE-02D0-42E2-9CF1-445415153523}" type="slidenum">
              <a:rPr lang="pt-BR" altLang="pt-BR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6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28776C-33EC-44BC-8FCA-97B689F7C772}" type="slidenum">
              <a:rPr lang="pt-BR" altLang="pt-BR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pt-BR" altLang="pt-BR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1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‹nº›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Georgia" panose="02040502050405020303" pitchFamily="18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105186"/>
            <a:ext cx="8338116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Analysis of the influence of water salinity on time lapse </a:t>
            </a:r>
            <a:r>
              <a:rPr lang="en-US"/>
              <a:t>seismic response</a:t>
            </a:r>
            <a:endParaRPr lang="pt-BR" altLang="pt-BR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3111898"/>
            <a:ext cx="7772400" cy="1752600"/>
          </a:xfrm>
        </p:spPr>
        <p:txBody>
          <a:bodyPr>
            <a:normAutofit/>
          </a:bodyPr>
          <a:lstStyle/>
          <a:p>
            <a:endParaRPr lang="nb-NO" sz="2400" dirty="0"/>
          </a:p>
          <a:p>
            <a:pPr algn="ctr"/>
            <a:r>
              <a:rPr lang="nb-NO" sz="2400" dirty="0"/>
              <a:t>Filipe Borges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‘‘Complex’’ Reservoir Model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86" y="1157287"/>
            <a:ext cx="6834938" cy="5126204"/>
          </a:xfrm>
          <a:prstGeom prst="rect">
            <a:avLst/>
          </a:prstGeom>
        </p:spPr>
      </p:pic>
      <p:cxnSp>
        <p:nvCxnSpPr>
          <p:cNvPr id="6" name="Conector reto 5"/>
          <p:cNvCxnSpPr>
            <a:cxnSpLocks/>
          </p:cNvCxnSpPr>
          <p:nvPr/>
        </p:nvCxnSpPr>
        <p:spPr>
          <a:xfrm>
            <a:off x="1744580" y="3621505"/>
            <a:ext cx="470434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4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‘‘Complex’’ Reservoir Model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5" y="1182687"/>
            <a:ext cx="6813549" cy="51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5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Reservoir Model - Pressure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98" y="1902618"/>
            <a:ext cx="4390188" cy="3292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" y="1902617"/>
            <a:ext cx="4390189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Reservoir Model - Salinity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98" y="1902618"/>
            <a:ext cx="4390188" cy="3292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" y="1902617"/>
            <a:ext cx="4390189" cy="32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6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Reservoir Model - Temperature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98" y="1902618"/>
            <a:ext cx="4390188" cy="3292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" y="1902617"/>
            <a:ext cx="4390189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7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293513"/>
            <a:ext cx="8338116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pt-BR" dirty="0"/>
              <a:t>Approximations for Reflectivity and </a:t>
            </a:r>
            <a:br>
              <a:rPr lang="en-US" altLang="pt-BR" dirty="0"/>
            </a:br>
            <a:r>
              <a:rPr lang="en-US" altLang="pt-BR" dirty="0"/>
              <a:t>Rock Physics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53098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Approximations for Reflectivity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33" y="1417637"/>
            <a:ext cx="8702534" cy="12293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1" y="3030557"/>
            <a:ext cx="1896825" cy="126021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531" y="3030557"/>
            <a:ext cx="6099016" cy="116897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3336" y="4583146"/>
            <a:ext cx="4537504" cy="11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pt-BR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Approximations for Rock Physics</a:t>
            </a:r>
            <a:endParaRPr lang="nb-NO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4" y="1296403"/>
            <a:ext cx="4102767" cy="32635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970" y="1296402"/>
            <a:ext cx="4009525" cy="32635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11" y="5104212"/>
            <a:ext cx="2125844" cy="8972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3550" y="4968290"/>
            <a:ext cx="2263442" cy="11317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0758" y="5005686"/>
            <a:ext cx="2270726" cy="10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293513"/>
            <a:ext cx="8338116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altLang="pt-BR" dirty="0"/>
              <a:t>Estimating Pressure, Salinity and Temperature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58969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Pressure Estimation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398" y="1902618"/>
            <a:ext cx="4390188" cy="32926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0" y="1902617"/>
            <a:ext cx="4390189" cy="329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0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025489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pt-BR" altLang="pt-BR" dirty="0" err="1"/>
              <a:t>Primary</a:t>
            </a:r>
            <a:r>
              <a:rPr lang="pt-BR" altLang="pt-BR" dirty="0"/>
              <a:t> </a:t>
            </a:r>
            <a:r>
              <a:rPr lang="pt-BR" altLang="pt-BR" dirty="0" err="1"/>
              <a:t>recovery</a:t>
            </a:r>
            <a:r>
              <a:rPr lang="pt-BR" altLang="pt-BR" dirty="0"/>
              <a:t> </a:t>
            </a:r>
            <a:r>
              <a:rPr lang="pt-BR" altLang="pt-BR" dirty="0" err="1"/>
              <a:t>factor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a </a:t>
            </a:r>
            <a:r>
              <a:rPr lang="pt-BR" altLang="pt-BR" dirty="0" err="1"/>
              <a:t>reservoir</a:t>
            </a:r>
            <a:r>
              <a:rPr lang="pt-BR" altLang="pt-BR" dirty="0"/>
              <a:t> </a:t>
            </a:r>
            <a:r>
              <a:rPr lang="pt-BR" altLang="pt-BR" dirty="0" err="1"/>
              <a:t>is</a:t>
            </a:r>
            <a:r>
              <a:rPr lang="pt-BR" altLang="pt-BR" dirty="0"/>
              <a:t> </a:t>
            </a:r>
            <a:r>
              <a:rPr lang="pt-BR" altLang="pt-BR" dirty="0" err="1"/>
              <a:t>usually</a:t>
            </a:r>
            <a:r>
              <a:rPr lang="pt-BR" altLang="pt-BR" dirty="0"/>
              <a:t> </a:t>
            </a:r>
            <a:r>
              <a:rPr lang="pt-BR" altLang="pt-BR" dirty="0" err="1"/>
              <a:t>low</a:t>
            </a:r>
            <a:r>
              <a:rPr lang="pt-BR" altLang="pt-BR" dirty="0"/>
              <a:t> – </a:t>
            </a:r>
            <a:r>
              <a:rPr lang="pt-BR" altLang="pt-BR" dirty="0" err="1"/>
              <a:t>demands</a:t>
            </a:r>
            <a:r>
              <a:rPr lang="pt-BR" altLang="pt-BR" dirty="0"/>
              <a:t> IOR/EOR </a:t>
            </a:r>
            <a:r>
              <a:rPr lang="pt-BR" altLang="pt-BR" dirty="0" err="1"/>
              <a:t>methods</a:t>
            </a:r>
            <a:endParaRPr lang="pt-BR" altLang="pt-BR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 err="1"/>
              <a:t>Most</a:t>
            </a:r>
            <a:r>
              <a:rPr lang="pt-BR" altLang="pt-BR" dirty="0"/>
              <a:t> common IOR </a:t>
            </a:r>
            <a:r>
              <a:rPr lang="pt-BR" altLang="pt-BR" dirty="0" err="1"/>
              <a:t>method</a:t>
            </a:r>
            <a:r>
              <a:rPr lang="pt-BR" altLang="pt-BR" dirty="0"/>
              <a:t>: </a:t>
            </a:r>
            <a:r>
              <a:rPr lang="pt-BR" altLang="pt-BR" dirty="0" err="1"/>
              <a:t>Water</a:t>
            </a:r>
            <a:r>
              <a:rPr lang="pt-BR" altLang="pt-BR" dirty="0"/>
              <a:t> </a:t>
            </a:r>
            <a:r>
              <a:rPr lang="pt-BR" altLang="pt-BR" dirty="0" err="1"/>
              <a:t>Injection</a:t>
            </a:r>
            <a:endParaRPr lang="pt-BR" altLang="pt-BR" dirty="0"/>
          </a:p>
          <a:p>
            <a:pPr lvl="1">
              <a:spcBef>
                <a:spcPct val="0"/>
              </a:spcBef>
            </a:pPr>
            <a:r>
              <a:rPr lang="pt-BR" altLang="pt-BR" dirty="0" err="1"/>
              <a:t>Maintains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pore</a:t>
            </a:r>
            <a:r>
              <a:rPr lang="pt-BR" altLang="pt-BR" dirty="0"/>
              <a:t> </a:t>
            </a:r>
            <a:r>
              <a:rPr lang="pt-BR" altLang="pt-BR" dirty="0" err="1"/>
              <a:t>pressure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displaces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oil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pore</a:t>
            </a:r>
            <a:r>
              <a:rPr lang="pt-BR" altLang="pt-BR" dirty="0"/>
              <a:t> </a:t>
            </a:r>
            <a:r>
              <a:rPr lang="pt-BR" altLang="pt-BR" dirty="0" err="1"/>
              <a:t>space</a:t>
            </a:r>
            <a:endParaRPr lang="pt-BR" altLang="pt-BR" dirty="0"/>
          </a:p>
          <a:p>
            <a:pPr lvl="1">
              <a:spcBef>
                <a:spcPct val="0"/>
              </a:spcBef>
            </a:pPr>
            <a:r>
              <a:rPr lang="pt-BR" altLang="pt-BR" dirty="0" err="1"/>
              <a:t>Easily</a:t>
            </a:r>
            <a:r>
              <a:rPr lang="pt-BR" altLang="pt-BR" dirty="0"/>
              <a:t> </a:t>
            </a:r>
            <a:r>
              <a:rPr lang="pt-BR" altLang="pt-BR" dirty="0" err="1"/>
              <a:t>available</a:t>
            </a:r>
            <a:r>
              <a:rPr lang="pt-BR" altLang="pt-BR" dirty="0"/>
              <a:t> in </a:t>
            </a:r>
            <a:r>
              <a:rPr lang="pt-BR" altLang="pt-BR" dirty="0" err="1"/>
              <a:t>most</a:t>
            </a:r>
            <a:r>
              <a:rPr lang="pt-BR" altLang="pt-BR" dirty="0"/>
              <a:t> </a:t>
            </a:r>
            <a:r>
              <a:rPr lang="pt-BR" altLang="pt-BR" dirty="0" err="1"/>
              <a:t>fields</a:t>
            </a:r>
            <a:r>
              <a:rPr lang="pt-BR" altLang="pt-BR" dirty="0"/>
              <a:t> </a:t>
            </a:r>
          </a:p>
          <a:p>
            <a:pPr lvl="1">
              <a:spcBef>
                <a:spcPct val="0"/>
              </a:spcBef>
            </a:pPr>
            <a:r>
              <a:rPr lang="pt-BR" altLang="pt-BR" dirty="0" err="1"/>
              <a:t>Cheap</a:t>
            </a:r>
            <a:r>
              <a:rPr lang="pt-BR" altLang="pt-BR" dirty="0"/>
              <a:t> </a:t>
            </a:r>
          </a:p>
          <a:p>
            <a:pPr marL="457200" lvl="1" indent="0">
              <a:spcBef>
                <a:spcPct val="0"/>
              </a:spcBef>
              <a:buNone/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 err="1"/>
              <a:t>Good</a:t>
            </a:r>
            <a:r>
              <a:rPr lang="pt-BR" altLang="pt-BR" dirty="0"/>
              <a:t> </a:t>
            </a:r>
            <a:r>
              <a:rPr lang="pt-BR" altLang="pt-BR" dirty="0" err="1"/>
              <a:t>news</a:t>
            </a:r>
            <a:r>
              <a:rPr lang="pt-BR" altLang="pt-BR" dirty="0"/>
              <a:t> for </a:t>
            </a:r>
            <a:r>
              <a:rPr lang="pt-BR" altLang="pt-BR" dirty="0" err="1"/>
              <a:t>geophysicists</a:t>
            </a:r>
            <a:r>
              <a:rPr lang="pt-BR" altLang="pt-BR" dirty="0"/>
              <a:t>: </a:t>
            </a:r>
            <a:r>
              <a:rPr lang="pt-BR" altLang="pt-BR" dirty="0" err="1"/>
              <a:t>significant</a:t>
            </a:r>
            <a:r>
              <a:rPr lang="pt-BR" altLang="pt-BR" dirty="0"/>
              <a:t> </a:t>
            </a:r>
            <a:r>
              <a:rPr lang="pt-BR" altLang="pt-BR" dirty="0" err="1"/>
              <a:t>contrast</a:t>
            </a:r>
            <a:r>
              <a:rPr lang="pt-BR" altLang="pt-BR" dirty="0"/>
              <a:t> in </a:t>
            </a:r>
            <a:r>
              <a:rPr lang="pt-BR" altLang="pt-BR" dirty="0" err="1"/>
              <a:t>acoustic</a:t>
            </a:r>
            <a:r>
              <a:rPr lang="pt-BR" altLang="pt-BR" dirty="0"/>
              <a:t> </a:t>
            </a:r>
            <a:r>
              <a:rPr lang="pt-BR" altLang="pt-BR" dirty="0" err="1"/>
              <a:t>properties</a:t>
            </a:r>
            <a:r>
              <a:rPr lang="pt-BR" altLang="pt-BR" dirty="0"/>
              <a:t> </a:t>
            </a:r>
            <a:r>
              <a:rPr lang="pt-BR" altLang="pt-BR" dirty="0" err="1"/>
              <a:t>between</a:t>
            </a:r>
            <a:r>
              <a:rPr lang="pt-BR" altLang="pt-BR" dirty="0"/>
              <a:t> HC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water</a:t>
            </a:r>
            <a:r>
              <a:rPr lang="pt-BR" altLang="pt-BR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Offshore </a:t>
            </a:r>
            <a:r>
              <a:rPr lang="pt-BR" altLang="pt-BR" dirty="0" err="1"/>
              <a:t>fields</a:t>
            </a:r>
            <a:r>
              <a:rPr lang="pt-BR" altLang="pt-BR" dirty="0"/>
              <a:t>: </a:t>
            </a:r>
            <a:r>
              <a:rPr lang="pt-BR" altLang="pt-BR" dirty="0" err="1"/>
              <a:t>seawater</a:t>
            </a:r>
            <a:r>
              <a:rPr lang="pt-BR" altLang="pt-BR" dirty="0"/>
              <a:t> </a:t>
            </a:r>
            <a:r>
              <a:rPr lang="pt-BR" altLang="pt-BR" dirty="0" err="1"/>
              <a:t>injection</a:t>
            </a:r>
            <a:endParaRPr lang="pt-BR" altLang="pt-BR" dirty="0"/>
          </a:p>
          <a:p>
            <a:pPr lvl="1">
              <a:spcBef>
                <a:spcPct val="0"/>
              </a:spcBef>
            </a:pPr>
            <a:r>
              <a:rPr lang="pt-BR" altLang="pt-BR" dirty="0" err="1"/>
              <a:t>Salinity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35,000 </a:t>
            </a:r>
            <a:r>
              <a:rPr lang="pt-BR" altLang="pt-BR" dirty="0" err="1"/>
              <a:t>ppm</a:t>
            </a:r>
            <a:r>
              <a:rPr lang="pt-BR" altLang="pt-BR" dirty="0"/>
              <a:t> (3.5 % </a:t>
            </a:r>
            <a:r>
              <a:rPr lang="pt-BR" altLang="pt-BR" dirty="0" err="1"/>
              <a:t>weight</a:t>
            </a:r>
            <a:r>
              <a:rPr lang="pt-BR" altLang="pt-BR" dirty="0"/>
              <a:t> </a:t>
            </a:r>
            <a:r>
              <a:rPr lang="pt-BR" altLang="pt-BR" dirty="0" err="1"/>
              <a:t>fraction</a:t>
            </a:r>
            <a:r>
              <a:rPr lang="pt-BR" altLang="pt-BR" dirty="0"/>
              <a:t>)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en-US" altLang="pt-BR" dirty="0"/>
              <a:t>What is the salinity of the reservoir brine?</a:t>
            </a:r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 marL="342900" lvl="1" indent="-342900">
              <a:spcBef>
                <a:spcPct val="0"/>
              </a:spcBef>
              <a:buFont typeface="Arial"/>
              <a:buChar char="•"/>
            </a:pPr>
            <a:endParaRPr lang="pt-BR" altLang="pt-BR" sz="2400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Why should I care about the salinity?</a:t>
            </a:r>
          </a:p>
        </p:txBody>
      </p:sp>
    </p:spTree>
    <p:extLst>
      <p:ext uri="{BB962C8B-B14F-4D97-AF65-F5344CB8AC3E}">
        <p14:creationId xmlns:p14="http://schemas.microsoft.com/office/powerpoint/2010/main" val="271592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Pressure Estimation– without Salinity or Temperature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89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Pressure Estimation (+ Salinity, no T)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225132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sz="32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Salinity Estimation (no T)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225132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7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Pressure Estimation (with Salinity and Temperature)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89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Salinity Estimation (with Temperature)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03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Temperature Estimation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54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Pressure Estimation (with Salinity and Temperature) + Noise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78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Salinity Estimation (with Temperature) + Noise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9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Temperature Estimation + Noise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6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0031" y="2646608"/>
            <a:ext cx="8338116" cy="901094"/>
          </a:xfrm>
        </p:spPr>
        <p:txBody>
          <a:bodyPr>
            <a:norm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Scenario 2 – Water Flooding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30726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Why should I care about the salinity?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337" y="1100721"/>
            <a:ext cx="6984331" cy="49535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79884" y="5943600"/>
            <a:ext cx="618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Batzle</a:t>
            </a:r>
            <a:r>
              <a:rPr lang="pt-BR" dirty="0"/>
              <a:t> &amp; Wang, 1992</a:t>
            </a:r>
            <a:r>
              <a:rPr lang="pt-BR" i="1" dirty="0"/>
              <a:t>. </a:t>
            </a:r>
            <a:r>
              <a:rPr lang="pt-BR" i="1" dirty="0" err="1"/>
              <a:t>Seismic</a:t>
            </a:r>
            <a:r>
              <a:rPr lang="pt-BR" i="1" dirty="0"/>
              <a:t> </a:t>
            </a:r>
            <a:r>
              <a:rPr lang="pt-BR" i="1" dirty="0" err="1"/>
              <a:t>Properties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Pore</a:t>
            </a:r>
            <a:r>
              <a:rPr lang="pt-BR" i="1" dirty="0"/>
              <a:t> </a:t>
            </a:r>
            <a:r>
              <a:rPr lang="pt-BR" i="1" dirty="0" err="1"/>
              <a:t>Fluids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488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Pressure (no Salinity)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2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–Saturation (no Salinity)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23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Pressure (with Salinity)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51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Saturation (with Salinity)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2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Salinity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9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Pressure (with Salinity) + Noise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23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Saturation (with Salinity)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2 – Salinity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85" y="1417638"/>
            <a:ext cx="6496828" cy="487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9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en-US" altLang="pt-BR" dirty="0"/>
              <a:t>Brine salinity seems to have a non-negligible contribution to time-lapse changes</a:t>
            </a:r>
            <a:endParaRPr lang="en-US" altLang="pt-BR" sz="2000" dirty="0"/>
          </a:p>
          <a:p>
            <a:pPr marL="0" indent="0">
              <a:spcBef>
                <a:spcPct val="0"/>
              </a:spcBef>
              <a:buNone/>
            </a:pPr>
            <a:endParaRPr lang="en-US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High </a:t>
            </a:r>
            <a:r>
              <a:rPr lang="pt-BR" altLang="pt-BR" dirty="0" err="1"/>
              <a:t>salinity</a:t>
            </a:r>
            <a:r>
              <a:rPr lang="pt-BR" altLang="pt-BR" dirty="0"/>
              <a:t> </a:t>
            </a:r>
            <a:r>
              <a:rPr lang="pt-BR" altLang="pt-BR" dirty="0" err="1"/>
              <a:t>contrast</a:t>
            </a:r>
            <a:r>
              <a:rPr lang="pt-BR" altLang="pt-BR" dirty="0"/>
              <a:t> </a:t>
            </a:r>
            <a:r>
              <a:rPr lang="pt-BR" altLang="pt-BR" dirty="0" err="1"/>
              <a:t>may</a:t>
            </a:r>
            <a:r>
              <a:rPr lang="pt-BR" altLang="pt-BR" dirty="0"/>
              <a:t> </a:t>
            </a:r>
            <a:r>
              <a:rPr lang="pt-BR" altLang="pt-BR" dirty="0" err="1"/>
              <a:t>mislead</a:t>
            </a:r>
            <a:r>
              <a:rPr lang="pt-BR" altLang="pt-BR" dirty="0"/>
              <a:t> </a:t>
            </a:r>
            <a:r>
              <a:rPr lang="pt-BR" altLang="pt-BR" dirty="0" err="1"/>
              <a:t>estimations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other</a:t>
            </a:r>
            <a:r>
              <a:rPr lang="pt-BR" altLang="pt-BR" dirty="0"/>
              <a:t> </a:t>
            </a:r>
            <a:r>
              <a:rPr lang="pt-BR" altLang="pt-BR" dirty="0" err="1"/>
              <a:t>reservoir</a:t>
            </a:r>
            <a:r>
              <a:rPr lang="pt-BR" altLang="pt-BR" dirty="0"/>
              <a:t> </a:t>
            </a:r>
            <a:r>
              <a:rPr lang="pt-BR" altLang="pt-BR" dirty="0" err="1"/>
              <a:t>parameters</a:t>
            </a:r>
            <a:endParaRPr lang="en-US" altLang="pt-BR" dirty="0"/>
          </a:p>
          <a:p>
            <a:pPr lvl="1">
              <a:spcBef>
                <a:spcPct val="0"/>
              </a:spcBef>
            </a:pPr>
            <a:endParaRPr lang="en-US" altLang="pt-BR" dirty="0"/>
          </a:p>
          <a:p>
            <a:pPr>
              <a:spcBef>
                <a:spcPct val="0"/>
              </a:spcBef>
            </a:pPr>
            <a:r>
              <a:rPr lang="en-US" altLang="pt-BR" dirty="0"/>
              <a:t>Direct estimation of salinity change is very sensitive to noise levels of seismic data.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pt-BR" dirty="0"/>
          </a:p>
          <a:p>
            <a:pPr>
              <a:spcBef>
                <a:spcPct val="0"/>
              </a:spcBef>
            </a:pPr>
            <a:r>
              <a:rPr lang="pt-BR" altLang="pt-BR" dirty="0" err="1"/>
              <a:t>Even</a:t>
            </a:r>
            <a:r>
              <a:rPr lang="pt-BR" altLang="pt-BR" dirty="0"/>
              <a:t> </a:t>
            </a:r>
            <a:r>
              <a:rPr lang="pt-BR" altLang="pt-BR" dirty="0" err="1"/>
              <a:t>if</a:t>
            </a:r>
            <a:r>
              <a:rPr lang="pt-BR" altLang="pt-BR" dirty="0"/>
              <a:t> </a:t>
            </a:r>
            <a:r>
              <a:rPr lang="pt-BR" altLang="pt-BR" dirty="0" err="1"/>
              <a:t>you</a:t>
            </a:r>
            <a:r>
              <a:rPr lang="pt-BR" altLang="pt-BR" dirty="0"/>
              <a:t> </a:t>
            </a:r>
            <a:r>
              <a:rPr lang="pt-BR" altLang="pt-BR" dirty="0" err="1"/>
              <a:t>can’t</a:t>
            </a:r>
            <a:r>
              <a:rPr lang="pt-BR" altLang="pt-BR" dirty="0"/>
              <a:t> </a:t>
            </a:r>
            <a:r>
              <a:rPr lang="pt-BR" altLang="pt-BR" dirty="0" err="1"/>
              <a:t>estimate</a:t>
            </a:r>
            <a:r>
              <a:rPr lang="pt-BR" altLang="pt-BR" dirty="0"/>
              <a:t> </a:t>
            </a:r>
            <a:r>
              <a:rPr lang="pt-BR" altLang="pt-BR" dirty="0" err="1"/>
              <a:t>salinity</a:t>
            </a:r>
            <a:r>
              <a:rPr lang="pt-BR" altLang="pt-BR" dirty="0"/>
              <a:t>, it </a:t>
            </a:r>
            <a:r>
              <a:rPr lang="pt-BR" altLang="pt-BR" dirty="0" err="1"/>
              <a:t>may</a:t>
            </a:r>
            <a:r>
              <a:rPr lang="pt-BR" altLang="pt-BR" dirty="0"/>
              <a:t> </a:t>
            </a:r>
            <a:r>
              <a:rPr lang="pt-BR" altLang="pt-BR" dirty="0" err="1"/>
              <a:t>be</a:t>
            </a:r>
            <a:r>
              <a:rPr lang="pt-BR" altLang="pt-BR" dirty="0"/>
              <a:t> importante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consider</a:t>
            </a:r>
            <a:r>
              <a:rPr lang="pt-BR" altLang="pt-BR" dirty="0"/>
              <a:t> it as a </a:t>
            </a:r>
            <a:r>
              <a:rPr lang="pt-BR" altLang="pt-BR" dirty="0" err="1"/>
              <a:t>variable</a:t>
            </a:r>
            <a:r>
              <a:rPr lang="pt-BR" altLang="pt-BR" dirty="0"/>
              <a:t> – </a:t>
            </a:r>
            <a:r>
              <a:rPr lang="pt-BR" altLang="pt-BR" dirty="0" err="1"/>
              <a:t>specially</a:t>
            </a:r>
            <a:r>
              <a:rPr lang="pt-BR" altLang="pt-BR" dirty="0"/>
              <a:t> </a:t>
            </a:r>
            <a:r>
              <a:rPr lang="pt-BR" altLang="pt-BR" dirty="0" err="1"/>
              <a:t>when</a:t>
            </a:r>
            <a:r>
              <a:rPr lang="pt-BR" altLang="pt-BR" dirty="0"/>
              <a:t> </a:t>
            </a:r>
            <a:r>
              <a:rPr lang="pt-BR" altLang="pt-BR" dirty="0" err="1"/>
              <a:t>injecting</a:t>
            </a:r>
            <a:r>
              <a:rPr lang="pt-BR" altLang="pt-BR" dirty="0"/>
              <a:t> </a:t>
            </a:r>
            <a:r>
              <a:rPr lang="pt-BR" altLang="pt-BR" dirty="0" err="1"/>
              <a:t>below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FWL.</a:t>
            </a:r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/>
              <a:t>May </a:t>
            </a:r>
            <a:r>
              <a:rPr lang="pt-BR" altLang="pt-BR" dirty="0" err="1"/>
              <a:t>become</a:t>
            </a:r>
            <a:r>
              <a:rPr lang="pt-BR" altLang="pt-BR" dirty="0"/>
              <a:t> more </a:t>
            </a:r>
            <a:r>
              <a:rPr lang="pt-BR" altLang="pt-BR" dirty="0" err="1"/>
              <a:t>relevant</a:t>
            </a:r>
            <a:r>
              <a:rPr lang="pt-BR" altLang="pt-BR" dirty="0"/>
              <a:t> as </a:t>
            </a:r>
            <a:r>
              <a:rPr lang="pt-BR" altLang="pt-BR" dirty="0" err="1"/>
              <a:t>low-salinity</a:t>
            </a:r>
            <a:r>
              <a:rPr lang="pt-BR" altLang="pt-BR" dirty="0"/>
              <a:t> </a:t>
            </a:r>
            <a:r>
              <a:rPr lang="pt-BR" altLang="pt-BR" dirty="0" err="1"/>
              <a:t>injection</a:t>
            </a:r>
            <a:r>
              <a:rPr lang="pt-BR" altLang="pt-BR" dirty="0"/>
              <a:t> </a:t>
            </a:r>
            <a:r>
              <a:rPr lang="pt-BR" altLang="pt-BR" dirty="0" err="1"/>
              <a:t>projects</a:t>
            </a:r>
            <a:r>
              <a:rPr lang="pt-BR" altLang="pt-BR" dirty="0"/>
              <a:t> are </a:t>
            </a:r>
            <a:r>
              <a:rPr lang="pt-BR" altLang="pt-BR" dirty="0" err="1"/>
              <a:t>comissioned</a:t>
            </a:r>
            <a:endParaRPr lang="pt-BR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106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dirty="0" err="1"/>
              <a:t>Try</a:t>
            </a:r>
            <a:r>
              <a:rPr lang="pt-BR" altLang="pt-BR" dirty="0"/>
              <a:t>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estimate</a:t>
            </a:r>
            <a:r>
              <a:rPr lang="pt-BR" altLang="pt-BR" dirty="0"/>
              <a:t> </a:t>
            </a:r>
            <a:r>
              <a:rPr lang="pt-BR" altLang="pt-BR" dirty="0" err="1"/>
              <a:t>changes</a:t>
            </a:r>
            <a:r>
              <a:rPr lang="pt-BR" altLang="pt-BR" dirty="0"/>
              <a:t> in </a:t>
            </a:r>
            <a:r>
              <a:rPr lang="pt-BR" altLang="pt-BR" dirty="0" err="1"/>
              <a:t>pressure</a:t>
            </a:r>
            <a:r>
              <a:rPr lang="pt-BR" altLang="pt-BR" dirty="0"/>
              <a:t>, </a:t>
            </a:r>
            <a:r>
              <a:rPr lang="pt-BR" altLang="pt-BR" dirty="0" err="1"/>
              <a:t>saturation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salinity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</a:t>
            </a:r>
            <a:r>
              <a:rPr lang="pt-BR" altLang="pt-BR" dirty="0" err="1"/>
              <a:t>field</a:t>
            </a:r>
            <a:r>
              <a:rPr lang="pt-BR" altLang="pt-BR" dirty="0"/>
              <a:t> data</a:t>
            </a:r>
          </a:p>
          <a:p>
            <a:pPr lvl="1">
              <a:spcBef>
                <a:spcPct val="0"/>
              </a:spcBef>
            </a:pPr>
            <a:r>
              <a:rPr lang="pt-BR" altLang="pt-BR" dirty="0" err="1"/>
              <a:t>Pending</a:t>
            </a:r>
            <a:r>
              <a:rPr lang="pt-BR" altLang="pt-BR" dirty="0"/>
              <a:t>: </a:t>
            </a:r>
            <a:r>
              <a:rPr lang="pt-BR" altLang="pt-BR" dirty="0" err="1"/>
              <a:t>Authorization</a:t>
            </a:r>
            <a:r>
              <a:rPr lang="pt-BR" altLang="pt-BR" dirty="0"/>
              <a:t> </a:t>
            </a:r>
            <a:r>
              <a:rPr lang="pt-BR" altLang="pt-BR" dirty="0" err="1"/>
              <a:t>from</a:t>
            </a:r>
            <a:r>
              <a:rPr lang="pt-BR" altLang="pt-BR" dirty="0"/>
              <a:t> </a:t>
            </a:r>
            <a:r>
              <a:rPr lang="pt-BR" altLang="pt-BR" dirty="0" err="1"/>
              <a:t>Brazilian</a:t>
            </a:r>
            <a:r>
              <a:rPr lang="pt-BR" altLang="pt-BR" dirty="0"/>
              <a:t> </a:t>
            </a:r>
            <a:r>
              <a:rPr lang="pt-BR" altLang="pt-BR" dirty="0" err="1"/>
              <a:t>Petroleum</a:t>
            </a:r>
            <a:r>
              <a:rPr lang="pt-BR" altLang="pt-BR" dirty="0"/>
              <a:t> </a:t>
            </a:r>
            <a:r>
              <a:rPr lang="pt-BR" altLang="pt-BR" dirty="0" err="1"/>
              <a:t>Agency</a:t>
            </a:r>
            <a:r>
              <a:rPr lang="pt-BR" altLang="pt-BR" dirty="0"/>
              <a:t> (ANP) </a:t>
            </a:r>
            <a:r>
              <a:rPr lang="pt-BR" altLang="pt-BR" dirty="0" err="1"/>
              <a:t>to</a:t>
            </a:r>
            <a:r>
              <a:rPr lang="pt-BR" altLang="pt-BR" dirty="0"/>
              <a:t> use </a:t>
            </a:r>
            <a:r>
              <a:rPr lang="pt-BR" altLang="pt-BR" dirty="0" err="1"/>
              <a:t>seismic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well</a:t>
            </a:r>
            <a:r>
              <a:rPr lang="pt-BR" altLang="pt-BR" dirty="0"/>
              <a:t> data.</a:t>
            </a:r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r>
              <a:rPr lang="pt-BR" altLang="pt-BR" dirty="0" err="1"/>
              <a:t>Evaluate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influence</a:t>
            </a:r>
            <a:r>
              <a:rPr lang="pt-BR" altLang="pt-BR" dirty="0"/>
              <a:t> </a:t>
            </a:r>
            <a:r>
              <a:rPr lang="pt-BR" altLang="pt-BR" dirty="0" err="1"/>
              <a:t>of</a:t>
            </a:r>
            <a:r>
              <a:rPr lang="pt-BR" altLang="pt-BR" dirty="0"/>
              <a:t> </a:t>
            </a:r>
            <a:r>
              <a:rPr lang="pt-BR" altLang="pt-BR" dirty="0" err="1"/>
              <a:t>pore</a:t>
            </a:r>
            <a:r>
              <a:rPr lang="pt-BR" altLang="pt-BR" dirty="0"/>
              <a:t> </a:t>
            </a:r>
            <a:r>
              <a:rPr lang="pt-BR" altLang="pt-BR" dirty="0" err="1"/>
              <a:t>fluid</a:t>
            </a:r>
            <a:r>
              <a:rPr lang="pt-BR" altLang="pt-BR" dirty="0"/>
              <a:t> </a:t>
            </a:r>
            <a:r>
              <a:rPr lang="pt-BR" altLang="pt-BR" dirty="0" err="1"/>
              <a:t>on</a:t>
            </a:r>
            <a:r>
              <a:rPr lang="pt-BR" altLang="pt-BR" dirty="0"/>
              <a:t> </a:t>
            </a:r>
            <a:r>
              <a:rPr lang="pt-BR" altLang="pt-BR" dirty="0" err="1"/>
              <a:t>seismic</a:t>
            </a:r>
            <a:r>
              <a:rPr lang="pt-BR" altLang="pt-BR" dirty="0"/>
              <a:t> </a:t>
            </a:r>
            <a:r>
              <a:rPr lang="pt-BR" altLang="pt-BR" dirty="0" err="1"/>
              <a:t>anisotropy</a:t>
            </a:r>
            <a:endParaRPr lang="en-US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68313" y="6067425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chemeClr val="bg1"/>
                </a:solidFill>
                <a:latin typeface="Petrobras Sans" pitchFamily="34" charset="0"/>
              </a:rPr>
              <a:t>00/00/2012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Challenges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423804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7" y="1295916"/>
            <a:ext cx="8108726" cy="42446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4194"/>
            <a:ext cx="7915680" cy="43663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Why should I care about the salinity?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567" y="5802939"/>
            <a:ext cx="8566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Bj</a:t>
            </a:r>
            <a:r>
              <a:rPr lang="nb-NO" dirty="0"/>
              <a:t>ørlykke</a:t>
            </a:r>
            <a:r>
              <a:rPr lang="pt-BR" dirty="0"/>
              <a:t> &amp; </a:t>
            </a:r>
            <a:r>
              <a:rPr lang="pt-BR" dirty="0" err="1"/>
              <a:t>Gran</a:t>
            </a:r>
            <a:r>
              <a:rPr lang="pt-BR" dirty="0"/>
              <a:t>, 1992</a:t>
            </a:r>
            <a:r>
              <a:rPr lang="pt-BR" i="1" dirty="0"/>
              <a:t>. </a:t>
            </a:r>
            <a:r>
              <a:rPr lang="pt-BR" i="1" dirty="0" err="1"/>
              <a:t>Salinity</a:t>
            </a:r>
            <a:r>
              <a:rPr lang="pt-BR" i="1" dirty="0"/>
              <a:t> </a:t>
            </a:r>
            <a:r>
              <a:rPr lang="pt-BR" i="1" dirty="0" err="1"/>
              <a:t>variations</a:t>
            </a:r>
            <a:r>
              <a:rPr lang="pt-BR" i="1" dirty="0"/>
              <a:t> in North </a:t>
            </a:r>
            <a:r>
              <a:rPr lang="pt-BR" i="1" dirty="0" err="1"/>
              <a:t>Sea</a:t>
            </a:r>
            <a:r>
              <a:rPr lang="pt-BR" i="1" dirty="0"/>
              <a:t> </a:t>
            </a:r>
            <a:r>
              <a:rPr lang="pt-BR" i="1" dirty="0" err="1"/>
              <a:t>formation</a:t>
            </a:r>
            <a:r>
              <a:rPr lang="pt-BR" i="1" dirty="0"/>
              <a:t> Waters: </a:t>
            </a:r>
            <a:r>
              <a:rPr lang="pt-BR" i="1" dirty="0" err="1"/>
              <a:t>implications</a:t>
            </a:r>
            <a:r>
              <a:rPr lang="pt-BR" i="1" dirty="0"/>
              <a:t> for </a:t>
            </a:r>
            <a:r>
              <a:rPr lang="pt-BR" i="1" dirty="0" err="1"/>
              <a:t>large-scale</a:t>
            </a:r>
            <a:r>
              <a:rPr lang="pt-BR" i="1" dirty="0"/>
              <a:t> </a:t>
            </a:r>
            <a:r>
              <a:rPr lang="pt-BR" i="1" dirty="0" err="1"/>
              <a:t>fluid</a:t>
            </a:r>
            <a:r>
              <a:rPr lang="pt-BR" i="1" dirty="0"/>
              <a:t> </a:t>
            </a:r>
            <a:r>
              <a:rPr lang="pt-BR" i="1" dirty="0" err="1"/>
              <a:t>movements</a:t>
            </a:r>
            <a:r>
              <a:rPr lang="pt-B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9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Base_apresentação_IDE_PPT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>
            <a:fillRect/>
          </a:stretch>
        </p:blipFill>
        <p:spPr bwMode="auto">
          <a:xfrm>
            <a:off x="-17463" y="1038225"/>
            <a:ext cx="9180513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68313" y="6067425"/>
            <a:ext cx="5256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chemeClr val="bg1"/>
                </a:solidFill>
                <a:latin typeface="Petrobras Sans" pitchFamily="34" charset="0"/>
              </a:rPr>
              <a:t>00/00/2012</a:t>
            </a:r>
          </a:p>
        </p:txBody>
      </p:sp>
      <p:pic>
        <p:nvPicPr>
          <p:cNvPr id="37893" name="Picture 2" descr="marca_simbolo_logotip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2"/>
          <a:stretch>
            <a:fillRect/>
          </a:stretch>
        </p:blipFill>
        <p:spPr bwMode="auto">
          <a:xfrm>
            <a:off x="208421" y="1772918"/>
            <a:ext cx="41767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Acknowledgments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119" y="1983851"/>
            <a:ext cx="3829050" cy="7266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6419" y="3596794"/>
            <a:ext cx="2505076" cy="24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16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Brine Density </a:t>
            </a:r>
            <a:r>
              <a:rPr lang="nb-NO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vs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Salinity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567" y="5802939"/>
            <a:ext cx="85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i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31" y="1124263"/>
            <a:ext cx="6505073" cy="51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4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1 – Injection below FWL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" y="1296403"/>
            <a:ext cx="3934644" cy="32635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222" y="1296402"/>
            <a:ext cx="3929021" cy="32635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7" y="5024097"/>
            <a:ext cx="3510864" cy="10392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9292" y="5029783"/>
            <a:ext cx="2263442" cy="9841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051" y="4968988"/>
            <a:ext cx="2143678" cy="10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Scenario 1 – Injection below FWL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8" y="1296403"/>
            <a:ext cx="4020899" cy="32635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56" y="1296402"/>
            <a:ext cx="4001753" cy="326356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39" y="5185387"/>
            <a:ext cx="3072154" cy="94350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405" y="5179417"/>
            <a:ext cx="3202902" cy="94947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120" y="5034569"/>
            <a:ext cx="1823875" cy="10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Rock Parameters </a:t>
            </a:r>
            <a:r>
              <a:rPr lang="nb-NO" i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vs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Salinity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567" y="5802939"/>
            <a:ext cx="8566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i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5" y="1119328"/>
            <a:ext cx="5835316" cy="5286606"/>
          </a:xfrm>
          <a:prstGeom prst="rect">
            <a:avLst/>
          </a:prstGeom>
        </p:spPr>
      </p:pic>
      <p:cxnSp>
        <p:nvCxnSpPr>
          <p:cNvPr id="7" name="Conector reto 6"/>
          <p:cNvCxnSpPr>
            <a:cxnSpLocks/>
          </p:cNvCxnSpPr>
          <p:nvPr/>
        </p:nvCxnSpPr>
        <p:spPr>
          <a:xfrm flipV="1">
            <a:off x="4343400" y="1636298"/>
            <a:ext cx="0" cy="4250865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6304547" y="1263316"/>
                <a:ext cx="26349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2800" dirty="0">
                    <a:latin typeface="Georgia" panose="02040502050405020303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pt-BR" sz="2800" dirty="0">
                    <a:latin typeface="Georgia" panose="02040502050405020303" pitchFamily="18" charset="0"/>
                  </a:rPr>
                  <a:t> = 60% (17° API </a:t>
                </a:r>
                <a:r>
                  <a:rPr lang="pt-BR" sz="2800" dirty="0" err="1">
                    <a:latin typeface="Georgia" panose="02040502050405020303" pitchFamily="18" charset="0"/>
                  </a:rPr>
                  <a:t>Oil</a:t>
                </a:r>
                <a:r>
                  <a:rPr lang="pt-BR" sz="2800" dirty="0">
                    <a:latin typeface="Georgia" panose="02040502050405020303" pitchFamily="18" charset="0"/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pt-BR" sz="2800" dirty="0">
                  <a:latin typeface="Georgia" panose="02040502050405020303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sz="2800" dirty="0">
                    <a:latin typeface="Georgia" panose="02040502050405020303" pitchFamily="18" charset="0"/>
                  </a:rPr>
                  <a:t>Δ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sty m:val="p"/>
                      </m:rPr>
                      <a:rPr lang="pt-BR" sz="2800" b="0" i="0" smtClean="0">
                        <a:latin typeface="Cambria Math" panose="02040503050406030204" pitchFamily="18" charset="0"/>
                      </a:rPr>
                      <m:t>MPa</m:t>
                    </m:r>
                  </m:oMath>
                </a14:m>
                <a:endParaRPr lang="pt-BR" sz="2800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547" y="1263316"/>
                <a:ext cx="2634916" cy="1815882"/>
              </a:xfrm>
              <a:prstGeom prst="rect">
                <a:avLst/>
              </a:prstGeom>
              <a:blipFill>
                <a:blip r:embed="rId3"/>
                <a:stretch>
                  <a:fillRect l="-4167" t="-3356" b="-83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69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/>
              <a:t>Use </a:t>
            </a:r>
            <a:r>
              <a:rPr lang="pt-BR" altLang="pt-BR" dirty="0" err="1"/>
              <a:t>of</a:t>
            </a:r>
            <a:r>
              <a:rPr lang="pt-BR" altLang="pt-BR" dirty="0"/>
              <a:t> a rock </a:t>
            </a:r>
            <a:r>
              <a:rPr lang="pt-BR" altLang="pt-BR" dirty="0" err="1"/>
              <a:t>physics</a:t>
            </a:r>
            <a:r>
              <a:rPr lang="pt-BR" altLang="pt-BR" dirty="0"/>
              <a:t> framework (+ </a:t>
            </a:r>
            <a:r>
              <a:rPr lang="pt-BR" altLang="pt-BR" dirty="0" err="1"/>
              <a:t>Gassmann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Batzle</a:t>
            </a:r>
            <a:r>
              <a:rPr lang="pt-BR" altLang="pt-BR" dirty="0"/>
              <a:t> &amp; Wang)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model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elastic</a:t>
            </a:r>
            <a:r>
              <a:rPr lang="pt-BR" altLang="pt-BR" dirty="0"/>
              <a:t> </a:t>
            </a:r>
            <a:r>
              <a:rPr lang="pt-BR" altLang="pt-BR" dirty="0" err="1"/>
              <a:t>properties</a:t>
            </a:r>
            <a:r>
              <a:rPr lang="pt-BR" altLang="pt-BR" dirty="0"/>
              <a:t> </a:t>
            </a:r>
            <a:r>
              <a:rPr lang="pt-BR" altLang="pt-BR" dirty="0" err="1"/>
              <a:t>under</a:t>
            </a:r>
            <a:r>
              <a:rPr lang="pt-BR" altLang="pt-BR" dirty="0"/>
              <a:t> </a:t>
            </a:r>
            <a:r>
              <a:rPr lang="pt-BR" altLang="pt-BR" dirty="0" err="1"/>
              <a:t>diferent</a:t>
            </a:r>
            <a:r>
              <a:rPr lang="pt-BR" altLang="pt-BR" dirty="0"/>
              <a:t> </a:t>
            </a:r>
            <a:r>
              <a:rPr lang="pt-BR" altLang="pt-BR" dirty="0" err="1"/>
              <a:t>reservoir</a:t>
            </a:r>
            <a:r>
              <a:rPr lang="pt-BR" altLang="pt-BR" dirty="0"/>
              <a:t> </a:t>
            </a:r>
            <a:r>
              <a:rPr lang="pt-BR" altLang="pt-BR" dirty="0" err="1"/>
              <a:t>conditions</a:t>
            </a: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err="1"/>
              <a:t>Zoeppritz</a:t>
            </a:r>
            <a:r>
              <a:rPr lang="pt-BR" altLang="pt-BR" dirty="0"/>
              <a:t> </a:t>
            </a:r>
            <a:r>
              <a:rPr lang="pt-BR" altLang="pt-BR" dirty="0" err="1"/>
              <a:t>equations</a:t>
            </a:r>
            <a:r>
              <a:rPr lang="pt-BR" altLang="pt-BR" dirty="0"/>
              <a:t>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calculate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reflectivity</a:t>
            </a:r>
            <a:r>
              <a:rPr lang="pt-BR" altLang="pt-BR" dirty="0"/>
              <a:t> </a:t>
            </a:r>
            <a:r>
              <a:rPr lang="pt-BR" altLang="pt-BR" dirty="0" err="1"/>
              <a:t>behaviour</a:t>
            </a:r>
            <a:r>
              <a:rPr lang="pt-BR" altLang="pt-BR" dirty="0"/>
              <a:t> </a:t>
            </a:r>
            <a:r>
              <a:rPr lang="pt-BR" altLang="pt-BR" dirty="0" err="1"/>
              <a:t>under</a:t>
            </a:r>
            <a:r>
              <a:rPr lang="pt-BR" altLang="pt-BR" dirty="0"/>
              <a:t> </a:t>
            </a:r>
            <a:r>
              <a:rPr lang="pt-BR" altLang="pt-BR" dirty="0" err="1"/>
              <a:t>such</a:t>
            </a:r>
            <a:r>
              <a:rPr lang="pt-BR" altLang="pt-BR" dirty="0"/>
              <a:t> </a:t>
            </a:r>
            <a:r>
              <a:rPr lang="pt-BR" altLang="pt-BR" dirty="0" err="1"/>
              <a:t>conditions</a:t>
            </a: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err="1"/>
              <a:t>Try</a:t>
            </a:r>
            <a:r>
              <a:rPr lang="pt-BR" altLang="pt-BR" dirty="0"/>
              <a:t>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invert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reflectivity</a:t>
            </a:r>
            <a:r>
              <a:rPr lang="pt-BR" altLang="pt-BR" dirty="0"/>
              <a:t> </a:t>
            </a:r>
            <a:r>
              <a:rPr lang="pt-BR" altLang="pt-BR" dirty="0" err="1"/>
              <a:t>to</a:t>
            </a:r>
            <a:r>
              <a:rPr lang="pt-BR" altLang="pt-BR" dirty="0"/>
              <a:t> </a:t>
            </a:r>
            <a:r>
              <a:rPr lang="pt-BR" altLang="pt-BR" dirty="0" err="1"/>
              <a:t>the</a:t>
            </a:r>
            <a:r>
              <a:rPr lang="pt-BR" altLang="pt-BR" dirty="0"/>
              <a:t> </a:t>
            </a:r>
            <a:r>
              <a:rPr lang="pt-BR" altLang="pt-BR" dirty="0" err="1"/>
              <a:t>reservoir</a:t>
            </a:r>
            <a:r>
              <a:rPr lang="pt-BR" altLang="pt-BR" dirty="0"/>
              <a:t> </a:t>
            </a:r>
            <a:r>
              <a:rPr lang="pt-BR" altLang="pt-BR" dirty="0" err="1"/>
              <a:t>changes</a:t>
            </a: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pt-BR" altLang="pt-BR" dirty="0" err="1"/>
              <a:t>Add</a:t>
            </a:r>
            <a:r>
              <a:rPr lang="pt-BR" altLang="pt-BR" dirty="0"/>
              <a:t> </a:t>
            </a:r>
            <a:r>
              <a:rPr lang="pt-BR" altLang="pt-BR" dirty="0" err="1"/>
              <a:t>noise</a:t>
            </a:r>
            <a:r>
              <a:rPr lang="pt-BR" altLang="pt-BR" dirty="0"/>
              <a:t>, </a:t>
            </a:r>
            <a:r>
              <a:rPr lang="pt-BR" altLang="pt-BR" dirty="0" err="1"/>
              <a:t>invert</a:t>
            </a:r>
            <a:r>
              <a:rPr lang="pt-BR" altLang="pt-BR" dirty="0"/>
              <a:t> </a:t>
            </a:r>
            <a:r>
              <a:rPr lang="pt-BR" altLang="pt-BR" dirty="0" err="1"/>
              <a:t>and</a:t>
            </a:r>
            <a:r>
              <a:rPr lang="pt-BR" altLang="pt-BR" dirty="0"/>
              <a:t> </a:t>
            </a:r>
            <a:r>
              <a:rPr lang="pt-BR" altLang="pt-BR" dirty="0" err="1"/>
              <a:t>estimate</a:t>
            </a:r>
            <a:r>
              <a:rPr lang="pt-BR" altLang="pt-BR" dirty="0"/>
              <a:t> </a:t>
            </a:r>
            <a:r>
              <a:rPr lang="pt-BR" altLang="pt-BR" dirty="0" err="1"/>
              <a:t>uncertainty</a:t>
            </a: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0" indent="0">
              <a:spcBef>
                <a:spcPct val="0"/>
              </a:spcBef>
              <a:buNone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pt-BR" altLang="pt-BR" dirty="0"/>
          </a:p>
          <a:p>
            <a:pPr lvl="1">
              <a:spcBef>
                <a:spcPct val="0"/>
              </a:spcBef>
            </a:pPr>
            <a:endParaRPr lang="pt-BR" altLang="pt-BR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How to evaluate this effect?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36" y="5208611"/>
            <a:ext cx="8819147" cy="11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105186"/>
            <a:ext cx="8338116" cy="901094"/>
          </a:xfrm>
        </p:spPr>
        <p:txBody>
          <a:bodyPr>
            <a:normAutofit fontScale="90000"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Scenario 1 – Injection below the Free Water Level (FWL)</a:t>
            </a:r>
            <a:endParaRPr lang="pt-BR" alt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1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‘‘Complex’’ Reservoir Model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" y="1708487"/>
            <a:ext cx="8229600" cy="210552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77252" y="3822034"/>
            <a:ext cx="8229600" cy="2105527"/>
          </a:xfrm>
          <a:prstGeom prst="rect">
            <a:avLst/>
          </a:prstGeom>
          <a:blipFill dpi="0" rotWithShape="1">
            <a:blip r:embed="rId3">
              <a:alphaModFix amt="94000"/>
            </a:blip>
            <a:srcRect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77516" y="1828803"/>
            <a:ext cx="797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chemeClr val="bg1"/>
                </a:solidFill>
              </a:rPr>
              <a:t>Overburden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9440" y="3797966"/>
            <a:ext cx="7976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/>
              <a:t>Reservoir</a:t>
            </a:r>
            <a:endParaRPr lang="pt-BR" sz="3200" dirty="0"/>
          </a:p>
        </p:txBody>
      </p:sp>
      <p:cxnSp>
        <p:nvCxnSpPr>
          <p:cNvPr id="14" name="Conector reto 13"/>
          <p:cNvCxnSpPr>
            <a:cxnSpLocks/>
            <a:stCxn id="2" idx="2"/>
          </p:cNvCxnSpPr>
          <p:nvPr/>
        </p:nvCxnSpPr>
        <p:spPr>
          <a:xfrm>
            <a:off x="4572000" y="1417638"/>
            <a:ext cx="0" cy="36476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59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‘‘Complex’’ Reservoir Model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980" y="1274846"/>
            <a:ext cx="59626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0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5064</TotalTime>
  <Words>554</Words>
  <Application>Microsoft Office PowerPoint</Application>
  <PresentationFormat>Apresentação na tela (4:3)</PresentationFormat>
  <Paragraphs>121</Paragraphs>
  <Slides>43</Slides>
  <Notes>2</Notes>
  <HiddenSlides>3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Cambria Math</vt:lpstr>
      <vt:lpstr>Georgia</vt:lpstr>
      <vt:lpstr>Petrobras Sans</vt:lpstr>
      <vt:lpstr>Office-tema</vt:lpstr>
      <vt:lpstr>Analysis of the influence of water salinity on time lapse seismic response</vt:lpstr>
      <vt:lpstr>Why should I care about the salinity?</vt:lpstr>
      <vt:lpstr>Why should I care about the salinity?</vt:lpstr>
      <vt:lpstr>Why should I care about the salinity?</vt:lpstr>
      <vt:lpstr>Rock Parameters vs Salinity</vt:lpstr>
      <vt:lpstr>How to evaluate this effect?</vt:lpstr>
      <vt:lpstr>Scenario 1 – Injection below the Free Water Level (FWL)</vt:lpstr>
      <vt:lpstr>‘‘Complex’’ Reservoir Model</vt:lpstr>
      <vt:lpstr>‘‘Complex’’ Reservoir Model</vt:lpstr>
      <vt:lpstr>‘‘Complex’’ Reservoir Model</vt:lpstr>
      <vt:lpstr>‘‘Complex’’ Reservoir Model</vt:lpstr>
      <vt:lpstr>Reservoir Model - Pressure</vt:lpstr>
      <vt:lpstr>Reservoir Model - Salinity</vt:lpstr>
      <vt:lpstr>Reservoir Model - Temperature</vt:lpstr>
      <vt:lpstr>Approximations for Reflectivity and  Rock Physics</vt:lpstr>
      <vt:lpstr>Approximations for Reflectivity</vt:lpstr>
      <vt:lpstr>Approximations for Rock Physics</vt:lpstr>
      <vt:lpstr>Estimating Pressure, Salinity and Temperature</vt:lpstr>
      <vt:lpstr>Pressure Estimation</vt:lpstr>
      <vt:lpstr>Pressure Estimation– without Salinity or Temperature</vt:lpstr>
      <vt:lpstr>Pressure Estimation (+ Salinity, no T)</vt:lpstr>
      <vt:lpstr>Salinity Estimation (no T)</vt:lpstr>
      <vt:lpstr>Pressure Estimation (with Salinity and Temperature)</vt:lpstr>
      <vt:lpstr>Salinity Estimation (with Temperature)</vt:lpstr>
      <vt:lpstr>Temperature Estimation</vt:lpstr>
      <vt:lpstr>Pressure Estimation (with Salinity and Temperature) + Noise</vt:lpstr>
      <vt:lpstr>Salinity Estimation (with Temperature) + Noise</vt:lpstr>
      <vt:lpstr>Temperature Estimation + Noise</vt:lpstr>
      <vt:lpstr>Scenario 2 – Water Flooding</vt:lpstr>
      <vt:lpstr>Scenario 2 – Pressure (no Salinity)</vt:lpstr>
      <vt:lpstr>Scenario 2 –Saturation (no Salinity)</vt:lpstr>
      <vt:lpstr>Scenario 2 – Pressure (with Salinity)</vt:lpstr>
      <vt:lpstr>Scenario 2 – Saturation (with Salinity)</vt:lpstr>
      <vt:lpstr>Scenario 2 – Salinity</vt:lpstr>
      <vt:lpstr>Scenario 2 – Pressure (with Salinity) + Noise</vt:lpstr>
      <vt:lpstr>Scenario 2 – Saturation (with Salinity)</vt:lpstr>
      <vt:lpstr>Scenario 2 – Salinity</vt:lpstr>
      <vt:lpstr>Conclusions</vt:lpstr>
      <vt:lpstr>Apresentação do PowerPoint</vt:lpstr>
      <vt:lpstr>Apresentação do PowerPoint</vt:lpstr>
      <vt:lpstr>Brine Density vs Salinity</vt:lpstr>
      <vt:lpstr>Scenario 1 – Injection below FWL</vt:lpstr>
      <vt:lpstr>Scenario 1 – Injection below FWL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Filipe Borges</cp:lastModifiedBy>
  <cp:revision>294</cp:revision>
  <dcterms:created xsi:type="dcterms:W3CDTF">2013-06-10T16:56:09Z</dcterms:created>
  <dcterms:modified xsi:type="dcterms:W3CDTF">2017-04-21T08:16:41Z</dcterms:modified>
</cp:coreProperties>
</file>