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85" r:id="rId4"/>
    <p:sldId id="286" r:id="rId5"/>
    <p:sldId id="257" r:id="rId6"/>
    <p:sldId id="281" r:id="rId7"/>
    <p:sldId id="267" r:id="rId8"/>
    <p:sldId id="259" r:id="rId9"/>
    <p:sldId id="261" r:id="rId10"/>
    <p:sldId id="269" r:id="rId11"/>
    <p:sldId id="265" r:id="rId12"/>
    <p:sldId id="263" r:id="rId13"/>
    <p:sldId id="279" r:id="rId14"/>
    <p:sldId id="268" r:id="rId15"/>
    <p:sldId id="292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8CE52-6A90-434A-A7D6-72A1F10F501B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C186B-A39E-4E24-9AF0-538C991104F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E60832-7F65-4B3F-8F1A-687BE38C7703}" type="slidenum">
              <a:rPr lang="en-US">
                <a:latin typeface="Arial" pitchFamily="34" charset="0"/>
                <a:ea typeface="MS PGothic" pitchFamily="34" charset="-128"/>
              </a:rPr>
              <a:pPr/>
              <a:t>2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186B-A39E-4E24-9AF0-538C991104F6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9C79-A3BB-4F2A-98C3-7B4B09637455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07D1-E9CD-4AC3-9071-98E3E057AD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9C79-A3BB-4F2A-98C3-7B4B09637455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07D1-E9CD-4AC3-9071-98E3E057AD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9C79-A3BB-4F2A-98C3-7B4B09637455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07D1-E9CD-4AC3-9071-98E3E057AD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9C79-A3BB-4F2A-98C3-7B4B09637455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07D1-E9CD-4AC3-9071-98E3E057AD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9C79-A3BB-4F2A-98C3-7B4B09637455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07D1-E9CD-4AC3-9071-98E3E057AD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9C79-A3BB-4F2A-98C3-7B4B09637455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07D1-E9CD-4AC3-9071-98E3E057AD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9C79-A3BB-4F2A-98C3-7B4B09637455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07D1-E9CD-4AC3-9071-98E3E057AD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9C79-A3BB-4F2A-98C3-7B4B09637455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07D1-E9CD-4AC3-9071-98E3E057AD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9C79-A3BB-4F2A-98C3-7B4B09637455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07D1-E9CD-4AC3-9071-98E3E057AD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9C79-A3BB-4F2A-98C3-7B4B09637455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07D1-E9CD-4AC3-9071-98E3E057AD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9C79-A3BB-4F2A-98C3-7B4B09637455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07D1-E9CD-4AC3-9071-98E3E057AD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9C79-A3BB-4F2A-98C3-7B4B09637455}" type="datetimeFigureOut">
              <a:rPr lang="nb-NO" smtClean="0"/>
              <a:pPr/>
              <a:t>24.04.2012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F07D1-E9CD-4AC3-9071-98E3E057ADC9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Rock </a:t>
            </a:r>
            <a:r>
              <a:rPr lang="nb-NO" sz="3600" dirty="0" err="1" smtClean="0"/>
              <a:t>physics</a:t>
            </a:r>
            <a:r>
              <a:rPr lang="nb-NO" sz="3600" dirty="0" smtClean="0"/>
              <a:t> </a:t>
            </a:r>
            <a:r>
              <a:rPr lang="nb-NO" sz="3600" dirty="0" err="1" smtClean="0"/>
              <a:t>modeling</a:t>
            </a:r>
            <a:r>
              <a:rPr lang="nb-NO" sz="3600" dirty="0" smtClean="0"/>
              <a:t> and </a:t>
            </a:r>
            <a:r>
              <a:rPr lang="nb-NO" sz="3600" dirty="0" err="1" smtClean="0"/>
              <a:t>analysis</a:t>
            </a:r>
            <a:r>
              <a:rPr lang="nb-NO" sz="3600" dirty="0" smtClean="0"/>
              <a:t> </a:t>
            </a:r>
            <a:r>
              <a:rPr lang="nb-NO" sz="3600" dirty="0" err="1" smtClean="0"/>
              <a:t>of</a:t>
            </a:r>
            <a:r>
              <a:rPr lang="nb-NO" sz="3600" dirty="0" smtClean="0"/>
              <a:t> 4D time </a:t>
            </a:r>
            <a:r>
              <a:rPr lang="nb-NO" sz="3600" dirty="0" err="1" smtClean="0"/>
              <a:t>shifts</a:t>
            </a:r>
            <a:r>
              <a:rPr lang="nb-NO" sz="3600" dirty="0" smtClean="0"/>
              <a:t> – </a:t>
            </a:r>
            <a:r>
              <a:rPr lang="nb-NO" sz="3600" dirty="0" err="1" smtClean="0"/>
              <a:t>Visund</a:t>
            </a:r>
            <a:r>
              <a:rPr lang="nb-NO" sz="3600" dirty="0" smtClean="0"/>
              <a:t> Sør</a:t>
            </a:r>
            <a:r>
              <a:rPr lang="nb-NO" sz="3600" dirty="0" smtClean="0"/>
              <a:t/>
            </a:r>
            <a:br>
              <a:rPr lang="nb-NO" sz="3600" dirty="0" smtClean="0"/>
            </a:br>
            <a:endParaRPr lang="nb-NO" sz="2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37094" y="4110486"/>
            <a:ext cx="6400800" cy="17526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Per </a:t>
            </a:r>
            <a:r>
              <a:rPr lang="nb-NO" sz="2400" dirty="0" err="1" smtClean="0"/>
              <a:t>Avseth</a:t>
            </a:r>
            <a:r>
              <a:rPr lang="nb-NO" sz="2400" dirty="0" smtClean="0"/>
              <a:t>, </a:t>
            </a:r>
            <a:r>
              <a:rPr lang="nb-NO" sz="2400" dirty="0" smtClean="0"/>
              <a:t>ROSE </a:t>
            </a:r>
            <a:r>
              <a:rPr lang="nb-NO" sz="2400" dirty="0" err="1" smtClean="0"/>
              <a:t>Meeting</a:t>
            </a:r>
            <a:r>
              <a:rPr lang="nb-NO" sz="2400" dirty="0" smtClean="0"/>
              <a:t>, 24/4-2012</a:t>
            </a:r>
            <a:endParaRPr lang="nb-NO" sz="24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4313" y="214312"/>
            <a:ext cx="8704262" cy="6455048"/>
          </a:xfrm>
          <a:prstGeom prst="rect">
            <a:avLst/>
          </a:prstGeom>
          <a:noFill/>
          <a:ln w="38100">
            <a:solidFill>
              <a:srgbClr val="181BA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>
              <a:latin typeface="Calibri" pitchFamily="34" charset="0"/>
            </a:endParaRPr>
          </a:p>
        </p:txBody>
      </p:sp>
      <p:pic>
        <p:nvPicPr>
          <p:cNvPr id="5" name="Picture 13" descr="Odin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4181" y="5874258"/>
            <a:ext cx="1061233" cy="55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11389" t="20000" r="68124" b="69505"/>
          <a:stretch>
            <a:fillRect/>
          </a:stretch>
        </p:blipFill>
        <p:spPr bwMode="auto">
          <a:xfrm>
            <a:off x="330342" y="5788796"/>
            <a:ext cx="2498725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 l="73144" t="15808" r="13557" b="69484"/>
          <a:stretch>
            <a:fillRect/>
          </a:stretch>
        </p:blipFill>
        <p:spPr bwMode="auto">
          <a:xfrm>
            <a:off x="7233814" y="5610815"/>
            <a:ext cx="1621410" cy="100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Time shift attributes</a:t>
            </a:r>
          </a:p>
        </p:txBody>
      </p:sp>
      <p:sp>
        <p:nvSpPr>
          <p:cNvPr id="2054" name="Plassholder for lysbilde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F30AD8-FF07-4709-BCC2-8CAF28C8D681}" type="slidenum">
              <a:rPr lang="en-US" smtClean="0">
                <a:latin typeface="Arial" pitchFamily="34" charset="0"/>
              </a:rPr>
              <a:pPr/>
              <a:t>10</a:t>
            </a:fld>
            <a:r>
              <a:rPr lang="en-US" smtClean="0">
                <a:latin typeface="Arial" pitchFamily="34" charset="0"/>
              </a:rPr>
              <a:t> -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86125" y="1762125"/>
          <a:ext cx="2733675" cy="800100"/>
        </p:xfrm>
        <a:graphic>
          <a:graphicData uri="http://schemas.openxmlformats.org/presentationml/2006/ole">
            <p:oleObj spid="_x0000_s1026" name="Formel" r:id="rId3" imgW="1511300" imgH="444500" progId="Equation.3">
              <p:embed/>
            </p:oleObj>
          </a:graphicData>
        </a:graphic>
      </p:graphicFrame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b-NO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057400" y="4495800"/>
          <a:ext cx="5033963" cy="1400175"/>
        </p:xfrm>
        <a:graphic>
          <a:graphicData uri="http://schemas.openxmlformats.org/presentationml/2006/ole">
            <p:oleObj spid="_x0000_s1027" name="Formel" r:id="rId4" imgW="3416300" imgH="952500" progId="Equation.3">
              <p:embed/>
            </p:oleObj>
          </a:graphicData>
        </a:graphic>
      </p:graphicFrame>
      <p:cxnSp>
        <p:nvCxnSpPr>
          <p:cNvPr id="2056" name="Rett pil 8"/>
          <p:cNvCxnSpPr>
            <a:cxnSpLocks noChangeShapeType="1"/>
          </p:cNvCxnSpPr>
          <p:nvPr/>
        </p:nvCxnSpPr>
        <p:spPr bwMode="auto">
          <a:xfrm rot="5400000" flipH="1" flipV="1">
            <a:off x="4105275" y="1819275"/>
            <a:ext cx="1238250" cy="62865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057" name="TekstSylinder 9"/>
          <p:cNvSpPr txBox="1">
            <a:spLocks noChangeArrowheads="1"/>
          </p:cNvSpPr>
          <p:nvPr/>
        </p:nvSpPr>
        <p:spPr bwMode="auto">
          <a:xfrm>
            <a:off x="5032375" y="1352550"/>
            <a:ext cx="31273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0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1781175" y="2981325"/>
          <a:ext cx="5675313" cy="1009650"/>
        </p:xfrm>
        <a:graphic>
          <a:graphicData uri="http://schemas.openxmlformats.org/presentationml/2006/ole">
            <p:oleObj spid="_x0000_s1028" name="Formel" r:id="rId5" imgW="2870200" imgH="508000" progId="Equation.3">
              <p:embed/>
            </p:oleObj>
          </a:graphicData>
        </a:graphic>
      </p:graphicFrame>
      <p:sp>
        <p:nvSpPr>
          <p:cNvPr id="2058" name="TekstSylinder 9"/>
          <p:cNvSpPr txBox="1">
            <a:spLocks noChangeArrowheads="1"/>
          </p:cNvSpPr>
          <p:nvPr/>
        </p:nvSpPr>
        <p:spPr bwMode="auto">
          <a:xfrm>
            <a:off x="1709738" y="2609850"/>
            <a:ext cx="12414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Time shift:</a:t>
            </a:r>
          </a:p>
        </p:txBody>
      </p:sp>
      <p:sp>
        <p:nvSpPr>
          <p:cNvPr id="2059" name="TekstSylinder 10"/>
          <p:cNvSpPr txBox="1">
            <a:spLocks noChangeArrowheads="1"/>
          </p:cNvSpPr>
          <p:nvPr/>
        </p:nvSpPr>
        <p:spPr bwMode="auto">
          <a:xfrm>
            <a:off x="2073275" y="4114800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Time shift derivative</a:t>
            </a:r>
          </a:p>
        </p:txBody>
      </p:sp>
      <p:sp>
        <p:nvSpPr>
          <p:cNvPr id="2060" name="TekstSylinder 11"/>
          <p:cNvSpPr txBox="1">
            <a:spLocks noChangeArrowheads="1"/>
          </p:cNvSpPr>
          <p:nvPr/>
        </p:nvSpPr>
        <p:spPr bwMode="auto">
          <a:xfrm>
            <a:off x="3240088" y="1390650"/>
            <a:ext cx="13811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Time strain: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Time </a:t>
            </a:r>
            <a:r>
              <a:rPr lang="nb-NO" sz="3200" dirty="0" err="1" smtClean="0"/>
              <a:t>shift</a:t>
            </a:r>
            <a:r>
              <a:rPr lang="nb-NO" sz="3200" dirty="0" smtClean="0"/>
              <a:t> </a:t>
            </a:r>
            <a:r>
              <a:rPr lang="nb-NO" sz="3200" dirty="0" err="1" smtClean="0"/>
              <a:t>estimates</a:t>
            </a:r>
            <a:r>
              <a:rPr lang="nb-NO" sz="3200" dirty="0" smtClean="0"/>
              <a:t>; 34/8-1</a:t>
            </a:r>
            <a:endParaRPr lang="nb-NO" sz="32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7031" r="7292"/>
          <a:stretch>
            <a:fillRect/>
          </a:stretch>
        </p:blipFill>
        <p:spPr bwMode="auto">
          <a:xfrm>
            <a:off x="776376" y="1741278"/>
            <a:ext cx="7599873" cy="4102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Rett linje 3"/>
          <p:cNvCxnSpPr/>
          <p:nvPr/>
        </p:nvCxnSpPr>
        <p:spPr>
          <a:xfrm>
            <a:off x="1323975" y="3533775"/>
            <a:ext cx="6838950" cy="381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/>
          <p:cNvCxnSpPr/>
          <p:nvPr/>
        </p:nvCxnSpPr>
        <p:spPr>
          <a:xfrm>
            <a:off x="1323975" y="4210050"/>
            <a:ext cx="6838950" cy="38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1313551" y="4736622"/>
            <a:ext cx="6838950" cy="381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5391150" y="4829175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2010-2004</a:t>
            </a:r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019675" y="50292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0070C0"/>
                </a:solidFill>
              </a:rPr>
              <a:t>2007-2004</a:t>
            </a:r>
            <a:endParaRPr lang="nb-NO" sz="1400" dirty="0">
              <a:solidFill>
                <a:srgbClr val="0070C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8191500" y="3371850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C00000"/>
                </a:solidFill>
              </a:rPr>
              <a:t>Top</a:t>
            </a:r>
            <a:r>
              <a:rPr lang="nb-NO" dirty="0" smtClean="0">
                <a:solidFill>
                  <a:srgbClr val="C00000"/>
                </a:solidFill>
              </a:rPr>
              <a:t> Res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943600" y="4718649"/>
            <a:ext cx="112143" cy="1121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2792088" y="6052877"/>
            <a:ext cx="112143" cy="1121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2915733" y="5934982"/>
            <a:ext cx="416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= </a:t>
            </a:r>
            <a:r>
              <a:rPr lang="nb-NO" dirty="0" err="1" smtClean="0"/>
              <a:t>Observed</a:t>
            </a:r>
            <a:r>
              <a:rPr lang="nb-NO" dirty="0" smtClean="0"/>
              <a:t> </a:t>
            </a:r>
            <a:r>
              <a:rPr lang="nb-NO" dirty="0" err="1" smtClean="0"/>
              <a:t>timeshift</a:t>
            </a:r>
            <a:r>
              <a:rPr lang="nb-NO" dirty="0" smtClean="0"/>
              <a:t> 2004-2010 = 2.25 ms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8160592" y="4054418"/>
            <a:ext cx="66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OWC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8130608" y="4619625"/>
            <a:ext cx="100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Base Res</a:t>
            </a:r>
            <a:endParaRPr lang="nb-NO" dirty="0">
              <a:solidFill>
                <a:srgbClr val="0070C0"/>
              </a:solidFill>
            </a:endParaRPr>
          </a:p>
        </p:txBody>
      </p:sp>
      <p:cxnSp>
        <p:nvCxnSpPr>
          <p:cNvPr id="15" name="Rett linje 14"/>
          <p:cNvCxnSpPr/>
          <p:nvPr/>
        </p:nvCxnSpPr>
        <p:spPr>
          <a:xfrm>
            <a:off x="2639693" y="6400811"/>
            <a:ext cx="543464" cy="86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3140026" y="6221262"/>
            <a:ext cx="40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= </a:t>
            </a:r>
            <a:r>
              <a:rPr lang="nb-NO" dirty="0" err="1" smtClean="0"/>
              <a:t>Modelled</a:t>
            </a:r>
            <a:r>
              <a:rPr lang="nb-NO" dirty="0" smtClean="0"/>
              <a:t> </a:t>
            </a:r>
            <a:r>
              <a:rPr lang="nb-NO" dirty="0" err="1" smtClean="0"/>
              <a:t>timeshift</a:t>
            </a:r>
            <a:r>
              <a:rPr lang="nb-NO" dirty="0" smtClean="0"/>
              <a:t> 2004-2010 = 2.2 ms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>
                <a:solidFill>
                  <a:prstClr val="black"/>
                </a:solidFill>
              </a:rPr>
              <a:t>Time </a:t>
            </a:r>
            <a:r>
              <a:rPr lang="nb-NO" sz="3600" dirty="0" err="1">
                <a:solidFill>
                  <a:prstClr val="black"/>
                </a:solidFill>
              </a:rPr>
              <a:t>shift</a:t>
            </a:r>
            <a:r>
              <a:rPr lang="nb-NO" sz="3600" dirty="0">
                <a:solidFill>
                  <a:prstClr val="black"/>
                </a:solidFill>
              </a:rPr>
              <a:t> </a:t>
            </a:r>
            <a:r>
              <a:rPr lang="nb-NO" sz="3600" dirty="0" err="1">
                <a:solidFill>
                  <a:prstClr val="black"/>
                </a:solidFill>
              </a:rPr>
              <a:t>estimates</a:t>
            </a:r>
            <a:r>
              <a:rPr lang="nb-NO" sz="3600" dirty="0">
                <a:solidFill>
                  <a:prstClr val="black"/>
                </a:solidFill>
              </a:rPr>
              <a:t>; </a:t>
            </a:r>
            <a:r>
              <a:rPr lang="nb-NO" sz="3600" dirty="0" smtClean="0">
                <a:solidFill>
                  <a:prstClr val="black"/>
                </a:solidFill>
              </a:rPr>
              <a:t>34/8-5</a:t>
            </a:r>
            <a:endParaRPr lang="nb-NO" sz="3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753558"/>
            <a:ext cx="8805952" cy="40723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Rett linje 3"/>
          <p:cNvCxnSpPr/>
          <p:nvPr/>
        </p:nvCxnSpPr>
        <p:spPr>
          <a:xfrm>
            <a:off x="1323975" y="3533775"/>
            <a:ext cx="6838950" cy="381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/>
          <p:cNvCxnSpPr/>
          <p:nvPr/>
        </p:nvCxnSpPr>
        <p:spPr>
          <a:xfrm>
            <a:off x="1323975" y="4399822"/>
            <a:ext cx="6838950" cy="38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1322177" y="4702118"/>
            <a:ext cx="6838950" cy="381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5391150" y="4829175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2010-2004</a:t>
            </a:r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019675" y="50292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0070C0"/>
                </a:solidFill>
              </a:rPr>
              <a:t>2007-2004</a:t>
            </a:r>
            <a:endParaRPr lang="nb-NO" sz="1400" dirty="0">
              <a:solidFill>
                <a:srgbClr val="0070C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8191500" y="3371850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C00000"/>
                </a:solidFill>
              </a:rPr>
              <a:t>Top</a:t>
            </a:r>
            <a:r>
              <a:rPr lang="nb-NO" dirty="0" smtClean="0">
                <a:solidFill>
                  <a:srgbClr val="C00000"/>
                </a:solidFill>
              </a:rPr>
              <a:t> Res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8160592" y="4261442"/>
            <a:ext cx="66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OWC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8130608" y="4619625"/>
            <a:ext cx="100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Base Res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279366" y="4675517"/>
            <a:ext cx="112143" cy="1121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/>
          <p:cNvSpPr/>
          <p:nvPr/>
        </p:nvSpPr>
        <p:spPr>
          <a:xfrm>
            <a:off x="2800714" y="6001121"/>
            <a:ext cx="112143" cy="1121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/>
          <p:cNvSpPr txBox="1"/>
          <p:nvPr/>
        </p:nvSpPr>
        <p:spPr>
          <a:xfrm>
            <a:off x="2924359" y="5883226"/>
            <a:ext cx="404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= </a:t>
            </a:r>
            <a:r>
              <a:rPr lang="nb-NO" dirty="0" err="1" smtClean="0"/>
              <a:t>Observed</a:t>
            </a:r>
            <a:r>
              <a:rPr lang="nb-NO" dirty="0" smtClean="0"/>
              <a:t> </a:t>
            </a:r>
            <a:r>
              <a:rPr lang="nb-NO" dirty="0" err="1" smtClean="0"/>
              <a:t>timeshift</a:t>
            </a:r>
            <a:r>
              <a:rPr lang="nb-NO" dirty="0" smtClean="0"/>
              <a:t> 2004-2010 = 0.8 ms</a:t>
            </a:r>
            <a:endParaRPr lang="nb-NO" dirty="0"/>
          </a:p>
        </p:txBody>
      </p:sp>
      <p:cxnSp>
        <p:nvCxnSpPr>
          <p:cNvPr id="15" name="Rett linje 14"/>
          <p:cNvCxnSpPr/>
          <p:nvPr/>
        </p:nvCxnSpPr>
        <p:spPr>
          <a:xfrm>
            <a:off x="2639693" y="6400811"/>
            <a:ext cx="543464" cy="86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3140026" y="6221262"/>
            <a:ext cx="421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= </a:t>
            </a:r>
            <a:r>
              <a:rPr lang="nb-NO" dirty="0" err="1" smtClean="0"/>
              <a:t>Modelled</a:t>
            </a:r>
            <a:r>
              <a:rPr lang="nb-NO" dirty="0" smtClean="0"/>
              <a:t> </a:t>
            </a:r>
            <a:r>
              <a:rPr lang="nb-NO" dirty="0" err="1" smtClean="0"/>
              <a:t>timeshift</a:t>
            </a:r>
            <a:r>
              <a:rPr lang="nb-NO" dirty="0" smtClean="0"/>
              <a:t> 2004-2010 = 0.9 ms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TWT_map_Visund_matlab_15_nov_2011.emf"/>
          <p:cNvPicPr>
            <a:picLocks noChangeAspect="1"/>
          </p:cNvPicPr>
          <p:nvPr/>
        </p:nvPicPr>
        <p:blipFill>
          <a:blip r:embed="rId2" cstate="print"/>
          <a:srcRect l="5651" t="25779" r="6388" b="8290"/>
          <a:stretch>
            <a:fillRect/>
          </a:stretch>
        </p:blipFill>
        <p:spPr>
          <a:xfrm>
            <a:off x="724276" y="1505391"/>
            <a:ext cx="8175280" cy="508100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Observations</a:t>
            </a:r>
            <a:r>
              <a:rPr lang="nb-NO" dirty="0" smtClean="0"/>
              <a:t> versus </a:t>
            </a:r>
            <a:br>
              <a:rPr lang="nb-NO" dirty="0" smtClean="0"/>
            </a:br>
            <a:r>
              <a:rPr lang="nb-NO" dirty="0" err="1" smtClean="0"/>
              <a:t>predictions</a:t>
            </a:r>
            <a:r>
              <a:rPr lang="nb-NO" dirty="0" smtClean="0"/>
              <a:t> (</a:t>
            </a:r>
            <a:r>
              <a:rPr lang="nb-NO" dirty="0" err="1" smtClean="0"/>
              <a:t>map</a:t>
            </a:r>
            <a:r>
              <a:rPr lang="nb-NO" dirty="0" smtClean="0"/>
              <a:t> </a:t>
            </a:r>
            <a:r>
              <a:rPr lang="nb-NO" dirty="0" err="1" smtClean="0"/>
              <a:t>view</a:t>
            </a:r>
            <a:r>
              <a:rPr lang="nb-NO" dirty="0" smtClean="0"/>
              <a:t>)</a:t>
            </a:r>
            <a:endParaRPr lang="nb-NO" dirty="0"/>
          </a:p>
        </p:txBody>
      </p:sp>
      <p:grpSp>
        <p:nvGrpSpPr>
          <p:cNvPr id="3" name="Gruppe 17"/>
          <p:cNvGrpSpPr/>
          <p:nvPr/>
        </p:nvGrpSpPr>
        <p:grpSpPr>
          <a:xfrm>
            <a:off x="7031871" y="0"/>
            <a:ext cx="2112129" cy="1620036"/>
            <a:chOff x="250825" y="1412875"/>
            <a:chExt cx="3930650" cy="4668838"/>
          </a:xfrm>
        </p:grpSpPr>
        <p:pic>
          <p:nvPicPr>
            <p:cNvPr id="6" name="Picture 4" descr="3105_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1412875"/>
              <a:ext cx="3930650" cy="4668838"/>
            </a:xfrm>
            <a:prstGeom prst="rect">
              <a:avLst/>
            </a:prstGeom>
            <a:noFill/>
          </p:spPr>
        </p:pic>
        <p:pic>
          <p:nvPicPr>
            <p:cNvPr id="7" name="Picture 5" descr="0905_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2500" y="3500438"/>
              <a:ext cx="474663" cy="2511425"/>
            </a:xfrm>
            <a:prstGeom prst="rect">
              <a:avLst/>
            </a:prstGeom>
            <a:noFill/>
          </p:spPr>
        </p:pic>
        <p:sp>
          <p:nvSpPr>
            <p:cNvPr id="12" name="Ellipse 11"/>
            <p:cNvSpPr/>
            <p:nvPr/>
          </p:nvSpPr>
          <p:spPr>
            <a:xfrm>
              <a:off x="2633049" y="2578729"/>
              <a:ext cx="162963" cy="1629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617552" y="3600262"/>
              <a:ext cx="162963" cy="1629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434974" y="4232496"/>
              <a:ext cx="162963" cy="1629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914808" y="4024266"/>
              <a:ext cx="162963" cy="1629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8146" y="0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err="1" smtClean="0"/>
              <a:t>Conclusions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1520" y="939297"/>
            <a:ext cx="8333715" cy="4525963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We</a:t>
            </a:r>
            <a:r>
              <a:rPr lang="nb-NO" sz="1800" dirty="0" smtClean="0"/>
              <a:t> have </a:t>
            </a:r>
            <a:r>
              <a:rPr lang="nb-NO" sz="1800" dirty="0" err="1" smtClean="0"/>
              <a:t>presented</a:t>
            </a:r>
            <a:r>
              <a:rPr lang="nb-NO" sz="1800" dirty="0" smtClean="0"/>
              <a:t> an </a:t>
            </a:r>
            <a:r>
              <a:rPr lang="nb-NO" sz="1800" dirty="0" err="1" smtClean="0"/>
              <a:t>approach</a:t>
            </a:r>
            <a:r>
              <a:rPr lang="nb-NO" sz="1800" dirty="0" smtClean="0"/>
              <a:t> to </a:t>
            </a:r>
            <a:r>
              <a:rPr lang="nb-NO" sz="1800" dirty="0" err="1" smtClean="0"/>
              <a:t>model</a:t>
            </a:r>
            <a:r>
              <a:rPr lang="nb-NO" sz="1800" dirty="0" smtClean="0"/>
              <a:t> stress </a:t>
            </a:r>
            <a:r>
              <a:rPr lang="nb-NO" sz="1800" dirty="0" err="1" smtClean="0"/>
              <a:t>sensitivity</a:t>
            </a:r>
            <a:r>
              <a:rPr lang="nb-NO" sz="1800" dirty="0" smtClean="0"/>
              <a:t> in </a:t>
            </a:r>
            <a:r>
              <a:rPr lang="nb-NO" sz="1800" dirty="0" err="1" smtClean="0"/>
              <a:t>patchy</a:t>
            </a:r>
            <a:r>
              <a:rPr lang="nb-NO" sz="1800" dirty="0" smtClean="0"/>
              <a:t> </a:t>
            </a:r>
            <a:r>
              <a:rPr lang="nb-NO" sz="1800" dirty="0" err="1" smtClean="0"/>
              <a:t>cemented</a:t>
            </a:r>
            <a:r>
              <a:rPr lang="nb-NO" sz="1800" dirty="0" smtClean="0"/>
              <a:t> </a:t>
            </a:r>
            <a:r>
              <a:rPr lang="nb-NO" sz="1800" dirty="0" err="1" smtClean="0"/>
              <a:t>reservoir</a:t>
            </a:r>
            <a:r>
              <a:rPr lang="nb-NO" sz="1800" dirty="0" smtClean="0"/>
              <a:t> </a:t>
            </a:r>
            <a:r>
              <a:rPr lang="nb-NO" sz="1800" dirty="0" err="1" smtClean="0"/>
              <a:t>sandstones</a:t>
            </a:r>
            <a:r>
              <a:rPr lang="nb-NO" sz="1800" dirty="0" smtClean="0"/>
              <a:t>, and </a:t>
            </a:r>
            <a:r>
              <a:rPr lang="nb-NO" sz="1800" dirty="0" err="1" smtClean="0"/>
              <a:t>demonstrated</a:t>
            </a:r>
            <a:r>
              <a:rPr lang="nb-NO" sz="1800" dirty="0" smtClean="0"/>
              <a:t> </a:t>
            </a:r>
            <a:r>
              <a:rPr lang="nb-NO" sz="1800" dirty="0" err="1" smtClean="0"/>
              <a:t>how</a:t>
            </a:r>
            <a:r>
              <a:rPr lang="nb-NO" sz="1800" dirty="0" smtClean="0"/>
              <a:t> to </a:t>
            </a:r>
            <a:r>
              <a:rPr lang="nb-NO" sz="1800" dirty="0" err="1" smtClean="0"/>
              <a:t>use</a:t>
            </a:r>
            <a:r>
              <a:rPr lang="nb-NO" sz="1800" dirty="0" smtClean="0"/>
              <a:t> </a:t>
            </a:r>
            <a:r>
              <a:rPr lang="nb-NO" sz="1800" dirty="0" err="1" smtClean="0"/>
              <a:t>this</a:t>
            </a:r>
            <a:r>
              <a:rPr lang="nb-NO" sz="1800" dirty="0" smtClean="0"/>
              <a:t> </a:t>
            </a:r>
            <a:r>
              <a:rPr lang="nb-NO" sz="1800" dirty="0" err="1" smtClean="0"/>
              <a:t>model</a:t>
            </a:r>
            <a:r>
              <a:rPr lang="nb-NO" sz="1800" dirty="0" smtClean="0"/>
              <a:t> to </a:t>
            </a:r>
            <a:r>
              <a:rPr lang="nb-NO" sz="1800" dirty="0" err="1" smtClean="0"/>
              <a:t>estimate</a:t>
            </a:r>
            <a:r>
              <a:rPr lang="nb-NO" sz="1800" dirty="0" smtClean="0"/>
              <a:t> time </a:t>
            </a:r>
            <a:r>
              <a:rPr lang="nb-NO" sz="1800" dirty="0" err="1" smtClean="0"/>
              <a:t>shifts</a:t>
            </a:r>
            <a:r>
              <a:rPr lang="nb-NO" sz="1800" dirty="0" smtClean="0"/>
              <a:t> and time </a:t>
            </a:r>
            <a:r>
              <a:rPr lang="nb-NO" sz="1800" dirty="0" err="1" smtClean="0"/>
              <a:t>shift</a:t>
            </a:r>
            <a:r>
              <a:rPr lang="nb-NO" sz="1800" dirty="0" smtClean="0"/>
              <a:t> derivatives </a:t>
            </a:r>
            <a:r>
              <a:rPr lang="nb-NO" sz="1800" dirty="0" err="1" smtClean="0"/>
              <a:t>using</a:t>
            </a:r>
            <a:r>
              <a:rPr lang="nb-NO" sz="1800" dirty="0" smtClean="0"/>
              <a:t> </a:t>
            </a:r>
            <a:r>
              <a:rPr lang="nb-NO" sz="1800" dirty="0" err="1" smtClean="0"/>
              <a:t>well</a:t>
            </a:r>
            <a:r>
              <a:rPr lang="nb-NO" sz="1800" dirty="0" smtClean="0"/>
              <a:t> log data as input. </a:t>
            </a:r>
          </a:p>
          <a:p>
            <a:endParaRPr lang="nb-NO" sz="1800" dirty="0" smtClean="0"/>
          </a:p>
          <a:p>
            <a:r>
              <a:rPr lang="nb-NO" sz="1800" dirty="0" err="1" smtClean="0"/>
              <a:t>We</a:t>
            </a:r>
            <a:r>
              <a:rPr lang="nb-NO" sz="1800" dirty="0" smtClean="0"/>
              <a:t> have </a:t>
            </a:r>
            <a:r>
              <a:rPr lang="nb-NO" sz="1800" dirty="0" err="1" smtClean="0"/>
              <a:t>predicted</a:t>
            </a:r>
            <a:r>
              <a:rPr lang="nb-NO" sz="1800" dirty="0" smtClean="0"/>
              <a:t> time </a:t>
            </a:r>
            <a:r>
              <a:rPr lang="nb-NO" sz="1800" dirty="0" err="1" smtClean="0"/>
              <a:t>shifts</a:t>
            </a:r>
            <a:r>
              <a:rPr lang="nb-NO" sz="1800" dirty="0" smtClean="0"/>
              <a:t> </a:t>
            </a:r>
            <a:r>
              <a:rPr lang="nb-NO" sz="1800" dirty="0" err="1" smtClean="0"/>
              <a:t>between</a:t>
            </a:r>
            <a:r>
              <a:rPr lang="nb-NO" sz="1800" dirty="0" smtClean="0"/>
              <a:t> 2004-2010 </a:t>
            </a:r>
            <a:r>
              <a:rPr lang="nb-NO" sz="1800" dirty="0" err="1" smtClean="0"/>
              <a:t>using</a:t>
            </a:r>
            <a:r>
              <a:rPr lang="nb-NO" sz="1800" dirty="0" smtClean="0"/>
              <a:t> </a:t>
            </a:r>
            <a:r>
              <a:rPr lang="nb-NO" sz="1800" dirty="0" err="1" smtClean="0"/>
              <a:t>the</a:t>
            </a:r>
            <a:r>
              <a:rPr lang="nb-NO" sz="1800" dirty="0" smtClean="0"/>
              <a:t> ”</a:t>
            </a:r>
            <a:r>
              <a:rPr lang="nb-NO" sz="1800" dirty="0" err="1" smtClean="0"/>
              <a:t>patchy</a:t>
            </a:r>
            <a:r>
              <a:rPr lang="nb-NO" sz="1800" dirty="0" smtClean="0"/>
              <a:t> </a:t>
            </a:r>
            <a:r>
              <a:rPr lang="nb-NO" sz="1800" dirty="0" err="1" smtClean="0"/>
              <a:t>cement</a:t>
            </a:r>
            <a:r>
              <a:rPr lang="nb-NO" sz="1800" dirty="0" smtClean="0"/>
              <a:t> </a:t>
            </a:r>
            <a:r>
              <a:rPr lang="nb-NO" sz="1800" dirty="0" err="1" smtClean="0"/>
              <a:t>model</a:t>
            </a:r>
            <a:r>
              <a:rPr lang="nb-NO" sz="1800" dirty="0" smtClean="0"/>
              <a:t>” </a:t>
            </a:r>
            <a:r>
              <a:rPr lang="nb-NO" sz="1800" dirty="0" smtClean="0"/>
              <a:t>and </a:t>
            </a:r>
            <a:r>
              <a:rPr lang="nb-NO" sz="1800" dirty="0" err="1" smtClean="0"/>
              <a:t>get</a:t>
            </a:r>
            <a:r>
              <a:rPr lang="nb-NO" sz="1800" dirty="0" smtClean="0"/>
              <a:t> </a:t>
            </a:r>
            <a:r>
              <a:rPr lang="nb-NO" sz="1800" dirty="0" err="1" smtClean="0"/>
              <a:t>very</a:t>
            </a:r>
            <a:r>
              <a:rPr lang="nb-NO" sz="1800" dirty="0" smtClean="0"/>
              <a:t> </a:t>
            </a:r>
            <a:r>
              <a:rPr lang="nb-NO" sz="1800" dirty="0" err="1" smtClean="0"/>
              <a:t>good</a:t>
            </a:r>
            <a:r>
              <a:rPr lang="nb-NO" sz="1800" dirty="0" smtClean="0"/>
              <a:t> match </a:t>
            </a:r>
            <a:r>
              <a:rPr lang="nb-NO" sz="1800" dirty="0" err="1" smtClean="0"/>
              <a:t>with</a:t>
            </a:r>
            <a:r>
              <a:rPr lang="nb-NO" sz="1800" dirty="0" smtClean="0"/>
              <a:t> </a:t>
            </a:r>
            <a:r>
              <a:rPr lang="nb-NO" sz="1800" dirty="0" err="1" smtClean="0"/>
              <a:t>observed</a:t>
            </a:r>
            <a:r>
              <a:rPr lang="nb-NO" sz="1800" dirty="0" smtClean="0"/>
              <a:t> </a:t>
            </a:r>
            <a:r>
              <a:rPr lang="nb-NO" sz="1800" dirty="0" err="1" smtClean="0"/>
              <a:t>timeshifts</a:t>
            </a:r>
            <a:r>
              <a:rPr lang="nb-NO" sz="1800" dirty="0" smtClean="0"/>
              <a:t> at Base Brent for </a:t>
            </a:r>
            <a:r>
              <a:rPr lang="nb-NO" sz="1800" dirty="0" err="1" smtClean="0"/>
              <a:t>wells</a:t>
            </a:r>
            <a:r>
              <a:rPr lang="nb-NO" sz="1800" dirty="0" smtClean="0"/>
              <a:t> 34/8-1 and 34/8-5. </a:t>
            </a:r>
          </a:p>
          <a:p>
            <a:pPr>
              <a:buNone/>
            </a:pPr>
            <a:endParaRPr lang="nb-NO" sz="1800" dirty="0" smtClean="0"/>
          </a:p>
          <a:p>
            <a:r>
              <a:rPr lang="nb-NO" sz="1800" dirty="0" smtClean="0"/>
              <a:t>The </a:t>
            </a:r>
            <a:r>
              <a:rPr lang="nb-NO" sz="1800" dirty="0" err="1" smtClean="0"/>
              <a:t>larger</a:t>
            </a:r>
            <a:r>
              <a:rPr lang="nb-NO" sz="1800" dirty="0" smtClean="0"/>
              <a:t> stress </a:t>
            </a:r>
            <a:r>
              <a:rPr lang="nb-NO" sz="1800" dirty="0" err="1" smtClean="0"/>
              <a:t>sensitivity</a:t>
            </a:r>
            <a:r>
              <a:rPr lang="nb-NO" sz="1800" dirty="0" smtClean="0"/>
              <a:t> in </a:t>
            </a:r>
            <a:r>
              <a:rPr lang="nb-NO" sz="1800" dirty="0" err="1" smtClean="0"/>
              <a:t>well</a:t>
            </a:r>
            <a:r>
              <a:rPr lang="nb-NO" sz="1800" dirty="0" smtClean="0"/>
              <a:t> 34/8-1 is due to 3 </a:t>
            </a:r>
            <a:r>
              <a:rPr lang="nb-NO" sz="1800" dirty="0" err="1" smtClean="0"/>
              <a:t>reasons</a:t>
            </a:r>
            <a:r>
              <a:rPr lang="nb-NO" sz="1800" dirty="0" smtClean="0"/>
              <a:t>: </a:t>
            </a:r>
          </a:p>
          <a:p>
            <a:pPr>
              <a:buNone/>
            </a:pPr>
            <a:r>
              <a:rPr lang="nb-NO" sz="1800" dirty="0" smtClean="0"/>
              <a:t>	i) </a:t>
            </a:r>
            <a:r>
              <a:rPr lang="nb-NO" sz="1800" dirty="0" err="1" smtClean="0"/>
              <a:t>presence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looser</a:t>
            </a:r>
            <a:r>
              <a:rPr lang="nb-NO" sz="1800" dirty="0" smtClean="0"/>
              <a:t> </a:t>
            </a:r>
            <a:r>
              <a:rPr lang="nb-NO" sz="1800" dirty="0" err="1" smtClean="0"/>
              <a:t>reservoir</a:t>
            </a:r>
            <a:r>
              <a:rPr lang="nb-NO" sz="1800" dirty="0" smtClean="0"/>
              <a:t> </a:t>
            </a:r>
            <a:r>
              <a:rPr lang="nb-NO" sz="1800" dirty="0" err="1" smtClean="0"/>
              <a:t>sandstone</a:t>
            </a:r>
            <a:r>
              <a:rPr lang="nb-NO" sz="1800" dirty="0" smtClean="0"/>
              <a:t> in </a:t>
            </a:r>
            <a:r>
              <a:rPr lang="nb-NO" sz="1800" dirty="0" err="1" smtClean="0"/>
              <a:t>Tarbert</a:t>
            </a:r>
            <a:r>
              <a:rPr lang="nb-NO" sz="1800" dirty="0" smtClean="0"/>
              <a:t> Fm </a:t>
            </a:r>
          </a:p>
          <a:p>
            <a:pPr>
              <a:buNone/>
            </a:pPr>
            <a:r>
              <a:rPr lang="nb-NO" sz="1800" dirty="0" smtClean="0"/>
              <a:t>	</a:t>
            </a:r>
            <a:r>
              <a:rPr lang="nb-NO" sz="1800" dirty="0" err="1" smtClean="0"/>
              <a:t>ii</a:t>
            </a:r>
            <a:r>
              <a:rPr lang="nb-NO" sz="1800" dirty="0" smtClean="0"/>
              <a:t>) </a:t>
            </a:r>
            <a:r>
              <a:rPr lang="nb-NO" sz="1800" dirty="0" err="1" smtClean="0"/>
              <a:t>shallower</a:t>
            </a:r>
            <a:r>
              <a:rPr lang="nb-NO" sz="1800" dirty="0" smtClean="0"/>
              <a:t> </a:t>
            </a:r>
            <a:r>
              <a:rPr lang="nb-NO" sz="1800" dirty="0" err="1" smtClean="0"/>
              <a:t>burial</a:t>
            </a:r>
            <a:r>
              <a:rPr lang="nb-NO" sz="1800" dirty="0" smtClean="0"/>
              <a:t> and </a:t>
            </a:r>
            <a:r>
              <a:rPr lang="nb-NO" sz="1800" dirty="0" err="1" smtClean="0"/>
              <a:t>associated</a:t>
            </a:r>
            <a:r>
              <a:rPr lang="nb-NO" sz="1800" dirty="0" smtClean="0"/>
              <a:t> </a:t>
            </a:r>
            <a:r>
              <a:rPr lang="nb-NO" sz="1800" dirty="0" err="1" smtClean="0"/>
              <a:t>lower</a:t>
            </a:r>
            <a:r>
              <a:rPr lang="nb-NO" sz="1800" dirty="0" smtClean="0"/>
              <a:t> in </a:t>
            </a:r>
            <a:r>
              <a:rPr lang="nb-NO" sz="1800" dirty="0" err="1" smtClean="0"/>
              <a:t>situ</a:t>
            </a:r>
            <a:r>
              <a:rPr lang="nb-NO" sz="1800" dirty="0" smtClean="0"/>
              <a:t> </a:t>
            </a:r>
            <a:r>
              <a:rPr lang="nb-NO" sz="1800" dirty="0" err="1" smtClean="0"/>
              <a:t>effective</a:t>
            </a:r>
            <a:r>
              <a:rPr lang="nb-NO" sz="1800" dirty="0" smtClean="0"/>
              <a:t> stress </a:t>
            </a:r>
          </a:p>
          <a:p>
            <a:pPr>
              <a:buNone/>
            </a:pPr>
            <a:r>
              <a:rPr lang="nb-NO" sz="1800" dirty="0" smtClean="0"/>
              <a:t>	</a:t>
            </a:r>
            <a:r>
              <a:rPr lang="nb-NO" sz="1800" dirty="0" err="1" smtClean="0"/>
              <a:t>iii</a:t>
            </a:r>
            <a:r>
              <a:rPr lang="nb-NO" sz="1800" dirty="0" smtClean="0"/>
              <a:t>) </a:t>
            </a:r>
            <a:r>
              <a:rPr lang="nb-NO" sz="1800" dirty="0" err="1" smtClean="0"/>
              <a:t>presence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thick</a:t>
            </a:r>
            <a:r>
              <a:rPr lang="nb-NO" sz="1800" dirty="0" smtClean="0"/>
              <a:t> gas </a:t>
            </a:r>
            <a:r>
              <a:rPr lang="nb-NO" sz="1800" dirty="0" err="1" smtClean="0"/>
              <a:t>coloumn</a:t>
            </a:r>
            <a:r>
              <a:rPr lang="nb-NO" sz="1800" dirty="0" smtClean="0"/>
              <a:t> (gas sands have </a:t>
            </a:r>
            <a:r>
              <a:rPr lang="nb-NO" sz="1800" dirty="0" err="1" smtClean="0"/>
              <a:t>larger</a:t>
            </a:r>
            <a:r>
              <a:rPr lang="nb-NO" sz="1800" dirty="0" smtClean="0"/>
              <a:t> stress </a:t>
            </a:r>
            <a:r>
              <a:rPr lang="nb-NO" sz="1800" dirty="0" err="1" smtClean="0"/>
              <a:t>sensitivity</a:t>
            </a:r>
            <a:r>
              <a:rPr lang="nb-NO" sz="1800" dirty="0" smtClean="0"/>
              <a:t> </a:t>
            </a:r>
            <a:r>
              <a:rPr lang="nb-NO" sz="1800" dirty="0" err="1" smtClean="0"/>
              <a:t>than</a:t>
            </a:r>
            <a:r>
              <a:rPr lang="nb-NO" sz="1800" dirty="0" smtClean="0"/>
              <a:t> </a:t>
            </a:r>
            <a:r>
              <a:rPr lang="nb-NO" sz="1800" dirty="0" err="1" smtClean="0"/>
              <a:t>brine</a:t>
            </a:r>
            <a:r>
              <a:rPr lang="nb-NO" sz="1800" dirty="0" smtClean="0"/>
              <a:t> sands)</a:t>
            </a:r>
          </a:p>
          <a:p>
            <a:pPr>
              <a:buNone/>
            </a:pPr>
            <a:endParaRPr lang="nb-NO" sz="1800" dirty="0" smtClean="0"/>
          </a:p>
          <a:p>
            <a:r>
              <a:rPr lang="nb-NO" sz="1800" dirty="0" err="1" smtClean="0"/>
              <a:t>We</a:t>
            </a:r>
            <a:r>
              <a:rPr lang="nb-NO" sz="1800" dirty="0" smtClean="0"/>
              <a:t> have </a:t>
            </a:r>
            <a:r>
              <a:rPr lang="nb-NO" sz="1800" dirty="0" err="1" smtClean="0"/>
              <a:t>estimated</a:t>
            </a:r>
            <a:r>
              <a:rPr lang="nb-NO" sz="1800" dirty="0" smtClean="0"/>
              <a:t> </a:t>
            </a:r>
            <a:r>
              <a:rPr lang="nb-NO" sz="1800" dirty="0" err="1" smtClean="0"/>
              <a:t>pressure</a:t>
            </a:r>
            <a:r>
              <a:rPr lang="nb-NO" sz="1800" dirty="0" smtClean="0"/>
              <a:t> </a:t>
            </a:r>
            <a:r>
              <a:rPr lang="nb-NO" sz="1800" dirty="0" err="1" smtClean="0"/>
              <a:t>changes</a:t>
            </a:r>
            <a:r>
              <a:rPr lang="nb-NO" sz="1800" dirty="0" smtClean="0"/>
              <a:t> from time </a:t>
            </a:r>
            <a:r>
              <a:rPr lang="nb-NO" sz="1800" dirty="0" err="1" smtClean="0"/>
              <a:t>shift</a:t>
            </a:r>
            <a:r>
              <a:rPr lang="nb-NO" sz="1800" dirty="0" smtClean="0"/>
              <a:t> </a:t>
            </a:r>
            <a:r>
              <a:rPr lang="nb-NO" sz="1800" dirty="0" err="1" smtClean="0"/>
              <a:t>attributes</a:t>
            </a:r>
            <a:r>
              <a:rPr lang="nb-NO" sz="1800" dirty="0" smtClean="0"/>
              <a:t> </a:t>
            </a:r>
            <a:r>
              <a:rPr lang="nb-NO" sz="1800" dirty="0" err="1" smtClean="0"/>
              <a:t>using</a:t>
            </a:r>
            <a:r>
              <a:rPr lang="nb-NO" sz="1800" dirty="0" smtClean="0"/>
              <a:t> </a:t>
            </a:r>
            <a:r>
              <a:rPr lang="nb-NO" sz="1800" dirty="0" err="1" smtClean="0"/>
              <a:t>the</a:t>
            </a:r>
            <a:r>
              <a:rPr lang="nb-NO" sz="1800" dirty="0" smtClean="0"/>
              <a:t> </a:t>
            </a:r>
            <a:r>
              <a:rPr lang="nb-NO" sz="1800" dirty="0" err="1" smtClean="0"/>
              <a:t>patchy</a:t>
            </a:r>
            <a:r>
              <a:rPr lang="nb-NO" sz="1800" dirty="0" smtClean="0"/>
              <a:t> </a:t>
            </a:r>
            <a:r>
              <a:rPr lang="nb-NO" sz="1800" dirty="0" err="1" smtClean="0"/>
              <a:t>cement</a:t>
            </a:r>
            <a:r>
              <a:rPr lang="nb-NO" sz="1800" dirty="0" smtClean="0"/>
              <a:t> </a:t>
            </a:r>
            <a:r>
              <a:rPr lang="nb-NO" sz="1800" dirty="0" err="1" smtClean="0"/>
              <a:t>model</a:t>
            </a:r>
            <a:r>
              <a:rPr lang="nb-NO" sz="1800" dirty="0" smtClean="0"/>
              <a:t>. The </a:t>
            </a:r>
            <a:r>
              <a:rPr lang="nb-NO" sz="1800" dirty="0" err="1" smtClean="0"/>
              <a:t>results</a:t>
            </a:r>
            <a:r>
              <a:rPr lang="nb-NO" sz="1800" dirty="0" smtClean="0"/>
              <a:t> </a:t>
            </a:r>
            <a:r>
              <a:rPr lang="nb-NO" sz="1800" dirty="0" err="1" smtClean="0"/>
              <a:t>indicate</a:t>
            </a:r>
            <a:r>
              <a:rPr lang="nb-NO" sz="1800" dirty="0" smtClean="0"/>
              <a:t> </a:t>
            </a:r>
            <a:r>
              <a:rPr lang="nb-NO" sz="1800" dirty="0" err="1" smtClean="0"/>
              <a:t>that</a:t>
            </a:r>
            <a:r>
              <a:rPr lang="nb-NO" sz="1800" dirty="0" smtClean="0"/>
              <a:t> </a:t>
            </a:r>
            <a:r>
              <a:rPr lang="nb-NO" sz="1800" dirty="0" err="1" smtClean="0"/>
              <a:t>barriers</a:t>
            </a:r>
            <a:r>
              <a:rPr lang="nb-NO" sz="1800" dirty="0" smtClean="0"/>
              <a:t> </a:t>
            </a:r>
            <a:r>
              <a:rPr lang="nb-NO" sz="1800" dirty="0" err="1" smtClean="0"/>
              <a:t>are</a:t>
            </a:r>
            <a:r>
              <a:rPr lang="nb-NO" sz="1800" dirty="0" smtClean="0"/>
              <a:t> </a:t>
            </a:r>
            <a:r>
              <a:rPr lang="nb-NO" sz="1800" dirty="0" err="1" smtClean="0"/>
              <a:t>causing</a:t>
            </a:r>
            <a:r>
              <a:rPr lang="nb-NO" sz="1800" dirty="0" smtClean="0"/>
              <a:t> less </a:t>
            </a:r>
            <a:r>
              <a:rPr lang="nb-NO" sz="1800" dirty="0" err="1" smtClean="0"/>
              <a:t>efficient</a:t>
            </a:r>
            <a:r>
              <a:rPr lang="nb-NO" sz="1800" dirty="0" smtClean="0"/>
              <a:t> </a:t>
            </a:r>
            <a:r>
              <a:rPr lang="nb-NO" sz="1800" dirty="0" err="1" smtClean="0"/>
              <a:t>depletion</a:t>
            </a:r>
            <a:r>
              <a:rPr lang="nb-NO" sz="1800" dirty="0" smtClean="0"/>
              <a:t> in </a:t>
            </a:r>
            <a:r>
              <a:rPr lang="nb-NO" sz="1800" dirty="0" err="1" smtClean="0"/>
              <a:t>the</a:t>
            </a:r>
            <a:r>
              <a:rPr lang="nb-NO" sz="1800" dirty="0" smtClean="0"/>
              <a:t> </a:t>
            </a:r>
            <a:r>
              <a:rPr lang="nb-NO" sz="1800" dirty="0" err="1" smtClean="0"/>
              <a:t>south</a:t>
            </a:r>
            <a:r>
              <a:rPr lang="nb-NO" sz="1800" dirty="0" smtClean="0"/>
              <a:t> (</a:t>
            </a:r>
            <a:r>
              <a:rPr lang="nb-NO" sz="1800" dirty="0" err="1" smtClean="0"/>
              <a:t>wells</a:t>
            </a:r>
            <a:r>
              <a:rPr lang="nb-NO" sz="1800" dirty="0" smtClean="0"/>
              <a:t> 14S and 14A).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Acknowledgements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Thanks</a:t>
            </a:r>
            <a:r>
              <a:rPr lang="nb-NO" dirty="0" smtClean="0"/>
              <a:t> to Norunn </a:t>
            </a:r>
            <a:r>
              <a:rPr lang="nb-NO" dirty="0" err="1" smtClean="0"/>
              <a:t>Skjei</a:t>
            </a:r>
            <a:r>
              <a:rPr lang="nb-NO" dirty="0" smtClean="0"/>
              <a:t>, Sigurd </a:t>
            </a:r>
            <a:r>
              <a:rPr lang="nb-NO" dirty="0" err="1" smtClean="0"/>
              <a:t>Njerve</a:t>
            </a:r>
            <a:r>
              <a:rPr lang="nb-NO" dirty="0" smtClean="0"/>
              <a:t>, and Simone </a:t>
            </a:r>
            <a:r>
              <a:rPr lang="nb-NO" dirty="0" err="1" smtClean="0"/>
              <a:t>Kugler</a:t>
            </a:r>
            <a:r>
              <a:rPr lang="nb-NO" dirty="0" smtClean="0"/>
              <a:t> at Statoil.</a:t>
            </a:r>
          </a:p>
          <a:p>
            <a:r>
              <a:rPr lang="nb-NO" dirty="0" err="1" smtClean="0"/>
              <a:t>Thanks</a:t>
            </a:r>
            <a:r>
              <a:rPr lang="nb-NO" dirty="0" smtClean="0"/>
              <a:t> to Gary </a:t>
            </a:r>
            <a:r>
              <a:rPr lang="nb-NO" dirty="0" err="1" smtClean="0"/>
              <a:t>Mavko</a:t>
            </a:r>
            <a:r>
              <a:rPr lang="nb-NO" dirty="0" smtClean="0"/>
              <a:t>, Stanford University, for </a:t>
            </a:r>
            <a:r>
              <a:rPr lang="nb-NO" dirty="0" err="1" smtClean="0"/>
              <a:t>valuable</a:t>
            </a:r>
            <a:r>
              <a:rPr lang="nb-NO" dirty="0" smtClean="0"/>
              <a:t> </a:t>
            </a:r>
            <a:r>
              <a:rPr lang="nb-NO" dirty="0" err="1" smtClean="0"/>
              <a:t>discussions</a:t>
            </a:r>
            <a:r>
              <a:rPr lang="nb-NO" dirty="0" smtClean="0"/>
              <a:t>.</a:t>
            </a:r>
          </a:p>
          <a:p>
            <a:r>
              <a:rPr lang="en-US" dirty="0" smtClean="0"/>
              <a:t>We are thankful to operator Statoil ASA and </a:t>
            </a:r>
            <a:r>
              <a:rPr lang="en-US" dirty="0" err="1" smtClean="0"/>
              <a:t>licence</a:t>
            </a:r>
            <a:r>
              <a:rPr lang="en-US" dirty="0" smtClean="0"/>
              <a:t> partners </a:t>
            </a:r>
            <a:r>
              <a:rPr lang="en-US" dirty="0" err="1" smtClean="0"/>
              <a:t>Petoro</a:t>
            </a:r>
            <a:r>
              <a:rPr lang="en-US" dirty="0" smtClean="0"/>
              <a:t>, ConocoPhillips and Total of PL120 (</a:t>
            </a:r>
            <a:r>
              <a:rPr lang="en-US" dirty="0" err="1" smtClean="0"/>
              <a:t>Visund</a:t>
            </a:r>
            <a:r>
              <a:rPr lang="en-US" dirty="0" smtClean="0"/>
              <a:t> and </a:t>
            </a:r>
            <a:r>
              <a:rPr lang="en-US" dirty="0" err="1" smtClean="0"/>
              <a:t>Visund</a:t>
            </a:r>
            <a:r>
              <a:rPr lang="en-US" dirty="0" smtClean="0"/>
              <a:t> </a:t>
            </a:r>
            <a:r>
              <a:rPr lang="en-US" dirty="0" err="1" smtClean="0"/>
              <a:t>Sør</a:t>
            </a:r>
            <a:r>
              <a:rPr lang="en-US" dirty="0" smtClean="0"/>
              <a:t>) allowing us to </a:t>
            </a:r>
            <a:r>
              <a:rPr lang="en-US" dirty="0" smtClean="0"/>
              <a:t>present </a:t>
            </a:r>
            <a:r>
              <a:rPr lang="en-US" dirty="0" smtClean="0"/>
              <a:t>the data used in this study.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rgbClr val="0000FF"/>
                </a:solidFill>
              </a:rPr>
              <a:t>Pacthy</a:t>
            </a:r>
            <a:r>
              <a:rPr lang="en-US" sz="3600" dirty="0" smtClean="0">
                <a:solidFill>
                  <a:srgbClr val="0000FF"/>
                </a:solidFill>
              </a:rPr>
              <a:t> cement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MS PGothic" pitchFamily="34" charset="-128"/>
            </a:endParaRPr>
          </a:p>
          <a:p>
            <a:endParaRPr lang="en-US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713" y="2468563"/>
            <a:ext cx="5654675" cy="4224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358775" y="1152525"/>
            <a:ext cx="8624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This sand shows tremendous heterogeneity in grain/pore sizes and shapes.  Some grain contacts are sutured; some appear to be clay-cemented; some appear to be loose.    </a:t>
            </a:r>
            <a:r>
              <a:rPr lang="en-US" i="1">
                <a:solidFill>
                  <a:srgbClr val="FF0000"/>
                </a:solidFill>
                <a:latin typeface="Calibri" pitchFamily="34" charset="0"/>
              </a:rPr>
              <a:t>We should expect pressure dependence, at least from the fraction of contacts that are deformable.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7138" y="1493838"/>
            <a:ext cx="5121275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ktangel 69"/>
          <p:cNvSpPr/>
          <p:nvPr/>
        </p:nvSpPr>
        <p:spPr>
          <a:xfrm>
            <a:off x="512763" y="5241925"/>
            <a:ext cx="1624012" cy="1466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12" name="Frihåndsform 111"/>
          <p:cNvSpPr/>
          <p:nvPr/>
        </p:nvSpPr>
        <p:spPr>
          <a:xfrm>
            <a:off x="1684338" y="6418263"/>
            <a:ext cx="280987" cy="227012"/>
          </a:xfrm>
          <a:custGeom>
            <a:avLst/>
            <a:gdLst>
              <a:gd name="connsiteX0" fmla="*/ 18106 w 280657"/>
              <a:gd name="connsiteY0" fmla="*/ 199176 h 226337"/>
              <a:gd name="connsiteX1" fmla="*/ 0 w 280657"/>
              <a:gd name="connsiteY1" fmla="*/ 0 h 226337"/>
              <a:gd name="connsiteX2" fmla="*/ 280657 w 280657"/>
              <a:gd name="connsiteY2" fmla="*/ 63374 h 226337"/>
              <a:gd name="connsiteX3" fmla="*/ 190122 w 280657"/>
              <a:gd name="connsiteY3" fmla="*/ 226337 h 226337"/>
              <a:gd name="connsiteX4" fmla="*/ 99588 w 280657"/>
              <a:gd name="connsiteY4" fmla="*/ 226337 h 226337"/>
              <a:gd name="connsiteX5" fmla="*/ 18106 w 280657"/>
              <a:gd name="connsiteY5" fmla="*/ 199176 h 22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57" h="226337">
                <a:moveTo>
                  <a:pt x="18106" y="199176"/>
                </a:moveTo>
                <a:lnTo>
                  <a:pt x="0" y="0"/>
                </a:lnTo>
                <a:lnTo>
                  <a:pt x="280657" y="63374"/>
                </a:lnTo>
                <a:lnTo>
                  <a:pt x="190122" y="226337"/>
                </a:lnTo>
                <a:lnTo>
                  <a:pt x="99588" y="226337"/>
                </a:lnTo>
                <a:lnTo>
                  <a:pt x="18106" y="199176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1" name="Frihåndsform 100"/>
          <p:cNvSpPr/>
          <p:nvPr/>
        </p:nvSpPr>
        <p:spPr>
          <a:xfrm>
            <a:off x="1630363" y="5253038"/>
            <a:ext cx="500062" cy="1320800"/>
          </a:xfrm>
          <a:custGeom>
            <a:avLst/>
            <a:gdLst>
              <a:gd name="connsiteX0" fmla="*/ 43133 w 500333"/>
              <a:gd name="connsiteY0" fmla="*/ 181155 h 1319841"/>
              <a:gd name="connsiteX1" fmla="*/ 129397 w 500333"/>
              <a:gd name="connsiteY1" fmla="*/ 86264 h 1319841"/>
              <a:gd name="connsiteX2" fmla="*/ 267419 w 500333"/>
              <a:gd name="connsiteY2" fmla="*/ 0 h 1319841"/>
              <a:gd name="connsiteX3" fmla="*/ 422695 w 500333"/>
              <a:gd name="connsiteY3" fmla="*/ 17253 h 1319841"/>
              <a:gd name="connsiteX4" fmla="*/ 491706 w 500333"/>
              <a:gd name="connsiteY4" fmla="*/ 146649 h 1319841"/>
              <a:gd name="connsiteX5" fmla="*/ 483080 w 500333"/>
              <a:gd name="connsiteY5" fmla="*/ 327804 h 1319841"/>
              <a:gd name="connsiteX6" fmla="*/ 353683 w 500333"/>
              <a:gd name="connsiteY6" fmla="*/ 422694 h 1319841"/>
              <a:gd name="connsiteX7" fmla="*/ 379563 w 500333"/>
              <a:gd name="connsiteY7" fmla="*/ 474453 h 1319841"/>
              <a:gd name="connsiteX8" fmla="*/ 396816 w 500333"/>
              <a:gd name="connsiteY8" fmla="*/ 621102 h 1319841"/>
              <a:gd name="connsiteX9" fmla="*/ 500333 w 500333"/>
              <a:gd name="connsiteY9" fmla="*/ 785004 h 1319841"/>
              <a:gd name="connsiteX10" fmla="*/ 422695 w 500333"/>
              <a:gd name="connsiteY10" fmla="*/ 1009290 h 1319841"/>
              <a:gd name="connsiteX11" fmla="*/ 422695 w 500333"/>
              <a:gd name="connsiteY11" fmla="*/ 1276709 h 1319841"/>
              <a:gd name="connsiteX12" fmla="*/ 250166 w 500333"/>
              <a:gd name="connsiteY12" fmla="*/ 1319841 h 1319841"/>
              <a:gd name="connsiteX13" fmla="*/ 353683 w 500333"/>
              <a:gd name="connsiteY13" fmla="*/ 1078302 h 1319841"/>
              <a:gd name="connsiteX14" fmla="*/ 241540 w 500333"/>
              <a:gd name="connsiteY14" fmla="*/ 948905 h 1319841"/>
              <a:gd name="connsiteX15" fmla="*/ 172529 w 500333"/>
              <a:gd name="connsiteY15" fmla="*/ 750498 h 1319841"/>
              <a:gd name="connsiteX16" fmla="*/ 310551 w 500333"/>
              <a:gd name="connsiteY16" fmla="*/ 560717 h 1319841"/>
              <a:gd name="connsiteX17" fmla="*/ 120770 w 500333"/>
              <a:gd name="connsiteY17" fmla="*/ 526211 h 1319841"/>
              <a:gd name="connsiteX18" fmla="*/ 0 w 500333"/>
              <a:gd name="connsiteY18" fmla="*/ 146649 h 1319841"/>
              <a:gd name="connsiteX19" fmla="*/ 0 w 500333"/>
              <a:gd name="connsiteY19" fmla="*/ 146649 h 131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333" h="1319841">
                <a:moveTo>
                  <a:pt x="43133" y="181155"/>
                </a:moveTo>
                <a:lnTo>
                  <a:pt x="129397" y="86264"/>
                </a:lnTo>
                <a:lnTo>
                  <a:pt x="267419" y="0"/>
                </a:lnTo>
                <a:lnTo>
                  <a:pt x="422695" y="17253"/>
                </a:lnTo>
                <a:lnTo>
                  <a:pt x="491706" y="146649"/>
                </a:lnTo>
                <a:lnTo>
                  <a:pt x="483080" y="327804"/>
                </a:lnTo>
                <a:lnTo>
                  <a:pt x="353683" y="422694"/>
                </a:lnTo>
                <a:lnTo>
                  <a:pt x="379563" y="474453"/>
                </a:lnTo>
                <a:lnTo>
                  <a:pt x="396816" y="621102"/>
                </a:lnTo>
                <a:lnTo>
                  <a:pt x="500333" y="785004"/>
                </a:lnTo>
                <a:lnTo>
                  <a:pt x="422695" y="1009290"/>
                </a:lnTo>
                <a:lnTo>
                  <a:pt x="422695" y="1276709"/>
                </a:lnTo>
                <a:lnTo>
                  <a:pt x="250166" y="1319841"/>
                </a:lnTo>
                <a:lnTo>
                  <a:pt x="353683" y="1078302"/>
                </a:lnTo>
                <a:lnTo>
                  <a:pt x="241540" y="948905"/>
                </a:lnTo>
                <a:lnTo>
                  <a:pt x="172529" y="750498"/>
                </a:lnTo>
                <a:lnTo>
                  <a:pt x="310551" y="560717"/>
                </a:lnTo>
                <a:lnTo>
                  <a:pt x="120770" y="526211"/>
                </a:lnTo>
                <a:lnTo>
                  <a:pt x="0" y="146649"/>
                </a:lnTo>
                <a:lnTo>
                  <a:pt x="0" y="146649"/>
                </a:lnTo>
              </a:path>
            </a:pathLst>
          </a:custGeom>
          <a:solidFill>
            <a:srgbClr val="7030A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0" name="Frihåndsform 99"/>
          <p:cNvSpPr/>
          <p:nvPr/>
        </p:nvSpPr>
        <p:spPr>
          <a:xfrm>
            <a:off x="577850" y="5287963"/>
            <a:ext cx="768350" cy="311150"/>
          </a:xfrm>
          <a:custGeom>
            <a:avLst/>
            <a:gdLst>
              <a:gd name="connsiteX0" fmla="*/ 267419 w 767751"/>
              <a:gd name="connsiteY0" fmla="*/ 189782 h 310551"/>
              <a:gd name="connsiteX1" fmla="*/ 405441 w 767751"/>
              <a:gd name="connsiteY1" fmla="*/ 181155 h 310551"/>
              <a:gd name="connsiteX2" fmla="*/ 543464 w 767751"/>
              <a:gd name="connsiteY2" fmla="*/ 241540 h 310551"/>
              <a:gd name="connsiteX3" fmla="*/ 767751 w 767751"/>
              <a:gd name="connsiteY3" fmla="*/ 163902 h 310551"/>
              <a:gd name="connsiteX4" fmla="*/ 715992 w 767751"/>
              <a:gd name="connsiteY4" fmla="*/ 51759 h 310551"/>
              <a:gd name="connsiteX5" fmla="*/ 690113 w 767751"/>
              <a:gd name="connsiteY5" fmla="*/ 17253 h 310551"/>
              <a:gd name="connsiteX6" fmla="*/ 621102 w 767751"/>
              <a:gd name="connsiteY6" fmla="*/ 0 h 310551"/>
              <a:gd name="connsiteX7" fmla="*/ 577970 w 767751"/>
              <a:gd name="connsiteY7" fmla="*/ 77638 h 310551"/>
              <a:gd name="connsiteX8" fmla="*/ 526211 w 767751"/>
              <a:gd name="connsiteY8" fmla="*/ 77638 h 310551"/>
              <a:gd name="connsiteX9" fmla="*/ 431321 w 767751"/>
              <a:gd name="connsiteY9" fmla="*/ 17253 h 310551"/>
              <a:gd name="connsiteX10" fmla="*/ 276045 w 767751"/>
              <a:gd name="connsiteY10" fmla="*/ 0 h 310551"/>
              <a:gd name="connsiteX11" fmla="*/ 224287 w 767751"/>
              <a:gd name="connsiteY11" fmla="*/ 25880 h 310551"/>
              <a:gd name="connsiteX12" fmla="*/ 17253 w 767751"/>
              <a:gd name="connsiteY12" fmla="*/ 43133 h 310551"/>
              <a:gd name="connsiteX13" fmla="*/ 0 w 767751"/>
              <a:gd name="connsiteY13" fmla="*/ 181155 h 310551"/>
              <a:gd name="connsiteX14" fmla="*/ 34505 w 767751"/>
              <a:gd name="connsiteY14" fmla="*/ 310551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7751" h="310551">
                <a:moveTo>
                  <a:pt x="267419" y="189782"/>
                </a:moveTo>
                <a:lnTo>
                  <a:pt x="405441" y="181155"/>
                </a:lnTo>
                <a:lnTo>
                  <a:pt x="543464" y="241540"/>
                </a:lnTo>
                <a:lnTo>
                  <a:pt x="767751" y="163902"/>
                </a:lnTo>
                <a:lnTo>
                  <a:pt x="715992" y="51759"/>
                </a:lnTo>
                <a:lnTo>
                  <a:pt x="690113" y="17253"/>
                </a:lnTo>
                <a:lnTo>
                  <a:pt x="621102" y="0"/>
                </a:lnTo>
                <a:lnTo>
                  <a:pt x="577970" y="77638"/>
                </a:lnTo>
                <a:lnTo>
                  <a:pt x="526211" y="77638"/>
                </a:lnTo>
                <a:lnTo>
                  <a:pt x="431321" y="17253"/>
                </a:lnTo>
                <a:lnTo>
                  <a:pt x="276045" y="0"/>
                </a:lnTo>
                <a:lnTo>
                  <a:pt x="224287" y="25880"/>
                </a:lnTo>
                <a:lnTo>
                  <a:pt x="17253" y="43133"/>
                </a:lnTo>
                <a:lnTo>
                  <a:pt x="0" y="181155"/>
                </a:lnTo>
                <a:lnTo>
                  <a:pt x="34505" y="310551"/>
                </a:lnTo>
              </a:path>
            </a:pathLst>
          </a:custGeom>
          <a:solidFill>
            <a:srgbClr val="7030A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9" name="Frihåndsform 98"/>
          <p:cNvSpPr/>
          <p:nvPr/>
        </p:nvSpPr>
        <p:spPr>
          <a:xfrm>
            <a:off x="1268413" y="5408613"/>
            <a:ext cx="284162" cy="1208087"/>
          </a:xfrm>
          <a:custGeom>
            <a:avLst/>
            <a:gdLst>
              <a:gd name="connsiteX0" fmla="*/ 43132 w 284672"/>
              <a:gd name="connsiteY0" fmla="*/ 25880 h 1207698"/>
              <a:gd name="connsiteX1" fmla="*/ 51759 w 284672"/>
              <a:gd name="connsiteY1" fmla="*/ 181155 h 1207698"/>
              <a:gd name="connsiteX2" fmla="*/ 60385 w 284672"/>
              <a:gd name="connsiteY2" fmla="*/ 250166 h 1207698"/>
              <a:gd name="connsiteX3" fmla="*/ 77638 w 284672"/>
              <a:gd name="connsiteY3" fmla="*/ 414068 h 1207698"/>
              <a:gd name="connsiteX4" fmla="*/ 77638 w 284672"/>
              <a:gd name="connsiteY4" fmla="*/ 577970 h 1207698"/>
              <a:gd name="connsiteX5" fmla="*/ 181155 w 284672"/>
              <a:gd name="connsiteY5" fmla="*/ 802257 h 1207698"/>
              <a:gd name="connsiteX6" fmla="*/ 77638 w 284672"/>
              <a:gd name="connsiteY6" fmla="*/ 905774 h 1207698"/>
              <a:gd name="connsiteX7" fmla="*/ 69011 w 284672"/>
              <a:gd name="connsiteY7" fmla="*/ 1104181 h 1207698"/>
              <a:gd name="connsiteX8" fmla="*/ 146649 w 284672"/>
              <a:gd name="connsiteY8" fmla="*/ 1207698 h 1207698"/>
              <a:gd name="connsiteX9" fmla="*/ 241540 w 284672"/>
              <a:gd name="connsiteY9" fmla="*/ 1173193 h 1207698"/>
              <a:gd name="connsiteX10" fmla="*/ 215660 w 284672"/>
              <a:gd name="connsiteY10" fmla="*/ 974785 h 1207698"/>
              <a:gd name="connsiteX11" fmla="*/ 284672 w 284672"/>
              <a:gd name="connsiteY11" fmla="*/ 819510 h 1207698"/>
              <a:gd name="connsiteX12" fmla="*/ 276045 w 284672"/>
              <a:gd name="connsiteY12" fmla="*/ 707366 h 1207698"/>
              <a:gd name="connsiteX13" fmla="*/ 232913 w 284672"/>
              <a:gd name="connsiteY13" fmla="*/ 405442 h 1207698"/>
              <a:gd name="connsiteX14" fmla="*/ 146649 w 284672"/>
              <a:gd name="connsiteY14" fmla="*/ 310551 h 1207698"/>
              <a:gd name="connsiteX15" fmla="*/ 172528 w 284672"/>
              <a:gd name="connsiteY15" fmla="*/ 138023 h 1207698"/>
              <a:gd name="connsiteX16" fmla="*/ 0 w 284672"/>
              <a:gd name="connsiteY16" fmla="*/ 0 h 120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672" h="1207698">
                <a:moveTo>
                  <a:pt x="43132" y="25880"/>
                </a:moveTo>
                <a:lnTo>
                  <a:pt x="51759" y="181155"/>
                </a:lnTo>
                <a:lnTo>
                  <a:pt x="60385" y="250166"/>
                </a:lnTo>
                <a:lnTo>
                  <a:pt x="77638" y="414068"/>
                </a:lnTo>
                <a:lnTo>
                  <a:pt x="77638" y="577970"/>
                </a:lnTo>
                <a:lnTo>
                  <a:pt x="181155" y="802257"/>
                </a:lnTo>
                <a:lnTo>
                  <a:pt x="77638" y="905774"/>
                </a:lnTo>
                <a:lnTo>
                  <a:pt x="69011" y="1104181"/>
                </a:lnTo>
                <a:lnTo>
                  <a:pt x="146649" y="1207698"/>
                </a:lnTo>
                <a:lnTo>
                  <a:pt x="241540" y="1173193"/>
                </a:lnTo>
                <a:lnTo>
                  <a:pt x="215660" y="974785"/>
                </a:lnTo>
                <a:lnTo>
                  <a:pt x="284672" y="819510"/>
                </a:lnTo>
                <a:lnTo>
                  <a:pt x="276045" y="707366"/>
                </a:lnTo>
                <a:lnTo>
                  <a:pt x="232913" y="405442"/>
                </a:lnTo>
                <a:lnTo>
                  <a:pt x="146649" y="310551"/>
                </a:lnTo>
                <a:lnTo>
                  <a:pt x="172528" y="138023"/>
                </a:lnTo>
                <a:lnTo>
                  <a:pt x="0" y="0"/>
                </a:lnTo>
              </a:path>
            </a:pathLst>
          </a:custGeom>
          <a:solidFill>
            <a:srgbClr val="7030A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8" name="Frihåndsform 97"/>
          <p:cNvSpPr/>
          <p:nvPr/>
        </p:nvSpPr>
        <p:spPr>
          <a:xfrm>
            <a:off x="509588" y="5529263"/>
            <a:ext cx="646112" cy="1155700"/>
          </a:xfrm>
          <a:custGeom>
            <a:avLst/>
            <a:gdLst>
              <a:gd name="connsiteX0" fmla="*/ 284672 w 646982"/>
              <a:gd name="connsiteY0" fmla="*/ 0 h 1155940"/>
              <a:gd name="connsiteX1" fmla="*/ 388189 w 646982"/>
              <a:gd name="connsiteY1" fmla="*/ 189781 h 1155940"/>
              <a:gd name="connsiteX2" fmla="*/ 310551 w 646982"/>
              <a:gd name="connsiteY2" fmla="*/ 534838 h 1155940"/>
              <a:gd name="connsiteX3" fmla="*/ 431321 w 646982"/>
              <a:gd name="connsiteY3" fmla="*/ 802257 h 1155940"/>
              <a:gd name="connsiteX4" fmla="*/ 646982 w 646982"/>
              <a:gd name="connsiteY4" fmla="*/ 983411 h 1155940"/>
              <a:gd name="connsiteX5" fmla="*/ 293299 w 646982"/>
              <a:gd name="connsiteY5" fmla="*/ 1155940 h 1155940"/>
              <a:gd name="connsiteX6" fmla="*/ 207034 w 646982"/>
              <a:gd name="connsiteY6" fmla="*/ 1078302 h 1155940"/>
              <a:gd name="connsiteX7" fmla="*/ 129397 w 646982"/>
              <a:gd name="connsiteY7" fmla="*/ 1000664 h 1155940"/>
              <a:gd name="connsiteX8" fmla="*/ 276046 w 646982"/>
              <a:gd name="connsiteY8" fmla="*/ 879894 h 1155940"/>
              <a:gd name="connsiteX9" fmla="*/ 138023 w 646982"/>
              <a:gd name="connsiteY9" fmla="*/ 724619 h 1155940"/>
              <a:gd name="connsiteX10" fmla="*/ 51759 w 646982"/>
              <a:gd name="connsiteY10" fmla="*/ 724619 h 1155940"/>
              <a:gd name="connsiteX11" fmla="*/ 0 w 646982"/>
              <a:gd name="connsiteY11" fmla="*/ 621102 h 1155940"/>
              <a:gd name="connsiteX12" fmla="*/ 86265 w 646982"/>
              <a:gd name="connsiteY12" fmla="*/ 431321 h 1155940"/>
              <a:gd name="connsiteX13" fmla="*/ 215661 w 646982"/>
              <a:gd name="connsiteY13" fmla="*/ 86264 h 1155940"/>
              <a:gd name="connsiteX14" fmla="*/ 284672 w 646982"/>
              <a:gd name="connsiteY14" fmla="*/ 34506 h 1155940"/>
              <a:gd name="connsiteX15" fmla="*/ 327804 w 646982"/>
              <a:gd name="connsiteY15" fmla="*/ 25879 h 1155940"/>
              <a:gd name="connsiteX16" fmla="*/ 327804 w 646982"/>
              <a:gd name="connsiteY16" fmla="*/ 25879 h 1155940"/>
              <a:gd name="connsiteX17" fmla="*/ 284672 w 646982"/>
              <a:gd name="connsiteY17" fmla="*/ 0 h 115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6982" h="1155940">
                <a:moveTo>
                  <a:pt x="284672" y="0"/>
                </a:moveTo>
                <a:lnTo>
                  <a:pt x="388189" y="189781"/>
                </a:lnTo>
                <a:lnTo>
                  <a:pt x="310551" y="534838"/>
                </a:lnTo>
                <a:lnTo>
                  <a:pt x="431321" y="802257"/>
                </a:lnTo>
                <a:lnTo>
                  <a:pt x="646982" y="983411"/>
                </a:lnTo>
                <a:lnTo>
                  <a:pt x="293299" y="1155940"/>
                </a:lnTo>
                <a:lnTo>
                  <a:pt x="207034" y="1078302"/>
                </a:lnTo>
                <a:lnTo>
                  <a:pt x="129397" y="1000664"/>
                </a:lnTo>
                <a:lnTo>
                  <a:pt x="276046" y="879894"/>
                </a:lnTo>
                <a:lnTo>
                  <a:pt x="138023" y="724619"/>
                </a:lnTo>
                <a:lnTo>
                  <a:pt x="51759" y="724619"/>
                </a:lnTo>
                <a:lnTo>
                  <a:pt x="0" y="621102"/>
                </a:lnTo>
                <a:lnTo>
                  <a:pt x="86265" y="431321"/>
                </a:lnTo>
                <a:lnTo>
                  <a:pt x="215661" y="86264"/>
                </a:lnTo>
                <a:lnTo>
                  <a:pt x="284672" y="34506"/>
                </a:lnTo>
                <a:lnTo>
                  <a:pt x="327804" y="25879"/>
                </a:lnTo>
                <a:lnTo>
                  <a:pt x="327804" y="25879"/>
                </a:lnTo>
                <a:lnTo>
                  <a:pt x="284672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515938" y="1371600"/>
            <a:ext cx="1631950" cy="152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8" name="Frihåndsform 67"/>
          <p:cNvSpPr/>
          <p:nvPr/>
        </p:nvSpPr>
        <p:spPr>
          <a:xfrm>
            <a:off x="525463" y="1371600"/>
            <a:ext cx="406400" cy="336550"/>
          </a:xfrm>
          <a:custGeom>
            <a:avLst/>
            <a:gdLst>
              <a:gd name="connsiteX0" fmla="*/ 405442 w 405442"/>
              <a:gd name="connsiteY0" fmla="*/ 86264 h 336430"/>
              <a:gd name="connsiteX1" fmla="*/ 215661 w 405442"/>
              <a:gd name="connsiteY1" fmla="*/ 86264 h 336430"/>
              <a:gd name="connsiteX2" fmla="*/ 138023 w 405442"/>
              <a:gd name="connsiteY2" fmla="*/ 0 h 336430"/>
              <a:gd name="connsiteX3" fmla="*/ 25880 w 405442"/>
              <a:gd name="connsiteY3" fmla="*/ 25879 h 336430"/>
              <a:gd name="connsiteX4" fmla="*/ 34506 w 405442"/>
              <a:gd name="connsiteY4" fmla="*/ 215660 h 336430"/>
              <a:gd name="connsiteX5" fmla="*/ 0 w 405442"/>
              <a:gd name="connsiteY5" fmla="*/ 301924 h 336430"/>
              <a:gd name="connsiteX6" fmla="*/ 172529 w 405442"/>
              <a:gd name="connsiteY6" fmla="*/ 336430 h 336430"/>
              <a:gd name="connsiteX7" fmla="*/ 405442 w 405442"/>
              <a:gd name="connsiteY7" fmla="*/ 86264 h 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442" h="336430">
                <a:moveTo>
                  <a:pt x="405442" y="86264"/>
                </a:moveTo>
                <a:lnTo>
                  <a:pt x="215661" y="86264"/>
                </a:lnTo>
                <a:lnTo>
                  <a:pt x="138023" y="0"/>
                </a:lnTo>
                <a:lnTo>
                  <a:pt x="25880" y="25879"/>
                </a:lnTo>
                <a:lnTo>
                  <a:pt x="34506" y="215660"/>
                </a:lnTo>
                <a:lnTo>
                  <a:pt x="0" y="301924"/>
                </a:lnTo>
                <a:lnTo>
                  <a:pt x="172529" y="336430"/>
                </a:lnTo>
                <a:lnTo>
                  <a:pt x="405442" y="86264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7" name="Frihåndsform 66"/>
          <p:cNvSpPr/>
          <p:nvPr/>
        </p:nvSpPr>
        <p:spPr>
          <a:xfrm>
            <a:off x="1665288" y="1397000"/>
            <a:ext cx="482600" cy="431800"/>
          </a:xfrm>
          <a:custGeom>
            <a:avLst/>
            <a:gdLst>
              <a:gd name="connsiteX0" fmla="*/ 25879 w 483079"/>
              <a:gd name="connsiteY0" fmla="*/ 155275 h 431321"/>
              <a:gd name="connsiteX1" fmla="*/ 86264 w 483079"/>
              <a:gd name="connsiteY1" fmla="*/ 69011 h 431321"/>
              <a:gd name="connsiteX2" fmla="*/ 207034 w 483079"/>
              <a:gd name="connsiteY2" fmla="*/ 0 h 431321"/>
              <a:gd name="connsiteX3" fmla="*/ 439947 w 483079"/>
              <a:gd name="connsiteY3" fmla="*/ 0 h 431321"/>
              <a:gd name="connsiteX4" fmla="*/ 483079 w 483079"/>
              <a:gd name="connsiteY4" fmla="*/ 276045 h 431321"/>
              <a:gd name="connsiteX5" fmla="*/ 345057 w 483079"/>
              <a:gd name="connsiteY5" fmla="*/ 431321 h 431321"/>
              <a:gd name="connsiteX6" fmla="*/ 0 w 483079"/>
              <a:gd name="connsiteY6" fmla="*/ 215660 h 431321"/>
              <a:gd name="connsiteX7" fmla="*/ 0 w 483079"/>
              <a:gd name="connsiteY7" fmla="*/ 215660 h 43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079" h="431321">
                <a:moveTo>
                  <a:pt x="25879" y="155275"/>
                </a:moveTo>
                <a:lnTo>
                  <a:pt x="86264" y="69011"/>
                </a:lnTo>
                <a:lnTo>
                  <a:pt x="207034" y="0"/>
                </a:lnTo>
                <a:lnTo>
                  <a:pt x="439947" y="0"/>
                </a:lnTo>
                <a:lnTo>
                  <a:pt x="483079" y="276045"/>
                </a:lnTo>
                <a:lnTo>
                  <a:pt x="345057" y="431321"/>
                </a:lnTo>
                <a:lnTo>
                  <a:pt x="0" y="215660"/>
                </a:lnTo>
                <a:lnTo>
                  <a:pt x="0" y="215660"/>
                </a:lnTo>
              </a:path>
            </a:pathLst>
          </a:custGeom>
          <a:solidFill>
            <a:srgbClr val="7030A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6" name="Frihåndsform 65"/>
          <p:cNvSpPr/>
          <p:nvPr/>
        </p:nvSpPr>
        <p:spPr>
          <a:xfrm>
            <a:off x="1336675" y="1466850"/>
            <a:ext cx="811213" cy="1406525"/>
          </a:xfrm>
          <a:custGeom>
            <a:avLst/>
            <a:gdLst>
              <a:gd name="connsiteX0" fmla="*/ 0 w 810883"/>
              <a:gd name="connsiteY0" fmla="*/ 60385 h 1406106"/>
              <a:gd name="connsiteX1" fmla="*/ 8627 w 810883"/>
              <a:gd name="connsiteY1" fmla="*/ 250166 h 1406106"/>
              <a:gd name="connsiteX2" fmla="*/ 17253 w 810883"/>
              <a:gd name="connsiteY2" fmla="*/ 379563 h 1406106"/>
              <a:gd name="connsiteX3" fmla="*/ 77638 w 810883"/>
              <a:gd name="connsiteY3" fmla="*/ 431321 h 1406106"/>
              <a:gd name="connsiteX4" fmla="*/ 215661 w 810883"/>
              <a:gd name="connsiteY4" fmla="*/ 388189 h 1406106"/>
              <a:gd name="connsiteX5" fmla="*/ 310551 w 810883"/>
              <a:gd name="connsiteY5" fmla="*/ 431321 h 1406106"/>
              <a:gd name="connsiteX6" fmla="*/ 224287 w 810883"/>
              <a:gd name="connsiteY6" fmla="*/ 612476 h 1406106"/>
              <a:gd name="connsiteX7" fmla="*/ 353683 w 810883"/>
              <a:gd name="connsiteY7" fmla="*/ 862642 h 1406106"/>
              <a:gd name="connsiteX8" fmla="*/ 439947 w 810883"/>
              <a:gd name="connsiteY8" fmla="*/ 862642 h 1406106"/>
              <a:gd name="connsiteX9" fmla="*/ 422695 w 810883"/>
              <a:gd name="connsiteY9" fmla="*/ 940280 h 1406106"/>
              <a:gd name="connsiteX10" fmla="*/ 138023 w 810883"/>
              <a:gd name="connsiteY10" fmla="*/ 1043797 h 1406106"/>
              <a:gd name="connsiteX11" fmla="*/ 94891 w 810883"/>
              <a:gd name="connsiteY11" fmla="*/ 1311215 h 1406106"/>
              <a:gd name="connsiteX12" fmla="*/ 172529 w 810883"/>
              <a:gd name="connsiteY12" fmla="*/ 1199072 h 1406106"/>
              <a:gd name="connsiteX13" fmla="*/ 284672 w 810883"/>
              <a:gd name="connsiteY13" fmla="*/ 1164566 h 1406106"/>
              <a:gd name="connsiteX14" fmla="*/ 284672 w 810883"/>
              <a:gd name="connsiteY14" fmla="*/ 1285336 h 1406106"/>
              <a:gd name="connsiteX15" fmla="*/ 181155 w 810883"/>
              <a:gd name="connsiteY15" fmla="*/ 1328468 h 1406106"/>
              <a:gd name="connsiteX16" fmla="*/ 353683 w 810883"/>
              <a:gd name="connsiteY16" fmla="*/ 1371600 h 1406106"/>
              <a:gd name="connsiteX17" fmla="*/ 526212 w 810883"/>
              <a:gd name="connsiteY17" fmla="*/ 1268083 h 1406106"/>
              <a:gd name="connsiteX18" fmla="*/ 552091 w 810883"/>
              <a:gd name="connsiteY18" fmla="*/ 1337095 h 1406106"/>
              <a:gd name="connsiteX19" fmla="*/ 681487 w 810883"/>
              <a:gd name="connsiteY19" fmla="*/ 1406106 h 1406106"/>
              <a:gd name="connsiteX20" fmla="*/ 810883 w 810883"/>
              <a:gd name="connsiteY20" fmla="*/ 1242204 h 1406106"/>
              <a:gd name="connsiteX21" fmla="*/ 750498 w 810883"/>
              <a:gd name="connsiteY21" fmla="*/ 1095555 h 1406106"/>
              <a:gd name="connsiteX22" fmla="*/ 500332 w 810883"/>
              <a:gd name="connsiteY22" fmla="*/ 1035170 h 1406106"/>
              <a:gd name="connsiteX23" fmla="*/ 569344 w 810883"/>
              <a:gd name="connsiteY23" fmla="*/ 828136 h 1406106"/>
              <a:gd name="connsiteX24" fmla="*/ 681487 w 810883"/>
              <a:gd name="connsiteY24" fmla="*/ 983412 h 1406106"/>
              <a:gd name="connsiteX25" fmla="*/ 776378 w 810883"/>
              <a:gd name="connsiteY25" fmla="*/ 810883 h 1406106"/>
              <a:gd name="connsiteX26" fmla="*/ 724619 w 810883"/>
              <a:gd name="connsiteY26" fmla="*/ 491706 h 1406106"/>
              <a:gd name="connsiteX27" fmla="*/ 621102 w 810883"/>
              <a:gd name="connsiteY27" fmla="*/ 465827 h 1406106"/>
              <a:gd name="connsiteX28" fmla="*/ 508959 w 810883"/>
              <a:gd name="connsiteY28" fmla="*/ 655608 h 1406106"/>
              <a:gd name="connsiteX29" fmla="*/ 301925 w 810883"/>
              <a:gd name="connsiteY29" fmla="*/ 681487 h 1406106"/>
              <a:gd name="connsiteX30" fmla="*/ 370936 w 810883"/>
              <a:gd name="connsiteY30" fmla="*/ 517585 h 1406106"/>
              <a:gd name="connsiteX31" fmla="*/ 638355 w 810883"/>
              <a:gd name="connsiteY31" fmla="*/ 388189 h 1406106"/>
              <a:gd name="connsiteX32" fmla="*/ 612476 w 810883"/>
              <a:gd name="connsiteY32" fmla="*/ 224287 h 1406106"/>
              <a:gd name="connsiteX33" fmla="*/ 353683 w 810883"/>
              <a:gd name="connsiteY33" fmla="*/ 163902 h 1406106"/>
              <a:gd name="connsiteX34" fmla="*/ 301925 w 810883"/>
              <a:gd name="connsiteY34" fmla="*/ 293298 h 1406106"/>
              <a:gd name="connsiteX35" fmla="*/ 138023 w 810883"/>
              <a:gd name="connsiteY35" fmla="*/ 172529 h 1406106"/>
              <a:gd name="connsiteX36" fmla="*/ 198408 w 810883"/>
              <a:gd name="connsiteY36" fmla="*/ 8627 h 1406106"/>
              <a:gd name="connsiteX37" fmla="*/ 43132 w 810883"/>
              <a:gd name="connsiteY37" fmla="*/ 0 h 1406106"/>
              <a:gd name="connsiteX38" fmla="*/ 0 w 810883"/>
              <a:gd name="connsiteY38" fmla="*/ 60385 h 140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0883" h="1406106">
                <a:moveTo>
                  <a:pt x="0" y="60385"/>
                </a:moveTo>
                <a:lnTo>
                  <a:pt x="8627" y="250166"/>
                </a:lnTo>
                <a:lnTo>
                  <a:pt x="17253" y="379563"/>
                </a:lnTo>
                <a:lnTo>
                  <a:pt x="77638" y="431321"/>
                </a:lnTo>
                <a:lnTo>
                  <a:pt x="215661" y="388189"/>
                </a:lnTo>
                <a:lnTo>
                  <a:pt x="310551" y="431321"/>
                </a:lnTo>
                <a:lnTo>
                  <a:pt x="224287" y="612476"/>
                </a:lnTo>
                <a:lnTo>
                  <a:pt x="353683" y="862642"/>
                </a:lnTo>
                <a:lnTo>
                  <a:pt x="439947" y="862642"/>
                </a:lnTo>
                <a:lnTo>
                  <a:pt x="422695" y="940280"/>
                </a:lnTo>
                <a:lnTo>
                  <a:pt x="138023" y="1043797"/>
                </a:lnTo>
                <a:lnTo>
                  <a:pt x="94891" y="1311215"/>
                </a:lnTo>
                <a:lnTo>
                  <a:pt x="172529" y="1199072"/>
                </a:lnTo>
                <a:lnTo>
                  <a:pt x="284672" y="1164566"/>
                </a:lnTo>
                <a:lnTo>
                  <a:pt x="284672" y="1285336"/>
                </a:lnTo>
                <a:lnTo>
                  <a:pt x="181155" y="1328468"/>
                </a:lnTo>
                <a:lnTo>
                  <a:pt x="353683" y="1371600"/>
                </a:lnTo>
                <a:lnTo>
                  <a:pt x="526212" y="1268083"/>
                </a:lnTo>
                <a:lnTo>
                  <a:pt x="552091" y="1337095"/>
                </a:lnTo>
                <a:lnTo>
                  <a:pt x="681487" y="1406106"/>
                </a:lnTo>
                <a:lnTo>
                  <a:pt x="810883" y="1242204"/>
                </a:lnTo>
                <a:lnTo>
                  <a:pt x="750498" y="1095555"/>
                </a:lnTo>
                <a:lnTo>
                  <a:pt x="500332" y="1035170"/>
                </a:lnTo>
                <a:lnTo>
                  <a:pt x="569344" y="828136"/>
                </a:lnTo>
                <a:lnTo>
                  <a:pt x="681487" y="983412"/>
                </a:lnTo>
                <a:lnTo>
                  <a:pt x="776378" y="810883"/>
                </a:lnTo>
                <a:lnTo>
                  <a:pt x="724619" y="491706"/>
                </a:lnTo>
                <a:lnTo>
                  <a:pt x="621102" y="465827"/>
                </a:lnTo>
                <a:lnTo>
                  <a:pt x="508959" y="655608"/>
                </a:lnTo>
                <a:lnTo>
                  <a:pt x="301925" y="681487"/>
                </a:lnTo>
                <a:lnTo>
                  <a:pt x="370936" y="517585"/>
                </a:lnTo>
                <a:lnTo>
                  <a:pt x="638355" y="388189"/>
                </a:lnTo>
                <a:lnTo>
                  <a:pt x="612476" y="224287"/>
                </a:lnTo>
                <a:lnTo>
                  <a:pt x="353683" y="163902"/>
                </a:lnTo>
                <a:lnTo>
                  <a:pt x="301925" y="293298"/>
                </a:lnTo>
                <a:lnTo>
                  <a:pt x="138023" y="172529"/>
                </a:lnTo>
                <a:lnTo>
                  <a:pt x="198408" y="8627"/>
                </a:lnTo>
                <a:lnTo>
                  <a:pt x="43132" y="0"/>
                </a:lnTo>
                <a:lnTo>
                  <a:pt x="0" y="6038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5" name="Frihåndsform 64"/>
          <p:cNvSpPr/>
          <p:nvPr/>
        </p:nvSpPr>
        <p:spPr>
          <a:xfrm>
            <a:off x="879475" y="1439863"/>
            <a:ext cx="708025" cy="1112837"/>
          </a:xfrm>
          <a:custGeom>
            <a:avLst/>
            <a:gdLst>
              <a:gd name="connsiteX0" fmla="*/ 0 w 707366"/>
              <a:gd name="connsiteY0" fmla="*/ 250166 h 1112808"/>
              <a:gd name="connsiteX1" fmla="*/ 51759 w 707366"/>
              <a:gd name="connsiteY1" fmla="*/ 198408 h 1112808"/>
              <a:gd name="connsiteX2" fmla="*/ 189781 w 707366"/>
              <a:gd name="connsiteY2" fmla="*/ 198408 h 1112808"/>
              <a:gd name="connsiteX3" fmla="*/ 181155 w 707366"/>
              <a:gd name="connsiteY3" fmla="*/ 362309 h 1112808"/>
              <a:gd name="connsiteX4" fmla="*/ 103517 w 707366"/>
              <a:gd name="connsiteY4" fmla="*/ 439947 h 1112808"/>
              <a:gd name="connsiteX5" fmla="*/ 155276 w 707366"/>
              <a:gd name="connsiteY5" fmla="*/ 586596 h 1112808"/>
              <a:gd name="connsiteX6" fmla="*/ 103517 w 707366"/>
              <a:gd name="connsiteY6" fmla="*/ 888521 h 1112808"/>
              <a:gd name="connsiteX7" fmla="*/ 327804 w 707366"/>
              <a:gd name="connsiteY7" fmla="*/ 1112808 h 1112808"/>
              <a:gd name="connsiteX8" fmla="*/ 508959 w 707366"/>
              <a:gd name="connsiteY8" fmla="*/ 1035170 h 1112808"/>
              <a:gd name="connsiteX9" fmla="*/ 707366 w 707366"/>
              <a:gd name="connsiteY9" fmla="*/ 897147 h 1112808"/>
              <a:gd name="connsiteX10" fmla="*/ 543464 w 707366"/>
              <a:gd name="connsiteY10" fmla="*/ 862642 h 1112808"/>
              <a:gd name="connsiteX11" fmla="*/ 483080 w 707366"/>
              <a:gd name="connsiteY11" fmla="*/ 983411 h 1112808"/>
              <a:gd name="connsiteX12" fmla="*/ 353683 w 707366"/>
              <a:gd name="connsiteY12" fmla="*/ 871268 h 1112808"/>
              <a:gd name="connsiteX13" fmla="*/ 345057 w 707366"/>
              <a:gd name="connsiteY13" fmla="*/ 690113 h 1112808"/>
              <a:gd name="connsiteX14" fmla="*/ 189781 w 707366"/>
              <a:gd name="connsiteY14" fmla="*/ 603849 h 1112808"/>
              <a:gd name="connsiteX15" fmla="*/ 215661 w 707366"/>
              <a:gd name="connsiteY15" fmla="*/ 534838 h 1112808"/>
              <a:gd name="connsiteX16" fmla="*/ 405442 w 707366"/>
              <a:gd name="connsiteY16" fmla="*/ 707366 h 1112808"/>
              <a:gd name="connsiteX17" fmla="*/ 560717 w 707366"/>
              <a:gd name="connsiteY17" fmla="*/ 690113 h 1112808"/>
              <a:gd name="connsiteX18" fmla="*/ 681487 w 707366"/>
              <a:gd name="connsiteY18" fmla="*/ 698740 h 1112808"/>
              <a:gd name="connsiteX19" fmla="*/ 655608 w 707366"/>
              <a:gd name="connsiteY19" fmla="*/ 586596 h 1112808"/>
              <a:gd name="connsiteX20" fmla="*/ 508959 w 707366"/>
              <a:gd name="connsiteY20" fmla="*/ 439947 h 1112808"/>
              <a:gd name="connsiteX21" fmla="*/ 267419 w 707366"/>
              <a:gd name="connsiteY21" fmla="*/ 258793 h 1112808"/>
              <a:gd name="connsiteX22" fmla="*/ 422695 w 707366"/>
              <a:gd name="connsiteY22" fmla="*/ 103517 h 1112808"/>
              <a:gd name="connsiteX23" fmla="*/ 388189 w 707366"/>
              <a:gd name="connsiteY23" fmla="*/ 25879 h 1112808"/>
              <a:gd name="connsiteX24" fmla="*/ 224287 w 707366"/>
              <a:gd name="connsiteY24" fmla="*/ 138023 h 1112808"/>
              <a:gd name="connsiteX25" fmla="*/ 120770 w 707366"/>
              <a:gd name="connsiteY25" fmla="*/ 0 h 1112808"/>
              <a:gd name="connsiteX26" fmla="*/ 0 w 707366"/>
              <a:gd name="connsiteY26" fmla="*/ 250166 h 111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366" h="1112808">
                <a:moveTo>
                  <a:pt x="0" y="250166"/>
                </a:moveTo>
                <a:lnTo>
                  <a:pt x="51759" y="198408"/>
                </a:lnTo>
                <a:lnTo>
                  <a:pt x="189781" y="198408"/>
                </a:lnTo>
                <a:lnTo>
                  <a:pt x="181155" y="362309"/>
                </a:lnTo>
                <a:lnTo>
                  <a:pt x="103517" y="439947"/>
                </a:lnTo>
                <a:lnTo>
                  <a:pt x="155276" y="586596"/>
                </a:lnTo>
                <a:lnTo>
                  <a:pt x="103517" y="888521"/>
                </a:lnTo>
                <a:lnTo>
                  <a:pt x="327804" y="1112808"/>
                </a:lnTo>
                <a:lnTo>
                  <a:pt x="508959" y="1035170"/>
                </a:lnTo>
                <a:lnTo>
                  <a:pt x="707366" y="897147"/>
                </a:lnTo>
                <a:lnTo>
                  <a:pt x="543464" y="862642"/>
                </a:lnTo>
                <a:lnTo>
                  <a:pt x="483080" y="983411"/>
                </a:lnTo>
                <a:lnTo>
                  <a:pt x="353683" y="871268"/>
                </a:lnTo>
                <a:lnTo>
                  <a:pt x="345057" y="690113"/>
                </a:lnTo>
                <a:lnTo>
                  <a:pt x="189781" y="603849"/>
                </a:lnTo>
                <a:lnTo>
                  <a:pt x="215661" y="534838"/>
                </a:lnTo>
                <a:lnTo>
                  <a:pt x="405442" y="707366"/>
                </a:lnTo>
                <a:lnTo>
                  <a:pt x="560717" y="690113"/>
                </a:lnTo>
                <a:lnTo>
                  <a:pt x="681487" y="698740"/>
                </a:lnTo>
                <a:lnTo>
                  <a:pt x="655608" y="586596"/>
                </a:lnTo>
                <a:lnTo>
                  <a:pt x="508959" y="439947"/>
                </a:lnTo>
                <a:lnTo>
                  <a:pt x="267419" y="258793"/>
                </a:lnTo>
                <a:lnTo>
                  <a:pt x="422695" y="103517"/>
                </a:lnTo>
                <a:lnTo>
                  <a:pt x="388189" y="25879"/>
                </a:lnTo>
                <a:lnTo>
                  <a:pt x="224287" y="138023"/>
                </a:lnTo>
                <a:lnTo>
                  <a:pt x="120770" y="0"/>
                </a:lnTo>
                <a:lnTo>
                  <a:pt x="0" y="250166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4" name="Frihåndsform 63"/>
          <p:cNvSpPr/>
          <p:nvPr/>
        </p:nvSpPr>
        <p:spPr>
          <a:xfrm>
            <a:off x="534988" y="1984375"/>
            <a:ext cx="733425" cy="904875"/>
          </a:xfrm>
          <a:custGeom>
            <a:avLst/>
            <a:gdLst>
              <a:gd name="connsiteX0" fmla="*/ 25879 w 733245"/>
              <a:gd name="connsiteY0" fmla="*/ 129396 h 905774"/>
              <a:gd name="connsiteX1" fmla="*/ 94890 w 733245"/>
              <a:gd name="connsiteY1" fmla="*/ 232913 h 905774"/>
              <a:gd name="connsiteX2" fmla="*/ 138022 w 733245"/>
              <a:gd name="connsiteY2" fmla="*/ 396815 h 905774"/>
              <a:gd name="connsiteX3" fmla="*/ 146649 w 733245"/>
              <a:gd name="connsiteY3" fmla="*/ 552091 h 905774"/>
              <a:gd name="connsiteX4" fmla="*/ 103517 w 733245"/>
              <a:gd name="connsiteY4" fmla="*/ 603849 h 905774"/>
              <a:gd name="connsiteX5" fmla="*/ 69011 w 733245"/>
              <a:gd name="connsiteY5" fmla="*/ 655608 h 905774"/>
              <a:gd name="connsiteX6" fmla="*/ 0 w 733245"/>
              <a:gd name="connsiteY6" fmla="*/ 733245 h 905774"/>
              <a:gd name="connsiteX7" fmla="*/ 155275 w 733245"/>
              <a:gd name="connsiteY7" fmla="*/ 862642 h 905774"/>
              <a:gd name="connsiteX8" fmla="*/ 284671 w 733245"/>
              <a:gd name="connsiteY8" fmla="*/ 828136 h 905774"/>
              <a:gd name="connsiteX9" fmla="*/ 422694 w 733245"/>
              <a:gd name="connsiteY9" fmla="*/ 810883 h 905774"/>
              <a:gd name="connsiteX10" fmla="*/ 483079 w 733245"/>
              <a:gd name="connsiteY10" fmla="*/ 897147 h 905774"/>
              <a:gd name="connsiteX11" fmla="*/ 733245 w 733245"/>
              <a:gd name="connsiteY11" fmla="*/ 905774 h 905774"/>
              <a:gd name="connsiteX12" fmla="*/ 733245 w 733245"/>
              <a:gd name="connsiteY12" fmla="*/ 767751 h 905774"/>
              <a:gd name="connsiteX13" fmla="*/ 733245 w 733245"/>
              <a:gd name="connsiteY13" fmla="*/ 690113 h 905774"/>
              <a:gd name="connsiteX14" fmla="*/ 698739 w 733245"/>
              <a:gd name="connsiteY14" fmla="*/ 603849 h 905774"/>
              <a:gd name="connsiteX15" fmla="*/ 586596 w 733245"/>
              <a:gd name="connsiteY15" fmla="*/ 690113 h 905774"/>
              <a:gd name="connsiteX16" fmla="*/ 483079 w 733245"/>
              <a:gd name="connsiteY16" fmla="*/ 569344 h 905774"/>
              <a:gd name="connsiteX17" fmla="*/ 491705 w 733245"/>
              <a:gd name="connsiteY17" fmla="*/ 379562 h 905774"/>
              <a:gd name="connsiteX18" fmla="*/ 284671 w 733245"/>
              <a:gd name="connsiteY18" fmla="*/ 232913 h 905774"/>
              <a:gd name="connsiteX19" fmla="*/ 94890 w 733245"/>
              <a:gd name="connsiteY19" fmla="*/ 0 h 905774"/>
              <a:gd name="connsiteX20" fmla="*/ 17253 w 733245"/>
              <a:gd name="connsiteY20" fmla="*/ 43132 h 905774"/>
              <a:gd name="connsiteX21" fmla="*/ 17253 w 733245"/>
              <a:gd name="connsiteY21" fmla="*/ 43132 h 90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3245" h="905774">
                <a:moveTo>
                  <a:pt x="25879" y="129396"/>
                </a:moveTo>
                <a:lnTo>
                  <a:pt x="94890" y="232913"/>
                </a:lnTo>
                <a:lnTo>
                  <a:pt x="138022" y="396815"/>
                </a:lnTo>
                <a:lnTo>
                  <a:pt x="146649" y="552091"/>
                </a:lnTo>
                <a:lnTo>
                  <a:pt x="103517" y="603849"/>
                </a:lnTo>
                <a:lnTo>
                  <a:pt x="69011" y="655608"/>
                </a:lnTo>
                <a:lnTo>
                  <a:pt x="0" y="733245"/>
                </a:lnTo>
                <a:lnTo>
                  <a:pt x="155275" y="862642"/>
                </a:lnTo>
                <a:lnTo>
                  <a:pt x="284671" y="828136"/>
                </a:lnTo>
                <a:lnTo>
                  <a:pt x="422694" y="810883"/>
                </a:lnTo>
                <a:lnTo>
                  <a:pt x="483079" y="897147"/>
                </a:lnTo>
                <a:lnTo>
                  <a:pt x="733245" y="905774"/>
                </a:lnTo>
                <a:lnTo>
                  <a:pt x="733245" y="767751"/>
                </a:lnTo>
                <a:lnTo>
                  <a:pt x="733245" y="690113"/>
                </a:lnTo>
                <a:lnTo>
                  <a:pt x="698739" y="603849"/>
                </a:lnTo>
                <a:lnTo>
                  <a:pt x="586596" y="690113"/>
                </a:lnTo>
                <a:lnTo>
                  <a:pt x="483079" y="569344"/>
                </a:lnTo>
                <a:lnTo>
                  <a:pt x="491705" y="379562"/>
                </a:lnTo>
                <a:lnTo>
                  <a:pt x="284671" y="232913"/>
                </a:lnTo>
                <a:lnTo>
                  <a:pt x="94890" y="0"/>
                </a:lnTo>
                <a:lnTo>
                  <a:pt x="17253" y="43132"/>
                </a:lnTo>
                <a:lnTo>
                  <a:pt x="17253" y="43132"/>
                </a:lnTo>
              </a:path>
            </a:pathLst>
          </a:custGeom>
          <a:solidFill>
            <a:srgbClr val="7030A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3" name="Frihåndsform 62"/>
          <p:cNvSpPr/>
          <p:nvPr/>
        </p:nvSpPr>
        <p:spPr>
          <a:xfrm>
            <a:off x="595313" y="1708150"/>
            <a:ext cx="206375" cy="223838"/>
          </a:xfrm>
          <a:custGeom>
            <a:avLst/>
            <a:gdLst>
              <a:gd name="connsiteX0" fmla="*/ 0 w 207034"/>
              <a:gd name="connsiteY0" fmla="*/ 94891 h 224287"/>
              <a:gd name="connsiteX1" fmla="*/ 60385 w 207034"/>
              <a:gd name="connsiteY1" fmla="*/ 0 h 224287"/>
              <a:gd name="connsiteX2" fmla="*/ 207034 w 207034"/>
              <a:gd name="connsiteY2" fmla="*/ 94891 h 224287"/>
              <a:gd name="connsiteX3" fmla="*/ 155276 w 207034"/>
              <a:gd name="connsiteY3" fmla="*/ 224287 h 224287"/>
              <a:gd name="connsiteX4" fmla="*/ 0 w 207034"/>
              <a:gd name="connsiteY4" fmla="*/ 94891 h 22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34" h="224287">
                <a:moveTo>
                  <a:pt x="0" y="94891"/>
                </a:moveTo>
                <a:lnTo>
                  <a:pt x="60385" y="0"/>
                </a:lnTo>
                <a:lnTo>
                  <a:pt x="207034" y="94891"/>
                </a:lnTo>
                <a:lnTo>
                  <a:pt x="155276" y="224287"/>
                </a:lnTo>
                <a:lnTo>
                  <a:pt x="0" y="94891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1130300" y="1755775"/>
            <a:ext cx="350838" cy="323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930275" y="2151063"/>
            <a:ext cx="349250" cy="323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1357313" y="2044700"/>
            <a:ext cx="350837" cy="323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1568450" y="2381250"/>
            <a:ext cx="350838" cy="323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1177925" y="2393950"/>
            <a:ext cx="350838" cy="323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1731963" y="2049463"/>
            <a:ext cx="349250" cy="323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1538288" y="1717675"/>
            <a:ext cx="349250" cy="323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4" name="Ellipse 13"/>
          <p:cNvSpPr/>
          <p:nvPr/>
        </p:nvSpPr>
        <p:spPr>
          <a:xfrm>
            <a:off x="1374775" y="1579563"/>
            <a:ext cx="238125" cy="219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5" name="Ellipse 14"/>
          <p:cNvSpPr/>
          <p:nvPr/>
        </p:nvSpPr>
        <p:spPr>
          <a:xfrm>
            <a:off x="771525" y="1803400"/>
            <a:ext cx="349250" cy="323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6" name="Ellipse 15"/>
          <p:cNvSpPr/>
          <p:nvPr/>
        </p:nvSpPr>
        <p:spPr>
          <a:xfrm>
            <a:off x="703263" y="2430463"/>
            <a:ext cx="349250" cy="323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7" name="Ellipse 16"/>
          <p:cNvSpPr/>
          <p:nvPr/>
        </p:nvSpPr>
        <p:spPr>
          <a:xfrm>
            <a:off x="555625" y="2128838"/>
            <a:ext cx="349250" cy="323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9" name="Ellipse 18"/>
          <p:cNvSpPr/>
          <p:nvPr/>
        </p:nvSpPr>
        <p:spPr>
          <a:xfrm>
            <a:off x="563563" y="1489075"/>
            <a:ext cx="350837" cy="323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0" name="Ellipse 19"/>
          <p:cNvSpPr/>
          <p:nvPr/>
        </p:nvSpPr>
        <p:spPr>
          <a:xfrm>
            <a:off x="509588" y="1824038"/>
            <a:ext cx="263525" cy="298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1" name="Ellipse 20"/>
          <p:cNvSpPr/>
          <p:nvPr/>
        </p:nvSpPr>
        <p:spPr>
          <a:xfrm>
            <a:off x="982663" y="1546225"/>
            <a:ext cx="238125" cy="2206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2" name="Ellipse 21"/>
          <p:cNvSpPr/>
          <p:nvPr/>
        </p:nvSpPr>
        <p:spPr>
          <a:xfrm>
            <a:off x="517525" y="2668588"/>
            <a:ext cx="238125" cy="219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3" name="Ellipse 22"/>
          <p:cNvSpPr/>
          <p:nvPr/>
        </p:nvSpPr>
        <p:spPr>
          <a:xfrm>
            <a:off x="992188" y="2647950"/>
            <a:ext cx="236537" cy="2206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4" name="Ellipse 23"/>
          <p:cNvSpPr/>
          <p:nvPr/>
        </p:nvSpPr>
        <p:spPr>
          <a:xfrm>
            <a:off x="1901825" y="1803400"/>
            <a:ext cx="238125" cy="219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5" name="Ellipse 24"/>
          <p:cNvSpPr/>
          <p:nvPr/>
        </p:nvSpPr>
        <p:spPr>
          <a:xfrm>
            <a:off x="1204913" y="1404938"/>
            <a:ext cx="238125" cy="219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6" name="Ellipse 25"/>
          <p:cNvSpPr/>
          <p:nvPr/>
        </p:nvSpPr>
        <p:spPr>
          <a:xfrm>
            <a:off x="1760538" y="1416050"/>
            <a:ext cx="349250" cy="323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7" name="Ellipse 26"/>
          <p:cNvSpPr/>
          <p:nvPr/>
        </p:nvSpPr>
        <p:spPr>
          <a:xfrm>
            <a:off x="1481138" y="1438275"/>
            <a:ext cx="168275" cy="1333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8" name="Ellipse 27"/>
          <p:cNvSpPr/>
          <p:nvPr/>
        </p:nvSpPr>
        <p:spPr>
          <a:xfrm>
            <a:off x="1597025" y="1546225"/>
            <a:ext cx="169863" cy="1555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9" name="Ellipse 28"/>
          <p:cNvSpPr/>
          <p:nvPr/>
        </p:nvSpPr>
        <p:spPr>
          <a:xfrm>
            <a:off x="868363" y="1404938"/>
            <a:ext cx="169862" cy="153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0" name="Ellipse 29"/>
          <p:cNvSpPr/>
          <p:nvPr/>
        </p:nvSpPr>
        <p:spPr>
          <a:xfrm>
            <a:off x="1381125" y="2709863"/>
            <a:ext cx="169863" cy="153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1" name="Ellipse 30"/>
          <p:cNvSpPr/>
          <p:nvPr/>
        </p:nvSpPr>
        <p:spPr>
          <a:xfrm flipV="1">
            <a:off x="1609725" y="2727325"/>
            <a:ext cx="201613" cy="141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2" name="Ellipse 31"/>
          <p:cNvSpPr/>
          <p:nvPr/>
        </p:nvSpPr>
        <p:spPr>
          <a:xfrm flipV="1">
            <a:off x="1892300" y="2617788"/>
            <a:ext cx="200025" cy="2174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3" name="Ellipse 32"/>
          <p:cNvSpPr/>
          <p:nvPr/>
        </p:nvSpPr>
        <p:spPr>
          <a:xfrm flipV="1">
            <a:off x="1943100" y="2359025"/>
            <a:ext cx="200025" cy="2174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114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sz="2400" smtClean="0"/>
              <a:t>Patchy cemented sst model, 2-step HS modeling: </a:t>
            </a:r>
            <a:br>
              <a:rPr lang="nb-NO" sz="2400" smtClean="0"/>
            </a:br>
            <a:r>
              <a:rPr lang="nb-NO" sz="2400" smtClean="0"/>
              <a:t>1) </a:t>
            </a:r>
            <a:r>
              <a:rPr lang="nb-NO" sz="2400" smtClean="0">
                <a:solidFill>
                  <a:srgbClr val="7030A0"/>
                </a:solidFill>
              </a:rPr>
              <a:t>MUHS</a:t>
            </a:r>
            <a:r>
              <a:rPr lang="nb-NO" sz="2400" smtClean="0"/>
              <a:t> at High-por end-member, </a:t>
            </a:r>
            <a:br>
              <a:rPr lang="nb-NO" sz="2400" smtClean="0"/>
            </a:br>
            <a:r>
              <a:rPr lang="nb-NO" sz="2400" smtClean="0"/>
              <a:t>2)MLHS from high-por to mineral point.  </a:t>
            </a:r>
          </a:p>
        </p:txBody>
      </p:sp>
      <p:sp>
        <p:nvSpPr>
          <p:cNvPr id="34" name="Rektangel 33"/>
          <p:cNvSpPr/>
          <p:nvPr/>
        </p:nvSpPr>
        <p:spPr>
          <a:xfrm>
            <a:off x="498475" y="3416300"/>
            <a:ext cx="1624013" cy="1466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5" name="Ellipse 34"/>
          <p:cNvSpPr/>
          <p:nvPr/>
        </p:nvSpPr>
        <p:spPr>
          <a:xfrm>
            <a:off x="1109663" y="3786188"/>
            <a:ext cx="347662" cy="309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6" name="Ellipse 35"/>
          <p:cNvSpPr/>
          <p:nvPr/>
        </p:nvSpPr>
        <p:spPr>
          <a:xfrm>
            <a:off x="909638" y="4165600"/>
            <a:ext cx="349250" cy="309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7" name="Ellipse 36"/>
          <p:cNvSpPr/>
          <p:nvPr/>
        </p:nvSpPr>
        <p:spPr>
          <a:xfrm>
            <a:off x="1335088" y="4064000"/>
            <a:ext cx="349250" cy="309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8" name="Ellipse 37"/>
          <p:cNvSpPr/>
          <p:nvPr/>
        </p:nvSpPr>
        <p:spPr>
          <a:xfrm>
            <a:off x="1546225" y="4386263"/>
            <a:ext cx="347663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9" name="Ellipse 38"/>
          <p:cNvSpPr/>
          <p:nvPr/>
        </p:nvSpPr>
        <p:spPr>
          <a:xfrm>
            <a:off x="1157288" y="4397375"/>
            <a:ext cx="349250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0" name="Ellipse 39"/>
          <p:cNvSpPr/>
          <p:nvPr/>
        </p:nvSpPr>
        <p:spPr>
          <a:xfrm>
            <a:off x="1708150" y="4067175"/>
            <a:ext cx="347663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1" name="Ellipse 40"/>
          <p:cNvSpPr/>
          <p:nvPr/>
        </p:nvSpPr>
        <p:spPr>
          <a:xfrm>
            <a:off x="1514475" y="3748088"/>
            <a:ext cx="349250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2" name="Ellipse 41"/>
          <p:cNvSpPr/>
          <p:nvPr/>
        </p:nvSpPr>
        <p:spPr>
          <a:xfrm>
            <a:off x="1352550" y="3614738"/>
            <a:ext cx="236538" cy="212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3" name="Ellipse 42"/>
          <p:cNvSpPr/>
          <p:nvPr/>
        </p:nvSpPr>
        <p:spPr>
          <a:xfrm>
            <a:off x="752475" y="3830638"/>
            <a:ext cx="347663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4" name="Ellipse 43"/>
          <p:cNvSpPr/>
          <p:nvPr/>
        </p:nvSpPr>
        <p:spPr>
          <a:xfrm>
            <a:off x="684213" y="4432300"/>
            <a:ext cx="349250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5" name="Ellipse 44"/>
          <p:cNvSpPr/>
          <p:nvPr/>
        </p:nvSpPr>
        <p:spPr>
          <a:xfrm>
            <a:off x="538163" y="4143375"/>
            <a:ext cx="347662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6" name="Ellipse 45"/>
          <p:cNvSpPr/>
          <p:nvPr/>
        </p:nvSpPr>
        <p:spPr>
          <a:xfrm>
            <a:off x="546100" y="3529013"/>
            <a:ext cx="349250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7" name="Ellipse 46"/>
          <p:cNvSpPr/>
          <p:nvPr/>
        </p:nvSpPr>
        <p:spPr>
          <a:xfrm>
            <a:off x="492125" y="3849688"/>
            <a:ext cx="261938" cy="287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8" name="Ellipse 47"/>
          <p:cNvSpPr/>
          <p:nvPr/>
        </p:nvSpPr>
        <p:spPr>
          <a:xfrm>
            <a:off x="963613" y="3584575"/>
            <a:ext cx="236537" cy="2111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9" name="Ellipse 48"/>
          <p:cNvSpPr/>
          <p:nvPr/>
        </p:nvSpPr>
        <p:spPr>
          <a:xfrm>
            <a:off x="500063" y="4660900"/>
            <a:ext cx="236537" cy="2111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0" name="Ellipse 49"/>
          <p:cNvSpPr/>
          <p:nvPr/>
        </p:nvSpPr>
        <p:spPr>
          <a:xfrm>
            <a:off x="971550" y="4641850"/>
            <a:ext cx="236538" cy="2111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1" name="Ellipse 50"/>
          <p:cNvSpPr/>
          <p:nvPr/>
        </p:nvSpPr>
        <p:spPr>
          <a:xfrm>
            <a:off x="1876425" y="3830638"/>
            <a:ext cx="236538" cy="211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2" name="Ellipse 51"/>
          <p:cNvSpPr/>
          <p:nvPr/>
        </p:nvSpPr>
        <p:spPr>
          <a:xfrm>
            <a:off x="1184275" y="3448050"/>
            <a:ext cx="236538" cy="2111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3" name="Ellipse 52"/>
          <p:cNvSpPr/>
          <p:nvPr/>
        </p:nvSpPr>
        <p:spPr>
          <a:xfrm>
            <a:off x="1736725" y="3459163"/>
            <a:ext cx="347663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4" name="Ellipse 53"/>
          <p:cNvSpPr/>
          <p:nvPr/>
        </p:nvSpPr>
        <p:spPr>
          <a:xfrm>
            <a:off x="1457325" y="3479800"/>
            <a:ext cx="169863" cy="1285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5" name="Ellipse 54"/>
          <p:cNvSpPr/>
          <p:nvPr/>
        </p:nvSpPr>
        <p:spPr>
          <a:xfrm>
            <a:off x="1574800" y="3584575"/>
            <a:ext cx="168275" cy="1476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6" name="Ellipse 55"/>
          <p:cNvSpPr/>
          <p:nvPr/>
        </p:nvSpPr>
        <p:spPr>
          <a:xfrm>
            <a:off x="849313" y="3448050"/>
            <a:ext cx="168275" cy="1476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7" name="Ellipse 56"/>
          <p:cNvSpPr/>
          <p:nvPr/>
        </p:nvSpPr>
        <p:spPr>
          <a:xfrm>
            <a:off x="1358900" y="4700588"/>
            <a:ext cx="169863" cy="149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8" name="Ellipse 57"/>
          <p:cNvSpPr/>
          <p:nvPr/>
        </p:nvSpPr>
        <p:spPr>
          <a:xfrm flipV="1">
            <a:off x="1587500" y="4718050"/>
            <a:ext cx="200025" cy="1349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9" name="Ellipse 58"/>
          <p:cNvSpPr/>
          <p:nvPr/>
        </p:nvSpPr>
        <p:spPr>
          <a:xfrm flipV="1">
            <a:off x="1868488" y="4613275"/>
            <a:ext cx="198437" cy="2079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0" name="Ellipse 59"/>
          <p:cNvSpPr/>
          <p:nvPr/>
        </p:nvSpPr>
        <p:spPr>
          <a:xfrm flipV="1">
            <a:off x="1917700" y="4364038"/>
            <a:ext cx="200025" cy="2095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1" name="Ellipse 70"/>
          <p:cNvSpPr/>
          <p:nvPr/>
        </p:nvSpPr>
        <p:spPr>
          <a:xfrm>
            <a:off x="1123950" y="5611813"/>
            <a:ext cx="349250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2" name="Ellipse 71"/>
          <p:cNvSpPr/>
          <p:nvPr/>
        </p:nvSpPr>
        <p:spPr>
          <a:xfrm>
            <a:off x="923925" y="5991225"/>
            <a:ext cx="349250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3" name="Ellipse 72"/>
          <p:cNvSpPr/>
          <p:nvPr/>
        </p:nvSpPr>
        <p:spPr>
          <a:xfrm>
            <a:off x="1349375" y="5889625"/>
            <a:ext cx="349250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4" name="Ellipse 73"/>
          <p:cNvSpPr/>
          <p:nvPr/>
        </p:nvSpPr>
        <p:spPr>
          <a:xfrm>
            <a:off x="1560513" y="6211888"/>
            <a:ext cx="347662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5" name="Ellipse 74"/>
          <p:cNvSpPr/>
          <p:nvPr/>
        </p:nvSpPr>
        <p:spPr>
          <a:xfrm>
            <a:off x="1171575" y="6223000"/>
            <a:ext cx="349250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6" name="Ellipse 75"/>
          <p:cNvSpPr/>
          <p:nvPr/>
        </p:nvSpPr>
        <p:spPr>
          <a:xfrm>
            <a:off x="1722438" y="5892800"/>
            <a:ext cx="347662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7" name="Ellipse 76"/>
          <p:cNvSpPr/>
          <p:nvPr/>
        </p:nvSpPr>
        <p:spPr>
          <a:xfrm>
            <a:off x="1528763" y="5573713"/>
            <a:ext cx="349250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8" name="Ellipse 77"/>
          <p:cNvSpPr/>
          <p:nvPr/>
        </p:nvSpPr>
        <p:spPr>
          <a:xfrm>
            <a:off x="1366838" y="5441950"/>
            <a:ext cx="236537" cy="2111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9" name="Ellipse 78"/>
          <p:cNvSpPr/>
          <p:nvPr/>
        </p:nvSpPr>
        <p:spPr>
          <a:xfrm>
            <a:off x="766763" y="5656263"/>
            <a:ext cx="349250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0" name="Ellipse 79"/>
          <p:cNvSpPr/>
          <p:nvPr/>
        </p:nvSpPr>
        <p:spPr>
          <a:xfrm>
            <a:off x="698500" y="6259513"/>
            <a:ext cx="349250" cy="309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1" name="Ellipse 80"/>
          <p:cNvSpPr/>
          <p:nvPr/>
        </p:nvSpPr>
        <p:spPr>
          <a:xfrm>
            <a:off x="552450" y="5969000"/>
            <a:ext cx="347663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2" name="Ellipse 81"/>
          <p:cNvSpPr/>
          <p:nvPr/>
        </p:nvSpPr>
        <p:spPr>
          <a:xfrm>
            <a:off x="560388" y="5354638"/>
            <a:ext cx="349250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3" name="Ellipse 82"/>
          <p:cNvSpPr/>
          <p:nvPr/>
        </p:nvSpPr>
        <p:spPr>
          <a:xfrm>
            <a:off x="506413" y="5675313"/>
            <a:ext cx="261937" cy="288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4" name="Ellipse 83"/>
          <p:cNvSpPr/>
          <p:nvPr/>
        </p:nvSpPr>
        <p:spPr>
          <a:xfrm>
            <a:off x="977900" y="5410200"/>
            <a:ext cx="236538" cy="2111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5" name="Ellipse 84"/>
          <p:cNvSpPr/>
          <p:nvPr/>
        </p:nvSpPr>
        <p:spPr>
          <a:xfrm>
            <a:off x="514350" y="6488113"/>
            <a:ext cx="236538" cy="211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6" name="Ellipse 85"/>
          <p:cNvSpPr/>
          <p:nvPr/>
        </p:nvSpPr>
        <p:spPr>
          <a:xfrm>
            <a:off x="985838" y="6467475"/>
            <a:ext cx="236537" cy="2111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7" name="Ellipse 86"/>
          <p:cNvSpPr/>
          <p:nvPr/>
        </p:nvSpPr>
        <p:spPr>
          <a:xfrm>
            <a:off x="1890713" y="5656263"/>
            <a:ext cx="236537" cy="211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8" name="Ellipse 87"/>
          <p:cNvSpPr/>
          <p:nvPr/>
        </p:nvSpPr>
        <p:spPr>
          <a:xfrm>
            <a:off x="1198563" y="5273675"/>
            <a:ext cx="236537" cy="2111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9" name="Ellipse 88"/>
          <p:cNvSpPr/>
          <p:nvPr/>
        </p:nvSpPr>
        <p:spPr>
          <a:xfrm>
            <a:off x="1751013" y="5284788"/>
            <a:ext cx="347662" cy="311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0" name="Ellipse 89"/>
          <p:cNvSpPr/>
          <p:nvPr/>
        </p:nvSpPr>
        <p:spPr>
          <a:xfrm>
            <a:off x="1473200" y="5307013"/>
            <a:ext cx="168275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1" name="Ellipse 90"/>
          <p:cNvSpPr/>
          <p:nvPr/>
        </p:nvSpPr>
        <p:spPr>
          <a:xfrm>
            <a:off x="1589088" y="5410200"/>
            <a:ext cx="168275" cy="149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2" name="Ellipse 91"/>
          <p:cNvSpPr/>
          <p:nvPr/>
        </p:nvSpPr>
        <p:spPr>
          <a:xfrm>
            <a:off x="863600" y="5273675"/>
            <a:ext cx="168275" cy="1476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3" name="Ellipse 92"/>
          <p:cNvSpPr/>
          <p:nvPr/>
        </p:nvSpPr>
        <p:spPr>
          <a:xfrm>
            <a:off x="1373188" y="6526213"/>
            <a:ext cx="169862" cy="149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4" name="Ellipse 93"/>
          <p:cNvSpPr/>
          <p:nvPr/>
        </p:nvSpPr>
        <p:spPr>
          <a:xfrm flipV="1">
            <a:off x="1601788" y="6543675"/>
            <a:ext cx="200025" cy="1349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5" name="Ellipse 94"/>
          <p:cNvSpPr/>
          <p:nvPr/>
        </p:nvSpPr>
        <p:spPr>
          <a:xfrm flipV="1">
            <a:off x="1882775" y="6438900"/>
            <a:ext cx="198438" cy="2095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6" name="Ellipse 95"/>
          <p:cNvSpPr/>
          <p:nvPr/>
        </p:nvSpPr>
        <p:spPr>
          <a:xfrm flipV="1">
            <a:off x="1931988" y="6189663"/>
            <a:ext cx="200025" cy="2095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168" name="TekstSylinder 101"/>
          <p:cNvSpPr txBox="1">
            <a:spLocks noChangeArrowheads="1"/>
          </p:cNvSpPr>
          <p:nvPr/>
        </p:nvSpPr>
        <p:spPr bwMode="auto">
          <a:xfrm>
            <a:off x="2173288" y="1577975"/>
            <a:ext cx="20574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Cemented sst</a:t>
            </a:r>
          </a:p>
          <a:p>
            <a:r>
              <a:rPr lang="nb-NO"/>
              <a:t>(10% cement)</a:t>
            </a:r>
          </a:p>
          <a:p>
            <a:r>
              <a:rPr lang="nb-NO"/>
              <a:t>Por=Porc-Vcem</a:t>
            </a:r>
          </a:p>
          <a:p>
            <a:r>
              <a:rPr lang="nb-NO"/>
              <a:t>No pressure sens.</a:t>
            </a:r>
          </a:p>
        </p:txBody>
      </p:sp>
      <p:sp>
        <p:nvSpPr>
          <p:cNvPr id="3169" name="TekstSylinder 102"/>
          <p:cNvSpPr txBox="1">
            <a:spLocks noChangeArrowheads="1"/>
          </p:cNvSpPr>
          <p:nvPr/>
        </p:nvSpPr>
        <p:spPr bwMode="auto">
          <a:xfrm>
            <a:off x="2111375" y="3689350"/>
            <a:ext cx="1889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Uncons. sand</a:t>
            </a:r>
          </a:p>
          <a:p>
            <a:r>
              <a:rPr lang="nb-NO"/>
              <a:t>(0% cement)</a:t>
            </a:r>
          </a:p>
          <a:p>
            <a:r>
              <a:rPr lang="nb-NO"/>
              <a:t>Por=Porc</a:t>
            </a:r>
          </a:p>
          <a:p>
            <a:r>
              <a:rPr lang="nb-NO"/>
              <a:t>Pressure via HM</a:t>
            </a:r>
          </a:p>
        </p:txBody>
      </p:sp>
      <p:sp>
        <p:nvSpPr>
          <p:cNvPr id="3170" name="TekstSylinder 103"/>
          <p:cNvSpPr txBox="1">
            <a:spLocks noChangeArrowheads="1"/>
          </p:cNvSpPr>
          <p:nvPr/>
        </p:nvSpPr>
        <p:spPr bwMode="auto">
          <a:xfrm>
            <a:off x="2141538" y="5402263"/>
            <a:ext cx="4479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Patchy cemented sst (</a:t>
            </a:r>
            <a:r>
              <a:rPr lang="nb-NO">
                <a:solidFill>
                  <a:srgbClr val="7030A0"/>
                </a:solidFill>
              </a:rPr>
              <a:t>connected patches</a:t>
            </a:r>
            <a:r>
              <a:rPr lang="nb-NO"/>
              <a:t>)</a:t>
            </a:r>
          </a:p>
          <a:p>
            <a:r>
              <a:rPr lang="nb-NO"/>
              <a:t>(f % cemented rock, 1-f % unc.sand)</a:t>
            </a:r>
          </a:p>
          <a:p>
            <a:r>
              <a:rPr lang="nb-NO"/>
              <a:t>Por=f x (Porc-Vcem) + (1-f) x Porc</a:t>
            </a:r>
          </a:p>
          <a:p>
            <a:r>
              <a:rPr lang="nb-NO"/>
              <a:t>Pressure via HM for unc. sand fraction</a:t>
            </a:r>
          </a:p>
        </p:txBody>
      </p:sp>
      <p:sp>
        <p:nvSpPr>
          <p:cNvPr id="3171" name="TekstSylinder 104"/>
          <p:cNvSpPr txBox="1">
            <a:spLocks noChangeArrowheads="1"/>
          </p:cNvSpPr>
          <p:nvPr/>
        </p:nvSpPr>
        <p:spPr bwMode="auto">
          <a:xfrm>
            <a:off x="5986463" y="3451225"/>
            <a:ext cx="195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i="1">
                <a:solidFill>
                  <a:srgbClr val="0000FF"/>
                </a:solidFill>
              </a:rPr>
              <a:t>Stiff bound (10% cem)</a:t>
            </a:r>
          </a:p>
        </p:txBody>
      </p:sp>
      <p:sp>
        <p:nvSpPr>
          <p:cNvPr id="3172" name="TekstSylinder 105"/>
          <p:cNvSpPr txBox="1">
            <a:spLocks noChangeArrowheads="1"/>
          </p:cNvSpPr>
          <p:nvPr/>
        </p:nvSpPr>
        <p:spPr bwMode="auto">
          <a:xfrm>
            <a:off x="4656138" y="4487863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i="1">
                <a:solidFill>
                  <a:srgbClr val="FF0000"/>
                </a:solidFill>
              </a:rPr>
              <a:t>Soft bound (10MPa)</a:t>
            </a:r>
          </a:p>
        </p:txBody>
      </p:sp>
      <p:sp>
        <p:nvSpPr>
          <p:cNvPr id="3173" name="TekstSylinder 106"/>
          <p:cNvSpPr txBox="1">
            <a:spLocks noChangeArrowheads="1"/>
          </p:cNvSpPr>
          <p:nvPr/>
        </p:nvSpPr>
        <p:spPr bwMode="auto">
          <a:xfrm>
            <a:off x="4503738" y="1984375"/>
            <a:ext cx="1208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i="1"/>
              <a:t>Mineral point</a:t>
            </a:r>
          </a:p>
        </p:txBody>
      </p:sp>
      <p:sp>
        <p:nvSpPr>
          <p:cNvPr id="108" name="TekstSylinder 107"/>
          <p:cNvSpPr txBox="1"/>
          <p:nvPr/>
        </p:nvSpPr>
        <p:spPr>
          <a:xfrm>
            <a:off x="6769100" y="3749675"/>
            <a:ext cx="15970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400" i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Cem</a:t>
            </a:r>
            <a:r>
              <a:rPr lang="nb-NO" sz="1400" i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. sst </a:t>
            </a:r>
            <a:r>
              <a:rPr lang="nb-NO" sz="1400" i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high-por</a:t>
            </a:r>
            <a:endParaRPr lang="nb-NO" sz="1400" i="1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175" name="TekstSylinder 108"/>
          <p:cNvSpPr txBox="1">
            <a:spLocks noChangeArrowheads="1"/>
          </p:cNvSpPr>
          <p:nvPr/>
        </p:nvSpPr>
        <p:spPr bwMode="auto">
          <a:xfrm>
            <a:off x="7205663" y="5067300"/>
            <a:ext cx="1814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i="1"/>
              <a:t>Loose sand high-por</a:t>
            </a:r>
          </a:p>
        </p:txBody>
      </p:sp>
      <p:cxnSp>
        <p:nvCxnSpPr>
          <p:cNvPr id="111" name="Rett pil 110"/>
          <p:cNvCxnSpPr/>
          <p:nvPr/>
        </p:nvCxnSpPr>
        <p:spPr>
          <a:xfrm flipV="1">
            <a:off x="7927975" y="4737100"/>
            <a:ext cx="404813" cy="396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" name="TekstSylinder 105"/>
          <p:cNvSpPr txBox="1">
            <a:spLocks noChangeArrowheads="1"/>
          </p:cNvSpPr>
          <p:nvPr/>
        </p:nvSpPr>
        <p:spPr bwMode="auto">
          <a:xfrm>
            <a:off x="8329613" y="3865563"/>
            <a:ext cx="814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FF3399"/>
                </a:solidFill>
              </a:rPr>
              <a:t>--- </a:t>
            </a:r>
            <a:r>
              <a:rPr lang="nb-NO" sz="1200">
                <a:solidFill>
                  <a:srgbClr val="FF3399"/>
                </a:solidFill>
              </a:rPr>
              <a:t>=  Contact Cement Model</a:t>
            </a:r>
          </a:p>
        </p:txBody>
      </p:sp>
      <p:sp>
        <p:nvSpPr>
          <p:cNvPr id="107" name="Ellipse 106"/>
          <p:cNvSpPr/>
          <p:nvPr/>
        </p:nvSpPr>
        <p:spPr>
          <a:xfrm>
            <a:off x="2897188" y="2779713"/>
            <a:ext cx="144462" cy="171450"/>
          </a:xfrm>
          <a:prstGeom prst="ellipse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9" name="Ellipse 108"/>
          <p:cNvSpPr/>
          <p:nvPr/>
        </p:nvSpPr>
        <p:spPr>
          <a:xfrm>
            <a:off x="2878138" y="4860925"/>
            <a:ext cx="144462" cy="1714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10" name="Ellipse 109"/>
          <p:cNvSpPr/>
          <p:nvPr/>
        </p:nvSpPr>
        <p:spPr>
          <a:xfrm>
            <a:off x="2913063" y="6553200"/>
            <a:ext cx="146050" cy="171450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22673" t="31287" r="29357" b="29373"/>
          <a:stretch>
            <a:fillRect/>
          </a:stretch>
        </p:blipFill>
        <p:spPr bwMode="auto">
          <a:xfrm>
            <a:off x="5649362" y="1836592"/>
            <a:ext cx="2734147" cy="12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5" y="2200275"/>
            <a:ext cx="4684713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smtClean="0"/>
              <a:t>HS-upper modeling for varying volume fractions (f=0:0.2:1)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2217738"/>
            <a:ext cx="448786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kstSylinder 4"/>
          <p:cNvSpPr txBox="1">
            <a:spLocks noChangeArrowheads="1"/>
          </p:cNvSpPr>
          <p:nvPr/>
        </p:nvSpPr>
        <p:spPr bwMode="auto">
          <a:xfrm>
            <a:off x="6129338" y="3159125"/>
            <a:ext cx="703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f=0.8</a:t>
            </a:r>
          </a:p>
        </p:txBody>
      </p:sp>
      <p:sp>
        <p:nvSpPr>
          <p:cNvPr id="4102" name="TekstSylinder 5"/>
          <p:cNvSpPr txBox="1">
            <a:spLocks noChangeArrowheads="1"/>
          </p:cNvSpPr>
          <p:nvPr/>
        </p:nvSpPr>
        <p:spPr bwMode="auto">
          <a:xfrm>
            <a:off x="6145213" y="3727450"/>
            <a:ext cx="704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f=0.4</a:t>
            </a:r>
          </a:p>
        </p:txBody>
      </p:sp>
      <p:sp>
        <p:nvSpPr>
          <p:cNvPr id="4103" name="TekstSylinder 6"/>
          <p:cNvSpPr txBox="1">
            <a:spLocks noChangeArrowheads="1"/>
          </p:cNvSpPr>
          <p:nvPr/>
        </p:nvSpPr>
        <p:spPr bwMode="auto">
          <a:xfrm>
            <a:off x="6143625" y="3438525"/>
            <a:ext cx="703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f=0.6</a:t>
            </a:r>
          </a:p>
        </p:txBody>
      </p:sp>
      <p:sp>
        <p:nvSpPr>
          <p:cNvPr id="4104" name="TekstSylinder 7"/>
          <p:cNvSpPr txBox="1">
            <a:spLocks noChangeArrowheads="1"/>
          </p:cNvSpPr>
          <p:nvPr/>
        </p:nvSpPr>
        <p:spPr bwMode="auto">
          <a:xfrm>
            <a:off x="6127750" y="2814638"/>
            <a:ext cx="51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f=1</a:t>
            </a:r>
          </a:p>
        </p:txBody>
      </p:sp>
      <p:sp>
        <p:nvSpPr>
          <p:cNvPr id="4105" name="TekstSylinder 8"/>
          <p:cNvSpPr txBox="1">
            <a:spLocks noChangeArrowheads="1"/>
          </p:cNvSpPr>
          <p:nvPr/>
        </p:nvSpPr>
        <p:spPr bwMode="auto">
          <a:xfrm>
            <a:off x="6137275" y="4000500"/>
            <a:ext cx="703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f=0.2</a:t>
            </a:r>
          </a:p>
        </p:txBody>
      </p:sp>
      <p:sp>
        <p:nvSpPr>
          <p:cNvPr id="4106" name="TekstSylinder 9"/>
          <p:cNvSpPr txBox="1">
            <a:spLocks noChangeArrowheads="1"/>
          </p:cNvSpPr>
          <p:nvPr/>
        </p:nvSpPr>
        <p:spPr bwMode="auto">
          <a:xfrm>
            <a:off x="6100763" y="4335463"/>
            <a:ext cx="51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f=0</a:t>
            </a:r>
          </a:p>
        </p:txBody>
      </p:sp>
      <p:sp>
        <p:nvSpPr>
          <p:cNvPr id="4107" name="TekstSylinder 12"/>
          <p:cNvSpPr txBox="1">
            <a:spLocks noChangeArrowheads="1"/>
          </p:cNvSpPr>
          <p:nvPr/>
        </p:nvSpPr>
        <p:spPr bwMode="auto">
          <a:xfrm>
            <a:off x="1700213" y="4676775"/>
            <a:ext cx="51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f=0</a:t>
            </a:r>
          </a:p>
        </p:txBody>
      </p:sp>
      <p:sp>
        <p:nvSpPr>
          <p:cNvPr id="4108" name="TekstSylinder 13"/>
          <p:cNvSpPr txBox="1">
            <a:spLocks noChangeArrowheads="1"/>
          </p:cNvSpPr>
          <p:nvPr/>
        </p:nvSpPr>
        <p:spPr bwMode="auto">
          <a:xfrm>
            <a:off x="1971675" y="3702050"/>
            <a:ext cx="512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f=1</a:t>
            </a:r>
          </a:p>
        </p:txBody>
      </p:sp>
      <p:sp>
        <p:nvSpPr>
          <p:cNvPr id="4109" name="TekstSylinder 11"/>
          <p:cNvSpPr txBox="1">
            <a:spLocks noChangeArrowheads="1"/>
          </p:cNvSpPr>
          <p:nvPr/>
        </p:nvSpPr>
        <p:spPr bwMode="auto">
          <a:xfrm>
            <a:off x="5532438" y="2173288"/>
            <a:ext cx="1423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@ Por=0.36</a:t>
            </a:r>
          </a:p>
        </p:txBody>
      </p:sp>
      <p:sp>
        <p:nvSpPr>
          <p:cNvPr id="4110" name="TekstSylinder 12"/>
          <p:cNvSpPr txBox="1">
            <a:spLocks noChangeArrowheads="1"/>
          </p:cNvSpPr>
          <p:nvPr/>
        </p:nvSpPr>
        <p:spPr bwMode="auto">
          <a:xfrm>
            <a:off x="1673225" y="2125663"/>
            <a:ext cx="175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@ Peff=10MPa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Observed</a:t>
            </a:r>
            <a:r>
              <a:rPr lang="nb-NO" dirty="0" smtClean="0"/>
              <a:t> </a:t>
            </a:r>
            <a:r>
              <a:rPr lang="nb-NO" dirty="0" err="1" smtClean="0"/>
              <a:t>timeshifts</a:t>
            </a:r>
            <a:r>
              <a:rPr lang="nb-NO" dirty="0" smtClean="0"/>
              <a:t> at Base Brent, 2004-2010</a:t>
            </a:r>
            <a:endParaRPr lang="nb-NO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 rot="16200000">
            <a:off x="3019425" y="4279901"/>
            <a:ext cx="955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b="1">
                <a:solidFill>
                  <a:schemeClr val="bg1"/>
                </a:solidFill>
              </a:rPr>
              <a:t>∆t (ms)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1" name="Picture 4" descr="3105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3930650" cy="4668838"/>
          </a:xfrm>
          <a:prstGeom prst="rect">
            <a:avLst/>
          </a:prstGeom>
          <a:noFill/>
        </p:spPr>
      </p:pic>
      <p:pic>
        <p:nvPicPr>
          <p:cNvPr id="12" name="Picture 5" descr="09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500438"/>
            <a:ext cx="474663" cy="2511425"/>
          </a:xfrm>
          <a:prstGeom prst="rect">
            <a:avLst/>
          </a:prstGeom>
          <a:noFill/>
        </p:spPr>
      </p:pic>
      <p:sp>
        <p:nvSpPr>
          <p:cNvPr id="13" name="Ellipse 12"/>
          <p:cNvSpPr/>
          <p:nvPr/>
        </p:nvSpPr>
        <p:spPr bwMode="auto">
          <a:xfrm>
            <a:off x="2684929" y="2626659"/>
            <a:ext cx="49306" cy="71717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1680881" y="3653118"/>
            <a:ext cx="49306" cy="71717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497105" y="4289613"/>
            <a:ext cx="49306" cy="71717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1963270" y="4083425"/>
            <a:ext cx="49306" cy="71717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596837" y="2578729"/>
            <a:ext cx="162963" cy="1629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Ellipse 17"/>
          <p:cNvSpPr/>
          <p:nvPr/>
        </p:nvSpPr>
        <p:spPr>
          <a:xfrm>
            <a:off x="1617552" y="3600262"/>
            <a:ext cx="162963" cy="1629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/>
          <p:cNvSpPr/>
          <p:nvPr/>
        </p:nvSpPr>
        <p:spPr>
          <a:xfrm>
            <a:off x="1434974" y="4232496"/>
            <a:ext cx="162963" cy="1629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Ellipse 19"/>
          <p:cNvSpPr/>
          <p:nvPr/>
        </p:nvSpPr>
        <p:spPr>
          <a:xfrm>
            <a:off x="1914808" y="4024266"/>
            <a:ext cx="162963" cy="1629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22" name="Content Placeholder 7"/>
          <p:cNvGraphicFramePr>
            <a:graphicFrameLocks/>
          </p:cNvGraphicFramePr>
          <p:nvPr/>
        </p:nvGraphicFramePr>
        <p:xfrm>
          <a:off x="4859636" y="2560889"/>
          <a:ext cx="3400426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213"/>
                <a:gridCol w="1700213"/>
              </a:tblGrid>
              <a:tr h="371262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Time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shift</a:t>
                      </a:r>
                      <a:r>
                        <a:rPr lang="nb-NO" baseline="0" dirty="0" smtClean="0"/>
                        <a:t> </a:t>
                      </a:r>
                    </a:p>
                    <a:p>
                      <a:r>
                        <a:rPr lang="nb-NO" baseline="0" dirty="0" smtClean="0"/>
                        <a:t>Statoil</a:t>
                      </a:r>
                    </a:p>
                    <a:p>
                      <a:r>
                        <a:rPr lang="nb-NO" baseline="0" dirty="0" smtClean="0"/>
                        <a:t>04-10 (ms)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34/8-1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34/8-5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34/8-14-A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34/8-14-S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12775" y="188913"/>
            <a:ext cx="8135938" cy="1030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Reservoir pressure development around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well 34/8-1</a:t>
            </a:r>
            <a:endParaRPr kumimoji="0" lang="nb-NO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b-NO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b="8312"/>
          <a:stretch>
            <a:fillRect/>
          </a:stretch>
        </p:blipFill>
        <p:spPr bwMode="auto">
          <a:xfrm>
            <a:off x="1079500" y="1519238"/>
            <a:ext cx="6372225" cy="3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8"/>
          <p:cNvSpPr>
            <a:spLocks/>
          </p:cNvSpPr>
          <p:nvPr/>
        </p:nvSpPr>
        <p:spPr bwMode="auto">
          <a:xfrm>
            <a:off x="3816350" y="2997200"/>
            <a:ext cx="1511300" cy="371475"/>
          </a:xfrm>
          <a:custGeom>
            <a:avLst/>
            <a:gdLst>
              <a:gd name="T0" fmla="*/ 0 w 952"/>
              <a:gd name="T1" fmla="*/ 0 h 234"/>
              <a:gd name="T2" fmla="*/ 275 w 952"/>
              <a:gd name="T3" fmla="*/ 115 h 234"/>
              <a:gd name="T4" fmla="*/ 476 w 952"/>
              <a:gd name="T5" fmla="*/ 172 h 234"/>
              <a:gd name="T6" fmla="*/ 782 w 952"/>
              <a:gd name="T7" fmla="*/ 222 h 234"/>
              <a:gd name="T8" fmla="*/ 952 w 952"/>
              <a:gd name="T9" fmla="*/ 234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2"/>
              <a:gd name="T16" fmla="*/ 0 h 234"/>
              <a:gd name="T17" fmla="*/ 952 w 952"/>
              <a:gd name="T18" fmla="*/ 234 h 2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2" h="234">
                <a:moveTo>
                  <a:pt x="0" y="0"/>
                </a:moveTo>
                <a:lnTo>
                  <a:pt x="275" y="115"/>
                </a:lnTo>
                <a:lnTo>
                  <a:pt x="476" y="172"/>
                </a:lnTo>
                <a:lnTo>
                  <a:pt x="782" y="222"/>
                </a:lnTo>
                <a:lnTo>
                  <a:pt x="952" y="23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nb-NO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4392613" y="3213100"/>
            <a:ext cx="1587" cy="1944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nb-NO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728788" y="3213100"/>
            <a:ext cx="26638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nb-NO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39825" y="3059113"/>
            <a:ext cx="792163" cy="29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200" b="1">
                <a:solidFill>
                  <a:srgbClr val="FF0000"/>
                </a:solidFill>
              </a:rPr>
              <a:t>450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5886450" y="4076700"/>
            <a:ext cx="1905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nb-NO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1728788" y="4076700"/>
            <a:ext cx="41767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nb-NO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139825" y="3924300"/>
            <a:ext cx="792163" cy="293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200" b="1">
                <a:solidFill>
                  <a:srgbClr val="FF0000"/>
                </a:solidFill>
              </a:rPr>
              <a:t>410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032250" y="4652963"/>
            <a:ext cx="720725" cy="4286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000" b="1">
                <a:solidFill>
                  <a:srgbClr val="FF0000"/>
                </a:solidFill>
              </a:rPr>
              <a:t>Seismic  2004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543550" y="4652963"/>
            <a:ext cx="720725" cy="4286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000" b="1" dirty="0" err="1" smtClean="0">
                <a:solidFill>
                  <a:srgbClr val="FF0000"/>
                </a:solidFill>
              </a:rPr>
              <a:t>Seismic</a:t>
            </a:r>
            <a:r>
              <a:rPr lang="nb-NO" sz="1000" b="1" dirty="0" smtClean="0">
                <a:solidFill>
                  <a:srgbClr val="FF0000"/>
                </a:solidFill>
              </a:rPr>
              <a:t>  2007</a:t>
            </a:r>
            <a:endParaRPr lang="nb-NO" sz="1000" b="1" dirty="0">
              <a:solidFill>
                <a:srgbClr val="FF0000"/>
              </a:solidFill>
            </a:endParaRPr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7028886" y="5055796"/>
            <a:ext cx="5657" cy="358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655628" y="5402895"/>
            <a:ext cx="720725" cy="40011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000" b="1" dirty="0" err="1" smtClean="0">
                <a:solidFill>
                  <a:srgbClr val="FF0000"/>
                </a:solidFill>
              </a:rPr>
              <a:t>Seismic</a:t>
            </a:r>
            <a:r>
              <a:rPr lang="nb-NO" sz="1000" b="1" dirty="0" smtClean="0">
                <a:solidFill>
                  <a:srgbClr val="FF0000"/>
                </a:solidFill>
              </a:rPr>
              <a:t>  2010</a:t>
            </a:r>
            <a:endParaRPr lang="nb-NO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 err="1" smtClean="0"/>
              <a:t>Pressure</a:t>
            </a:r>
            <a:r>
              <a:rPr lang="nb-NO" sz="3200" dirty="0" smtClean="0"/>
              <a:t> </a:t>
            </a:r>
            <a:r>
              <a:rPr lang="nb-NO" sz="3200" dirty="0" err="1" smtClean="0"/>
              <a:t>modeling</a:t>
            </a:r>
            <a:endParaRPr lang="nb-NO" sz="24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6901" r="8659"/>
          <a:stretch>
            <a:fillRect/>
          </a:stretch>
        </p:blipFill>
        <p:spPr bwMode="auto">
          <a:xfrm>
            <a:off x="247650" y="1704975"/>
            <a:ext cx="8626297" cy="472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Sylinder 3"/>
          <p:cNvSpPr txBox="1"/>
          <p:nvPr/>
        </p:nvSpPr>
        <p:spPr>
          <a:xfrm>
            <a:off x="7712015" y="414930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Plitho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7286445" y="4819291"/>
            <a:ext cx="72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70C0"/>
                </a:solidFill>
              </a:rPr>
              <a:t>Pfluid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6662468" y="4833668"/>
            <a:ext cx="61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C00000"/>
                </a:solidFill>
              </a:rPr>
              <a:t>Pdiff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668219" y="537425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C00000"/>
                </a:solidFill>
              </a:rPr>
              <a:t>2004</a:t>
            </a:r>
            <a:endParaRPr lang="nb-NO" sz="1200" dirty="0">
              <a:solidFill>
                <a:srgbClr val="C0000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820619" y="552665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FF0000"/>
                </a:solidFill>
              </a:rPr>
              <a:t>2007</a:t>
            </a:r>
            <a:endParaRPr lang="nb-NO" sz="1200" dirty="0">
              <a:solidFill>
                <a:srgbClr val="FF000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973019" y="567905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accent6">
                    <a:lumMod val="75000"/>
                  </a:schemeClr>
                </a:solidFill>
              </a:rPr>
              <a:t>2010</a:t>
            </a:r>
            <a:endParaRPr lang="nb-NO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7539487" y="563305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2010</a:t>
            </a:r>
            <a:endParaRPr lang="nb-NO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7599872" y="546914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0070C0"/>
                </a:solidFill>
              </a:rPr>
              <a:t>2007</a:t>
            </a:r>
            <a:endParaRPr lang="nb-NO" sz="1200" dirty="0">
              <a:solidFill>
                <a:srgbClr val="0070C0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760897" y="531962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0000FF"/>
                </a:solidFill>
              </a:rPr>
              <a:t>2004</a:t>
            </a:r>
            <a:endParaRPr lang="nb-NO" sz="1200" dirty="0">
              <a:solidFill>
                <a:srgbClr val="0000FF"/>
              </a:solidFill>
            </a:endParaRPr>
          </a:p>
        </p:txBody>
      </p:sp>
      <p:cxnSp>
        <p:nvCxnSpPr>
          <p:cNvPr id="14" name="Rett pil 13"/>
          <p:cNvCxnSpPr/>
          <p:nvPr/>
        </p:nvCxnSpPr>
        <p:spPr>
          <a:xfrm>
            <a:off x="7021902" y="5279366"/>
            <a:ext cx="276045" cy="86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 flipH="1">
            <a:off x="7556740" y="5279366"/>
            <a:ext cx="267418" cy="86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6915509" y="2214114"/>
            <a:ext cx="198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C00000"/>
                </a:solidFill>
              </a:rPr>
              <a:t>Pdiff</a:t>
            </a:r>
            <a:r>
              <a:rPr lang="nb-NO" dirty="0" err="1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nb-NO" dirty="0" err="1" smtClean="0"/>
              <a:t>Plitho</a:t>
            </a:r>
            <a:r>
              <a:rPr lang="nb-NO" dirty="0" smtClean="0"/>
              <a:t>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nb-NO" dirty="0" err="1" smtClean="0">
                <a:solidFill>
                  <a:srgbClr val="0070C0"/>
                </a:solidFill>
              </a:rPr>
              <a:t>Pfluid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3045124" y="5089584"/>
            <a:ext cx="6989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Brent</a:t>
            </a:r>
            <a:endParaRPr lang="nb-NO" dirty="0"/>
          </a:p>
        </p:txBody>
      </p:sp>
      <p:cxnSp>
        <p:nvCxnSpPr>
          <p:cNvPr id="20" name="Rett linje 19"/>
          <p:cNvCxnSpPr/>
          <p:nvPr/>
        </p:nvCxnSpPr>
        <p:spPr>
          <a:xfrm>
            <a:off x="888521" y="5149970"/>
            <a:ext cx="5037826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862642" y="5357007"/>
            <a:ext cx="5072332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Rock </a:t>
            </a:r>
            <a:r>
              <a:rPr lang="nb-NO" dirty="0" err="1" smtClean="0"/>
              <a:t>physics</a:t>
            </a:r>
            <a:r>
              <a:rPr lang="nb-NO" dirty="0" smtClean="0"/>
              <a:t> crossplots:</a:t>
            </a:r>
            <a:br>
              <a:rPr lang="nb-NO" dirty="0" smtClean="0"/>
            </a:br>
            <a:r>
              <a:rPr lang="nb-NO" sz="3600" dirty="0" err="1" smtClean="0"/>
              <a:t>Porosity</a:t>
            </a:r>
            <a:r>
              <a:rPr lang="nb-NO" sz="3600" dirty="0" smtClean="0"/>
              <a:t> versus </a:t>
            </a:r>
            <a:r>
              <a:rPr lang="nb-NO" sz="3600" dirty="0" err="1" smtClean="0"/>
              <a:t>Kdry</a:t>
            </a:r>
            <a:endParaRPr lang="nb-NO" sz="36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538" y="2458485"/>
            <a:ext cx="3665537" cy="274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9" y="2407685"/>
            <a:ext cx="382349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Sylinder 4"/>
          <p:cNvSpPr txBox="1"/>
          <p:nvPr/>
        </p:nvSpPr>
        <p:spPr>
          <a:xfrm>
            <a:off x="1966823" y="195821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34/8-1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983857" y="200709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34/8-5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355012" y="4528885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i="1" dirty="0" smtClean="0">
                <a:solidFill>
                  <a:srgbClr val="C00000"/>
                </a:solidFill>
              </a:rPr>
              <a:t>Soft </a:t>
            </a:r>
            <a:r>
              <a:rPr lang="nb-NO" sz="1600" i="1" dirty="0" err="1" smtClean="0">
                <a:solidFill>
                  <a:srgbClr val="C00000"/>
                </a:solidFill>
              </a:rPr>
              <a:t>bound</a:t>
            </a:r>
            <a:endParaRPr lang="nb-NO" sz="1600" i="1" dirty="0">
              <a:solidFill>
                <a:srgbClr val="C0000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438401" y="3171662"/>
            <a:ext cx="1094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i="1" dirty="0" err="1" smtClean="0">
                <a:solidFill>
                  <a:srgbClr val="0000FF"/>
                </a:solidFill>
              </a:rPr>
              <a:t>Stiff</a:t>
            </a:r>
            <a:r>
              <a:rPr lang="nb-NO" sz="1600" i="1" dirty="0" smtClean="0">
                <a:solidFill>
                  <a:srgbClr val="0000FF"/>
                </a:solidFill>
              </a:rPr>
              <a:t> </a:t>
            </a:r>
            <a:r>
              <a:rPr lang="nb-NO" sz="1600" i="1" dirty="0" err="1" smtClean="0">
                <a:solidFill>
                  <a:srgbClr val="0000FF"/>
                </a:solidFill>
              </a:rPr>
              <a:t>bound</a:t>
            </a:r>
            <a:endParaRPr lang="nb-NO" sz="1600" i="1" dirty="0">
              <a:solidFill>
                <a:srgbClr val="0000FF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767751" y="5417406"/>
            <a:ext cx="8026418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Note 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softer</a:t>
            </a:r>
            <a:r>
              <a:rPr lang="nb-NO" sz="1400" dirty="0" smtClean="0"/>
              <a:t> </a:t>
            </a:r>
            <a:r>
              <a:rPr lang="nb-NO" sz="1400" dirty="0" err="1" smtClean="0"/>
              <a:t>sandstones</a:t>
            </a:r>
            <a:r>
              <a:rPr lang="nb-NO" sz="1400" dirty="0" smtClean="0"/>
              <a:t> present in 34/8-1. Data </a:t>
            </a:r>
            <a:r>
              <a:rPr lang="nb-NO" sz="1400" dirty="0" err="1" smtClean="0"/>
              <a:t>points</a:t>
            </a:r>
            <a:r>
              <a:rPr lang="nb-NO" sz="1400" dirty="0" smtClean="0"/>
              <a:t> falling </a:t>
            </a:r>
            <a:r>
              <a:rPr lang="nb-NO" sz="1400" dirty="0" err="1" smtClean="0"/>
              <a:t>on</a:t>
            </a:r>
            <a:r>
              <a:rPr lang="nb-NO" sz="1400" dirty="0" smtClean="0"/>
              <a:t> (or </a:t>
            </a:r>
            <a:r>
              <a:rPr lang="nb-NO" sz="1400" dirty="0" err="1" smtClean="0"/>
              <a:t>below</a:t>
            </a:r>
            <a:r>
              <a:rPr lang="nb-NO" sz="1400" dirty="0" smtClean="0"/>
              <a:t>) </a:t>
            </a:r>
            <a:r>
              <a:rPr lang="nb-NO" sz="1400" dirty="0" err="1" smtClean="0"/>
              <a:t>the</a:t>
            </a:r>
            <a:r>
              <a:rPr lang="nb-NO" sz="1400" dirty="0" smtClean="0"/>
              <a:t> soft </a:t>
            </a:r>
            <a:r>
              <a:rPr lang="nb-NO" sz="1400" dirty="0" err="1" smtClean="0"/>
              <a:t>bound</a:t>
            </a:r>
            <a:r>
              <a:rPr lang="nb-NO" sz="1400" dirty="0" smtClean="0"/>
              <a:t> </a:t>
            </a:r>
            <a:r>
              <a:rPr lang="nb-NO" sz="1400" dirty="0" err="1" smtClean="0"/>
              <a:t>will</a:t>
            </a:r>
            <a:r>
              <a:rPr lang="nb-NO" sz="1400" dirty="0" smtClean="0"/>
              <a:t> have </a:t>
            </a:r>
            <a:r>
              <a:rPr lang="nb-NO" sz="1400" dirty="0" err="1" smtClean="0"/>
              <a:t>pressure</a:t>
            </a:r>
            <a:r>
              <a:rPr lang="nb-NO" sz="1400" dirty="0" smtClean="0"/>
              <a:t> </a:t>
            </a:r>
            <a:r>
              <a:rPr lang="nb-NO" sz="1400" dirty="0" err="1" smtClean="0"/>
              <a:t>sensitivity</a:t>
            </a:r>
            <a:r>
              <a:rPr lang="nb-NO" sz="1400" dirty="0" smtClean="0"/>
              <a:t> </a:t>
            </a:r>
            <a:r>
              <a:rPr lang="nb-NO" sz="1400" dirty="0" err="1" smtClean="0"/>
              <a:t>according</a:t>
            </a:r>
            <a:r>
              <a:rPr lang="nb-NO" sz="1400" dirty="0" smtClean="0"/>
              <a:t> to </a:t>
            </a:r>
            <a:r>
              <a:rPr lang="nb-NO" sz="1400" dirty="0" err="1" smtClean="0"/>
              <a:t>Hertz-Mindlin</a:t>
            </a:r>
            <a:r>
              <a:rPr lang="nb-NO" sz="1400" dirty="0" smtClean="0"/>
              <a:t> </a:t>
            </a:r>
            <a:r>
              <a:rPr lang="nb-NO" sz="1400" dirty="0" err="1" smtClean="0"/>
              <a:t>contact</a:t>
            </a:r>
            <a:r>
              <a:rPr lang="nb-NO" sz="1400" dirty="0" smtClean="0"/>
              <a:t> </a:t>
            </a:r>
            <a:r>
              <a:rPr lang="nb-NO" sz="1400" dirty="0" err="1" smtClean="0"/>
              <a:t>theory</a:t>
            </a:r>
            <a:r>
              <a:rPr lang="nb-NO" sz="1400" dirty="0" smtClean="0"/>
              <a:t>, </a:t>
            </a:r>
            <a:r>
              <a:rPr lang="nb-NO" sz="1400" dirty="0" err="1" smtClean="0"/>
              <a:t>whereas</a:t>
            </a:r>
            <a:r>
              <a:rPr lang="nb-NO" sz="1400" dirty="0" smtClean="0"/>
              <a:t> data </a:t>
            </a:r>
            <a:r>
              <a:rPr lang="nb-NO" sz="1400" dirty="0" err="1" smtClean="0"/>
              <a:t>points</a:t>
            </a:r>
            <a:r>
              <a:rPr lang="nb-NO" sz="1400" dirty="0" smtClean="0"/>
              <a:t> falling </a:t>
            </a:r>
            <a:r>
              <a:rPr lang="nb-NO" sz="1400" dirty="0" err="1" smtClean="0"/>
              <a:t>on</a:t>
            </a:r>
            <a:r>
              <a:rPr lang="nb-NO" sz="1400" dirty="0" smtClean="0"/>
              <a:t> (or </a:t>
            </a:r>
            <a:r>
              <a:rPr lang="nb-NO" sz="1400" dirty="0" err="1" smtClean="0"/>
              <a:t>above</a:t>
            </a:r>
            <a:r>
              <a:rPr lang="nb-NO" sz="1400" dirty="0" smtClean="0"/>
              <a:t>) 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stiff</a:t>
            </a:r>
            <a:r>
              <a:rPr lang="nb-NO" sz="1400" dirty="0" smtClean="0"/>
              <a:t> </a:t>
            </a:r>
            <a:r>
              <a:rPr lang="nb-NO" sz="1400" dirty="0" err="1" smtClean="0"/>
              <a:t>bound</a:t>
            </a:r>
            <a:r>
              <a:rPr lang="nb-NO" sz="1400" dirty="0" smtClean="0"/>
              <a:t> have </a:t>
            </a:r>
            <a:r>
              <a:rPr lang="nb-NO" sz="1400" dirty="0" err="1" smtClean="0"/>
              <a:t>no</a:t>
            </a:r>
            <a:r>
              <a:rPr lang="nb-NO" sz="1400" dirty="0" smtClean="0"/>
              <a:t> </a:t>
            </a:r>
            <a:r>
              <a:rPr lang="nb-NO" sz="1400" dirty="0" err="1" smtClean="0"/>
              <a:t>pressure</a:t>
            </a:r>
            <a:r>
              <a:rPr lang="nb-NO" sz="1400" dirty="0" smtClean="0"/>
              <a:t> </a:t>
            </a:r>
            <a:r>
              <a:rPr lang="nb-NO" sz="1400" dirty="0" err="1" smtClean="0"/>
              <a:t>sensitivity</a:t>
            </a:r>
            <a:r>
              <a:rPr lang="nb-NO" sz="1400" dirty="0" smtClean="0"/>
              <a:t>, </a:t>
            </a:r>
            <a:r>
              <a:rPr lang="nb-NO" sz="1400" dirty="0" err="1" smtClean="0"/>
              <a:t>c.f</a:t>
            </a:r>
            <a:r>
              <a:rPr lang="nb-NO" sz="1400" dirty="0" smtClean="0"/>
              <a:t>. </a:t>
            </a:r>
            <a:r>
              <a:rPr lang="nb-NO" sz="1400" dirty="0" err="1" smtClean="0"/>
              <a:t>Dvorkin-Nur</a:t>
            </a:r>
            <a:r>
              <a:rPr lang="nb-NO" sz="1400" dirty="0" smtClean="0"/>
              <a:t> </a:t>
            </a:r>
            <a:r>
              <a:rPr lang="nb-NO" sz="1400" dirty="0" err="1" smtClean="0"/>
              <a:t>model</a:t>
            </a:r>
            <a:r>
              <a:rPr lang="nb-NO" sz="1400" dirty="0" smtClean="0"/>
              <a:t>. Data </a:t>
            </a:r>
            <a:r>
              <a:rPr lang="nb-NO" sz="1400" dirty="0" err="1" smtClean="0"/>
              <a:t>points</a:t>
            </a:r>
            <a:r>
              <a:rPr lang="nb-NO" sz="1400" dirty="0" smtClean="0"/>
              <a:t> falling in </a:t>
            </a:r>
            <a:r>
              <a:rPr lang="nb-NO" sz="1400" dirty="0" err="1" smtClean="0"/>
              <a:t>between</a:t>
            </a:r>
            <a:r>
              <a:rPr lang="nb-NO" sz="1400" dirty="0" smtClean="0"/>
              <a:t> have </a:t>
            </a:r>
            <a:r>
              <a:rPr lang="nb-NO" sz="1400" dirty="0" err="1" smtClean="0"/>
              <a:t>pressure</a:t>
            </a:r>
            <a:r>
              <a:rPr lang="nb-NO" sz="1400" dirty="0" smtClean="0"/>
              <a:t> </a:t>
            </a:r>
            <a:r>
              <a:rPr lang="nb-NO" sz="1400" dirty="0" err="1" smtClean="0"/>
              <a:t>sensitivity</a:t>
            </a:r>
            <a:r>
              <a:rPr lang="nb-NO" sz="1400" dirty="0" smtClean="0"/>
              <a:t> given by a </a:t>
            </a:r>
            <a:r>
              <a:rPr lang="nb-NO" sz="1400" dirty="0" err="1" smtClean="0"/>
              <a:t>weight</a:t>
            </a:r>
            <a:r>
              <a:rPr lang="nb-NO" sz="1400" dirty="0" smtClean="0"/>
              <a:t> </a:t>
            </a:r>
            <a:r>
              <a:rPr lang="nb-NO" sz="1400" dirty="0" err="1" smtClean="0"/>
              <a:t>function</a:t>
            </a:r>
            <a:r>
              <a:rPr lang="nb-NO" sz="1400" dirty="0" smtClean="0"/>
              <a:t>.</a:t>
            </a:r>
            <a:endParaRPr lang="nb-NO" sz="1400" dirty="0"/>
          </a:p>
        </p:txBody>
      </p:sp>
      <p:cxnSp>
        <p:nvCxnSpPr>
          <p:cNvPr id="11" name="Rett pil 10"/>
          <p:cNvCxnSpPr/>
          <p:nvPr/>
        </p:nvCxnSpPr>
        <p:spPr>
          <a:xfrm flipH="1" flipV="1">
            <a:off x="3036498" y="4373609"/>
            <a:ext cx="1086928" cy="1035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3605841" y="2294643"/>
            <a:ext cx="517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Vsh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7398588" y="2309020"/>
            <a:ext cx="517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Vsh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 smtClean="0"/>
              <a:t>Stress-curves</a:t>
            </a:r>
            <a:r>
              <a:rPr lang="nb-NO" sz="3200" dirty="0" smtClean="0"/>
              <a:t> (</a:t>
            </a:r>
            <a:r>
              <a:rPr lang="nb-NO" sz="3200" dirty="0" err="1" smtClean="0"/>
              <a:t>probabilistic</a:t>
            </a:r>
            <a:r>
              <a:rPr lang="nb-NO" sz="3200" dirty="0" smtClean="0"/>
              <a:t> for Brent </a:t>
            </a:r>
            <a:r>
              <a:rPr lang="nb-NO" sz="3200" dirty="0" err="1" smtClean="0"/>
              <a:t>interval</a:t>
            </a:r>
            <a:r>
              <a:rPr lang="nb-NO" sz="3200" dirty="0" smtClean="0"/>
              <a:t>)</a:t>
            </a:r>
            <a:endParaRPr lang="nb-NO" sz="32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774" y="1763420"/>
            <a:ext cx="3558965" cy="266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114" y="1801999"/>
            <a:ext cx="3522662" cy="264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Sylinder 4"/>
          <p:cNvSpPr txBox="1"/>
          <p:nvPr/>
        </p:nvSpPr>
        <p:spPr>
          <a:xfrm>
            <a:off x="2147977" y="142141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34/8-1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165011" y="147030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34/8-5</a:t>
            </a:r>
            <a:endParaRPr lang="nb-NO" dirty="0"/>
          </a:p>
        </p:txBody>
      </p:sp>
      <p:cxnSp>
        <p:nvCxnSpPr>
          <p:cNvPr id="8" name="Rett linje 7"/>
          <p:cNvCxnSpPr/>
          <p:nvPr/>
        </p:nvCxnSpPr>
        <p:spPr>
          <a:xfrm>
            <a:off x="6409423" y="1990762"/>
            <a:ext cx="8627" cy="20789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6630831" y="1987894"/>
            <a:ext cx="8627" cy="20789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6938499" y="2002278"/>
            <a:ext cx="8627" cy="20789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7289297" y="1999410"/>
            <a:ext cx="8627" cy="2078966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5831456" y="48461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B0F0"/>
                </a:solidFill>
              </a:rPr>
              <a:t>2004</a:t>
            </a:r>
            <a:endParaRPr lang="nb-NO" dirty="0">
              <a:solidFill>
                <a:srgbClr val="00B0F0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165012" y="50071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2007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6510067" y="51796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6774611" y="5478709"/>
            <a:ext cx="124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 smtClean="0"/>
              <a:t>Hydrostatic</a:t>
            </a:r>
            <a:endParaRPr lang="nb-NO" i="1" dirty="0"/>
          </a:p>
        </p:txBody>
      </p:sp>
      <p:cxnSp>
        <p:nvCxnSpPr>
          <p:cNvPr id="17" name="Rett pil 16"/>
          <p:cNvCxnSpPr/>
          <p:nvPr/>
        </p:nvCxnSpPr>
        <p:spPr>
          <a:xfrm flipH="1" flipV="1">
            <a:off x="7289321" y="4423411"/>
            <a:ext cx="8626" cy="1000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 flipV="1">
            <a:off x="6944265" y="4475169"/>
            <a:ext cx="5751" cy="626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 flipH="1" flipV="1">
            <a:off x="6656719" y="4480921"/>
            <a:ext cx="11501" cy="520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 flipH="1" flipV="1">
            <a:off x="6386424" y="4434910"/>
            <a:ext cx="11501" cy="520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5"/>
          <p:cNvSpPr txBox="1"/>
          <p:nvPr/>
        </p:nvSpPr>
        <p:spPr>
          <a:xfrm>
            <a:off x="4822166" y="4561433"/>
            <a:ext cx="144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Overpressure</a:t>
            </a:r>
            <a:endParaRPr lang="nb-NO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Rett pil 27"/>
          <p:cNvCxnSpPr>
            <a:endCxn id="15" idx="1"/>
          </p:cNvCxnSpPr>
          <p:nvPr/>
        </p:nvCxnSpPr>
        <p:spPr>
          <a:xfrm>
            <a:off x="5546785" y="5079018"/>
            <a:ext cx="1227826" cy="584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/>
          <p:cNvSpPr txBox="1"/>
          <p:nvPr/>
        </p:nvSpPr>
        <p:spPr>
          <a:xfrm>
            <a:off x="5414513" y="5378066"/>
            <a:ext cx="110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Depletion</a:t>
            </a:r>
            <a:endParaRPr lang="nb-NO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0" name="Rett linje 29"/>
          <p:cNvCxnSpPr/>
          <p:nvPr/>
        </p:nvCxnSpPr>
        <p:spPr>
          <a:xfrm>
            <a:off x="2274558" y="1962005"/>
            <a:ext cx="8627" cy="20789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/>
        </p:nvCxnSpPr>
        <p:spPr>
          <a:xfrm>
            <a:off x="2495966" y="1959137"/>
            <a:ext cx="8627" cy="20789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>
            <a:off x="2803634" y="1973521"/>
            <a:ext cx="8627" cy="20789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/>
          <p:nvPr/>
        </p:nvCxnSpPr>
        <p:spPr>
          <a:xfrm>
            <a:off x="3154432" y="1970653"/>
            <a:ext cx="8627" cy="2078966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Sylinder 33"/>
          <p:cNvSpPr txBox="1"/>
          <p:nvPr/>
        </p:nvSpPr>
        <p:spPr>
          <a:xfrm>
            <a:off x="1722407" y="48691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B0F0"/>
                </a:solidFill>
              </a:rPr>
              <a:t>2004</a:t>
            </a:r>
            <a:endParaRPr lang="nb-NO" dirty="0">
              <a:solidFill>
                <a:srgbClr val="00B0F0"/>
              </a:solidFill>
            </a:endParaRPr>
          </a:p>
        </p:txBody>
      </p:sp>
      <p:sp>
        <p:nvSpPr>
          <p:cNvPr id="35" name="TekstSylinder 34"/>
          <p:cNvSpPr txBox="1"/>
          <p:nvPr/>
        </p:nvSpPr>
        <p:spPr>
          <a:xfrm>
            <a:off x="2055963" y="50301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2007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6" name="TekstSylinder 35"/>
          <p:cNvSpPr txBox="1"/>
          <p:nvPr/>
        </p:nvSpPr>
        <p:spPr>
          <a:xfrm>
            <a:off x="2401018" y="52026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kstSylinder 36"/>
          <p:cNvSpPr txBox="1"/>
          <p:nvPr/>
        </p:nvSpPr>
        <p:spPr>
          <a:xfrm>
            <a:off x="2665562" y="5501712"/>
            <a:ext cx="124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 smtClean="0"/>
              <a:t>Hydrostatic</a:t>
            </a:r>
            <a:endParaRPr lang="nb-NO" i="1" dirty="0"/>
          </a:p>
        </p:txBody>
      </p:sp>
      <p:cxnSp>
        <p:nvCxnSpPr>
          <p:cNvPr id="38" name="Rett pil 37"/>
          <p:cNvCxnSpPr/>
          <p:nvPr/>
        </p:nvCxnSpPr>
        <p:spPr>
          <a:xfrm flipH="1" flipV="1">
            <a:off x="3180272" y="4446414"/>
            <a:ext cx="8626" cy="1000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 38"/>
          <p:cNvCxnSpPr/>
          <p:nvPr/>
        </p:nvCxnSpPr>
        <p:spPr>
          <a:xfrm flipH="1" flipV="1">
            <a:off x="2835216" y="4498172"/>
            <a:ext cx="5751" cy="626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/>
          <p:nvPr/>
        </p:nvCxnSpPr>
        <p:spPr>
          <a:xfrm flipH="1" flipV="1">
            <a:off x="2547670" y="4503924"/>
            <a:ext cx="11501" cy="520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/>
          <p:nvPr/>
        </p:nvCxnSpPr>
        <p:spPr>
          <a:xfrm flipH="1" flipV="1">
            <a:off x="2277375" y="4457913"/>
            <a:ext cx="11501" cy="520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Sylinder 41"/>
          <p:cNvSpPr txBox="1"/>
          <p:nvPr/>
        </p:nvSpPr>
        <p:spPr>
          <a:xfrm>
            <a:off x="713117" y="4584436"/>
            <a:ext cx="144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Overpressure</a:t>
            </a:r>
            <a:endParaRPr lang="nb-NO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" name="Rett pil 42"/>
          <p:cNvCxnSpPr>
            <a:endCxn id="37" idx="1"/>
          </p:cNvCxnSpPr>
          <p:nvPr/>
        </p:nvCxnSpPr>
        <p:spPr>
          <a:xfrm>
            <a:off x="1437736" y="5102021"/>
            <a:ext cx="1227826" cy="584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/>
          <p:cNvSpPr txBox="1"/>
          <p:nvPr/>
        </p:nvSpPr>
        <p:spPr>
          <a:xfrm>
            <a:off x="1305464" y="5401069"/>
            <a:ext cx="110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Depletion</a:t>
            </a:r>
            <a:endParaRPr lang="nb-NO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kstSylinder 44"/>
          <p:cNvSpPr txBox="1"/>
          <p:nvPr/>
        </p:nvSpPr>
        <p:spPr>
          <a:xfrm>
            <a:off x="310718" y="6016353"/>
            <a:ext cx="861134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Note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2 ”</a:t>
            </a:r>
            <a:r>
              <a:rPr lang="nb-NO" dirty="0" err="1" smtClean="0"/>
              <a:t>populations</a:t>
            </a:r>
            <a:r>
              <a:rPr lang="nb-NO" dirty="0" smtClean="0"/>
              <a:t>” </a:t>
            </a:r>
            <a:r>
              <a:rPr lang="nb-NO" dirty="0" err="1" smtClean="0"/>
              <a:t>of</a:t>
            </a:r>
            <a:r>
              <a:rPr lang="nb-NO" dirty="0" smtClean="0"/>
              <a:t> data </a:t>
            </a:r>
            <a:r>
              <a:rPr lang="nb-NO" dirty="0" err="1" smtClean="0"/>
              <a:t>revealed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stess-curves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34/8-1; </a:t>
            </a:r>
            <a:r>
              <a:rPr lang="nb-NO" dirty="0" err="1" smtClean="0"/>
              <a:t>one</a:t>
            </a:r>
            <a:r>
              <a:rPr lang="nb-NO" dirty="0" smtClean="0"/>
              <a:t> relative soft (Vp_dry=2000 @Pdiff=0) and </a:t>
            </a:r>
            <a:r>
              <a:rPr lang="nb-NO" dirty="0" err="1" smtClean="0"/>
              <a:t>one</a:t>
            </a:r>
            <a:r>
              <a:rPr lang="nb-NO" dirty="0" smtClean="0"/>
              <a:t> relative </a:t>
            </a:r>
            <a:r>
              <a:rPr lang="nb-NO" dirty="0" err="1" smtClean="0"/>
              <a:t>stiff</a:t>
            </a:r>
            <a:r>
              <a:rPr lang="nb-NO" dirty="0" smtClean="0"/>
              <a:t> (Vp_dry=2800 @Pdiff=0)</a:t>
            </a:r>
            <a:endParaRPr lang="nb-NO" dirty="0"/>
          </a:p>
        </p:txBody>
      </p:sp>
      <p:sp>
        <p:nvSpPr>
          <p:cNvPr id="46" name="TekstSylinder 45"/>
          <p:cNvSpPr txBox="1"/>
          <p:nvPr/>
        </p:nvSpPr>
        <p:spPr>
          <a:xfrm>
            <a:off x="3595456" y="1606858"/>
            <a:ext cx="97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Probability</a:t>
            </a:r>
            <a:endParaRPr lang="nb-NO" sz="1400" dirty="0"/>
          </a:p>
        </p:txBody>
      </p:sp>
      <p:sp>
        <p:nvSpPr>
          <p:cNvPr id="47" name="TekstSylinder 46"/>
          <p:cNvSpPr txBox="1"/>
          <p:nvPr/>
        </p:nvSpPr>
        <p:spPr>
          <a:xfrm>
            <a:off x="7556377" y="1670481"/>
            <a:ext cx="97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Probability</a:t>
            </a:r>
            <a:endParaRPr lang="nb-N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588</Words>
  <Application>Microsoft Office PowerPoint</Application>
  <PresentationFormat>Skjermfremvisning (4:3)</PresentationFormat>
  <Paragraphs>132</Paragraphs>
  <Slides>15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7" baseType="lpstr">
      <vt:lpstr>Office-tema</vt:lpstr>
      <vt:lpstr>Formel</vt:lpstr>
      <vt:lpstr>Rock physics modeling and analysis of 4D time shifts – Visund Sør </vt:lpstr>
      <vt:lpstr>Pacthy cement</vt:lpstr>
      <vt:lpstr>Patchy cemented sst model, 2-step HS modeling:  1) MUHS at High-por end-member,  2)MLHS from high-por to mineral point.  </vt:lpstr>
      <vt:lpstr>HS-upper modeling for varying volume fractions (f=0:0.2:1)</vt:lpstr>
      <vt:lpstr>Observed timeshifts at Base Brent, 2004-2010</vt:lpstr>
      <vt:lpstr>Lysbilde 6</vt:lpstr>
      <vt:lpstr>Pressure modeling</vt:lpstr>
      <vt:lpstr>Rock physics crossplots: Porosity versus Kdry</vt:lpstr>
      <vt:lpstr>Stress-curves (probabilistic for Brent interval)</vt:lpstr>
      <vt:lpstr>Time shift attributes</vt:lpstr>
      <vt:lpstr>Time shift estimates; 34/8-1</vt:lpstr>
      <vt:lpstr>Time shift estimates; 34/8-5</vt:lpstr>
      <vt:lpstr>Observations versus  predictions (map view)</vt:lpstr>
      <vt:lpstr>Conclusions</vt:lpstr>
      <vt:lpstr>Acknowledgements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for 34/8-1 and 34/8-5</dc:title>
  <dc:creator>Per Avseth</dc:creator>
  <cp:lastModifiedBy>Per Avseth</cp:lastModifiedBy>
  <cp:revision>16</cp:revision>
  <dcterms:created xsi:type="dcterms:W3CDTF">2011-11-10T00:17:10Z</dcterms:created>
  <dcterms:modified xsi:type="dcterms:W3CDTF">2012-04-23T22:43:34Z</dcterms:modified>
</cp:coreProperties>
</file>