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277" r:id="rId2"/>
    <p:sldId id="406" r:id="rId3"/>
    <p:sldId id="416" r:id="rId4"/>
    <p:sldId id="407" r:id="rId5"/>
    <p:sldId id="417" r:id="rId6"/>
    <p:sldId id="372" r:id="rId7"/>
    <p:sldId id="409" r:id="rId8"/>
    <p:sldId id="418" r:id="rId9"/>
    <p:sldId id="408" r:id="rId10"/>
    <p:sldId id="405" r:id="rId11"/>
    <p:sldId id="398" r:id="rId12"/>
    <p:sldId id="399" r:id="rId13"/>
    <p:sldId id="419" r:id="rId14"/>
    <p:sldId id="377" r:id="rId15"/>
    <p:sldId id="380" r:id="rId16"/>
    <p:sldId id="390" r:id="rId17"/>
    <p:sldId id="391" r:id="rId18"/>
    <p:sldId id="420" r:id="rId19"/>
    <p:sldId id="413" r:id="rId20"/>
    <p:sldId id="414" r:id="rId21"/>
    <p:sldId id="412" r:id="rId22"/>
    <p:sldId id="423" r:id="rId23"/>
    <p:sldId id="421" r:id="rId24"/>
    <p:sldId id="373" r:id="rId25"/>
    <p:sldId id="381" r:id="rId26"/>
    <p:sldId id="382" r:id="rId27"/>
    <p:sldId id="383" r:id="rId28"/>
    <p:sldId id="354" r:id="rId29"/>
    <p:sldId id="367" r:id="rId30"/>
  </p:sldIdLst>
  <p:sldSz cx="12192000" cy="6858000"/>
  <p:notesSz cx="9296400" cy="6881813"/>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7F9"/>
    <a:srgbClr val="D7DEE6"/>
    <a:srgbClr val="D3DAE2"/>
    <a:srgbClr val="E2E7EB"/>
    <a:srgbClr val="DCE1E7"/>
    <a:srgbClr val="F3F4F8"/>
    <a:srgbClr val="EEF2F5"/>
    <a:srgbClr val="EDF1F4"/>
    <a:srgbClr val="EBEEF3"/>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5" autoAdjust="0"/>
    <p:restoredTop sz="90210" autoAdjust="0"/>
  </p:normalViewPr>
  <p:slideViewPr>
    <p:cSldViewPr snapToGrid="0">
      <p:cViewPr varScale="1">
        <p:scale>
          <a:sx n="66" d="100"/>
          <a:sy n="66" d="100"/>
        </p:scale>
        <p:origin x="-918" y="-10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embeddings/oleObject1.bin"/><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oleObject" Target="../embeddings/oleObject2.bin"/><Relationship Id="rId1" Type="http://schemas.openxmlformats.org/officeDocument/2006/relationships/themeOverride" Target="../theme/themeOverride2.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oleObject" Target="../embeddings/oleObject3.bin"/><Relationship Id="rId1" Type="http://schemas.openxmlformats.org/officeDocument/2006/relationships/themeOverride" Target="../theme/themeOverride3.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oleObject" Target="../embeddings/oleObject4.bin"/><Relationship Id="rId1" Type="http://schemas.openxmlformats.org/officeDocument/2006/relationships/themeOverride" Target="../theme/themeOverride4.xml"/><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2"/>
          <c:order val="0"/>
          <c:tx>
            <c:v>sandstone 2</c:v>
          </c:tx>
          <c:spPr>
            <a:ln w="19050" cap="rnd">
              <a:solidFill>
                <a:schemeClr val="accent3"/>
              </a:solidFill>
              <a:round/>
            </a:ln>
            <a:effectLst/>
          </c:spPr>
          <c:marker>
            <c:symbol val="triangle"/>
            <c:size val="5"/>
            <c:spPr>
              <a:solidFill>
                <a:schemeClr val="accent3"/>
              </a:solidFill>
              <a:ln w="9525">
                <a:solidFill>
                  <a:schemeClr val="accent3"/>
                </a:solidFill>
              </a:ln>
              <a:effectLst/>
            </c:spPr>
          </c:marker>
          <c:xVal>
            <c:numRef>
              <c:f>'[NMR com pore cluster.xlsx]Sheet1'!$A$2:$A$4</c:f>
              <c:numCache>
                <c:formatCode>General</c:formatCode>
                <c:ptCount val="3"/>
                <c:pt idx="0">
                  <c:v>3.4473786465889997</c:v>
                </c:pt>
                <c:pt idx="1">
                  <c:v>6.8947572931779995</c:v>
                </c:pt>
                <c:pt idx="2">
                  <c:v>10.342135939766999</c:v>
                </c:pt>
              </c:numCache>
            </c:numRef>
          </c:xVal>
          <c:yVal>
            <c:numRef>
              <c:f>'[NMR com pore cluster.xlsx]Sheet1'!$D$2:$D$4</c:f>
              <c:numCache>
                <c:formatCode>General</c:formatCode>
                <c:ptCount val="3"/>
                <c:pt idx="0">
                  <c:v>28.084437020747949</c:v>
                </c:pt>
                <c:pt idx="1">
                  <c:v>21.749649355180782</c:v>
                </c:pt>
                <c:pt idx="2">
                  <c:v>9.9539051965392602</c:v>
                </c:pt>
              </c:numCache>
            </c:numRef>
          </c:yVal>
          <c:smooth val="1"/>
          <c:extLst xmlns:c16r2="http://schemas.microsoft.com/office/drawing/2015/06/chart">
            <c:ext xmlns:c16="http://schemas.microsoft.com/office/drawing/2014/chart" uri="{C3380CC4-5D6E-409C-BE32-E72D297353CC}">
              <c16:uniqueId val="{00000000-D1F9-4EBE-BE95-6F0ABC622EA3}"/>
            </c:ext>
          </c:extLst>
        </c:ser>
        <c:dLbls>
          <c:showLegendKey val="0"/>
          <c:showVal val="0"/>
          <c:showCatName val="0"/>
          <c:showSerName val="0"/>
          <c:showPercent val="0"/>
          <c:showBubbleSize val="0"/>
        </c:dLbls>
        <c:axId val="158163712"/>
        <c:axId val="157119232"/>
        <c:extLst xmlns:c16r2="http://schemas.microsoft.com/office/drawing/2015/06/chart">
          <c:ext xmlns:c15="http://schemas.microsoft.com/office/drawing/2012/chart" uri="{02D57815-91ED-43cb-92C2-25804820EDAC}">
            <c15:filteredScatterSeries>
              <c15:ser>
                <c:idx val="0"/>
                <c:order val="0"/>
                <c:tx>
                  <c:v>Berea</c:v>
                </c:tx>
                <c:spPr>
                  <a:ln w="19050" cap="rnd">
                    <a:solidFill>
                      <a:schemeClr val="accent1"/>
                    </a:solidFill>
                    <a:round/>
                  </a:ln>
                  <a:effectLst/>
                </c:spPr>
                <c:marker>
                  <c:symbol val="square"/>
                  <c:size val="5"/>
                  <c:spPr>
                    <a:solidFill>
                      <a:schemeClr val="accent1"/>
                    </a:solidFill>
                    <a:ln w="9525">
                      <a:solidFill>
                        <a:schemeClr val="accent1"/>
                      </a:solidFill>
                    </a:ln>
                    <a:effectLst/>
                  </c:spPr>
                </c:marker>
                <c:xVal>
                  <c:numRef>
                    <c:extLst>
                      <c:ext uri="{02D57815-91ED-43cb-92C2-25804820EDAC}">
                        <c15:formulaRef>
                          <c15:sqref>'[NMR com pore cluster.xlsx]Sheet1'!$A$2:$A$4</c15:sqref>
                        </c15:formulaRef>
                      </c:ext>
                    </c:extLst>
                    <c:numCache>
                      <c:formatCode>General</c:formatCode>
                      <c:ptCount val="3"/>
                      <c:pt idx="0">
                        <c:v>3.4473786465889997</c:v>
                      </c:pt>
                      <c:pt idx="1">
                        <c:v>6.8947572931779995</c:v>
                      </c:pt>
                      <c:pt idx="2">
                        <c:v>10.342135939766999</c:v>
                      </c:pt>
                    </c:numCache>
                  </c:numRef>
                </c:xVal>
                <c:yVal>
                  <c:numRef>
                    <c:extLst>
                      <c:ext uri="{02D57815-91ED-43cb-92C2-25804820EDAC}">
                        <c15:formulaRef>
                          <c15:sqref>'[NMR com pore cluster.xlsx]Sheet1'!$B$2:$B$4</c15:sqref>
                        </c15:formulaRef>
                      </c:ext>
                    </c:extLst>
                    <c:numCache>
                      <c:formatCode>General</c:formatCode>
                      <c:ptCount val="3"/>
                      <c:pt idx="0">
                        <c:v>-0.2950070843325816</c:v>
                      </c:pt>
                      <c:pt idx="1">
                        <c:v>-4.5234617115745595</c:v>
                      </c:pt>
                      <c:pt idx="2">
                        <c:v>-8.0022103196956618</c:v>
                      </c:pt>
                    </c:numCache>
                  </c:numRef>
                </c:yVal>
                <c:smooth val="1"/>
                <c:extLst>
                  <c:ext xmlns:c16="http://schemas.microsoft.com/office/drawing/2014/chart" uri="{C3380CC4-5D6E-409C-BE32-E72D297353CC}">
                    <c16:uniqueId val="{00000001-D1F9-4EBE-BE95-6F0ABC622EA3}"/>
                  </c:ext>
                </c:extLst>
              </c15:ser>
            </c15:filteredScatterSeries>
            <c15:filteredScatterSeries>
              <c15:ser>
                <c:idx val="1"/>
                <c:order val="1"/>
                <c:tx>
                  <c:v>H1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'[NMR com pore cluster.xlsx]Sheet1'!$A$2:$A$4</c15:sqref>
                        </c15:formulaRef>
                      </c:ext>
                    </c:extLst>
                    <c:numCache>
                      <c:formatCode>General</c:formatCode>
                      <c:ptCount val="3"/>
                      <c:pt idx="0">
                        <c:v>3.4473786465889997</c:v>
                      </c:pt>
                      <c:pt idx="1">
                        <c:v>6.8947572931779995</c:v>
                      </c:pt>
                      <c:pt idx="2">
                        <c:v>10.342135939766999</c:v>
                      </c:pt>
                    </c:numCache>
                  </c:numRef>
                </c:xVal>
                <c:yVal>
                  <c:numRef>
                    <c:extLst xmlns:c15="http://schemas.microsoft.com/office/drawing/2012/chart">
                      <c:ext xmlns:c15="http://schemas.microsoft.com/office/drawing/2012/chart" uri="{02D57815-91ED-43cb-92C2-25804820EDAC}">
                        <c15:formulaRef>
                          <c15:sqref>'[NMR com pore cluster.xlsx]Sheet1'!$C$2:$C$4</c15:sqref>
                        </c15:formulaRef>
                      </c:ext>
                    </c:extLst>
                    <c:numCache>
                      <c:formatCode>General</c:formatCode>
                      <c:ptCount val="3"/>
                      <c:pt idx="0">
                        <c:v>-2.0704900468357201</c:v>
                      </c:pt>
                      <c:pt idx="1">
                        <c:v>-16.163177462380606</c:v>
                      </c:pt>
                      <c:pt idx="2">
                        <c:v>-18.087323738473852</c:v>
                      </c:pt>
                    </c:numCache>
                  </c:numRef>
                </c:yVal>
                <c:smooth val="1"/>
                <c:extLst xmlns:c15="http://schemas.microsoft.com/office/drawing/2012/chart">
                  <c:ext xmlns:c16="http://schemas.microsoft.com/office/drawing/2014/chart" uri="{C3380CC4-5D6E-409C-BE32-E72D297353CC}">
                    <c16:uniqueId val="{00000002-D1F9-4EBE-BE95-6F0ABC622EA3}"/>
                  </c:ext>
                </c:extLst>
              </c15:ser>
            </c15:filteredScatterSeries>
            <c15:filteredScatterSeries>
              <c15:ser>
                <c:idx val="3"/>
                <c:order val="3"/>
                <c:tx>
                  <c:v>23A</c:v>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'[NMR com pore cluster.xlsx]Sheet1'!$A$2:$A$3</c15:sqref>
                        </c15:formulaRef>
                      </c:ext>
                    </c:extLst>
                    <c:numCache>
                      <c:formatCode>General</c:formatCode>
                      <c:ptCount val="2"/>
                      <c:pt idx="0">
                        <c:v>3.4473786465889997</c:v>
                      </c:pt>
                      <c:pt idx="1">
                        <c:v>6.8947572931779995</c:v>
                      </c:pt>
                    </c:numCache>
                  </c:numRef>
                </c:xVal>
                <c:yVal>
                  <c:numRef>
                    <c:extLst xmlns:c15="http://schemas.microsoft.com/office/drawing/2012/chart">
                      <c:ext xmlns:c15="http://schemas.microsoft.com/office/drawing/2012/chart" uri="{02D57815-91ED-43cb-92C2-25804820EDAC}">
                        <c15:formulaRef>
                          <c15:sqref>'[NMR com pore cluster.xlsx]Sheet1'!$E$2:$E$3</c15:sqref>
                        </c15:formulaRef>
                      </c:ext>
                    </c:extLst>
                    <c:numCache>
                      <c:formatCode>General</c:formatCode>
                      <c:ptCount val="2"/>
                      <c:pt idx="0">
                        <c:v>53.271462521394852</c:v>
                      </c:pt>
                      <c:pt idx="1">
                        <c:v>14.710305699056791</c:v>
                      </c:pt>
                    </c:numCache>
                  </c:numRef>
                </c:yVal>
                <c:smooth val="1"/>
                <c:extLst xmlns:c15="http://schemas.microsoft.com/office/drawing/2012/chart">
                  <c:ext xmlns:c16="http://schemas.microsoft.com/office/drawing/2014/chart" uri="{C3380CC4-5D6E-409C-BE32-E72D297353CC}">
                    <c16:uniqueId val="{00000003-D1F9-4EBE-BE95-6F0ABC622EA3}"/>
                  </c:ext>
                </c:extLst>
              </c15:ser>
            </c15:filteredScatterSeries>
          </c:ext>
        </c:extLst>
      </c:scatterChart>
      <c:valAx>
        <c:axId val="1581637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latin typeface="Times New Roman" panose="02020603050405020304" pitchFamily="18" charset="0"/>
                    <a:cs typeface="Times New Roman" panose="02020603050405020304" pitchFamily="18" charset="0"/>
                  </a:rPr>
                  <a:t>Confining</a:t>
                </a:r>
                <a:r>
                  <a:rPr lang="en-US" sz="1200" baseline="0" dirty="0">
                    <a:latin typeface="Times New Roman" panose="02020603050405020304" pitchFamily="18" charset="0"/>
                    <a:cs typeface="Times New Roman" panose="02020603050405020304" pitchFamily="18" charset="0"/>
                  </a:rPr>
                  <a:t> Pressure (</a:t>
                </a:r>
                <a:r>
                  <a:rPr lang="en-US" sz="1200" baseline="0" dirty="0" smtClean="0">
                    <a:latin typeface="Times New Roman" panose="02020603050405020304" pitchFamily="18" charset="0"/>
                    <a:cs typeface="Times New Roman" panose="02020603050405020304" pitchFamily="18" charset="0"/>
                  </a:rPr>
                  <a:t>MPa</a:t>
                </a:r>
                <a:r>
                  <a:rPr lang="en-US" sz="1200" baseline="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57119232"/>
        <c:crossesAt val="-40"/>
        <c:crossBetween val="midCat"/>
      </c:valAx>
      <c:valAx>
        <c:axId val="15711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Pore</a:t>
                </a:r>
                <a:r>
                  <a:rPr lang="en-US" sz="1100" baseline="0" dirty="0">
                    <a:latin typeface="Times New Roman" panose="02020603050405020304" pitchFamily="18" charset="0"/>
                    <a:cs typeface="Times New Roman" panose="02020603050405020304" pitchFamily="18" charset="0"/>
                  </a:rPr>
                  <a:t> Compressibility (</a:t>
                </a:r>
                <a:r>
                  <a:rPr lang="en-US" sz="1100" baseline="0" dirty="0" smtClean="0">
                    <a:latin typeface="Times New Roman" panose="02020603050405020304" pitchFamily="18" charset="0"/>
                    <a:cs typeface="Times New Roman" panose="02020603050405020304" pitchFamily="18" charset="0"/>
                  </a:rPr>
                  <a:t>10</a:t>
                </a:r>
                <a:r>
                  <a:rPr lang="en-US" sz="1100" baseline="30000" dirty="0" smtClean="0">
                    <a:latin typeface="Times New Roman" panose="02020603050405020304" pitchFamily="18" charset="0"/>
                    <a:cs typeface="Times New Roman" panose="02020603050405020304" pitchFamily="18" charset="0"/>
                  </a:rPr>
                  <a:t>-3 </a:t>
                </a:r>
                <a:r>
                  <a:rPr lang="en-US" sz="1100" baseline="0" dirty="0" smtClean="0">
                    <a:latin typeface="Times New Roman" panose="02020603050405020304" pitchFamily="18" charset="0"/>
                    <a:cs typeface="Times New Roman" panose="02020603050405020304" pitchFamily="18" charset="0"/>
                  </a:rPr>
                  <a:t>MPa</a:t>
                </a:r>
                <a:r>
                  <a:rPr lang="en-US" sz="1100" baseline="30000" dirty="0" smtClean="0">
                    <a:latin typeface="Times New Roman" panose="02020603050405020304" pitchFamily="18" charset="0"/>
                    <a:cs typeface="Times New Roman" panose="02020603050405020304" pitchFamily="18" charset="0"/>
                  </a:rPr>
                  <a:t>-1</a:t>
                </a:r>
                <a:r>
                  <a:rPr lang="en-US" sz="1100" baseline="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58163712"/>
        <c:crossesAt val="-30"/>
        <c:crossBetween val="midCat"/>
      </c:valAx>
      <c:spPr>
        <a:noFill/>
        <a:ln>
          <a:noFill/>
        </a:ln>
        <a:effectLst/>
      </c:spPr>
    </c:plotArea>
    <c:legend>
      <c:legendPos val="r"/>
      <c:layout>
        <c:manualLayout>
          <c:xMode val="edge"/>
          <c:yMode val="edge"/>
          <c:x val="0.65117469515875892"/>
          <c:y val="6.0714998591120603E-2"/>
          <c:w val="0.29214713712931367"/>
          <c:h val="9.5906876513763173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2"/>
          <c:order val="0"/>
          <c:tx>
            <c:v>sandstone 2</c:v>
          </c:tx>
          <c:spPr>
            <a:ln w="19050" cap="rnd">
              <a:solidFill>
                <a:schemeClr val="accent3"/>
              </a:solidFill>
              <a:round/>
            </a:ln>
            <a:effectLst/>
          </c:spPr>
          <c:marker>
            <c:symbol val="triangle"/>
            <c:size val="5"/>
            <c:spPr>
              <a:solidFill>
                <a:schemeClr val="accent3"/>
              </a:solidFill>
              <a:ln w="9525">
                <a:solidFill>
                  <a:schemeClr val="accent3"/>
                </a:solidFill>
              </a:ln>
              <a:effectLst/>
            </c:spPr>
          </c:marker>
          <c:xVal>
            <c:numRef>
              <c:f>'[NMR com pore cluster.xlsx]Sheet1'!$A$2:$A$4</c:f>
              <c:numCache>
                <c:formatCode>General</c:formatCode>
                <c:ptCount val="3"/>
                <c:pt idx="0">
                  <c:v>3.4473786465889997</c:v>
                </c:pt>
                <c:pt idx="1">
                  <c:v>6.8947572931779995</c:v>
                </c:pt>
                <c:pt idx="2">
                  <c:v>10.342135939766999</c:v>
                </c:pt>
              </c:numCache>
            </c:numRef>
          </c:xVal>
          <c:yVal>
            <c:numRef>
              <c:f>'[NMR com pore cluster.xlsx]Sheet1'!$D$8:$D$10</c:f>
              <c:numCache>
                <c:formatCode>General</c:formatCode>
                <c:ptCount val="3"/>
                <c:pt idx="0">
                  <c:v>-54.304009963910048</c:v>
                </c:pt>
                <c:pt idx="1">
                  <c:v>-30.970373635270509</c:v>
                </c:pt>
                <c:pt idx="2">
                  <c:v>-28.745196114016387</c:v>
                </c:pt>
              </c:numCache>
            </c:numRef>
          </c:yVal>
          <c:smooth val="1"/>
          <c:extLst xmlns:c16r2="http://schemas.microsoft.com/office/drawing/2015/06/chart">
            <c:ext xmlns:c16="http://schemas.microsoft.com/office/drawing/2014/chart" uri="{C3380CC4-5D6E-409C-BE32-E72D297353CC}">
              <c16:uniqueId val="{00000000-A1A2-4A5B-A65F-94AF0FBC12E1}"/>
            </c:ext>
          </c:extLst>
        </c:ser>
        <c:dLbls>
          <c:showLegendKey val="0"/>
          <c:showVal val="0"/>
          <c:showCatName val="0"/>
          <c:showSerName val="0"/>
          <c:showPercent val="0"/>
          <c:showBubbleSize val="0"/>
        </c:dLbls>
        <c:axId val="181891840"/>
        <c:axId val="158183808"/>
        <c:extLst xmlns:c16r2="http://schemas.microsoft.com/office/drawing/2015/06/chart">
          <c:ext xmlns:c15="http://schemas.microsoft.com/office/drawing/2012/chart" uri="{02D57815-91ED-43cb-92C2-25804820EDAC}">
            <c15:filteredScatterSeries>
              <c15:ser>
                <c:idx val="0"/>
                <c:order val="0"/>
                <c:tx>
                  <c:v>Berea</c:v>
                </c:tx>
                <c:spPr>
                  <a:ln w="19050" cap="rnd">
                    <a:solidFill>
                      <a:schemeClr val="accent1"/>
                    </a:solidFill>
                    <a:round/>
                  </a:ln>
                  <a:effectLst/>
                </c:spPr>
                <c:marker>
                  <c:symbol val="square"/>
                  <c:size val="5"/>
                  <c:spPr>
                    <a:solidFill>
                      <a:schemeClr val="accent1"/>
                    </a:solidFill>
                    <a:ln w="9525">
                      <a:solidFill>
                        <a:schemeClr val="accent1"/>
                      </a:solidFill>
                    </a:ln>
                    <a:effectLst/>
                  </c:spPr>
                </c:marker>
                <c:xVal>
                  <c:numRef>
                    <c:extLst>
                      <c:ext uri="{02D57815-91ED-43cb-92C2-25804820EDAC}">
                        <c15:formulaRef>
                          <c15:sqref>'[NMR com pore cluster.xlsx]Sheet1'!$A$2:$A$4</c15:sqref>
                        </c15:formulaRef>
                      </c:ext>
                    </c:extLst>
                    <c:numCache>
                      <c:formatCode>General</c:formatCode>
                      <c:ptCount val="3"/>
                      <c:pt idx="0">
                        <c:v>3.4473786465889997</c:v>
                      </c:pt>
                      <c:pt idx="1">
                        <c:v>6.8947572931779995</c:v>
                      </c:pt>
                      <c:pt idx="2">
                        <c:v>10.342135939766999</c:v>
                      </c:pt>
                    </c:numCache>
                  </c:numRef>
                </c:xVal>
                <c:yVal>
                  <c:numRef>
                    <c:extLst>
                      <c:ext uri="{02D57815-91ED-43cb-92C2-25804820EDAC}">
                        <c15:formulaRef>
                          <c15:sqref>'[NMR com pore cluster.xlsx]Sheet1'!$B$8:$B$10</c15:sqref>
                        </c15:formulaRef>
                      </c:ext>
                    </c:extLst>
                    <c:numCache>
                      <c:formatCode>General</c:formatCode>
                      <c:ptCount val="3"/>
                      <c:pt idx="0">
                        <c:v>6.439343012181876</c:v>
                      </c:pt>
                      <c:pt idx="1">
                        <c:v>4.4381565815729669</c:v>
                      </c:pt>
                      <c:pt idx="2">
                        <c:v>3.2695096918621682</c:v>
                      </c:pt>
                    </c:numCache>
                  </c:numRef>
                </c:yVal>
                <c:smooth val="1"/>
                <c:extLst>
                  <c:ext xmlns:c16="http://schemas.microsoft.com/office/drawing/2014/chart" uri="{C3380CC4-5D6E-409C-BE32-E72D297353CC}">
                    <c16:uniqueId val="{00000001-A1A2-4A5B-A65F-94AF0FBC12E1}"/>
                  </c:ext>
                </c:extLst>
              </c15:ser>
            </c15:filteredScatterSeries>
            <c15:filteredScatterSeries>
              <c15:ser>
                <c:idx val="1"/>
                <c:order val="1"/>
                <c:tx>
                  <c:v>H1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'[NMR com pore cluster.xlsx]Sheet1'!$A$2:$A$4</c15:sqref>
                        </c15:formulaRef>
                      </c:ext>
                    </c:extLst>
                    <c:numCache>
                      <c:formatCode>General</c:formatCode>
                      <c:ptCount val="3"/>
                      <c:pt idx="0">
                        <c:v>3.4473786465889997</c:v>
                      </c:pt>
                      <c:pt idx="1">
                        <c:v>6.8947572931779995</c:v>
                      </c:pt>
                      <c:pt idx="2">
                        <c:v>10.342135939766999</c:v>
                      </c:pt>
                    </c:numCache>
                  </c:numRef>
                </c:xVal>
                <c:yVal>
                  <c:numRef>
                    <c:extLst xmlns:c15="http://schemas.microsoft.com/office/drawing/2012/chart">
                      <c:ext xmlns:c15="http://schemas.microsoft.com/office/drawing/2012/chart" uri="{02D57815-91ED-43cb-92C2-25804820EDAC}">
                        <c15:formulaRef>
                          <c15:sqref>'[NMR com pore cluster.xlsx]Sheet1'!$C$8:$C$10</c15:sqref>
                        </c15:formulaRef>
                      </c:ext>
                    </c:extLst>
                    <c:numCache>
                      <c:formatCode>General</c:formatCode>
                      <c:ptCount val="3"/>
                      <c:pt idx="0">
                        <c:v>7.4441818722531634</c:v>
                      </c:pt>
                      <c:pt idx="1">
                        <c:v>4.912970778830263</c:v>
                      </c:pt>
                      <c:pt idx="2">
                        <c:v>3.2143142982958213</c:v>
                      </c:pt>
                    </c:numCache>
                  </c:numRef>
                </c:yVal>
                <c:smooth val="1"/>
                <c:extLst xmlns:c15="http://schemas.microsoft.com/office/drawing/2012/chart">
                  <c:ext xmlns:c16="http://schemas.microsoft.com/office/drawing/2014/chart" uri="{C3380CC4-5D6E-409C-BE32-E72D297353CC}">
                    <c16:uniqueId val="{00000002-A1A2-4A5B-A65F-94AF0FBC12E1}"/>
                  </c:ext>
                </c:extLst>
              </c15:ser>
            </c15:filteredScatterSeries>
            <c15:filteredScatterSeries>
              <c15:ser>
                <c:idx val="3"/>
                <c:order val="3"/>
                <c:tx>
                  <c:v>23A</c:v>
                </c:tx>
                <c:spPr>
                  <a:ln w="19050" cap="rnd">
                    <a:solidFill>
                      <a:schemeClr val="accent4"/>
                    </a:solidFill>
                    <a:round/>
                  </a:ln>
                  <a:effectLst/>
                </c:spPr>
                <c:marker>
                  <c:symbol val="diamond"/>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'[NMR com pore cluster.xlsx]Sheet1'!$A$2:$A$3</c15:sqref>
                        </c15:formulaRef>
                      </c:ext>
                    </c:extLst>
                    <c:numCache>
                      <c:formatCode>General</c:formatCode>
                      <c:ptCount val="2"/>
                      <c:pt idx="0">
                        <c:v>3.4473786465889997</c:v>
                      </c:pt>
                      <c:pt idx="1">
                        <c:v>6.8947572931779995</c:v>
                      </c:pt>
                    </c:numCache>
                  </c:numRef>
                </c:xVal>
                <c:yVal>
                  <c:numRef>
                    <c:extLst xmlns:c15="http://schemas.microsoft.com/office/drawing/2012/chart">
                      <c:ext xmlns:c15="http://schemas.microsoft.com/office/drawing/2012/chart" uri="{02D57815-91ED-43cb-92C2-25804820EDAC}">
                        <c15:formulaRef>
                          <c15:sqref>'[NMR com pore cluster.xlsx]Sheet1'!$E$8:$E$9</c15:sqref>
                        </c15:formulaRef>
                      </c:ext>
                    </c:extLst>
                    <c:numCache>
                      <c:formatCode>General</c:formatCode>
                      <c:ptCount val="2"/>
                      <c:pt idx="0">
                        <c:v>7.6296944688905404</c:v>
                      </c:pt>
                      <c:pt idx="1">
                        <c:v>4.9991858102848292</c:v>
                      </c:pt>
                    </c:numCache>
                  </c:numRef>
                </c:yVal>
                <c:smooth val="1"/>
                <c:extLst xmlns:c15="http://schemas.microsoft.com/office/drawing/2012/chart">
                  <c:ext xmlns:c16="http://schemas.microsoft.com/office/drawing/2014/chart" uri="{C3380CC4-5D6E-409C-BE32-E72D297353CC}">
                    <c16:uniqueId val="{00000003-A1A2-4A5B-A65F-94AF0FBC12E1}"/>
                  </c:ext>
                </c:extLst>
              </c15:ser>
            </c15:filteredScatterSeries>
          </c:ext>
        </c:extLst>
      </c:scatterChart>
      <c:valAx>
        <c:axId val="1818918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latin typeface="Times New Roman" panose="02020603050405020304" pitchFamily="18" charset="0"/>
                    <a:cs typeface="Times New Roman" panose="02020603050405020304" pitchFamily="18" charset="0"/>
                  </a:rPr>
                  <a:t>Confining</a:t>
                </a:r>
                <a:r>
                  <a:rPr lang="en-US" sz="1200" baseline="0" dirty="0">
                    <a:latin typeface="Times New Roman" panose="02020603050405020304" pitchFamily="18" charset="0"/>
                    <a:cs typeface="Times New Roman" panose="02020603050405020304" pitchFamily="18" charset="0"/>
                  </a:rPr>
                  <a:t> Pressure (</a:t>
                </a:r>
                <a:r>
                  <a:rPr lang="en-US" sz="1200" baseline="0" dirty="0" smtClean="0">
                    <a:latin typeface="Times New Roman" panose="02020603050405020304" pitchFamily="18" charset="0"/>
                    <a:cs typeface="Times New Roman" panose="02020603050405020304" pitchFamily="18" charset="0"/>
                  </a:rPr>
                  <a:t>MPa</a:t>
                </a:r>
                <a:r>
                  <a:rPr lang="en-US" sz="1200" baseline="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58183808"/>
        <c:crossesAt val="-60"/>
        <c:crossBetween val="midCat"/>
      </c:valAx>
      <c:valAx>
        <c:axId val="158183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Pore</a:t>
                </a:r>
                <a:r>
                  <a:rPr lang="en-US" sz="1100" baseline="0" dirty="0">
                    <a:latin typeface="Times New Roman" panose="02020603050405020304" pitchFamily="18" charset="0"/>
                    <a:cs typeface="Times New Roman" panose="02020603050405020304" pitchFamily="18" charset="0"/>
                  </a:rPr>
                  <a:t> Compressibility (</a:t>
                </a:r>
                <a:r>
                  <a:rPr lang="en-US" sz="1100" baseline="0" dirty="0" smtClean="0">
                    <a:latin typeface="Times New Roman" panose="02020603050405020304" pitchFamily="18" charset="0"/>
                    <a:cs typeface="Times New Roman" panose="02020603050405020304" pitchFamily="18" charset="0"/>
                  </a:rPr>
                  <a:t>10</a:t>
                </a:r>
                <a:r>
                  <a:rPr lang="en-US" sz="1100" baseline="30000" dirty="0" smtClean="0">
                    <a:latin typeface="Times New Roman" panose="02020603050405020304" pitchFamily="18" charset="0"/>
                    <a:cs typeface="Times New Roman" panose="02020603050405020304" pitchFamily="18" charset="0"/>
                  </a:rPr>
                  <a:t>-3 </a:t>
                </a:r>
                <a:r>
                  <a:rPr lang="en-US" sz="1100" baseline="0" dirty="0" smtClean="0">
                    <a:latin typeface="Times New Roman" panose="02020603050405020304" pitchFamily="18" charset="0"/>
                    <a:cs typeface="Times New Roman" panose="02020603050405020304" pitchFamily="18" charset="0"/>
                  </a:rPr>
                  <a:t>MPa</a:t>
                </a:r>
                <a:r>
                  <a:rPr lang="en-US" sz="1100" baseline="30000" dirty="0" smtClean="0">
                    <a:latin typeface="Times New Roman" panose="02020603050405020304" pitchFamily="18" charset="0"/>
                    <a:cs typeface="Times New Roman" panose="02020603050405020304" pitchFamily="18" charset="0"/>
                  </a:rPr>
                  <a:t>-1</a:t>
                </a:r>
                <a:r>
                  <a:rPr lang="en-US" sz="1100" baseline="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81891840"/>
        <c:crossesAt val="-30"/>
        <c:crossBetween val="midCat"/>
      </c:valAx>
      <c:spPr>
        <a:noFill/>
        <a:ln>
          <a:noFill/>
        </a:ln>
        <a:effectLst/>
      </c:spPr>
    </c:plotArea>
    <c:legend>
      <c:legendPos val="r"/>
      <c:layout>
        <c:manualLayout>
          <c:xMode val="edge"/>
          <c:yMode val="edge"/>
          <c:x val="0.64091754970328985"/>
          <c:y val="6.5066982834096052E-2"/>
          <c:w val="0.30483843028176333"/>
          <c:h val="8.1872047298479578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v>Berea</c:v>
          </c:tx>
          <c:spPr>
            <a:ln w="19050" cap="rnd">
              <a:solidFill>
                <a:schemeClr val="accent1"/>
              </a:solidFill>
              <a:round/>
            </a:ln>
            <a:effectLst/>
          </c:spPr>
          <c:marker>
            <c:symbol val="square"/>
            <c:size val="5"/>
            <c:spPr>
              <a:solidFill>
                <a:schemeClr val="accent1"/>
              </a:solidFill>
              <a:ln w="9525">
                <a:solidFill>
                  <a:schemeClr val="accent1"/>
                </a:solidFill>
              </a:ln>
              <a:effectLst/>
            </c:spPr>
          </c:marker>
          <c:xVal>
            <c:numRef>
              <c:f>'[NMR com pore cluster.xlsx]Sheet1'!$A$2:$A$4</c:f>
              <c:numCache>
                <c:formatCode>General</c:formatCode>
                <c:ptCount val="3"/>
                <c:pt idx="0">
                  <c:v>3.4473786465889997</c:v>
                </c:pt>
                <c:pt idx="1">
                  <c:v>6.8947572931779995</c:v>
                </c:pt>
                <c:pt idx="2">
                  <c:v>10.342135939766999</c:v>
                </c:pt>
              </c:numCache>
            </c:numRef>
          </c:xVal>
          <c:yVal>
            <c:numRef>
              <c:f>'[NMR com pore cluster.xlsx]Sheet1'!$B$2:$B$4</c:f>
              <c:numCache>
                <c:formatCode>General</c:formatCode>
                <c:ptCount val="3"/>
                <c:pt idx="0">
                  <c:v>-0.2950070843325816</c:v>
                </c:pt>
                <c:pt idx="1">
                  <c:v>-4.5234617115745595</c:v>
                </c:pt>
                <c:pt idx="2">
                  <c:v>-8.0022103196956618</c:v>
                </c:pt>
              </c:numCache>
            </c:numRef>
          </c:yVal>
          <c:smooth val="1"/>
          <c:extLst xmlns:c16r2="http://schemas.microsoft.com/office/drawing/2015/06/chart">
            <c:ext xmlns:c16="http://schemas.microsoft.com/office/drawing/2014/chart" uri="{C3380CC4-5D6E-409C-BE32-E72D297353CC}">
              <c16:uniqueId val="{00000000-4C4F-4AD9-A58E-912099F18A8D}"/>
            </c:ext>
          </c:extLst>
        </c:ser>
        <c:ser>
          <c:idx val="1"/>
          <c:order val="1"/>
          <c:tx>
            <c:v>sandstone 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'[NMR com pore cluster.xlsx]Sheet1'!$A$2:$A$4</c:f>
              <c:numCache>
                <c:formatCode>General</c:formatCode>
                <c:ptCount val="3"/>
                <c:pt idx="0">
                  <c:v>3.4473786465889997</c:v>
                </c:pt>
                <c:pt idx="1">
                  <c:v>6.8947572931779995</c:v>
                </c:pt>
                <c:pt idx="2">
                  <c:v>10.342135939766999</c:v>
                </c:pt>
              </c:numCache>
            </c:numRef>
          </c:xVal>
          <c:yVal>
            <c:numRef>
              <c:f>'[NMR com pore cluster.xlsx]Sheet1'!$C$2:$C$4</c:f>
              <c:numCache>
                <c:formatCode>General</c:formatCode>
                <c:ptCount val="3"/>
                <c:pt idx="0">
                  <c:v>-2.0704900468357201</c:v>
                </c:pt>
                <c:pt idx="1">
                  <c:v>-16.163177462380606</c:v>
                </c:pt>
                <c:pt idx="2">
                  <c:v>-18.087323738473852</c:v>
                </c:pt>
              </c:numCache>
            </c:numRef>
          </c:yVal>
          <c:smooth val="1"/>
          <c:extLst xmlns:c16r2="http://schemas.microsoft.com/office/drawing/2015/06/chart">
            <c:ext xmlns:c16="http://schemas.microsoft.com/office/drawing/2014/chart" uri="{C3380CC4-5D6E-409C-BE32-E72D297353CC}">
              <c16:uniqueId val="{00000001-4C4F-4AD9-A58E-912099F18A8D}"/>
            </c:ext>
          </c:extLst>
        </c:ser>
        <c:dLbls>
          <c:showLegendKey val="0"/>
          <c:showVal val="0"/>
          <c:showCatName val="0"/>
          <c:showSerName val="0"/>
          <c:showPercent val="0"/>
          <c:showBubbleSize val="0"/>
        </c:dLbls>
        <c:axId val="181954432"/>
        <c:axId val="181961088"/>
        <c:extLst xmlns:c16r2="http://schemas.microsoft.com/office/drawing/2015/06/chart">
          <c:ext xmlns:c15="http://schemas.microsoft.com/office/drawing/2012/chart" uri="{02D57815-91ED-43cb-92C2-25804820EDAC}">
            <c15:filteredScatterSeries>
              <c15:ser>
                <c:idx val="2"/>
                <c:order val="2"/>
                <c:tx>
                  <c:v>J1</c:v>
                </c:tx>
                <c:spPr>
                  <a:ln w="19050" cap="rnd">
                    <a:solidFill>
                      <a:schemeClr val="accent3"/>
                    </a:solidFill>
                    <a:round/>
                  </a:ln>
                  <a:effectLst/>
                </c:spPr>
                <c:marker>
                  <c:symbol val="triangle"/>
                  <c:size val="5"/>
                  <c:spPr>
                    <a:solidFill>
                      <a:schemeClr val="accent3"/>
                    </a:solidFill>
                    <a:ln w="9525">
                      <a:solidFill>
                        <a:schemeClr val="accent3"/>
                      </a:solidFill>
                    </a:ln>
                    <a:effectLst/>
                  </c:spPr>
                </c:marker>
                <c:xVal>
                  <c:numRef>
                    <c:extLst>
                      <c:ext uri="{02D57815-91ED-43cb-92C2-25804820EDAC}">
                        <c15:formulaRef>
                          <c15:sqref>'[NMR com pore cluster.xlsx]Sheet1'!$A$2:$A$4</c15:sqref>
                        </c15:formulaRef>
                      </c:ext>
                    </c:extLst>
                    <c:numCache>
                      <c:formatCode>General</c:formatCode>
                      <c:ptCount val="3"/>
                      <c:pt idx="0">
                        <c:v>3.4473786465889997</c:v>
                      </c:pt>
                      <c:pt idx="1">
                        <c:v>6.8947572931779995</c:v>
                      </c:pt>
                      <c:pt idx="2">
                        <c:v>10.342135939766999</c:v>
                      </c:pt>
                    </c:numCache>
                  </c:numRef>
                </c:xVal>
                <c:yVal>
                  <c:numRef>
                    <c:extLst>
                      <c:ext uri="{02D57815-91ED-43cb-92C2-25804820EDAC}">
                        <c15:formulaRef>
                          <c15:sqref>'[NMR com pore cluster.xlsx]Sheet1'!$D$2:$D$4</c15:sqref>
                        </c15:formulaRef>
                      </c:ext>
                    </c:extLst>
                    <c:numCache>
                      <c:formatCode>General</c:formatCode>
                      <c:ptCount val="3"/>
                      <c:pt idx="0">
                        <c:v>28.084437020747949</c:v>
                      </c:pt>
                      <c:pt idx="1">
                        <c:v>21.749649355180782</c:v>
                      </c:pt>
                      <c:pt idx="2">
                        <c:v>9.9539051965392602</c:v>
                      </c:pt>
                    </c:numCache>
                  </c:numRef>
                </c:yVal>
                <c:smooth val="1"/>
                <c:extLst>
                  <c:ext xmlns:c16="http://schemas.microsoft.com/office/drawing/2014/chart" uri="{C3380CC4-5D6E-409C-BE32-E72D297353CC}">
                    <c16:uniqueId val="{00000002-4C4F-4AD9-A58E-912099F18A8D}"/>
                  </c:ext>
                </c:extLst>
              </c15:ser>
            </c15:filteredScatterSeries>
            <c15:filteredScatterSeries>
              <c15:ser>
                <c:idx val="3"/>
                <c:order val="3"/>
                <c:tx>
                  <c:v>23A</c:v>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'[NMR com pore cluster.xlsx]Sheet1'!$A$2:$A$3</c15:sqref>
                        </c15:formulaRef>
                      </c:ext>
                    </c:extLst>
                    <c:numCache>
                      <c:formatCode>General</c:formatCode>
                      <c:ptCount val="2"/>
                      <c:pt idx="0">
                        <c:v>3.4473786465889997</c:v>
                      </c:pt>
                      <c:pt idx="1">
                        <c:v>6.8947572931779995</c:v>
                      </c:pt>
                    </c:numCache>
                  </c:numRef>
                </c:xVal>
                <c:yVal>
                  <c:numRef>
                    <c:extLst xmlns:c15="http://schemas.microsoft.com/office/drawing/2012/chart">
                      <c:ext xmlns:c15="http://schemas.microsoft.com/office/drawing/2012/chart" uri="{02D57815-91ED-43cb-92C2-25804820EDAC}">
                        <c15:formulaRef>
                          <c15:sqref>'[NMR com pore cluster.xlsx]Sheet1'!$E$2:$E$3</c15:sqref>
                        </c15:formulaRef>
                      </c:ext>
                    </c:extLst>
                    <c:numCache>
                      <c:formatCode>General</c:formatCode>
                      <c:ptCount val="2"/>
                      <c:pt idx="0">
                        <c:v>53.271462521394852</c:v>
                      </c:pt>
                      <c:pt idx="1">
                        <c:v>14.710305699056791</c:v>
                      </c:pt>
                    </c:numCache>
                  </c:numRef>
                </c:yVal>
                <c:smooth val="1"/>
                <c:extLst xmlns:c15="http://schemas.microsoft.com/office/drawing/2012/chart">
                  <c:ext xmlns:c16="http://schemas.microsoft.com/office/drawing/2014/chart" uri="{C3380CC4-5D6E-409C-BE32-E72D297353CC}">
                    <c16:uniqueId val="{00000003-4C4F-4AD9-A58E-912099F18A8D}"/>
                  </c:ext>
                </c:extLst>
              </c15:ser>
            </c15:filteredScatterSeries>
          </c:ext>
        </c:extLst>
      </c:scatterChart>
      <c:valAx>
        <c:axId val="181954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latin typeface="Times New Roman" panose="02020603050405020304" pitchFamily="18" charset="0"/>
                    <a:cs typeface="Times New Roman" panose="02020603050405020304" pitchFamily="18" charset="0"/>
                  </a:rPr>
                  <a:t>Confining</a:t>
                </a:r>
                <a:r>
                  <a:rPr lang="en-US" sz="1200" baseline="0" dirty="0">
                    <a:latin typeface="Times New Roman" panose="02020603050405020304" pitchFamily="18" charset="0"/>
                    <a:cs typeface="Times New Roman" panose="02020603050405020304" pitchFamily="18" charset="0"/>
                  </a:rPr>
                  <a:t> Pressure (</a:t>
                </a:r>
                <a:r>
                  <a:rPr lang="en-US" sz="1200" baseline="0" dirty="0" smtClean="0">
                    <a:latin typeface="Times New Roman" panose="02020603050405020304" pitchFamily="18" charset="0"/>
                    <a:cs typeface="Times New Roman" panose="02020603050405020304" pitchFamily="18" charset="0"/>
                  </a:rPr>
                  <a:t>MPa</a:t>
                </a:r>
                <a:r>
                  <a:rPr lang="en-US" sz="1200" baseline="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81961088"/>
        <c:crossesAt val="-40"/>
        <c:crossBetween val="midCat"/>
      </c:valAx>
      <c:valAx>
        <c:axId val="181961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Pore</a:t>
                </a:r>
                <a:r>
                  <a:rPr lang="en-US" sz="1100" baseline="0" dirty="0">
                    <a:latin typeface="Times New Roman" panose="02020603050405020304" pitchFamily="18" charset="0"/>
                    <a:cs typeface="Times New Roman" panose="02020603050405020304" pitchFamily="18" charset="0"/>
                  </a:rPr>
                  <a:t> Compressibility (</a:t>
                </a:r>
                <a:r>
                  <a:rPr lang="en-US" sz="1100" baseline="0" dirty="0" smtClean="0">
                    <a:latin typeface="Times New Roman" panose="02020603050405020304" pitchFamily="18" charset="0"/>
                    <a:cs typeface="Times New Roman" panose="02020603050405020304" pitchFamily="18" charset="0"/>
                  </a:rPr>
                  <a:t>10</a:t>
                </a:r>
                <a:r>
                  <a:rPr lang="en-US" sz="1100" baseline="30000" dirty="0" smtClean="0">
                    <a:latin typeface="Times New Roman" panose="02020603050405020304" pitchFamily="18" charset="0"/>
                    <a:cs typeface="Times New Roman" panose="02020603050405020304" pitchFamily="18" charset="0"/>
                  </a:rPr>
                  <a:t>-3 </a:t>
                </a:r>
                <a:r>
                  <a:rPr lang="en-US" sz="1100" baseline="0" dirty="0" smtClean="0">
                    <a:latin typeface="Times New Roman" panose="02020603050405020304" pitchFamily="18" charset="0"/>
                    <a:cs typeface="Times New Roman" panose="02020603050405020304" pitchFamily="18" charset="0"/>
                  </a:rPr>
                  <a:t>MPa</a:t>
                </a:r>
                <a:r>
                  <a:rPr lang="en-US" sz="1100" baseline="30000" dirty="0" smtClean="0">
                    <a:latin typeface="Times New Roman" panose="02020603050405020304" pitchFamily="18" charset="0"/>
                    <a:cs typeface="Times New Roman" panose="02020603050405020304" pitchFamily="18" charset="0"/>
                  </a:rPr>
                  <a:t>-1</a:t>
                </a:r>
                <a:r>
                  <a:rPr lang="en-US" sz="1100" baseline="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81954432"/>
        <c:crossesAt val="-30"/>
        <c:crossBetween val="midCat"/>
      </c:valAx>
      <c:spPr>
        <a:noFill/>
        <a:ln>
          <a:noFill/>
        </a:ln>
        <a:effectLst/>
      </c:spPr>
    </c:plotArea>
    <c:legend>
      <c:legendPos val="r"/>
      <c:layout>
        <c:manualLayout>
          <c:xMode val="edge"/>
          <c:yMode val="edge"/>
          <c:x val="0.6777512185976754"/>
          <c:y val="5.6371061001525134E-2"/>
          <c:w val="0.26768232095988004"/>
          <c:h val="0.13801136415961396"/>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v>Berea</c:v>
          </c:tx>
          <c:spPr>
            <a:ln w="19050" cap="rnd">
              <a:solidFill>
                <a:schemeClr val="accent1"/>
              </a:solidFill>
              <a:round/>
            </a:ln>
            <a:effectLst/>
          </c:spPr>
          <c:marker>
            <c:symbol val="square"/>
            <c:size val="5"/>
            <c:spPr>
              <a:solidFill>
                <a:schemeClr val="accent1"/>
              </a:solidFill>
              <a:ln w="9525">
                <a:solidFill>
                  <a:schemeClr val="accent1"/>
                </a:solidFill>
              </a:ln>
              <a:effectLst/>
            </c:spPr>
          </c:marker>
          <c:xVal>
            <c:numRef>
              <c:f>'[NMR com pore cluster.xlsx]Sheet1'!$A$2:$A$4</c:f>
              <c:numCache>
                <c:formatCode>General</c:formatCode>
                <c:ptCount val="3"/>
                <c:pt idx="0">
                  <c:v>3.4473786465889997</c:v>
                </c:pt>
                <c:pt idx="1">
                  <c:v>6.8947572931779995</c:v>
                </c:pt>
                <c:pt idx="2">
                  <c:v>10.342135939766999</c:v>
                </c:pt>
              </c:numCache>
            </c:numRef>
          </c:xVal>
          <c:yVal>
            <c:numRef>
              <c:f>'[NMR com pore cluster.xlsx]Sheet1'!$B$8:$B$10</c:f>
              <c:numCache>
                <c:formatCode>General</c:formatCode>
                <c:ptCount val="3"/>
                <c:pt idx="0">
                  <c:v>6.439343012181876</c:v>
                </c:pt>
                <c:pt idx="1">
                  <c:v>4.4381565815729669</c:v>
                </c:pt>
                <c:pt idx="2">
                  <c:v>3.2695096918621682</c:v>
                </c:pt>
              </c:numCache>
            </c:numRef>
          </c:yVal>
          <c:smooth val="1"/>
          <c:extLst xmlns:c16r2="http://schemas.microsoft.com/office/drawing/2015/06/chart">
            <c:ext xmlns:c16="http://schemas.microsoft.com/office/drawing/2014/chart" uri="{C3380CC4-5D6E-409C-BE32-E72D297353CC}">
              <c16:uniqueId val="{00000000-71DF-4881-92C4-1BBF69FAEE7C}"/>
            </c:ext>
          </c:extLst>
        </c:ser>
        <c:ser>
          <c:idx val="1"/>
          <c:order val="1"/>
          <c:tx>
            <c:v>sandstone 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'[NMR com pore cluster.xlsx]Sheet1'!$A$2:$A$4</c:f>
              <c:numCache>
                <c:formatCode>General</c:formatCode>
                <c:ptCount val="3"/>
                <c:pt idx="0">
                  <c:v>3.4473786465889997</c:v>
                </c:pt>
                <c:pt idx="1">
                  <c:v>6.8947572931779995</c:v>
                </c:pt>
                <c:pt idx="2">
                  <c:v>10.342135939766999</c:v>
                </c:pt>
              </c:numCache>
            </c:numRef>
          </c:xVal>
          <c:yVal>
            <c:numRef>
              <c:f>'[NMR com pore cluster.xlsx]Sheet1'!$C$8:$C$10</c:f>
              <c:numCache>
                <c:formatCode>General</c:formatCode>
                <c:ptCount val="3"/>
                <c:pt idx="0">
                  <c:v>7.4441818722531634</c:v>
                </c:pt>
                <c:pt idx="1">
                  <c:v>4.912970778830263</c:v>
                </c:pt>
                <c:pt idx="2">
                  <c:v>3.2143142982958213</c:v>
                </c:pt>
              </c:numCache>
            </c:numRef>
          </c:yVal>
          <c:smooth val="1"/>
          <c:extLst xmlns:c16r2="http://schemas.microsoft.com/office/drawing/2015/06/chart">
            <c:ext xmlns:c16="http://schemas.microsoft.com/office/drawing/2014/chart" uri="{C3380CC4-5D6E-409C-BE32-E72D297353CC}">
              <c16:uniqueId val="{00000001-71DF-4881-92C4-1BBF69FAEE7C}"/>
            </c:ext>
          </c:extLst>
        </c:ser>
        <c:ser>
          <c:idx val="3"/>
          <c:order val="2"/>
          <c:tx>
            <c:v>sandstone 3</c:v>
          </c:tx>
          <c:spPr>
            <a:ln w="19050" cap="rnd">
              <a:solidFill>
                <a:schemeClr val="accent4"/>
              </a:solidFill>
              <a:round/>
            </a:ln>
            <a:effectLst/>
          </c:spPr>
          <c:marker>
            <c:symbol val="diamond"/>
            <c:size val="5"/>
            <c:spPr>
              <a:solidFill>
                <a:schemeClr val="accent4"/>
              </a:solidFill>
              <a:ln w="9525">
                <a:solidFill>
                  <a:schemeClr val="accent4"/>
                </a:solidFill>
              </a:ln>
              <a:effectLst/>
            </c:spPr>
          </c:marker>
          <c:xVal>
            <c:numRef>
              <c:f>'[NMR com pore cluster.xlsx]Sheet1'!$A$2:$A$3</c:f>
              <c:numCache>
                <c:formatCode>General</c:formatCode>
                <c:ptCount val="2"/>
                <c:pt idx="0">
                  <c:v>3.4473786465889997</c:v>
                </c:pt>
                <c:pt idx="1">
                  <c:v>6.8947572931779995</c:v>
                </c:pt>
              </c:numCache>
              <c:extLst xmlns:c15="http://schemas.microsoft.com/office/drawing/2012/chart" xmlns:c16r2="http://schemas.microsoft.com/office/drawing/2015/06/chart"/>
            </c:numRef>
          </c:xVal>
          <c:yVal>
            <c:numRef>
              <c:f>'[NMR com pore cluster.xlsx]Sheet1'!$E$8:$E$9</c:f>
              <c:numCache>
                <c:formatCode>General</c:formatCode>
                <c:ptCount val="2"/>
                <c:pt idx="0">
                  <c:v>7.6296944688905404</c:v>
                </c:pt>
                <c:pt idx="1">
                  <c:v>4.9991858102848292</c:v>
                </c:pt>
              </c:numCache>
              <c:extLst xmlns:c15="http://schemas.microsoft.com/office/drawing/2012/chart" xmlns:c16r2="http://schemas.microsoft.com/office/drawing/2015/06/chart"/>
            </c:numRef>
          </c:yVal>
          <c:smooth val="1"/>
          <c:extLst xmlns:c15="http://schemas.microsoft.com/office/drawing/2012/chart" xmlns:c16r2="http://schemas.microsoft.com/office/drawing/2015/06/chart">
            <c:ext xmlns:c16="http://schemas.microsoft.com/office/drawing/2014/chart" uri="{C3380CC4-5D6E-409C-BE32-E72D297353CC}">
              <c16:uniqueId val="{00000002-71DF-4881-92C4-1BBF69FAEE7C}"/>
            </c:ext>
          </c:extLst>
        </c:ser>
        <c:dLbls>
          <c:showLegendKey val="0"/>
          <c:showVal val="0"/>
          <c:showCatName val="0"/>
          <c:showSerName val="0"/>
          <c:showPercent val="0"/>
          <c:showBubbleSize val="0"/>
        </c:dLbls>
        <c:axId val="181992832"/>
        <c:axId val="243099520"/>
        <c:extLst xmlns:c16r2="http://schemas.microsoft.com/office/drawing/2015/06/chart">
          <c:ext xmlns:c15="http://schemas.microsoft.com/office/drawing/2012/chart" uri="{02D57815-91ED-43cb-92C2-25804820EDAC}">
            <c15:filteredScatterSeries>
              <c15:ser>
                <c:idx val="2"/>
                <c:order val="2"/>
                <c:tx>
                  <c:v>J1</c:v>
                </c:tx>
                <c:spPr>
                  <a:ln w="19050" cap="rnd">
                    <a:solidFill>
                      <a:schemeClr val="accent3"/>
                    </a:solidFill>
                    <a:round/>
                  </a:ln>
                  <a:effectLst/>
                </c:spPr>
                <c:marker>
                  <c:symbol val="triangle"/>
                  <c:size val="5"/>
                  <c:spPr>
                    <a:solidFill>
                      <a:schemeClr val="accent3"/>
                    </a:solidFill>
                    <a:ln w="9525">
                      <a:solidFill>
                        <a:schemeClr val="accent3"/>
                      </a:solidFill>
                    </a:ln>
                    <a:effectLst/>
                  </c:spPr>
                </c:marker>
                <c:xVal>
                  <c:numRef>
                    <c:extLst>
                      <c:ext uri="{02D57815-91ED-43cb-92C2-25804820EDAC}">
                        <c15:formulaRef>
                          <c15:sqref>'[NMR com pore cluster.xlsx]Sheet1'!$A$2:$A$4</c15:sqref>
                        </c15:formulaRef>
                      </c:ext>
                    </c:extLst>
                    <c:numCache>
                      <c:formatCode>General</c:formatCode>
                      <c:ptCount val="3"/>
                      <c:pt idx="0">
                        <c:v>3.4473786465889997</c:v>
                      </c:pt>
                      <c:pt idx="1">
                        <c:v>6.8947572931779995</c:v>
                      </c:pt>
                      <c:pt idx="2">
                        <c:v>10.342135939766999</c:v>
                      </c:pt>
                    </c:numCache>
                  </c:numRef>
                </c:xVal>
                <c:yVal>
                  <c:numRef>
                    <c:extLst>
                      <c:ext uri="{02D57815-91ED-43cb-92C2-25804820EDAC}">
                        <c15:formulaRef>
                          <c15:sqref>'[NMR com pore cluster.xlsx]Sheet1'!$D$8:$D$10</c15:sqref>
                        </c15:formulaRef>
                      </c:ext>
                    </c:extLst>
                    <c:numCache>
                      <c:formatCode>General</c:formatCode>
                      <c:ptCount val="3"/>
                      <c:pt idx="0">
                        <c:v>-54.304009963910048</c:v>
                      </c:pt>
                      <c:pt idx="1">
                        <c:v>-30.970373635270509</c:v>
                      </c:pt>
                      <c:pt idx="2">
                        <c:v>-28.745196114016387</c:v>
                      </c:pt>
                    </c:numCache>
                  </c:numRef>
                </c:yVal>
                <c:smooth val="1"/>
                <c:extLst>
                  <c:ext xmlns:c16="http://schemas.microsoft.com/office/drawing/2014/chart" uri="{C3380CC4-5D6E-409C-BE32-E72D297353CC}">
                    <c16:uniqueId val="{00000003-71DF-4881-92C4-1BBF69FAEE7C}"/>
                  </c:ext>
                </c:extLst>
              </c15:ser>
            </c15:filteredScatterSeries>
          </c:ext>
        </c:extLst>
      </c:scatterChart>
      <c:valAx>
        <c:axId val="1819928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latin typeface="Times New Roman" panose="02020603050405020304" pitchFamily="18" charset="0"/>
                    <a:cs typeface="Times New Roman" panose="02020603050405020304" pitchFamily="18" charset="0"/>
                  </a:rPr>
                  <a:t>Confining</a:t>
                </a:r>
                <a:r>
                  <a:rPr lang="en-US" sz="1200" baseline="0" dirty="0">
                    <a:latin typeface="Times New Roman" panose="02020603050405020304" pitchFamily="18" charset="0"/>
                    <a:cs typeface="Times New Roman" panose="02020603050405020304" pitchFamily="18" charset="0"/>
                  </a:rPr>
                  <a:t> Pressure (</a:t>
                </a:r>
                <a:r>
                  <a:rPr lang="en-US" sz="1200" baseline="0" dirty="0" smtClean="0">
                    <a:latin typeface="Times New Roman" panose="02020603050405020304" pitchFamily="18" charset="0"/>
                    <a:cs typeface="Times New Roman" panose="02020603050405020304" pitchFamily="18" charset="0"/>
                  </a:rPr>
                  <a:t>MPa</a:t>
                </a:r>
                <a:r>
                  <a:rPr lang="en-US" sz="1200" baseline="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43099520"/>
        <c:crossesAt val="-30"/>
        <c:crossBetween val="midCat"/>
      </c:valAx>
      <c:valAx>
        <c:axId val="243099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Pore</a:t>
                </a:r>
                <a:r>
                  <a:rPr lang="en-US" sz="1100" baseline="0" dirty="0">
                    <a:latin typeface="Times New Roman" panose="02020603050405020304" pitchFamily="18" charset="0"/>
                    <a:cs typeface="Times New Roman" panose="02020603050405020304" pitchFamily="18" charset="0"/>
                  </a:rPr>
                  <a:t> Compressibility (</a:t>
                </a:r>
                <a:r>
                  <a:rPr lang="en-US" sz="1100" baseline="0" dirty="0" smtClean="0">
                    <a:latin typeface="Times New Roman" panose="02020603050405020304" pitchFamily="18" charset="0"/>
                    <a:cs typeface="Times New Roman" panose="02020603050405020304" pitchFamily="18" charset="0"/>
                  </a:rPr>
                  <a:t>10</a:t>
                </a:r>
                <a:r>
                  <a:rPr lang="en-US" sz="1100" baseline="30000" dirty="0" smtClean="0">
                    <a:latin typeface="Times New Roman" panose="02020603050405020304" pitchFamily="18" charset="0"/>
                    <a:cs typeface="Times New Roman" panose="02020603050405020304" pitchFamily="18" charset="0"/>
                  </a:rPr>
                  <a:t>-3 </a:t>
                </a:r>
                <a:r>
                  <a:rPr lang="en-US" sz="1100" baseline="0" dirty="0" smtClean="0">
                    <a:latin typeface="Times New Roman" panose="02020603050405020304" pitchFamily="18" charset="0"/>
                    <a:cs typeface="Times New Roman" panose="02020603050405020304" pitchFamily="18" charset="0"/>
                  </a:rPr>
                  <a:t>MPa</a:t>
                </a:r>
                <a:r>
                  <a:rPr lang="en-US" sz="1100" baseline="30000" dirty="0" smtClean="0">
                    <a:latin typeface="Times New Roman" panose="02020603050405020304" pitchFamily="18" charset="0"/>
                    <a:cs typeface="Times New Roman" panose="02020603050405020304" pitchFamily="18" charset="0"/>
                  </a:rPr>
                  <a:t>-1</a:t>
                </a:r>
                <a:r>
                  <a:rPr lang="en-US" sz="1100" baseline="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81992832"/>
        <c:crossesAt val="-30"/>
        <c:crossBetween val="midCat"/>
      </c:valAx>
      <c:spPr>
        <a:noFill/>
        <a:ln>
          <a:noFill/>
        </a:ln>
        <a:effectLst/>
      </c:spPr>
    </c:plotArea>
    <c:legend>
      <c:legendPos val="r"/>
      <c:layout>
        <c:manualLayout>
          <c:xMode val="edge"/>
          <c:yMode val="edge"/>
          <c:x val="0.67872654807038013"/>
          <c:y val="6.1792215782502234E-2"/>
          <c:w val="0.25421423632293527"/>
          <c:h val="0.22222033945131553"/>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5286"/>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45286"/>
          </a:xfrm>
          <a:prstGeom prst="rect">
            <a:avLst/>
          </a:prstGeom>
        </p:spPr>
        <p:txBody>
          <a:bodyPr vert="horz" lIns="92446" tIns="46223" rIns="92446" bIns="46223" rtlCol="0"/>
          <a:lstStyle>
            <a:lvl1pPr algn="r">
              <a:defRPr sz="1200"/>
            </a:lvl1pPr>
          </a:lstStyle>
          <a:p>
            <a:fld id="{B549CD32-8AE3-47C7-B5BC-249EA0D41A38}" type="datetimeFigureOut">
              <a:rPr lang="en-US" smtClean="0"/>
              <a:t>4/21/2018</a:t>
            </a:fld>
            <a:endParaRPr lang="en-US"/>
          </a:p>
        </p:txBody>
      </p:sp>
      <p:sp>
        <p:nvSpPr>
          <p:cNvPr id="4" name="Footer Placeholder 3"/>
          <p:cNvSpPr>
            <a:spLocks noGrp="1"/>
          </p:cNvSpPr>
          <p:nvPr>
            <p:ph type="ftr" sz="quarter" idx="2"/>
          </p:nvPr>
        </p:nvSpPr>
        <p:spPr>
          <a:xfrm>
            <a:off x="0" y="6536528"/>
            <a:ext cx="4028440" cy="345285"/>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536528"/>
            <a:ext cx="4028440" cy="345285"/>
          </a:xfrm>
          <a:prstGeom prst="rect">
            <a:avLst/>
          </a:prstGeom>
        </p:spPr>
        <p:txBody>
          <a:bodyPr vert="horz" lIns="92446" tIns="46223" rIns="92446" bIns="46223" rtlCol="0" anchor="b"/>
          <a:lstStyle>
            <a:lvl1pPr algn="r">
              <a:defRPr sz="1200"/>
            </a:lvl1pPr>
          </a:lstStyle>
          <a:p>
            <a:fld id="{7222BE46-6BCC-4B04-8A9D-0D8D4A593C1D}" type="slidenum">
              <a:rPr lang="en-US" smtClean="0"/>
              <a:t>‹#›</a:t>
            </a:fld>
            <a:endParaRPr lang="en-US"/>
          </a:p>
        </p:txBody>
      </p:sp>
    </p:spTree>
    <p:extLst>
      <p:ext uri="{BB962C8B-B14F-4D97-AF65-F5344CB8AC3E}">
        <p14:creationId xmlns:p14="http://schemas.microsoft.com/office/powerpoint/2010/main" val="1478454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B5CB9DBD-C2E8-4E34-BDBF-4B21FC274543}" type="datetimeFigureOut">
              <a:rPr lang="en-US" smtClean="0"/>
              <a:pPr/>
              <a:t>4/21/2018</a:t>
            </a:fld>
            <a:endParaRPr lang="en-US"/>
          </a:p>
        </p:txBody>
      </p:sp>
      <p:sp>
        <p:nvSpPr>
          <p:cNvPr id="4" name="Slide Image Placeholder 3"/>
          <p:cNvSpPr>
            <a:spLocks noGrp="1" noRot="1" noChangeAspect="1"/>
          </p:cNvSpPr>
          <p:nvPr>
            <p:ph type="sldImg" idx="2"/>
          </p:nvPr>
        </p:nvSpPr>
        <p:spPr>
          <a:xfrm>
            <a:off x="2354263" y="515938"/>
            <a:ext cx="4587875"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0B813AD-75F7-4A82-BAB5-3EF0D07BEB39}" type="slidenum">
              <a:rPr lang="en-US" smtClean="0"/>
              <a:pPr/>
              <a:t>‹#›</a:t>
            </a:fld>
            <a:endParaRPr lang="en-US"/>
          </a:p>
        </p:txBody>
      </p:sp>
    </p:spTree>
    <p:extLst>
      <p:ext uri="{BB962C8B-B14F-4D97-AF65-F5344CB8AC3E}">
        <p14:creationId xmlns:p14="http://schemas.microsoft.com/office/powerpoint/2010/main" val="17927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1</a:t>
            </a:fld>
            <a:endParaRPr lang="en-US"/>
          </a:p>
        </p:txBody>
      </p:sp>
    </p:spTree>
    <p:extLst>
      <p:ext uri="{BB962C8B-B14F-4D97-AF65-F5344CB8AC3E}">
        <p14:creationId xmlns:p14="http://schemas.microsoft.com/office/powerpoint/2010/main" val="62023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Measurement system </a:t>
            </a:r>
            <a:r>
              <a:rPr lang="en-US" dirty="0" smtClean="0">
                <a:sym typeface="Wingdings" panose="05000000000000000000" pitchFamily="2" charset="2"/>
              </a:rPr>
              <a:t> mention posters</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28</a:t>
            </a:fld>
            <a:endParaRPr lang="en-US"/>
          </a:p>
        </p:txBody>
      </p:sp>
    </p:spTree>
    <p:extLst>
      <p:ext uri="{BB962C8B-B14F-4D97-AF65-F5344CB8AC3E}">
        <p14:creationId xmlns:p14="http://schemas.microsoft.com/office/powerpoint/2010/main" val="4002820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This plot represents how discrepancy</a:t>
            </a:r>
            <a:r>
              <a:rPr lang="en-US" baseline="0" dirty="0" smtClean="0"/>
              <a:t> between these two. </a:t>
            </a:r>
          </a:p>
          <a:p>
            <a:pPr marL="228600" indent="-228600">
              <a:buAutoNum type="arabicPeriod"/>
            </a:pPr>
            <a:r>
              <a:rPr lang="en-US" baseline="0" dirty="0" smtClean="0"/>
              <a:t>Young’s modulus variation more than 15% depending on assumptions</a:t>
            </a:r>
            <a:endParaRPr lang="en-US" dirty="0"/>
          </a:p>
        </p:txBody>
      </p:sp>
      <p:sp>
        <p:nvSpPr>
          <p:cNvPr id="4" name="Slide Number Placeholder 3"/>
          <p:cNvSpPr>
            <a:spLocks noGrp="1"/>
          </p:cNvSpPr>
          <p:nvPr>
            <p:ph type="sldNum" sz="quarter" idx="10"/>
          </p:nvPr>
        </p:nvSpPr>
        <p:spPr/>
        <p:txBody>
          <a:bodyPr/>
          <a:lstStyle/>
          <a:p>
            <a:pPr>
              <a:defRPr/>
            </a:pPr>
            <a:fld id="{865E6556-8EB7-4C9F-91A0-73C81E390612}" type="slidenum">
              <a:rPr lang="en-US" smtClean="0"/>
              <a:pPr>
                <a:defRPr/>
              </a:pPr>
              <a:t>29</a:t>
            </a:fld>
            <a:endParaRPr lang="en-US"/>
          </a:p>
        </p:txBody>
      </p:sp>
    </p:spTree>
    <p:extLst>
      <p:ext uri="{BB962C8B-B14F-4D97-AF65-F5344CB8AC3E}">
        <p14:creationId xmlns:p14="http://schemas.microsoft.com/office/powerpoint/2010/main" val="227941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Mao and Prasad: </a:t>
            </a:r>
            <a:r>
              <a:rPr lang="en-US" sz="1200" b="0" i="0" u="none" strike="noStrike" kern="1200" baseline="0" dirty="0" smtClean="0">
                <a:solidFill>
                  <a:schemeClr val="tx1"/>
                </a:solidFill>
                <a:latin typeface="+mn-lt"/>
                <a:ea typeface="+mn-ea"/>
                <a:cs typeface="+mn-cs"/>
              </a:rPr>
              <a:t>Measurement fitting result (ρ, </a:t>
            </a:r>
            <a:r>
              <a:rPr lang="en-US" sz="1200" b="0" i="1" u="none" strike="noStrike" kern="1200" baseline="0" dirty="0" err="1" smtClean="0">
                <a:solidFill>
                  <a:schemeClr val="tx1"/>
                </a:solidFill>
                <a:latin typeface="+mn-lt"/>
                <a:ea typeface="+mn-ea"/>
                <a:cs typeface="+mn-cs"/>
              </a:rPr>
              <a:t>V</a:t>
            </a:r>
            <a:r>
              <a:rPr lang="en-US" sz="1200" b="0" i="0" u="none" strike="noStrike" kern="1200" baseline="0" dirty="0" err="1"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 and </a:t>
            </a:r>
            <a:r>
              <a:rPr lang="en-US" sz="1200" b="0" i="1"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 and estimated parameters (porosity ϕ and aspect ratio α) for the six W samples with constrained case (dashed lines) and unconstrained case (solid lines). A 5% porosity change limit was enforced during inversion under constrained case.</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4</a:t>
            </a:fld>
            <a:endParaRPr lang="en-US"/>
          </a:p>
        </p:txBody>
      </p:sp>
    </p:spTree>
    <p:extLst>
      <p:ext uri="{BB962C8B-B14F-4D97-AF65-F5344CB8AC3E}">
        <p14:creationId xmlns:p14="http://schemas.microsoft.com/office/powerpoint/2010/main" val="1659279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Hysteresis</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6</a:t>
            </a:fld>
            <a:endParaRPr lang="en-US"/>
          </a:p>
        </p:txBody>
      </p:sp>
    </p:spTree>
    <p:extLst>
      <p:ext uri="{BB962C8B-B14F-4D97-AF65-F5344CB8AC3E}">
        <p14:creationId xmlns:p14="http://schemas.microsoft.com/office/powerpoint/2010/main" val="315394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Ultrasonic P-wave velocities over increasing conning pressure from 0.08 MPa to 27.6 MPa shown together with literature data from Prasad and Meissner (1992). The three CT images show the sample without grain damage, the onset of grain damage and the heavily damaged end state.</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7</a:t>
            </a:fld>
            <a:endParaRPr lang="en-US"/>
          </a:p>
        </p:txBody>
      </p:sp>
    </p:spTree>
    <p:extLst>
      <p:ext uri="{BB962C8B-B14F-4D97-AF65-F5344CB8AC3E}">
        <p14:creationId xmlns:p14="http://schemas.microsoft.com/office/powerpoint/2010/main" val="2736974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change in pressure,</a:t>
            </a:r>
            <a:r>
              <a:rPr lang="en-US" baseline="0" dirty="0" smtClean="0"/>
              <a:t> PSD changes. So, we can get a measure of pressure-dependent PSD. E.g., here two different rocks show large differences in quadrature R’’. Larger pores have lower characteristic frequency; Smaller pores have higher characteristic frequency; So, if PSD changes with pressure, then this change should be reflected in their characteristic frequency.</a:t>
            </a:r>
            <a:endParaRPr lang="en-US" dirty="0"/>
          </a:p>
        </p:txBody>
      </p:sp>
      <p:sp>
        <p:nvSpPr>
          <p:cNvPr id="4" name="Slide Number Placeholder 3"/>
          <p:cNvSpPr>
            <a:spLocks noGrp="1"/>
          </p:cNvSpPr>
          <p:nvPr>
            <p:ph type="sldNum" sz="quarter" idx="10"/>
          </p:nvPr>
        </p:nvSpPr>
        <p:spPr/>
        <p:txBody>
          <a:bodyPr/>
          <a:lstStyle/>
          <a:p>
            <a:pPr>
              <a:defRPr/>
            </a:pPr>
            <a:fld id="{865E6556-8EB7-4C9F-91A0-73C81E390612}" type="slidenum">
              <a:rPr lang="en-US" smtClean="0"/>
              <a:pPr>
                <a:defRPr/>
              </a:pPr>
              <a:t>11</a:t>
            </a:fld>
            <a:endParaRPr lang="en-US"/>
          </a:p>
        </p:txBody>
      </p:sp>
    </p:spTree>
    <p:extLst>
      <p:ext uri="{BB962C8B-B14F-4D97-AF65-F5344CB8AC3E}">
        <p14:creationId xmlns:p14="http://schemas.microsoft.com/office/powerpoint/2010/main" val="3348973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 shows shift to lower frequencies </a:t>
            </a:r>
            <a:r>
              <a:rPr lang="en-US" dirty="0" smtClean="0">
                <a:sym typeface="Wingdings" panose="05000000000000000000" pitchFamily="2" charset="2"/>
              </a:rPr>
              <a:t> PSD is changing!</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12</a:t>
            </a:fld>
            <a:endParaRPr lang="en-US"/>
          </a:p>
        </p:txBody>
      </p:sp>
    </p:spTree>
    <p:extLst>
      <p:ext uri="{BB962C8B-B14F-4D97-AF65-F5344CB8AC3E}">
        <p14:creationId xmlns:p14="http://schemas.microsoft.com/office/powerpoint/2010/main" val="260261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 versus localized changes</a:t>
            </a:r>
          </a:p>
          <a:p>
            <a:r>
              <a:rPr lang="en-US" dirty="0" smtClean="0"/>
              <a:t>How sensitive is time-lapse seismic to strain and fluid</a:t>
            </a:r>
            <a:r>
              <a:rPr lang="en-US" baseline="0" dirty="0" smtClean="0"/>
              <a:t> changes</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14</a:t>
            </a:fld>
            <a:endParaRPr lang="en-US"/>
          </a:p>
        </p:txBody>
      </p:sp>
    </p:spTree>
    <p:extLst>
      <p:ext uri="{BB962C8B-B14F-4D97-AF65-F5344CB8AC3E}">
        <p14:creationId xmlns:p14="http://schemas.microsoft.com/office/powerpoint/2010/main" val="28922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seismic, FWI is used to image reservoir and possible changes in reservoir properties. BUT, there is no ground truth.</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15</a:t>
            </a:fld>
            <a:endParaRPr lang="en-US"/>
          </a:p>
        </p:txBody>
      </p:sp>
    </p:spTree>
    <p:extLst>
      <p:ext uri="{BB962C8B-B14F-4D97-AF65-F5344CB8AC3E}">
        <p14:creationId xmlns:p14="http://schemas.microsoft.com/office/powerpoint/2010/main" val="190439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Lab-based FWI to localize image with bulk impedance variations.</a:t>
            </a:r>
            <a:endParaRPr lang="en-US" dirty="0"/>
          </a:p>
        </p:txBody>
      </p:sp>
      <p:sp>
        <p:nvSpPr>
          <p:cNvPr id="4" name="Slide Number Placeholder 3"/>
          <p:cNvSpPr>
            <a:spLocks noGrp="1"/>
          </p:cNvSpPr>
          <p:nvPr>
            <p:ph type="sldNum" sz="quarter" idx="10"/>
          </p:nvPr>
        </p:nvSpPr>
        <p:spPr/>
        <p:txBody>
          <a:bodyPr/>
          <a:lstStyle/>
          <a:p>
            <a:fld id="{40B813AD-75F7-4A82-BAB5-3EF0D07BEB39}" type="slidenum">
              <a:rPr lang="en-US" smtClean="0"/>
              <a:pPr/>
              <a:t>16</a:t>
            </a:fld>
            <a:endParaRPr lang="en-US"/>
          </a:p>
        </p:txBody>
      </p:sp>
    </p:spTree>
    <p:extLst>
      <p:ext uri="{BB962C8B-B14F-4D97-AF65-F5344CB8AC3E}">
        <p14:creationId xmlns:p14="http://schemas.microsoft.com/office/powerpoint/2010/main" val="79446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8831295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64302"/>
            <a:ext cx="10515600" cy="5112661"/>
          </a:xfrm>
          <a:prstGeom prst="rect">
            <a:avLst/>
          </a:prstGeom>
        </p:spPr>
        <p:txBody>
          <a:bodyPr/>
          <a:lstStyle>
            <a:lvl1pPr marL="228600" indent="-228600">
              <a:buFont typeface="Wingdings" charset="2"/>
              <a:buChar char="§"/>
              <a:defRPr>
                <a:solidFill>
                  <a:schemeClr val="tx1"/>
                </a:solidFill>
              </a:defRPr>
            </a:lvl1pPr>
            <a:lvl2pPr marL="685800" indent="-228600">
              <a:buFont typeface="Wingdings" charset="2"/>
              <a:buChar char="§"/>
              <a:defRPr>
                <a:solidFill>
                  <a:schemeClr val="tx1"/>
                </a:solidFill>
              </a:defRPr>
            </a:lvl2pPr>
            <a:lvl3pPr marL="1143000" indent="-228600">
              <a:buFont typeface="Wingdings" charset="2"/>
              <a:buChar char="§"/>
              <a:defRPr>
                <a:solidFill>
                  <a:schemeClr val="tx1"/>
                </a:solidFill>
              </a:defRPr>
            </a:lvl3pPr>
            <a:lvl4pPr marL="1600200" indent="-228600">
              <a:buFont typeface="Wingdings" charset="2"/>
              <a:buChar char="§"/>
              <a:defRPr>
                <a:solidFill>
                  <a:schemeClr val="tx1"/>
                </a:solidFill>
              </a:defRPr>
            </a:lvl4pPr>
            <a:lvl5pPr marL="2057400" indent="-228600">
              <a:buFont typeface="Wingdings"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75544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80315"/>
            <a:ext cx="10515600" cy="914400"/>
          </a:xfrm>
          <a:prstGeom prst="rect">
            <a:avLst/>
          </a:prstGeom>
        </p:spPr>
        <p:txBody>
          <a:bodyPr/>
          <a:lstStyle>
            <a:lvl1pPr>
              <a:defRPr b="0" i="0" cap="none" baseline="0">
                <a:solidFill>
                  <a:schemeClr val="tx1"/>
                </a:solidFill>
              </a:defRPr>
            </a:lvl1pPr>
          </a:lstStyle>
          <a:p>
            <a:r>
              <a:rPr lang="en-US" smtClean="0"/>
              <a:t>Click to edit Master title style</a:t>
            </a:r>
            <a:endParaRPr lang="en-US"/>
          </a:p>
        </p:txBody>
      </p:sp>
      <p:sp>
        <p:nvSpPr>
          <p:cNvPr id="3" name="Date Placeholder 3"/>
          <p:cNvSpPr>
            <a:spLocks noGrp="1"/>
          </p:cNvSpPr>
          <p:nvPr>
            <p:ph type="dt" sz="half" idx="10"/>
          </p:nvPr>
        </p:nvSpPr>
        <p:spPr>
          <a:xfrm>
            <a:off x="25400" y="6461280"/>
            <a:ext cx="2743200" cy="365125"/>
          </a:xfrm>
          <a:prstGeom prst="rect">
            <a:avLst/>
          </a:prstGeom>
        </p:spPr>
        <p:txBody>
          <a:bodyPr/>
          <a:lstStyle>
            <a:lvl1pPr>
              <a:defRPr>
                <a:solidFill>
                  <a:schemeClr val="bg1"/>
                </a:solidFill>
              </a:defRPr>
            </a:lvl1pPr>
          </a:lstStyle>
          <a:p>
            <a:r>
              <a:rPr lang="en-US" smtClean="0"/>
              <a:t>February 2018</a:t>
            </a:r>
            <a:endParaRPr lang="en-US" dirty="0"/>
          </a:p>
        </p:txBody>
      </p:sp>
      <p:sp>
        <p:nvSpPr>
          <p:cNvPr id="4" name="Footer Placeholder 4"/>
          <p:cNvSpPr>
            <a:spLocks noGrp="1"/>
          </p:cNvSpPr>
          <p:nvPr>
            <p:ph type="ftr" sz="quarter" idx="11"/>
          </p:nvPr>
        </p:nvSpPr>
        <p:spPr>
          <a:xfrm>
            <a:off x="3055620" y="6461280"/>
            <a:ext cx="6080760" cy="365125"/>
          </a:xfrm>
          <a:prstGeom prst="rect">
            <a:avLst/>
          </a:prstGeom>
        </p:spPr>
        <p:txBody>
          <a:bodyPr/>
          <a:lstStyle>
            <a:lvl1pPr>
              <a:defRPr>
                <a:solidFill>
                  <a:schemeClr val="bg1"/>
                </a:solidFill>
              </a:defRPr>
            </a:lvl1pPr>
          </a:lstStyle>
          <a:p>
            <a:r>
              <a:rPr lang="en-US" smtClean="0"/>
              <a:t>Prasad ANPERC Conference: Recovery of Difficult Hydrocarbons</a:t>
            </a:r>
            <a:endParaRPr lang="en-US" dirty="0"/>
          </a:p>
        </p:txBody>
      </p:sp>
      <p:sp>
        <p:nvSpPr>
          <p:cNvPr id="5" name="Slide Number Placeholder 5"/>
          <p:cNvSpPr>
            <a:spLocks noGrp="1"/>
          </p:cNvSpPr>
          <p:nvPr>
            <p:ph type="sldNum" sz="quarter" idx="12"/>
          </p:nvPr>
        </p:nvSpPr>
        <p:spPr>
          <a:xfrm>
            <a:off x="11684000" y="6461280"/>
            <a:ext cx="457200" cy="365125"/>
          </a:xfrm>
          <a:prstGeom prst="rect">
            <a:avLst/>
          </a:prstGeom>
        </p:spPr>
        <p:txBody>
          <a:bodyPr/>
          <a:lstStyle>
            <a:lvl1pPr>
              <a:defRPr>
                <a:solidFill>
                  <a:schemeClr val="bg1"/>
                </a:solidFill>
              </a:defRPr>
            </a:lvl1pPr>
          </a:lstStyle>
          <a:p>
            <a:fld id="{FC733198-011E-4E74-9CBE-D2138561C345}" type="slidenum">
              <a:rPr lang="en-US" smtClean="0"/>
              <a:pPr/>
              <a:t>‹#›</a:t>
            </a:fld>
            <a:endParaRPr lang="en-US"/>
          </a:p>
        </p:txBody>
      </p:sp>
    </p:spTree>
    <p:extLst>
      <p:ext uri="{BB962C8B-B14F-4D97-AF65-F5344CB8AC3E}">
        <p14:creationId xmlns:p14="http://schemas.microsoft.com/office/powerpoint/2010/main" val="13649394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25400" y="6461280"/>
            <a:ext cx="2743200" cy="365125"/>
          </a:xfrm>
          <a:prstGeom prst="rect">
            <a:avLst/>
          </a:prstGeom>
        </p:spPr>
        <p:txBody>
          <a:bodyPr/>
          <a:lstStyle>
            <a:lvl1pPr>
              <a:defRPr>
                <a:solidFill>
                  <a:schemeClr val="bg1"/>
                </a:solidFill>
              </a:defRPr>
            </a:lvl1pPr>
          </a:lstStyle>
          <a:p>
            <a:r>
              <a:rPr lang="en-US" smtClean="0"/>
              <a:t>February 2018</a:t>
            </a:r>
            <a:endParaRPr lang="en-US" dirty="0"/>
          </a:p>
        </p:txBody>
      </p:sp>
      <p:sp>
        <p:nvSpPr>
          <p:cNvPr id="5" name="Footer Placeholder 4"/>
          <p:cNvSpPr>
            <a:spLocks noGrp="1"/>
          </p:cNvSpPr>
          <p:nvPr>
            <p:ph type="ftr" sz="quarter" idx="11"/>
          </p:nvPr>
        </p:nvSpPr>
        <p:spPr>
          <a:xfrm>
            <a:off x="3049270" y="6461279"/>
            <a:ext cx="6080760" cy="365125"/>
          </a:xfrm>
          <a:prstGeom prst="rect">
            <a:avLst/>
          </a:prstGeom>
        </p:spPr>
        <p:txBody>
          <a:bodyPr/>
          <a:lstStyle>
            <a:lvl1pPr>
              <a:defRPr>
                <a:solidFill>
                  <a:schemeClr val="bg1"/>
                </a:solidFill>
              </a:defRPr>
            </a:lvl1pPr>
          </a:lstStyle>
          <a:p>
            <a:r>
              <a:rPr lang="en-US" smtClean="0"/>
              <a:t>Prasad ANPERC Conference: Recovery of Difficult Hydrocarbons</a:t>
            </a:r>
            <a:endParaRPr lang="en-US" dirty="0"/>
          </a:p>
        </p:txBody>
      </p:sp>
      <p:sp>
        <p:nvSpPr>
          <p:cNvPr id="6" name="Slide Number Placeholder 5"/>
          <p:cNvSpPr>
            <a:spLocks noGrp="1"/>
          </p:cNvSpPr>
          <p:nvPr>
            <p:ph type="sldNum" sz="quarter" idx="12"/>
          </p:nvPr>
        </p:nvSpPr>
        <p:spPr>
          <a:xfrm>
            <a:off x="11684000" y="6461280"/>
            <a:ext cx="457200" cy="365125"/>
          </a:xfrm>
          <a:prstGeom prst="rect">
            <a:avLst/>
          </a:prstGeom>
        </p:spPr>
        <p:txBody>
          <a:bodyPr/>
          <a:lstStyle>
            <a:lvl1pPr>
              <a:defRPr>
                <a:solidFill>
                  <a:schemeClr val="bg1"/>
                </a:solidFill>
              </a:defRPr>
            </a:lvl1pPr>
          </a:lstStyle>
          <a:p>
            <a:fld id="{FC733198-011E-4E74-9CBE-D2138561C345}" type="slidenum">
              <a:rPr lang="en-US" smtClean="0"/>
              <a:pPr/>
              <a:t>‹#›</a:t>
            </a:fld>
            <a:endParaRPr lang="en-US"/>
          </a:p>
        </p:txBody>
      </p:sp>
    </p:spTree>
    <p:extLst>
      <p:ext uri="{BB962C8B-B14F-4D97-AF65-F5344CB8AC3E}">
        <p14:creationId xmlns:p14="http://schemas.microsoft.com/office/powerpoint/2010/main" val="37159601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cap="none" baseline="0"/>
            </a:lvl1p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25400" y="6461280"/>
            <a:ext cx="2743200" cy="365125"/>
          </a:xfrm>
          <a:prstGeom prst="rect">
            <a:avLst/>
          </a:prstGeom>
        </p:spPr>
        <p:txBody>
          <a:bodyPr/>
          <a:lstStyle>
            <a:lvl1pPr>
              <a:defRPr>
                <a:solidFill>
                  <a:schemeClr val="bg1"/>
                </a:solidFill>
              </a:defRPr>
            </a:lvl1pPr>
          </a:lstStyle>
          <a:p>
            <a:r>
              <a:rPr lang="en-US" smtClean="0"/>
              <a:t>February 2018</a:t>
            </a:r>
            <a:endParaRPr lang="en-US" dirty="0"/>
          </a:p>
        </p:txBody>
      </p:sp>
      <p:sp>
        <p:nvSpPr>
          <p:cNvPr id="7" name="Slide Number Placeholder 5"/>
          <p:cNvSpPr>
            <a:spLocks noGrp="1"/>
          </p:cNvSpPr>
          <p:nvPr>
            <p:ph type="sldNum" sz="quarter" idx="12"/>
          </p:nvPr>
        </p:nvSpPr>
        <p:spPr>
          <a:xfrm>
            <a:off x="11684000" y="6461280"/>
            <a:ext cx="457200" cy="365125"/>
          </a:xfrm>
          <a:prstGeom prst="rect">
            <a:avLst/>
          </a:prstGeom>
        </p:spPr>
        <p:txBody>
          <a:bodyPr/>
          <a:lstStyle>
            <a:lvl1pPr>
              <a:defRPr>
                <a:solidFill>
                  <a:schemeClr val="bg1"/>
                </a:solidFill>
              </a:defRPr>
            </a:lvl1pPr>
          </a:lstStyle>
          <a:p>
            <a:fld id="{FC733198-011E-4E74-9CBE-D2138561C345}" type="slidenum">
              <a:rPr lang="en-US" smtClean="0"/>
              <a:pPr/>
              <a:t>‹#›</a:t>
            </a:fld>
            <a:endParaRPr lang="en-US"/>
          </a:p>
        </p:txBody>
      </p:sp>
      <p:sp>
        <p:nvSpPr>
          <p:cNvPr id="8" name="Footer Placeholder 4"/>
          <p:cNvSpPr>
            <a:spLocks noGrp="1"/>
          </p:cNvSpPr>
          <p:nvPr>
            <p:ph type="ftr" sz="quarter" idx="11"/>
          </p:nvPr>
        </p:nvSpPr>
        <p:spPr>
          <a:xfrm>
            <a:off x="3055620" y="6461280"/>
            <a:ext cx="6080760" cy="365125"/>
          </a:xfrm>
          <a:prstGeom prst="rect">
            <a:avLst/>
          </a:prstGeom>
        </p:spPr>
        <p:txBody>
          <a:bodyPr/>
          <a:lstStyle>
            <a:lvl1pPr>
              <a:defRPr>
                <a:solidFill>
                  <a:schemeClr val="bg1"/>
                </a:solidFill>
              </a:defRPr>
            </a:lvl1pPr>
          </a:lstStyle>
          <a:p>
            <a:r>
              <a:rPr lang="en-US" smtClean="0"/>
              <a:t>Prasad ANPERC Conference: Recovery of Difficult Hydrocarbons</a:t>
            </a:r>
            <a:endParaRPr lang="en-US" dirty="0"/>
          </a:p>
        </p:txBody>
      </p:sp>
    </p:spTree>
    <p:extLst>
      <p:ext uri="{BB962C8B-B14F-4D97-AF65-F5344CB8AC3E}">
        <p14:creationId xmlns:p14="http://schemas.microsoft.com/office/powerpoint/2010/main" val="29635200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25400" y="6461280"/>
            <a:ext cx="2743200" cy="365125"/>
          </a:xfrm>
          <a:prstGeom prst="rect">
            <a:avLst/>
          </a:prstGeom>
        </p:spPr>
        <p:txBody>
          <a:bodyPr/>
          <a:lstStyle>
            <a:lvl1pPr>
              <a:defRPr>
                <a:solidFill>
                  <a:schemeClr val="bg1"/>
                </a:solidFill>
              </a:defRPr>
            </a:lvl1pPr>
          </a:lstStyle>
          <a:p>
            <a:r>
              <a:rPr lang="en-US" smtClean="0"/>
              <a:t>February 2018</a:t>
            </a:r>
            <a:endParaRPr lang="en-US" dirty="0"/>
          </a:p>
        </p:txBody>
      </p:sp>
      <p:sp>
        <p:nvSpPr>
          <p:cNvPr id="8" name="Footer Placeholder 4"/>
          <p:cNvSpPr>
            <a:spLocks noGrp="1"/>
          </p:cNvSpPr>
          <p:nvPr>
            <p:ph type="ftr" sz="quarter" idx="11"/>
          </p:nvPr>
        </p:nvSpPr>
        <p:spPr>
          <a:xfrm>
            <a:off x="3057208" y="6461280"/>
            <a:ext cx="6080760" cy="365125"/>
          </a:xfrm>
          <a:prstGeom prst="rect">
            <a:avLst/>
          </a:prstGeom>
        </p:spPr>
        <p:txBody>
          <a:bodyPr/>
          <a:lstStyle>
            <a:lvl1pPr>
              <a:defRPr>
                <a:solidFill>
                  <a:schemeClr val="bg1"/>
                </a:solidFill>
              </a:defRPr>
            </a:lvl1pPr>
          </a:lstStyle>
          <a:p>
            <a:r>
              <a:rPr lang="en-US" smtClean="0"/>
              <a:t>Prasad ANPERC Conference: Recovery of Difficult Hydrocarbons</a:t>
            </a:r>
            <a:endParaRPr lang="en-US" dirty="0"/>
          </a:p>
        </p:txBody>
      </p:sp>
      <p:sp>
        <p:nvSpPr>
          <p:cNvPr id="9" name="Slide Number Placeholder 5"/>
          <p:cNvSpPr>
            <a:spLocks noGrp="1"/>
          </p:cNvSpPr>
          <p:nvPr>
            <p:ph type="sldNum" sz="quarter" idx="12"/>
          </p:nvPr>
        </p:nvSpPr>
        <p:spPr>
          <a:xfrm>
            <a:off x="11684000" y="6461280"/>
            <a:ext cx="457200" cy="365125"/>
          </a:xfrm>
          <a:prstGeom prst="rect">
            <a:avLst/>
          </a:prstGeom>
        </p:spPr>
        <p:txBody>
          <a:bodyPr/>
          <a:lstStyle>
            <a:lvl1pPr>
              <a:defRPr>
                <a:solidFill>
                  <a:schemeClr val="bg1"/>
                </a:solidFill>
              </a:defRPr>
            </a:lvl1pPr>
          </a:lstStyle>
          <a:p>
            <a:fld id="{FC733198-011E-4E74-9CBE-D2138561C345}" type="slidenum">
              <a:rPr lang="en-US" smtClean="0"/>
              <a:pPr/>
              <a:t>‹#›</a:t>
            </a:fld>
            <a:endParaRPr lang="en-US"/>
          </a:p>
        </p:txBody>
      </p:sp>
    </p:spTree>
    <p:extLst>
      <p:ext uri="{BB962C8B-B14F-4D97-AF65-F5344CB8AC3E}">
        <p14:creationId xmlns:p14="http://schemas.microsoft.com/office/powerpoint/2010/main" val="37348444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25400" y="6461280"/>
            <a:ext cx="2743200" cy="365125"/>
          </a:xfrm>
          <a:prstGeom prst="rect">
            <a:avLst/>
          </a:prstGeom>
        </p:spPr>
        <p:txBody>
          <a:bodyPr/>
          <a:lstStyle>
            <a:lvl1pPr>
              <a:defRPr>
                <a:solidFill>
                  <a:schemeClr val="bg1"/>
                </a:solidFill>
              </a:defRPr>
            </a:lvl1pPr>
          </a:lstStyle>
          <a:p>
            <a:r>
              <a:rPr lang="en-US" smtClean="0"/>
              <a:t>February 2018</a:t>
            </a:r>
            <a:endParaRPr lang="en-US" dirty="0"/>
          </a:p>
        </p:txBody>
      </p:sp>
      <p:sp>
        <p:nvSpPr>
          <p:cNvPr id="3" name="Footer Placeholder 4"/>
          <p:cNvSpPr>
            <a:spLocks noGrp="1"/>
          </p:cNvSpPr>
          <p:nvPr>
            <p:ph type="ftr" sz="quarter" idx="11"/>
          </p:nvPr>
        </p:nvSpPr>
        <p:spPr>
          <a:xfrm>
            <a:off x="3148642" y="6461279"/>
            <a:ext cx="6080760" cy="365125"/>
          </a:xfrm>
          <a:prstGeom prst="rect">
            <a:avLst/>
          </a:prstGeom>
        </p:spPr>
        <p:txBody>
          <a:bodyPr/>
          <a:lstStyle>
            <a:lvl1pPr>
              <a:defRPr>
                <a:solidFill>
                  <a:schemeClr val="bg1"/>
                </a:solidFill>
              </a:defRPr>
            </a:lvl1pPr>
          </a:lstStyle>
          <a:p>
            <a:r>
              <a:rPr lang="en-US" smtClean="0"/>
              <a:t>Prasad ANPERC Conference: Recovery of Difficult Hydrocarbons</a:t>
            </a:r>
            <a:endParaRPr lang="en-US" dirty="0"/>
          </a:p>
        </p:txBody>
      </p:sp>
      <p:sp>
        <p:nvSpPr>
          <p:cNvPr id="4" name="Slide Number Placeholder 5"/>
          <p:cNvSpPr>
            <a:spLocks noGrp="1"/>
          </p:cNvSpPr>
          <p:nvPr>
            <p:ph type="sldNum" sz="quarter" idx="12"/>
          </p:nvPr>
        </p:nvSpPr>
        <p:spPr>
          <a:xfrm>
            <a:off x="11684000" y="6461280"/>
            <a:ext cx="457200" cy="365125"/>
          </a:xfrm>
          <a:prstGeom prst="rect">
            <a:avLst/>
          </a:prstGeom>
        </p:spPr>
        <p:txBody>
          <a:bodyPr/>
          <a:lstStyle>
            <a:lvl1pPr>
              <a:defRPr>
                <a:solidFill>
                  <a:schemeClr val="bg1"/>
                </a:solidFill>
              </a:defRPr>
            </a:lvl1pPr>
          </a:lstStyle>
          <a:p>
            <a:fld id="{FC733198-011E-4E74-9CBE-D2138561C345}" type="slidenum">
              <a:rPr lang="en-US" smtClean="0"/>
              <a:pPr/>
              <a:t>‹#›</a:t>
            </a:fld>
            <a:endParaRPr lang="en-US"/>
          </a:p>
        </p:txBody>
      </p:sp>
    </p:spTree>
    <p:extLst>
      <p:ext uri="{BB962C8B-B14F-4D97-AF65-F5344CB8AC3E}">
        <p14:creationId xmlns:p14="http://schemas.microsoft.com/office/powerpoint/2010/main" val="28761080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a:xfrm>
            <a:off x="25400" y="6461280"/>
            <a:ext cx="2743200" cy="365125"/>
          </a:xfrm>
          <a:prstGeom prst="rect">
            <a:avLst/>
          </a:prstGeom>
        </p:spPr>
        <p:txBody>
          <a:bodyPr/>
          <a:lstStyle>
            <a:lvl1pPr>
              <a:defRPr>
                <a:solidFill>
                  <a:schemeClr val="bg1"/>
                </a:solidFill>
              </a:defRPr>
            </a:lvl1pPr>
          </a:lstStyle>
          <a:p>
            <a:r>
              <a:rPr lang="en-US" smtClean="0"/>
              <a:t>February 2018</a:t>
            </a:r>
            <a:endParaRPr lang="en-US" dirty="0"/>
          </a:p>
        </p:txBody>
      </p:sp>
      <p:sp>
        <p:nvSpPr>
          <p:cNvPr id="6" name="Footer Placeholder 4"/>
          <p:cNvSpPr>
            <a:spLocks noGrp="1"/>
          </p:cNvSpPr>
          <p:nvPr>
            <p:ph type="ftr" sz="quarter" idx="11"/>
          </p:nvPr>
        </p:nvSpPr>
        <p:spPr>
          <a:xfrm>
            <a:off x="3183148" y="6461280"/>
            <a:ext cx="6080760" cy="365125"/>
          </a:xfrm>
          <a:prstGeom prst="rect">
            <a:avLst/>
          </a:prstGeom>
        </p:spPr>
        <p:txBody>
          <a:bodyPr/>
          <a:lstStyle>
            <a:lvl1pPr>
              <a:defRPr>
                <a:solidFill>
                  <a:schemeClr val="bg1"/>
                </a:solidFill>
              </a:defRPr>
            </a:lvl1pPr>
          </a:lstStyle>
          <a:p>
            <a:r>
              <a:rPr lang="en-US" smtClean="0"/>
              <a:t>Prasad ANPERC Conference: Recovery of Difficult Hydrocarbons</a:t>
            </a:r>
            <a:endParaRPr lang="en-US" dirty="0"/>
          </a:p>
        </p:txBody>
      </p:sp>
      <p:sp>
        <p:nvSpPr>
          <p:cNvPr id="7" name="Slide Number Placeholder 5"/>
          <p:cNvSpPr>
            <a:spLocks noGrp="1"/>
          </p:cNvSpPr>
          <p:nvPr>
            <p:ph type="sldNum" sz="quarter" idx="12"/>
          </p:nvPr>
        </p:nvSpPr>
        <p:spPr>
          <a:xfrm>
            <a:off x="11684000" y="6461280"/>
            <a:ext cx="457200" cy="365125"/>
          </a:xfrm>
          <a:prstGeom prst="rect">
            <a:avLst/>
          </a:prstGeom>
        </p:spPr>
        <p:txBody>
          <a:bodyPr/>
          <a:lstStyle>
            <a:lvl1pPr>
              <a:defRPr>
                <a:solidFill>
                  <a:schemeClr val="bg1"/>
                </a:solidFill>
              </a:defRPr>
            </a:lvl1pPr>
          </a:lstStyle>
          <a:p>
            <a:fld id="{FC733198-011E-4E74-9CBE-D2138561C345}" type="slidenum">
              <a:rPr lang="en-US" smtClean="0"/>
              <a:pPr/>
              <a:t>‹#›</a:t>
            </a:fld>
            <a:endParaRPr lang="en-US"/>
          </a:p>
        </p:txBody>
      </p:sp>
    </p:spTree>
    <p:extLst>
      <p:ext uri="{BB962C8B-B14F-4D97-AF65-F5344CB8AC3E}">
        <p14:creationId xmlns:p14="http://schemas.microsoft.com/office/powerpoint/2010/main" val="28034788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6"/>
          <p:cNvSpPr>
            <a:spLocks noGrp="1"/>
          </p:cNvSpPr>
          <p:nvPr>
            <p:ph type="title"/>
          </p:nvPr>
        </p:nvSpPr>
        <p:spPr>
          <a:xfrm>
            <a:off x="838200" y="1942133"/>
            <a:ext cx="10515600" cy="19937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Text Placeholder 7"/>
          <p:cNvSpPr>
            <a:spLocks noGrp="1"/>
          </p:cNvSpPr>
          <p:nvPr>
            <p:ph type="body" idx="1"/>
          </p:nvPr>
        </p:nvSpPr>
        <p:spPr>
          <a:xfrm>
            <a:off x="838200" y="4227443"/>
            <a:ext cx="10515600" cy="194952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785421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 id="2147483667" r:id="rId7"/>
    <p:sldLayoutId id="2147483668" r:id="rId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600" b="1" i="0" kern="1200" cap="all" baseline="0">
          <a:solidFill>
            <a:schemeClr val="tx1"/>
          </a:solidFill>
          <a:latin typeface="Avenir Next Bold" charset="0"/>
          <a:ea typeface="Avenir Next Bold" charset="0"/>
          <a:cs typeface="Avenir Next 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6.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840270" y="1232157"/>
            <a:ext cx="10640291" cy="1365662"/>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cap="all" baseline="0">
                <a:solidFill>
                  <a:schemeClr val="tx1"/>
                </a:solidFill>
                <a:latin typeface="Avenir Next Bold" charset="0"/>
                <a:ea typeface="Avenir Next Bold" charset="0"/>
                <a:cs typeface="Avenir Next Bold" charset="0"/>
              </a:defRPr>
            </a:lvl1pPr>
          </a:lstStyle>
          <a:p>
            <a:pPr>
              <a:lnSpc>
                <a:spcPct val="100000"/>
              </a:lnSpc>
            </a:pPr>
            <a:r>
              <a:rPr lang="en-US" sz="3600" b="0" cap="none" dirty="0" smtClean="0"/>
              <a:t>Understanding Pore Compliance and </a:t>
            </a:r>
            <a:r>
              <a:rPr lang="en-US" sz="3600" b="0" cap="none" dirty="0" err="1" smtClean="0"/>
              <a:t>Poroelasticity</a:t>
            </a:r>
            <a:r>
              <a:rPr lang="en-US" sz="3600" b="0" cap="none" dirty="0" smtClean="0"/>
              <a:t> in Reservoirs (</a:t>
            </a:r>
            <a:r>
              <a:rPr lang="en-US" sz="3600" cap="none" dirty="0" smtClean="0"/>
              <a:t>&amp; Beyond</a:t>
            </a:r>
            <a:r>
              <a:rPr lang="en-US" sz="3600" b="0" cap="none" dirty="0" smtClean="0"/>
              <a:t>): A Geophysical Approach</a:t>
            </a:r>
            <a:endParaRPr lang="en-US" sz="3600" b="0" cap="none" dirty="0"/>
          </a:p>
        </p:txBody>
      </p:sp>
      <p:sp>
        <p:nvSpPr>
          <p:cNvPr id="2" name="Rectangle 1"/>
          <p:cNvSpPr/>
          <p:nvPr/>
        </p:nvSpPr>
        <p:spPr>
          <a:xfrm>
            <a:off x="0" y="4471416"/>
            <a:ext cx="12192000" cy="168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p:cNvSpPr>
            <a:spLocks noGrp="1"/>
          </p:cNvSpPr>
          <p:nvPr>
            <p:ph type="subTitle" idx="1"/>
          </p:nvPr>
        </p:nvSpPr>
        <p:spPr>
          <a:xfrm>
            <a:off x="941638" y="2969722"/>
            <a:ext cx="10443308" cy="1265734"/>
          </a:xfrm>
        </p:spPr>
        <p:txBody>
          <a:bodyPr>
            <a:normAutofit lnSpcReduction="10000"/>
          </a:bodyPr>
          <a:lstStyle/>
          <a:p>
            <a:pPr>
              <a:lnSpc>
                <a:spcPct val="100000"/>
              </a:lnSpc>
            </a:pPr>
            <a:r>
              <a:rPr lang="en-US" dirty="0" smtClean="0"/>
              <a:t>Jared Atkinson – presenting works of</a:t>
            </a:r>
          </a:p>
          <a:p>
            <a:pPr>
              <a:lnSpc>
                <a:spcPct val="100000"/>
              </a:lnSpc>
              <a:spcBef>
                <a:spcPts val="0"/>
              </a:spcBef>
            </a:pPr>
            <a:r>
              <a:rPr lang="en-US" i="1" dirty="0" err="1" smtClean="0">
                <a:solidFill>
                  <a:srgbClr val="FF0000"/>
                </a:solidFill>
              </a:rPr>
              <a:t>Anvar</a:t>
            </a:r>
            <a:r>
              <a:rPr lang="en-US" i="1" dirty="0" smtClean="0">
                <a:solidFill>
                  <a:srgbClr val="FF0000"/>
                </a:solidFill>
              </a:rPr>
              <a:t> </a:t>
            </a:r>
            <a:r>
              <a:rPr lang="en-US" i="1" dirty="0" err="1" smtClean="0">
                <a:solidFill>
                  <a:srgbClr val="FF0000"/>
                </a:solidFill>
              </a:rPr>
              <a:t>Guliyev</a:t>
            </a:r>
            <a:r>
              <a:rPr lang="en-US" i="1" dirty="0" smtClean="0">
                <a:solidFill>
                  <a:srgbClr val="FF0000"/>
                </a:solidFill>
              </a:rPr>
              <a:t>, Azar </a:t>
            </a:r>
            <a:r>
              <a:rPr lang="en-US" i="1" dirty="0" err="1">
                <a:solidFill>
                  <a:srgbClr val="FF0000"/>
                </a:solidFill>
              </a:rPr>
              <a:t>Hasanov</a:t>
            </a:r>
            <a:r>
              <a:rPr lang="en-US" i="1" dirty="0">
                <a:solidFill>
                  <a:srgbClr val="FF0000"/>
                </a:solidFill>
              </a:rPr>
              <a:t>, </a:t>
            </a:r>
            <a:r>
              <a:rPr lang="en-US" i="1" dirty="0" smtClean="0">
                <a:solidFill>
                  <a:srgbClr val="FF0000"/>
                </a:solidFill>
              </a:rPr>
              <a:t>Kurt </a:t>
            </a:r>
            <a:r>
              <a:rPr lang="en-US" i="1" dirty="0" err="1" smtClean="0">
                <a:solidFill>
                  <a:srgbClr val="FF0000"/>
                </a:solidFill>
              </a:rPr>
              <a:t>Livo</a:t>
            </a:r>
            <a:r>
              <a:rPr lang="en-US" i="1" dirty="0" smtClean="0">
                <a:solidFill>
                  <a:srgbClr val="FF0000"/>
                </a:solidFill>
              </a:rPr>
              <a:t>, Cesar </a:t>
            </a:r>
            <a:r>
              <a:rPr lang="en-US" i="1" dirty="0" err="1">
                <a:solidFill>
                  <a:srgbClr val="FF0000"/>
                </a:solidFill>
              </a:rPr>
              <a:t>Mapeli</a:t>
            </a:r>
            <a:r>
              <a:rPr lang="en-US" i="1" dirty="0">
                <a:solidFill>
                  <a:srgbClr val="FF0000"/>
                </a:solidFill>
              </a:rPr>
              <a:t>, and </a:t>
            </a:r>
            <a:r>
              <a:rPr lang="en-US" i="1" dirty="0" smtClean="0">
                <a:solidFill>
                  <a:srgbClr val="FF0000"/>
                </a:solidFill>
              </a:rPr>
              <a:t>Mandy Schindler</a:t>
            </a:r>
          </a:p>
          <a:p>
            <a:pPr>
              <a:lnSpc>
                <a:spcPct val="100000"/>
              </a:lnSpc>
            </a:pPr>
            <a:r>
              <a:rPr lang="en-US" dirty="0" smtClean="0"/>
              <a:t>Center </a:t>
            </a:r>
            <a:r>
              <a:rPr lang="en-US" dirty="0"/>
              <a:t>for Rock Abuse, Colorado School of Mines</a:t>
            </a:r>
            <a:endParaRPr lang="en-US" dirty="0" smtClean="0">
              <a:solidFill>
                <a:schemeClr val="tx1"/>
              </a:solidFill>
            </a:endParaRPr>
          </a:p>
        </p:txBody>
      </p:sp>
      <p:pic>
        <p:nvPicPr>
          <p:cNvPr id="6" name="Picture 5" descr="D:\Mines_2007\Proposals_Projects\Clay\OCLASSH-Info-Reprints\Final jpg.jpg"/>
          <p:cNvPicPr>
            <a:picLocks noChangeAspect="1" noChangeArrowheads="1"/>
          </p:cNvPicPr>
          <p:nvPr/>
        </p:nvPicPr>
        <p:blipFill>
          <a:blip r:embed="rId3" cstate="print"/>
          <a:srcRect/>
          <a:stretch>
            <a:fillRect/>
          </a:stretch>
        </p:blipFill>
        <p:spPr bwMode="auto">
          <a:xfrm>
            <a:off x="10556384" y="4672463"/>
            <a:ext cx="1431546" cy="1321961"/>
          </a:xfrm>
          <a:prstGeom prst="rect">
            <a:avLst/>
          </a:prstGeom>
          <a:noFill/>
        </p:spPr>
      </p:pic>
      <p:pic>
        <p:nvPicPr>
          <p:cNvPr id="7" name="Picture 13" descr="emblem_584"/>
          <p:cNvPicPr>
            <a:picLocks noChangeAspect="1" noChangeArrowheads="1"/>
          </p:cNvPicPr>
          <p:nvPr/>
        </p:nvPicPr>
        <p:blipFill>
          <a:blip r:embed="rId4" cstate="print"/>
          <a:srcRect/>
          <a:stretch>
            <a:fillRect/>
          </a:stretch>
        </p:blipFill>
        <p:spPr bwMode="auto">
          <a:xfrm>
            <a:off x="473548" y="4672463"/>
            <a:ext cx="1542288" cy="1321961"/>
          </a:xfrm>
          <a:prstGeom prst="rect">
            <a:avLst/>
          </a:prstGeom>
          <a:solidFill>
            <a:schemeClr val="bg1"/>
          </a:solidFill>
          <a:ln w="9525">
            <a:noFill/>
            <a:miter lim="800000"/>
            <a:headEnd/>
            <a:tailEnd/>
          </a:ln>
        </p:spPr>
      </p:pic>
      <p:pic>
        <p:nvPicPr>
          <p:cNvPr id="8" name="Picture 7" descr="Mines_EEE_swirl_4CP_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1582" y="5050155"/>
            <a:ext cx="6024872" cy="68961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2FCB3E-D01D-44E4-8DEA-2ED653CDB93D}"/>
              </a:ext>
            </a:extLst>
          </p:cNvPr>
          <p:cNvSpPr>
            <a:spLocks noGrp="1"/>
          </p:cNvSpPr>
          <p:nvPr>
            <p:ph type="title"/>
          </p:nvPr>
        </p:nvSpPr>
        <p:spPr/>
        <p:txBody>
          <a:bodyPr>
            <a:normAutofit/>
          </a:bodyPr>
          <a:lstStyle/>
          <a:p>
            <a:r>
              <a:rPr lang="en-US" dirty="0" smtClean="0"/>
              <a:t>Compressibility of Pore Clusters</a:t>
            </a:r>
            <a:endParaRPr lang="en-US" dirty="0"/>
          </a:p>
        </p:txBody>
      </p:sp>
      <p:sp>
        <p:nvSpPr>
          <p:cNvPr id="4" name="Slide Number Placeholder 3">
            <a:extLst>
              <a:ext uri="{FF2B5EF4-FFF2-40B4-BE49-F238E27FC236}">
                <a16:creationId xmlns="" xmlns:a16="http://schemas.microsoft.com/office/drawing/2014/main" id="{361BB882-1120-4907-8DDA-933F78837435}"/>
              </a:ext>
            </a:extLst>
          </p:cNvPr>
          <p:cNvSpPr>
            <a:spLocks noGrp="1"/>
          </p:cNvSpPr>
          <p:nvPr>
            <p:ph type="sldNum" sz="quarter" idx="12"/>
          </p:nvPr>
        </p:nvSpPr>
        <p:spPr>
          <a:prstGeom prst="rect">
            <a:avLst/>
          </a:prstGeom>
        </p:spPr>
        <p:txBody>
          <a:bodyPr/>
          <a:lstStyle/>
          <a:p>
            <a:fld id="{59F6F419-4907-4C7E-9BD0-F207B8EAEFF3}" type="slidenum">
              <a:rPr lang="en-US" smtClean="0"/>
              <a:pPr/>
              <a:t>10</a:t>
            </a:fld>
            <a:endParaRPr lang="en-US"/>
          </a:p>
        </p:txBody>
      </p:sp>
      <p:graphicFrame>
        <p:nvGraphicFramePr>
          <p:cNvPr id="18" name="Chart 17">
            <a:extLst>
              <a:ext uri="{FF2B5EF4-FFF2-40B4-BE49-F238E27FC236}">
                <a16:creationId xmlns="" xmlns:a16="http://schemas.microsoft.com/office/drawing/2014/main" id="{02596A2C-0129-4591-AC07-977078188E9E}"/>
              </a:ext>
            </a:extLst>
          </p:cNvPr>
          <p:cNvGraphicFramePr>
            <a:graphicFrameLocks/>
          </p:cNvGraphicFramePr>
          <p:nvPr>
            <p:extLst>
              <p:ext uri="{D42A27DB-BD31-4B8C-83A1-F6EECF244321}">
                <p14:modId xmlns:p14="http://schemas.microsoft.com/office/powerpoint/2010/main" val="1169878800"/>
              </p:ext>
            </p:extLst>
          </p:nvPr>
        </p:nvGraphicFramePr>
        <p:xfrm>
          <a:off x="1524000" y="3530785"/>
          <a:ext cx="4267200" cy="28757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 xmlns:a16="http://schemas.microsoft.com/office/drawing/2014/main" id="{24D276A6-85A3-4D1D-84D3-260E27839951}"/>
              </a:ext>
            </a:extLst>
          </p:cNvPr>
          <p:cNvGraphicFramePr>
            <a:graphicFrameLocks/>
          </p:cNvGraphicFramePr>
          <p:nvPr>
            <p:extLst>
              <p:ext uri="{D42A27DB-BD31-4B8C-83A1-F6EECF244321}">
                <p14:modId xmlns:p14="http://schemas.microsoft.com/office/powerpoint/2010/main" val="2399344155"/>
              </p:ext>
            </p:extLst>
          </p:nvPr>
        </p:nvGraphicFramePr>
        <p:xfrm>
          <a:off x="6008485" y="3521123"/>
          <a:ext cx="4567180" cy="28799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 xmlns:a16="http://schemas.microsoft.com/office/drawing/2014/main" id="{30BB0BA3-EAE5-402C-BCF4-D565FBCFE8D6}"/>
              </a:ext>
            </a:extLst>
          </p:cNvPr>
          <p:cNvGraphicFramePr>
            <a:graphicFrameLocks/>
          </p:cNvGraphicFramePr>
          <p:nvPr>
            <p:extLst>
              <p:ext uri="{D42A27DB-BD31-4B8C-83A1-F6EECF244321}">
                <p14:modId xmlns:p14="http://schemas.microsoft.com/office/powerpoint/2010/main" val="930642939"/>
              </p:ext>
            </p:extLst>
          </p:nvPr>
        </p:nvGraphicFramePr>
        <p:xfrm>
          <a:off x="1524000" y="883223"/>
          <a:ext cx="4267200" cy="26646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a:extLst>
              <a:ext uri="{FF2B5EF4-FFF2-40B4-BE49-F238E27FC236}">
                <a16:creationId xmlns="" xmlns:a16="http://schemas.microsoft.com/office/drawing/2014/main" id="{978E89A8-E496-4B7A-B877-8C62F54AB448}"/>
              </a:ext>
            </a:extLst>
          </p:cNvPr>
          <p:cNvGraphicFramePr>
            <a:graphicFrameLocks/>
          </p:cNvGraphicFramePr>
          <p:nvPr>
            <p:extLst>
              <p:ext uri="{D42A27DB-BD31-4B8C-83A1-F6EECF244321}">
                <p14:modId xmlns:p14="http://schemas.microsoft.com/office/powerpoint/2010/main" val="714198233"/>
              </p:ext>
            </p:extLst>
          </p:nvPr>
        </p:nvGraphicFramePr>
        <p:xfrm>
          <a:off x="5971575" y="897147"/>
          <a:ext cx="4604090" cy="2659767"/>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 xmlns:a16="http://schemas.microsoft.com/office/drawing/2014/main" id="{28491666-3C2E-46A4-B7BC-2706D3803411}"/>
              </a:ext>
            </a:extLst>
          </p:cNvPr>
          <p:cNvSpPr txBox="1"/>
          <p:nvPr/>
        </p:nvSpPr>
        <p:spPr>
          <a:xfrm>
            <a:off x="4156519" y="3626125"/>
            <a:ext cx="1634682" cy="523220"/>
          </a:xfrm>
          <a:prstGeom prst="rect">
            <a:avLst/>
          </a:prstGeom>
          <a:solidFill>
            <a:schemeClr val="bg1"/>
          </a:solidFill>
        </p:spPr>
        <p:txBody>
          <a:bodyPr wrap="square" rtlCol="0">
            <a:spAutoFit/>
          </a:bodyPr>
          <a:lstStyle/>
          <a:p>
            <a:pPr algn="ctr"/>
            <a:r>
              <a:rPr lang="en-US" sz="1400" dirty="0"/>
              <a:t>Sandstone </a:t>
            </a:r>
            <a:r>
              <a:rPr lang="en-US" sz="1400" dirty="0" smtClean="0"/>
              <a:t>2</a:t>
            </a:r>
          </a:p>
          <a:p>
            <a:pPr algn="ctr"/>
            <a:r>
              <a:rPr lang="en-US" sz="1400" dirty="0" smtClean="0"/>
              <a:t>1 </a:t>
            </a:r>
            <a:r>
              <a:rPr lang="en-US" sz="1400" dirty="0"/>
              <a:t>– 3 </a:t>
            </a:r>
            <a:r>
              <a:rPr lang="en-US" sz="1400" dirty="0" smtClean="0"/>
              <a:t>µm</a:t>
            </a:r>
            <a:endParaRPr lang="en-US" sz="1400" dirty="0"/>
          </a:p>
        </p:txBody>
      </p:sp>
      <p:sp>
        <p:nvSpPr>
          <p:cNvPr id="22" name="TextBox 21">
            <a:extLst>
              <a:ext uri="{FF2B5EF4-FFF2-40B4-BE49-F238E27FC236}">
                <a16:creationId xmlns="" xmlns:a16="http://schemas.microsoft.com/office/drawing/2014/main" id="{D46D3763-1393-451D-93E3-5198DAFA9555}"/>
              </a:ext>
            </a:extLst>
          </p:cNvPr>
          <p:cNvSpPr txBox="1"/>
          <p:nvPr/>
        </p:nvSpPr>
        <p:spPr>
          <a:xfrm>
            <a:off x="9013819" y="3626125"/>
            <a:ext cx="1527660" cy="523220"/>
          </a:xfrm>
          <a:prstGeom prst="rect">
            <a:avLst/>
          </a:prstGeom>
          <a:solidFill>
            <a:schemeClr val="bg1"/>
          </a:solidFill>
        </p:spPr>
        <p:txBody>
          <a:bodyPr wrap="square" rtlCol="0">
            <a:spAutoFit/>
          </a:bodyPr>
          <a:lstStyle/>
          <a:p>
            <a:pPr algn="ctr"/>
            <a:r>
              <a:rPr lang="en-US" sz="1400" dirty="0"/>
              <a:t>Sandstone </a:t>
            </a:r>
            <a:r>
              <a:rPr lang="en-US" sz="1400" dirty="0" smtClean="0"/>
              <a:t>2</a:t>
            </a:r>
          </a:p>
          <a:p>
            <a:pPr algn="ctr"/>
            <a:r>
              <a:rPr lang="en-US" sz="1400" dirty="0" smtClean="0"/>
              <a:t>&gt; 3 µm</a:t>
            </a:r>
            <a:endParaRPr lang="en-US" sz="1400" dirty="0"/>
          </a:p>
        </p:txBody>
      </p:sp>
      <p:sp>
        <p:nvSpPr>
          <p:cNvPr id="19" name="TextBox 18">
            <a:extLst>
              <a:ext uri="{FF2B5EF4-FFF2-40B4-BE49-F238E27FC236}">
                <a16:creationId xmlns="" xmlns:a16="http://schemas.microsoft.com/office/drawing/2014/main" id="{C6140B9F-EFCE-4E86-BE5C-6E4EE8C35BFE}"/>
              </a:ext>
            </a:extLst>
          </p:cNvPr>
          <p:cNvSpPr txBox="1"/>
          <p:nvPr/>
        </p:nvSpPr>
        <p:spPr>
          <a:xfrm>
            <a:off x="2293765" y="2209909"/>
            <a:ext cx="1527958" cy="215444"/>
          </a:xfrm>
          <a:prstGeom prst="rect">
            <a:avLst/>
          </a:prstGeom>
          <a:solidFill>
            <a:schemeClr val="bg1"/>
          </a:solidFill>
        </p:spPr>
        <p:txBody>
          <a:bodyPr wrap="square" lIns="0" tIns="0" rIns="0" bIns="0" rtlCol="0">
            <a:spAutoFit/>
          </a:bodyPr>
          <a:lstStyle>
            <a:defPPr>
              <a:defRPr lang="en-US"/>
            </a:defPPr>
            <a:lvl1pPr>
              <a:defRPr sz="1400"/>
            </a:lvl1pPr>
          </a:lstStyle>
          <a:p>
            <a:r>
              <a:rPr lang="en-US" dirty="0" smtClean="0"/>
              <a:t>Sandstone: 1 </a:t>
            </a:r>
            <a:r>
              <a:rPr lang="en-US" dirty="0"/>
              <a:t>– 8 </a:t>
            </a:r>
            <a:r>
              <a:rPr lang="en-US" dirty="0" smtClean="0"/>
              <a:t>µm</a:t>
            </a:r>
            <a:endParaRPr lang="en-US" dirty="0"/>
          </a:p>
        </p:txBody>
      </p:sp>
      <p:sp>
        <p:nvSpPr>
          <p:cNvPr id="16" name="TextBox 15">
            <a:extLst>
              <a:ext uri="{FF2B5EF4-FFF2-40B4-BE49-F238E27FC236}">
                <a16:creationId xmlns="" xmlns:a16="http://schemas.microsoft.com/office/drawing/2014/main" id="{C6140B9F-EFCE-4E86-BE5C-6E4EE8C35BFE}"/>
              </a:ext>
            </a:extLst>
          </p:cNvPr>
          <p:cNvSpPr txBox="1"/>
          <p:nvPr/>
        </p:nvSpPr>
        <p:spPr>
          <a:xfrm>
            <a:off x="4156519" y="1840577"/>
            <a:ext cx="1280160" cy="215444"/>
          </a:xfrm>
          <a:prstGeom prst="rect">
            <a:avLst/>
          </a:prstGeom>
          <a:solidFill>
            <a:schemeClr val="bg1"/>
          </a:solidFill>
        </p:spPr>
        <p:txBody>
          <a:bodyPr wrap="square" lIns="0" tIns="0" rIns="0" bIns="0" rtlCol="0">
            <a:spAutoFit/>
          </a:bodyPr>
          <a:lstStyle/>
          <a:p>
            <a:r>
              <a:rPr lang="en-US" sz="1400" dirty="0" smtClean="0"/>
              <a:t>Berea: 0.8 </a:t>
            </a:r>
            <a:r>
              <a:rPr lang="en-US" sz="1400" dirty="0"/>
              <a:t>– 3 </a:t>
            </a:r>
            <a:r>
              <a:rPr lang="en-US" sz="1400" dirty="0" smtClean="0"/>
              <a:t>µm</a:t>
            </a:r>
            <a:endParaRPr lang="en-US" sz="1400" dirty="0"/>
          </a:p>
        </p:txBody>
      </p:sp>
      <p:sp>
        <p:nvSpPr>
          <p:cNvPr id="20" name="TextBox 19">
            <a:extLst>
              <a:ext uri="{FF2B5EF4-FFF2-40B4-BE49-F238E27FC236}">
                <a16:creationId xmlns="" xmlns:a16="http://schemas.microsoft.com/office/drawing/2014/main" id="{660F5BA2-68E6-4BBB-8FDB-E8A35F2A6CE6}"/>
              </a:ext>
            </a:extLst>
          </p:cNvPr>
          <p:cNvSpPr txBox="1"/>
          <p:nvPr/>
        </p:nvSpPr>
        <p:spPr>
          <a:xfrm>
            <a:off x="10112991" y="1686689"/>
            <a:ext cx="1965277" cy="738664"/>
          </a:xfrm>
          <a:prstGeom prst="rect">
            <a:avLst/>
          </a:prstGeom>
          <a:solidFill>
            <a:schemeClr val="bg1"/>
          </a:solidFill>
        </p:spPr>
        <p:txBody>
          <a:bodyPr wrap="square" rtlCol="0">
            <a:spAutoFit/>
          </a:bodyPr>
          <a:lstStyle/>
          <a:p>
            <a:r>
              <a:rPr lang="en-US" sz="1400" dirty="0" smtClean="0"/>
              <a:t>Berea: &gt; 3 µm </a:t>
            </a:r>
            <a:r>
              <a:rPr lang="en-US" sz="1400" dirty="0"/>
              <a:t>Sandstone </a:t>
            </a:r>
            <a:r>
              <a:rPr lang="en-US" sz="1400" dirty="0" smtClean="0"/>
              <a:t>1: &gt; 10 µm </a:t>
            </a:r>
            <a:r>
              <a:rPr lang="en-US" sz="1400" dirty="0"/>
              <a:t>Sandstone </a:t>
            </a:r>
            <a:r>
              <a:rPr lang="en-US" sz="1400" dirty="0" smtClean="0"/>
              <a:t>3: &gt; 1 µm </a:t>
            </a:r>
            <a:endParaRPr lang="en-US" sz="1400" dirty="0"/>
          </a:p>
        </p:txBody>
      </p:sp>
      <p:sp>
        <p:nvSpPr>
          <p:cNvPr id="23"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26"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28" name="TextBox 27"/>
          <p:cNvSpPr txBox="1"/>
          <p:nvPr/>
        </p:nvSpPr>
        <p:spPr>
          <a:xfrm>
            <a:off x="10436309" y="6123032"/>
            <a:ext cx="1708869" cy="338554"/>
          </a:xfrm>
          <a:prstGeom prst="rect">
            <a:avLst/>
          </a:prstGeom>
          <a:noFill/>
        </p:spPr>
        <p:txBody>
          <a:bodyPr wrap="square" rtlCol="0">
            <a:spAutoFit/>
          </a:bodyPr>
          <a:lstStyle/>
          <a:p>
            <a:pPr algn="r"/>
            <a:r>
              <a:rPr lang="en-US" sz="1600" i="1" dirty="0" err="1" smtClean="0">
                <a:latin typeface="Calibri" panose="020F0502020204030204" pitchFamily="34" charset="0"/>
              </a:rPr>
              <a:t>Guliyev</a:t>
            </a:r>
            <a:r>
              <a:rPr lang="en-US" sz="1600" i="1" dirty="0" smtClean="0">
                <a:latin typeface="Calibri" panose="020F0502020204030204" pitchFamily="34" charset="0"/>
              </a:rPr>
              <a:t>, 2018</a:t>
            </a:r>
            <a:endParaRPr lang="en-US" sz="1600" i="1" dirty="0">
              <a:latin typeface="Calibri" panose="020F0502020204030204" pitchFamily="34" charset="0"/>
            </a:endParaRPr>
          </a:p>
        </p:txBody>
      </p:sp>
    </p:spTree>
    <p:extLst>
      <p:ext uri="{BB962C8B-B14F-4D97-AF65-F5344CB8AC3E}">
        <p14:creationId xmlns:p14="http://schemas.microsoft.com/office/powerpoint/2010/main" val="1405051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0" cap="none" dirty="0" smtClean="0">
                <a:cs typeface="Calibri"/>
              </a:rPr>
              <a:t>Benefit of Combining Complex Conductivity with Velocity</a:t>
            </a:r>
            <a:endParaRPr lang="en-US" b="0" cap="none" dirty="0"/>
          </a:p>
        </p:txBody>
      </p:sp>
      <p:sp>
        <p:nvSpPr>
          <p:cNvPr id="18" name="Slide Number Placeholder 17"/>
          <p:cNvSpPr>
            <a:spLocks noGrp="1"/>
          </p:cNvSpPr>
          <p:nvPr>
            <p:ph type="sldNum" sz="quarter" idx="12"/>
          </p:nvPr>
        </p:nvSpPr>
        <p:spPr>
          <a:prstGeom prst="rect">
            <a:avLst/>
          </a:prstGeom>
        </p:spPr>
        <p:txBody>
          <a:bodyPr/>
          <a:lstStyle/>
          <a:p>
            <a:fld id="{FC733198-011E-4E74-9CBE-D2138561C345}" type="slidenum">
              <a:rPr lang="en-US" smtClean="0"/>
              <a:pPr/>
              <a:t>11</a:t>
            </a:fld>
            <a:endParaRPr lang="en-US"/>
          </a:p>
        </p:txBody>
      </p:sp>
      <p:sp>
        <p:nvSpPr>
          <p:cNvPr id="3" name="Content Placeholder 2"/>
          <p:cNvSpPr>
            <a:spLocks noGrp="1"/>
          </p:cNvSpPr>
          <p:nvPr>
            <p:ph idx="4294967295"/>
          </p:nvPr>
        </p:nvSpPr>
        <p:spPr>
          <a:xfrm>
            <a:off x="1046073" y="849379"/>
            <a:ext cx="10772115" cy="5109520"/>
          </a:xfrm>
        </p:spPr>
        <p:txBody>
          <a:bodyPr>
            <a:normAutofit/>
          </a:bodyPr>
          <a:lstStyle/>
          <a:p>
            <a:pPr marL="0" indent="0" algn="ctr">
              <a:buNone/>
            </a:pPr>
            <a:r>
              <a:rPr lang="en-US" sz="1800" b="1" dirty="0">
                <a:solidFill>
                  <a:srgbClr val="FF0000"/>
                </a:solidFill>
              </a:rPr>
              <a:t>Larger pores </a:t>
            </a:r>
            <a:r>
              <a:rPr lang="en-US" sz="1800" b="1" dirty="0" smtClean="0">
                <a:solidFill>
                  <a:srgbClr val="FF0000"/>
                </a:solidFill>
                <a:sym typeface="Wingdings" panose="05000000000000000000" pitchFamily="2" charset="2"/>
              </a:rPr>
              <a:t></a:t>
            </a:r>
            <a:r>
              <a:rPr lang="en-US" sz="1800" b="1" dirty="0" smtClean="0">
                <a:solidFill>
                  <a:srgbClr val="FF0000"/>
                </a:solidFill>
              </a:rPr>
              <a:t> </a:t>
            </a:r>
            <a:r>
              <a:rPr lang="en-US" sz="1800" b="1" dirty="0">
                <a:solidFill>
                  <a:srgbClr val="FF0000"/>
                </a:solidFill>
              </a:rPr>
              <a:t>lower characteristic frequency; </a:t>
            </a:r>
            <a:r>
              <a:rPr lang="en-US" sz="1800" b="1" dirty="0" smtClean="0">
                <a:solidFill>
                  <a:srgbClr val="FF0000"/>
                </a:solidFill>
              </a:rPr>
              <a:t/>
            </a:r>
            <a:br>
              <a:rPr lang="en-US" sz="1800" b="1" dirty="0" smtClean="0">
                <a:solidFill>
                  <a:srgbClr val="FF0000"/>
                </a:solidFill>
              </a:rPr>
            </a:br>
            <a:r>
              <a:rPr lang="en-US" sz="1800" b="1" dirty="0" smtClean="0">
                <a:solidFill>
                  <a:srgbClr val="FF0000"/>
                </a:solidFill>
              </a:rPr>
              <a:t>Smaller </a:t>
            </a:r>
            <a:r>
              <a:rPr lang="en-US" sz="1800" b="1" dirty="0">
                <a:solidFill>
                  <a:srgbClr val="FF0000"/>
                </a:solidFill>
              </a:rPr>
              <a:t>pores </a:t>
            </a:r>
            <a:r>
              <a:rPr lang="en-US" sz="1800" b="1" dirty="0" smtClean="0">
                <a:solidFill>
                  <a:srgbClr val="FF0000"/>
                </a:solidFill>
                <a:sym typeface="Wingdings" panose="05000000000000000000" pitchFamily="2" charset="2"/>
              </a:rPr>
              <a:t> </a:t>
            </a:r>
            <a:r>
              <a:rPr lang="en-US" sz="1800" b="1" dirty="0" smtClean="0">
                <a:solidFill>
                  <a:srgbClr val="FF0000"/>
                </a:solidFill>
              </a:rPr>
              <a:t>higher </a:t>
            </a:r>
            <a:r>
              <a:rPr lang="en-US" sz="1800" b="1" dirty="0">
                <a:solidFill>
                  <a:srgbClr val="FF0000"/>
                </a:solidFill>
              </a:rPr>
              <a:t>characteristic </a:t>
            </a:r>
            <a:r>
              <a:rPr lang="en-US" sz="1800" b="1" dirty="0" smtClean="0">
                <a:solidFill>
                  <a:srgbClr val="FF0000"/>
                </a:solidFill>
              </a:rPr>
              <a:t>frequency: </a:t>
            </a:r>
            <a:br>
              <a:rPr lang="en-US" sz="1800" b="1" dirty="0" smtClean="0">
                <a:solidFill>
                  <a:srgbClr val="FF0000"/>
                </a:solidFill>
              </a:rPr>
            </a:br>
            <a:r>
              <a:rPr lang="en-US" sz="1800" b="1" dirty="0" smtClean="0">
                <a:solidFill>
                  <a:srgbClr val="FF0000"/>
                </a:solidFill>
              </a:rPr>
              <a:t>PSD </a:t>
            </a:r>
            <a:r>
              <a:rPr lang="en-US" sz="1800" b="1" dirty="0">
                <a:solidFill>
                  <a:srgbClr val="FF0000"/>
                </a:solidFill>
              </a:rPr>
              <a:t>changes with </a:t>
            </a:r>
            <a:r>
              <a:rPr lang="en-US" sz="1800" b="1" dirty="0" smtClean="0">
                <a:solidFill>
                  <a:srgbClr val="FF0000"/>
                </a:solidFill>
              </a:rPr>
              <a:t>pressure should be reflected </a:t>
            </a:r>
            <a:r>
              <a:rPr lang="en-US" sz="1800" b="1" dirty="0">
                <a:solidFill>
                  <a:srgbClr val="FF0000"/>
                </a:solidFill>
              </a:rPr>
              <a:t>in </a:t>
            </a:r>
            <a:r>
              <a:rPr lang="en-US" sz="1800" b="1" dirty="0" smtClean="0">
                <a:solidFill>
                  <a:srgbClr val="FF0000"/>
                </a:solidFill>
              </a:rPr>
              <a:t>frequency shift for </a:t>
            </a:r>
            <a:r>
              <a:rPr lang="el-GR" sz="1800" b="1" dirty="0" smtClean="0">
                <a:solidFill>
                  <a:srgbClr val="FF0000"/>
                </a:solidFill>
              </a:rPr>
              <a:t>σ</a:t>
            </a:r>
            <a:r>
              <a:rPr lang="en-US" sz="1800" b="1" dirty="0" smtClean="0">
                <a:solidFill>
                  <a:srgbClr val="FF0000"/>
                </a:solidFill>
              </a:rPr>
              <a:t>’’</a:t>
            </a:r>
            <a:endParaRPr lang="en-US" sz="1800" b="1" dirty="0">
              <a:solidFill>
                <a:srgbClr val="FF0000"/>
              </a:solidFill>
            </a:endParaRPr>
          </a:p>
          <a:p>
            <a:pPr marL="0" indent="0" algn="ctr">
              <a:buNone/>
            </a:pPr>
            <a:r>
              <a:rPr lang="en-US" sz="1800" b="1" dirty="0">
                <a:solidFill>
                  <a:srgbClr val="FF0000"/>
                </a:solidFill>
              </a:rPr>
              <a:t> </a:t>
            </a:r>
          </a:p>
          <a:p>
            <a:pPr marL="0" indent="0" algn="ctr">
              <a:buNone/>
            </a:pPr>
            <a:endParaRPr lang="en-US" sz="1800" b="1" dirty="0" smtClean="0">
              <a:solidFill>
                <a:srgbClr val="FF0000"/>
              </a:solidFill>
            </a:endParaRPr>
          </a:p>
          <a:p>
            <a:pPr marL="0" indent="0" algn="ctr">
              <a:buNone/>
            </a:pPr>
            <a:endParaRPr lang="en-US" sz="1800" b="1" dirty="0">
              <a:solidFill>
                <a:srgbClr val="FF0000"/>
              </a:solidFill>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955" y="1758894"/>
            <a:ext cx="3608791" cy="4603943"/>
          </a:xfrm>
          <a:prstGeom prst="rect">
            <a:avLst/>
          </a:prstGeom>
        </p:spPr>
      </p:pic>
      <p:pic>
        <p:nvPicPr>
          <p:cNvPr id="9" name="Picture 8" descr="Screen Clipping"/>
          <p:cNvPicPr>
            <a:picLocks noChangeAspect="1"/>
          </p:cNvPicPr>
          <p:nvPr/>
        </p:nvPicPr>
        <p:blipFill rotWithShape="1">
          <a:blip r:embed="rId4">
            <a:extLst>
              <a:ext uri="{28A0092B-C50C-407E-A947-70E740481C1C}">
                <a14:useLocalDpi xmlns:a14="http://schemas.microsoft.com/office/drawing/2010/main" val="0"/>
              </a:ext>
            </a:extLst>
          </a:blip>
          <a:srcRect t="1328"/>
          <a:stretch/>
        </p:blipFill>
        <p:spPr>
          <a:xfrm>
            <a:off x="6550455" y="1756997"/>
            <a:ext cx="3660346" cy="4595760"/>
          </a:xfrm>
          <a:prstGeom prst="rect">
            <a:avLst/>
          </a:prstGeom>
        </p:spPr>
      </p:pic>
      <p:cxnSp>
        <p:nvCxnSpPr>
          <p:cNvPr id="11" name="Straight Arrow Connector 10"/>
          <p:cNvCxnSpPr/>
          <p:nvPr/>
        </p:nvCxnSpPr>
        <p:spPr>
          <a:xfrm flipH="1">
            <a:off x="4450984" y="1735961"/>
            <a:ext cx="0" cy="365760"/>
          </a:xfrm>
          <a:prstGeom prst="straightConnector1">
            <a:avLst/>
          </a:prstGeom>
          <a:ln w="5715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3232455" y="4683266"/>
            <a:ext cx="0" cy="530649"/>
          </a:xfrm>
          <a:prstGeom prst="straightConnector1">
            <a:avLst/>
          </a:prstGeom>
          <a:ln w="5715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8839200" y="4889613"/>
            <a:ext cx="0" cy="530352"/>
          </a:xfrm>
          <a:prstGeom prst="straightConnector1">
            <a:avLst/>
          </a:prstGeom>
          <a:ln w="57150">
            <a:solidFill>
              <a:srgbClr val="0066FF"/>
            </a:solidFill>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flipH="1">
            <a:off x="8437580" y="1714281"/>
            <a:ext cx="0" cy="365760"/>
          </a:xfrm>
          <a:prstGeom prst="straightConnector1">
            <a:avLst/>
          </a:prstGeom>
          <a:ln w="57150">
            <a:solidFill>
              <a:srgbClr val="0066FF"/>
            </a:solidFill>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rot="16200000">
            <a:off x="5783105" y="4842505"/>
            <a:ext cx="1981197" cy="338554"/>
          </a:xfrm>
          <a:prstGeom prst="rect">
            <a:avLst/>
          </a:prstGeom>
          <a:solidFill>
            <a:schemeClr val="bg1"/>
          </a:solidFill>
        </p:spPr>
        <p:txBody>
          <a:bodyPr wrap="square" rtlCol="0">
            <a:spAutoFit/>
          </a:bodyPr>
          <a:lstStyle/>
          <a:p>
            <a:pPr algn="ctr"/>
            <a:r>
              <a:rPr lang="en-US" sz="1600" dirty="0">
                <a:latin typeface="Calibri" panose="020F0502020204030204" pitchFamily="34" charset="0"/>
              </a:rPr>
              <a:t>Phase (</a:t>
            </a:r>
            <a:r>
              <a:rPr lang="en-US" sz="1600" dirty="0" err="1">
                <a:latin typeface="Calibri" panose="020F0502020204030204" pitchFamily="34" charset="0"/>
              </a:rPr>
              <a:t>mrad</a:t>
            </a:r>
            <a:r>
              <a:rPr lang="en-US" sz="1600" dirty="0">
                <a:latin typeface="Calibri" panose="020F0502020204030204" pitchFamily="34" charset="0"/>
              </a:rPr>
              <a:t>)</a:t>
            </a:r>
          </a:p>
        </p:txBody>
      </p:sp>
      <p:sp>
        <p:nvSpPr>
          <p:cNvPr id="16" name="TextBox 15"/>
          <p:cNvSpPr txBox="1"/>
          <p:nvPr/>
        </p:nvSpPr>
        <p:spPr>
          <a:xfrm rot="16200000">
            <a:off x="1235048" y="4841092"/>
            <a:ext cx="2009150" cy="369332"/>
          </a:xfrm>
          <a:prstGeom prst="rect">
            <a:avLst/>
          </a:prstGeom>
          <a:solidFill>
            <a:schemeClr val="bg1"/>
          </a:solidFill>
        </p:spPr>
        <p:txBody>
          <a:bodyPr wrap="square" rtlCol="0">
            <a:spAutoFit/>
          </a:bodyPr>
          <a:lstStyle/>
          <a:p>
            <a:pPr algn="ctr"/>
            <a:r>
              <a:rPr lang="en-US" dirty="0">
                <a:latin typeface="Calibri" panose="020F0502020204030204" pitchFamily="34" charset="0"/>
              </a:rPr>
              <a:t>Phase (</a:t>
            </a:r>
            <a:r>
              <a:rPr lang="en-US" dirty="0" err="1">
                <a:latin typeface="Calibri" panose="020F0502020204030204" pitchFamily="34" charset="0"/>
              </a:rPr>
              <a:t>mrad</a:t>
            </a:r>
            <a:r>
              <a:rPr lang="en-US" dirty="0">
                <a:latin typeface="Calibri" panose="020F0502020204030204" pitchFamily="34" charset="0"/>
              </a:rPr>
              <a:t>)</a:t>
            </a:r>
          </a:p>
        </p:txBody>
      </p:sp>
      <p:sp>
        <p:nvSpPr>
          <p:cNvPr id="28" name="TextBox 27"/>
          <p:cNvSpPr txBox="1"/>
          <p:nvPr/>
        </p:nvSpPr>
        <p:spPr>
          <a:xfrm>
            <a:off x="2508711" y="1980287"/>
            <a:ext cx="1371600" cy="646331"/>
          </a:xfrm>
          <a:prstGeom prst="rect">
            <a:avLst/>
          </a:prstGeom>
          <a:noFill/>
        </p:spPr>
        <p:txBody>
          <a:bodyPr wrap="square" rtlCol="0">
            <a:spAutoFit/>
          </a:bodyPr>
          <a:lstStyle/>
          <a:p>
            <a:r>
              <a:rPr lang="en-US" dirty="0"/>
              <a:t>Mercury intrusion</a:t>
            </a:r>
          </a:p>
        </p:txBody>
      </p:sp>
      <p:sp>
        <p:nvSpPr>
          <p:cNvPr id="29" name="TextBox 28"/>
          <p:cNvSpPr txBox="1"/>
          <p:nvPr/>
        </p:nvSpPr>
        <p:spPr>
          <a:xfrm>
            <a:off x="8610600" y="1872166"/>
            <a:ext cx="1371600" cy="646331"/>
          </a:xfrm>
          <a:prstGeom prst="rect">
            <a:avLst/>
          </a:prstGeom>
          <a:noFill/>
        </p:spPr>
        <p:txBody>
          <a:bodyPr wrap="square" rtlCol="0">
            <a:spAutoFit/>
          </a:bodyPr>
          <a:lstStyle/>
          <a:p>
            <a:r>
              <a:rPr lang="en-US" dirty="0"/>
              <a:t>Mercury intrusion</a:t>
            </a:r>
          </a:p>
        </p:txBody>
      </p:sp>
      <p:sp>
        <p:nvSpPr>
          <p:cNvPr id="21" name="TextBox 20"/>
          <p:cNvSpPr txBox="1"/>
          <p:nvPr/>
        </p:nvSpPr>
        <p:spPr>
          <a:xfrm>
            <a:off x="2045466" y="6024283"/>
            <a:ext cx="3605280" cy="338554"/>
          </a:xfrm>
          <a:prstGeom prst="rect">
            <a:avLst/>
          </a:prstGeom>
          <a:solidFill>
            <a:schemeClr val="bg1"/>
          </a:solidFill>
        </p:spPr>
        <p:txBody>
          <a:bodyPr wrap="square" rtlCol="0">
            <a:spAutoFit/>
          </a:bodyPr>
          <a:lstStyle/>
          <a:p>
            <a:pPr algn="ctr"/>
            <a:r>
              <a:rPr lang="en-US" sz="1600" dirty="0">
                <a:latin typeface="Calibri" panose="020F0502020204030204" pitchFamily="34" charset="0"/>
              </a:rPr>
              <a:t>Frequency (Hz)</a:t>
            </a:r>
          </a:p>
        </p:txBody>
      </p:sp>
      <p:sp>
        <p:nvSpPr>
          <p:cNvPr id="22" name="TextBox 21"/>
          <p:cNvSpPr txBox="1"/>
          <p:nvPr/>
        </p:nvSpPr>
        <p:spPr>
          <a:xfrm>
            <a:off x="6550455" y="6008663"/>
            <a:ext cx="3660346" cy="338554"/>
          </a:xfrm>
          <a:prstGeom prst="rect">
            <a:avLst/>
          </a:prstGeom>
          <a:solidFill>
            <a:schemeClr val="bg1"/>
          </a:solidFill>
        </p:spPr>
        <p:txBody>
          <a:bodyPr wrap="square" rtlCol="0">
            <a:spAutoFit/>
          </a:bodyPr>
          <a:lstStyle/>
          <a:p>
            <a:pPr algn="ctr"/>
            <a:r>
              <a:rPr lang="en-US" sz="1600" dirty="0">
                <a:latin typeface="Calibri" panose="020F0502020204030204" pitchFamily="34" charset="0"/>
              </a:rPr>
              <a:t>Frequency (Hz)</a:t>
            </a:r>
          </a:p>
        </p:txBody>
      </p:sp>
      <p:sp>
        <p:nvSpPr>
          <p:cNvPr id="2" name="Rectangle 1"/>
          <p:cNvSpPr/>
          <p:nvPr/>
        </p:nvSpPr>
        <p:spPr>
          <a:xfrm>
            <a:off x="199131" y="2403238"/>
            <a:ext cx="1902683" cy="369332"/>
          </a:xfrm>
          <a:prstGeom prst="rect">
            <a:avLst/>
          </a:prstGeom>
        </p:spPr>
        <p:txBody>
          <a:bodyPr wrap="square">
            <a:spAutoFit/>
          </a:bodyPr>
          <a:lstStyle/>
          <a:p>
            <a:r>
              <a:rPr lang="en-US" dirty="0" smtClean="0">
                <a:latin typeface="Calibri" panose="020F0502020204030204" pitchFamily="34" charset="0"/>
              </a:rPr>
              <a:t>Larger pore sizes</a:t>
            </a:r>
            <a:endParaRPr lang="en-US" dirty="0"/>
          </a:p>
        </p:txBody>
      </p:sp>
      <p:sp>
        <p:nvSpPr>
          <p:cNvPr id="23" name="Rectangle 22"/>
          <p:cNvSpPr/>
          <p:nvPr/>
        </p:nvSpPr>
        <p:spPr>
          <a:xfrm>
            <a:off x="10159168" y="2403238"/>
            <a:ext cx="1902683" cy="369332"/>
          </a:xfrm>
          <a:prstGeom prst="rect">
            <a:avLst/>
          </a:prstGeom>
        </p:spPr>
        <p:txBody>
          <a:bodyPr wrap="square">
            <a:spAutoFit/>
          </a:bodyPr>
          <a:lstStyle/>
          <a:p>
            <a:r>
              <a:rPr lang="en-US" dirty="0" smtClean="0">
                <a:latin typeface="Calibri" panose="020F0502020204030204" pitchFamily="34" charset="0"/>
              </a:rPr>
              <a:t>Smaller pore sizes</a:t>
            </a:r>
            <a:endParaRPr lang="en-US" dirty="0"/>
          </a:p>
        </p:txBody>
      </p:sp>
      <p:sp>
        <p:nvSpPr>
          <p:cNvPr id="24" name="Rectangle 23"/>
          <p:cNvSpPr/>
          <p:nvPr/>
        </p:nvSpPr>
        <p:spPr>
          <a:xfrm>
            <a:off x="196254" y="4907767"/>
            <a:ext cx="1902683" cy="369332"/>
          </a:xfrm>
          <a:prstGeom prst="rect">
            <a:avLst/>
          </a:prstGeom>
        </p:spPr>
        <p:txBody>
          <a:bodyPr wrap="square">
            <a:spAutoFit/>
          </a:bodyPr>
          <a:lstStyle/>
          <a:p>
            <a:r>
              <a:rPr lang="en-US" dirty="0" smtClean="0">
                <a:latin typeface="Calibri" panose="020F0502020204030204" pitchFamily="34" charset="0"/>
              </a:rPr>
              <a:t>Lower frequency</a:t>
            </a:r>
            <a:endParaRPr lang="en-US" dirty="0"/>
          </a:p>
        </p:txBody>
      </p:sp>
      <p:sp>
        <p:nvSpPr>
          <p:cNvPr id="25" name="Rectangle 24"/>
          <p:cNvSpPr/>
          <p:nvPr/>
        </p:nvSpPr>
        <p:spPr>
          <a:xfrm>
            <a:off x="10156291" y="4907767"/>
            <a:ext cx="1902683" cy="369332"/>
          </a:xfrm>
          <a:prstGeom prst="rect">
            <a:avLst/>
          </a:prstGeom>
        </p:spPr>
        <p:txBody>
          <a:bodyPr wrap="square">
            <a:spAutoFit/>
          </a:bodyPr>
          <a:lstStyle/>
          <a:p>
            <a:r>
              <a:rPr lang="en-US" dirty="0" smtClean="0">
                <a:latin typeface="Calibri" panose="020F0502020204030204" pitchFamily="34" charset="0"/>
              </a:rPr>
              <a:t>Higher </a:t>
            </a:r>
            <a:r>
              <a:rPr lang="en-US" dirty="0">
                <a:latin typeface="Calibri" panose="020F0502020204030204" pitchFamily="34" charset="0"/>
              </a:rPr>
              <a:t>frequency</a:t>
            </a:r>
            <a:endParaRPr lang="en-US" dirty="0"/>
          </a:p>
        </p:txBody>
      </p:sp>
      <p:sp>
        <p:nvSpPr>
          <p:cNvPr id="26"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27"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30" name="TextBox 29"/>
          <p:cNvSpPr txBox="1"/>
          <p:nvPr/>
        </p:nvSpPr>
        <p:spPr>
          <a:xfrm>
            <a:off x="10436309" y="6123032"/>
            <a:ext cx="1708869" cy="338554"/>
          </a:xfrm>
          <a:prstGeom prst="rect">
            <a:avLst/>
          </a:prstGeom>
          <a:noFill/>
        </p:spPr>
        <p:txBody>
          <a:bodyPr wrap="square" rtlCol="0">
            <a:spAutoFit/>
          </a:bodyPr>
          <a:lstStyle/>
          <a:p>
            <a:pPr algn="r"/>
            <a:r>
              <a:rPr lang="en-US" sz="1600" i="1" dirty="0" err="1" smtClean="0">
                <a:latin typeface="Calibri" panose="020F0502020204030204" pitchFamily="34" charset="0"/>
              </a:rPr>
              <a:t>Niu</a:t>
            </a:r>
            <a:r>
              <a:rPr lang="en-US" sz="1600" i="1" dirty="0" smtClean="0">
                <a:latin typeface="Calibri" panose="020F0502020204030204" pitchFamily="34" charset="0"/>
              </a:rPr>
              <a:t> &amp; </a:t>
            </a:r>
            <a:r>
              <a:rPr lang="en-US" sz="1600" i="1" dirty="0" err="1" smtClean="0">
                <a:latin typeface="Calibri" panose="020F0502020204030204" pitchFamily="34" charset="0"/>
              </a:rPr>
              <a:t>Revil</a:t>
            </a:r>
            <a:r>
              <a:rPr lang="en-US" sz="1600" i="1" dirty="0" smtClean="0">
                <a:latin typeface="Calibri" panose="020F0502020204030204" pitchFamily="34" charset="0"/>
              </a:rPr>
              <a:t>, 2016</a:t>
            </a:r>
            <a:endParaRPr lang="en-US" sz="1600" i="1" dirty="0">
              <a:latin typeface="Calibri" panose="020F0502020204030204" pitchFamily="34" charset="0"/>
            </a:endParaRPr>
          </a:p>
        </p:txBody>
      </p:sp>
    </p:spTree>
    <p:extLst>
      <p:ext uri="{BB962C8B-B14F-4D97-AF65-F5344CB8AC3E}">
        <p14:creationId xmlns:p14="http://schemas.microsoft.com/office/powerpoint/2010/main" val="3815770267"/>
      </p:ext>
    </p:extLst>
  </p:cSld>
  <p:clrMapOvr>
    <a:masterClrMapping/>
  </p:clrMapOvr>
  <mc:AlternateContent xmlns:mc="http://schemas.openxmlformats.org/markup-compatibility/2006" xmlns:p14="http://schemas.microsoft.com/office/powerpoint/2010/main">
    <mc:Choice Requires="p14">
      <p:transition spd="slow" p14:dur="2000" advTm="110006"/>
    </mc:Choice>
    <mc:Fallback xmlns="">
      <p:transition spd="slow" advTm="1100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Imaginary Conductivity</a:t>
            </a:r>
            <a:endParaRPr lang="en-US" dirty="0"/>
          </a:p>
        </p:txBody>
      </p:sp>
      <p:sp>
        <p:nvSpPr>
          <p:cNvPr id="9" name="Slide Number Placeholder 8"/>
          <p:cNvSpPr>
            <a:spLocks noGrp="1"/>
          </p:cNvSpPr>
          <p:nvPr>
            <p:ph type="sldNum" sz="quarter" idx="12"/>
          </p:nvPr>
        </p:nvSpPr>
        <p:spPr>
          <a:prstGeom prst="rect">
            <a:avLst/>
          </a:prstGeom>
        </p:spPr>
        <p:txBody>
          <a:bodyPr/>
          <a:lstStyle/>
          <a:p>
            <a:fld id="{FC733198-011E-4E74-9CBE-D2138561C345}" type="slidenum">
              <a:rPr lang="en-US" smtClean="0"/>
              <a:pPr/>
              <a:t>12</a:t>
            </a:fld>
            <a:endParaRPr lang="en-US"/>
          </a:p>
        </p:txBody>
      </p:sp>
      <p:sp>
        <p:nvSpPr>
          <p:cNvPr id="13" name="TextBox 12"/>
          <p:cNvSpPr txBox="1"/>
          <p:nvPr/>
        </p:nvSpPr>
        <p:spPr>
          <a:xfrm>
            <a:off x="6801428" y="1142409"/>
            <a:ext cx="1828442" cy="830997"/>
          </a:xfrm>
          <a:prstGeom prst="rect">
            <a:avLst/>
          </a:prstGeom>
          <a:noFill/>
        </p:spPr>
        <p:txBody>
          <a:bodyPr wrap="square" rtlCol="0">
            <a:spAutoFit/>
          </a:bodyPr>
          <a:lstStyle/>
          <a:p>
            <a:pPr algn="ctr"/>
            <a:r>
              <a:rPr lang="en-US" sz="2400" dirty="0">
                <a:latin typeface="Calibri" panose="020F0502020204030204" pitchFamily="34" charset="0"/>
              </a:rPr>
              <a:t>Berea Sandstone</a:t>
            </a:r>
          </a:p>
        </p:txBody>
      </p:sp>
      <p:cxnSp>
        <p:nvCxnSpPr>
          <p:cNvPr id="17" name="Straight Arrow Connector 16"/>
          <p:cNvCxnSpPr/>
          <p:nvPr/>
        </p:nvCxnSpPr>
        <p:spPr>
          <a:xfrm>
            <a:off x="3886200" y="4191712"/>
            <a:ext cx="1" cy="3039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flipH="1">
            <a:off x="3390900" y="4001212"/>
            <a:ext cx="5334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a:off x="3657600" y="4267912"/>
            <a:ext cx="1" cy="3039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a:off x="3581400" y="4344112"/>
            <a:ext cx="1" cy="3039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3505200" y="4420312"/>
            <a:ext cx="1" cy="3039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7453"/>
          <a:stretch/>
        </p:blipFill>
        <p:spPr>
          <a:xfrm>
            <a:off x="1171376" y="2336702"/>
            <a:ext cx="4737056" cy="4139184"/>
          </a:xfrm>
          <a:prstGeom prst="rect">
            <a:avLst/>
          </a:prstGeom>
        </p:spPr>
      </p:pic>
      <p:cxnSp>
        <p:nvCxnSpPr>
          <p:cNvPr id="14" name="Straight Arrow Connector 13"/>
          <p:cNvCxnSpPr/>
          <p:nvPr/>
        </p:nvCxnSpPr>
        <p:spPr>
          <a:xfrm>
            <a:off x="4087371" y="2390238"/>
            <a:ext cx="1" cy="607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33" name="Table 32"/>
              <p:cNvGraphicFramePr>
                <a:graphicFrameLocks noGrp="1"/>
              </p:cNvGraphicFramePr>
              <p:nvPr>
                <p:extLst>
                  <p:ext uri="{D42A27DB-BD31-4B8C-83A1-F6EECF244321}">
                    <p14:modId xmlns:p14="http://schemas.microsoft.com/office/powerpoint/2010/main" val="2018343"/>
                  </p:ext>
                </p:extLst>
              </p:nvPr>
            </p:nvGraphicFramePr>
            <p:xfrm>
              <a:off x="3830515" y="836640"/>
              <a:ext cx="1671217" cy="1442534"/>
            </p:xfrm>
            <a:graphic>
              <a:graphicData uri="http://schemas.openxmlformats.org/drawingml/2006/table">
                <a:tbl>
                  <a:tblPr firstRow="1" bandRow="1">
                    <a:tableStyleId>{5C22544A-7EE6-4342-B048-85BDC9FD1C3A}</a:tableStyleId>
                  </a:tblPr>
                  <a:tblGrid>
                    <a:gridCol w="1032703">
                      <a:extLst>
                        <a:ext uri="{9D8B030D-6E8A-4147-A177-3AD203B41FA5}">
                          <a16:colId xmlns="" xmlns:a16="http://schemas.microsoft.com/office/drawing/2014/main" val="20000"/>
                        </a:ext>
                      </a:extLst>
                    </a:gridCol>
                    <a:gridCol w="638514">
                      <a:extLst>
                        <a:ext uri="{9D8B030D-6E8A-4147-A177-3AD203B41FA5}">
                          <a16:colId xmlns="" xmlns:a16="http://schemas.microsoft.com/office/drawing/2014/main" val="20001"/>
                        </a:ext>
                      </a:extLst>
                    </a:gridCol>
                  </a:tblGrid>
                  <a:tr h="347975">
                    <a:tc>
                      <a:txBody>
                        <a:bodyPr/>
                        <a:lstStyle/>
                        <a:p>
                          <a:pPr algn="ctr"/>
                          <a14:m>
                            <m:oMath xmlns:m="http://schemas.openxmlformats.org/officeDocument/2006/math">
                              <m:r>
                                <a:rPr lang="en-US" sz="1600" b="1" i="1" smtClean="0">
                                  <a:solidFill>
                                    <a:schemeClr val="tx1"/>
                                  </a:solidFill>
                                  <a:latin typeface="Cambria Math"/>
                                </a:rPr>
                                <m:t>𝝓</m:t>
                              </m:r>
                            </m:oMath>
                          </a14:m>
                          <a:r>
                            <a:rPr lang="en-US" sz="1600" b="1" dirty="0" smtClean="0">
                              <a:solidFill>
                                <a:schemeClr val="tx1"/>
                              </a:solidFill>
                              <a:latin typeface="Calibri" panose="020F0502020204030204" pitchFamily="34" charset="0"/>
                            </a:rPr>
                            <a:t> (%)</a:t>
                          </a:r>
                          <a:endParaRPr lang="en-US" sz="1600" b="1"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smtClean="0">
                              <a:solidFill>
                                <a:schemeClr val="tx1"/>
                              </a:solidFill>
                              <a:latin typeface="Calibri" panose="020F0502020204030204" pitchFamily="34" charset="0"/>
                            </a:rPr>
                            <a:t>15.0</a:t>
                          </a:r>
                          <a:endParaRPr lang="en-US" sz="1600" b="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347975">
                    <a:tc>
                      <a:txBody>
                        <a:bodyPr/>
                        <a:lstStyle/>
                        <a:p>
                          <a:pPr algn="ctr"/>
                          <a14:m>
                            <m:oMath xmlns:m="http://schemas.openxmlformats.org/officeDocument/2006/math">
                              <m:r>
                                <a:rPr lang="en-US" sz="1600" b="1" i="1" smtClean="0">
                                  <a:latin typeface="Cambria Math"/>
                                </a:rPr>
                                <m:t>𝒌</m:t>
                              </m:r>
                            </m:oMath>
                          </a14:m>
                          <a:r>
                            <a:rPr lang="en-US" sz="1600" b="1" dirty="0" smtClean="0">
                              <a:latin typeface="Calibri" panose="020F0502020204030204" pitchFamily="34" charset="0"/>
                            </a:rPr>
                            <a:t> (</a:t>
                          </a:r>
                          <a:r>
                            <a:rPr lang="en-US" sz="1600" b="1" dirty="0" err="1" smtClean="0">
                              <a:latin typeface="Calibri" panose="020F0502020204030204" pitchFamily="34" charset="0"/>
                            </a:rPr>
                            <a:t>mD</a:t>
                          </a:r>
                          <a:r>
                            <a:rPr lang="en-US" sz="1600" b="1" dirty="0" smtClean="0">
                              <a:latin typeface="Calibri" panose="020F0502020204030204" pitchFamily="34" charset="0"/>
                            </a:rPr>
                            <a:t>)</a:t>
                          </a:r>
                          <a:endParaRPr lang="en-US" sz="1600" b="1" dirty="0">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chemeClr val="tx1"/>
                              </a:solidFill>
                              <a:latin typeface="Calibri" panose="020F0502020204030204" pitchFamily="34" charset="0"/>
                            </a:rPr>
                            <a:t>125</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373292">
                    <a:tc>
                      <a:txBody>
                        <a:bodyPr/>
                        <a:lstStyle/>
                        <a:p>
                          <a:pPr algn="ctr"/>
                          <a14:m>
                            <m:oMath xmlns:m="http://schemas.openxmlformats.org/officeDocument/2006/math">
                              <m:sSub>
                                <m:sSubPr>
                                  <m:ctrlPr>
                                    <a:rPr lang="en-US" sz="1600" b="1" i="1" smtClean="0">
                                      <a:latin typeface="Cambria Math"/>
                                    </a:rPr>
                                  </m:ctrlPr>
                                </m:sSubPr>
                                <m:e>
                                  <m:r>
                                    <a:rPr lang="en-US" sz="1600" b="1" i="1" smtClean="0">
                                      <a:latin typeface="Cambria Math"/>
                                    </a:rPr>
                                    <m:t>𝝆</m:t>
                                  </m:r>
                                </m:e>
                                <m:sub>
                                  <m:r>
                                    <a:rPr lang="en-US" sz="1600" b="1" i="1" smtClean="0">
                                      <a:latin typeface="Cambria Math"/>
                                    </a:rPr>
                                    <m:t>𝒈</m:t>
                                  </m:r>
                                </m:sub>
                              </m:sSub>
                            </m:oMath>
                          </a14:m>
                          <a:r>
                            <a:rPr lang="en-US" sz="1600" b="1" dirty="0" smtClean="0">
                              <a:latin typeface="Calibri" panose="020F0502020204030204" pitchFamily="34" charset="0"/>
                            </a:rPr>
                            <a:t> (g/cc)</a:t>
                          </a:r>
                          <a:endParaRPr lang="en-US" sz="1600" b="1" dirty="0">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chemeClr val="tx1"/>
                              </a:solidFill>
                              <a:latin typeface="Calibri" panose="020F0502020204030204" pitchFamily="34" charset="0"/>
                            </a:rPr>
                            <a:t>2.65</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73292">
                    <a:tc>
                      <a:txBody>
                        <a:bodyPr/>
                        <a:lstStyle/>
                        <a:p>
                          <a:pPr algn="ctr"/>
                          <a14:m>
                            <m:oMath xmlns:m="http://schemas.openxmlformats.org/officeDocument/2006/math">
                              <m:sSub>
                                <m:sSubPr>
                                  <m:ctrlPr>
                                    <a:rPr lang="en-US" sz="1600" b="1" i="1" smtClean="0">
                                      <a:latin typeface="Cambria Math"/>
                                    </a:rPr>
                                  </m:ctrlPr>
                                </m:sSubPr>
                                <m:e>
                                  <m:r>
                                    <a:rPr lang="en-US" sz="1600" b="1" i="1" smtClean="0">
                                      <a:latin typeface="Cambria Math"/>
                                    </a:rPr>
                                    <m:t>𝝈</m:t>
                                  </m:r>
                                </m:e>
                                <m:sub>
                                  <m:r>
                                    <a:rPr lang="en-US" sz="1600" b="1" i="1" smtClean="0">
                                      <a:latin typeface="Cambria Math"/>
                                    </a:rPr>
                                    <m:t>𝒇</m:t>
                                  </m:r>
                                </m:sub>
                              </m:sSub>
                            </m:oMath>
                          </a14:m>
                          <a:r>
                            <a:rPr lang="en-US" sz="1600" b="1" dirty="0" smtClean="0">
                              <a:latin typeface="Calibri" panose="020F0502020204030204" pitchFamily="34" charset="0"/>
                            </a:rPr>
                            <a:t> (S/m)</a:t>
                          </a:r>
                          <a:endParaRPr lang="en-US" sz="1600" b="1" dirty="0">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chemeClr val="tx1"/>
                              </a:solidFill>
                              <a:latin typeface="Calibri" panose="020F0502020204030204" pitchFamily="34" charset="0"/>
                            </a:rPr>
                            <a:t>0.13</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bl>
              </a:graphicData>
            </a:graphic>
          </p:graphicFrame>
        </mc:Choice>
        <mc:Fallback xmlns="">
          <p:graphicFrame>
            <p:nvGraphicFramePr>
              <p:cNvPr id="33" name="Table 32"/>
              <p:cNvGraphicFramePr>
                <a:graphicFrameLocks noGrp="1"/>
              </p:cNvGraphicFramePr>
              <p:nvPr>
                <p:extLst>
                  <p:ext uri="{D42A27DB-BD31-4B8C-83A1-F6EECF244321}">
                    <p14:modId xmlns:p14="http://schemas.microsoft.com/office/powerpoint/2010/main" val="2018343"/>
                  </p:ext>
                </p:extLst>
              </p:nvPr>
            </p:nvGraphicFramePr>
            <p:xfrm>
              <a:off x="3830515" y="836640"/>
              <a:ext cx="1671217" cy="1442534"/>
            </p:xfrm>
            <a:graphic>
              <a:graphicData uri="http://schemas.openxmlformats.org/drawingml/2006/table">
                <a:tbl>
                  <a:tblPr firstRow="1" bandRow="1">
                    <a:tableStyleId>{5C22544A-7EE6-4342-B048-85BDC9FD1C3A}</a:tableStyleId>
                  </a:tblPr>
                  <a:tblGrid>
                    <a:gridCol w="1032703">
                      <a:extLst>
                        <a:ext uri="{9D8B030D-6E8A-4147-A177-3AD203B41FA5}">
                          <a16:colId xmlns="" xmlns:a16="http://schemas.microsoft.com/office/drawing/2014/main" xmlns:a14="http://schemas.microsoft.com/office/drawing/2010/main" val="20000"/>
                        </a:ext>
                      </a:extLst>
                    </a:gridCol>
                    <a:gridCol w="638514">
                      <a:extLst>
                        <a:ext uri="{9D8B030D-6E8A-4147-A177-3AD203B41FA5}">
                          <a16:colId xmlns="" xmlns:a16="http://schemas.microsoft.com/office/drawing/2014/main" xmlns:a14="http://schemas.microsoft.com/office/drawing/2010/main" val="20001"/>
                        </a:ext>
                      </a:extLst>
                    </a:gridCol>
                  </a:tblGrid>
                  <a:tr h="347975">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4"/>
                          <a:stretch>
                            <a:fillRect t="-5263" r="-61765" b="-329825"/>
                          </a:stretch>
                        </a:blipFill>
                      </a:tcPr>
                    </a:tc>
                    <a:tc>
                      <a:txBody>
                        <a:bodyPr/>
                        <a:lstStyle/>
                        <a:p>
                          <a:pPr algn="ctr"/>
                          <a:r>
                            <a:rPr lang="en-US" sz="1600" b="0" dirty="0" smtClean="0">
                              <a:solidFill>
                                <a:schemeClr val="tx1"/>
                              </a:solidFill>
                              <a:latin typeface="Calibri" panose="020F0502020204030204" pitchFamily="34" charset="0"/>
                            </a:rPr>
                            <a:t>15.0</a:t>
                          </a:r>
                          <a:endParaRPr lang="en-US" sz="1600" b="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0"/>
                      </a:ext>
                    </a:extLst>
                  </a:tr>
                  <a:tr h="347975">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4"/>
                          <a:stretch>
                            <a:fillRect t="-105263" r="-61765" b="-229825"/>
                          </a:stretch>
                        </a:blipFill>
                      </a:tcPr>
                    </a:tc>
                    <a:tc>
                      <a:txBody>
                        <a:bodyPr/>
                        <a:lstStyle/>
                        <a:p>
                          <a:pPr algn="ctr"/>
                          <a:r>
                            <a:rPr lang="en-US" sz="1600" dirty="0" smtClean="0">
                              <a:solidFill>
                                <a:schemeClr val="tx1"/>
                              </a:solidFill>
                              <a:latin typeface="Calibri" panose="020F0502020204030204" pitchFamily="34" charset="0"/>
                            </a:rPr>
                            <a:t>125</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1"/>
                      </a:ext>
                    </a:extLst>
                  </a:tr>
                  <a:tr h="373292">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4"/>
                          <a:stretch>
                            <a:fillRect t="-188710" r="-61765" b="-111290"/>
                          </a:stretch>
                        </a:blipFill>
                      </a:tcPr>
                    </a:tc>
                    <a:tc>
                      <a:txBody>
                        <a:bodyPr/>
                        <a:lstStyle/>
                        <a:p>
                          <a:pPr algn="ctr"/>
                          <a:r>
                            <a:rPr lang="en-US" sz="1600" dirty="0" smtClean="0">
                              <a:solidFill>
                                <a:schemeClr val="tx1"/>
                              </a:solidFill>
                              <a:latin typeface="Calibri" panose="020F0502020204030204" pitchFamily="34" charset="0"/>
                            </a:rPr>
                            <a:t>2.65</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2"/>
                      </a:ext>
                    </a:extLst>
                  </a:tr>
                  <a:tr h="373292">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4"/>
                          <a:stretch>
                            <a:fillRect t="-293443" r="-61765" b="-13115"/>
                          </a:stretch>
                        </a:blipFill>
                      </a:tcPr>
                    </a:tc>
                    <a:tc>
                      <a:txBody>
                        <a:bodyPr/>
                        <a:lstStyle/>
                        <a:p>
                          <a:pPr algn="ctr"/>
                          <a:r>
                            <a:rPr lang="en-US" sz="1600" dirty="0" smtClean="0">
                              <a:solidFill>
                                <a:schemeClr val="tx1"/>
                              </a:solidFill>
                              <a:latin typeface="Calibri" panose="020F0502020204030204" pitchFamily="34" charset="0"/>
                            </a:rPr>
                            <a:t>0.13</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3"/>
                      </a:ext>
                    </a:extLst>
                  </a:tr>
                </a:tbl>
              </a:graphicData>
            </a:graphic>
          </p:graphicFrame>
        </mc:Fallback>
      </mc:AlternateContent>
      <p:sp>
        <p:nvSpPr>
          <p:cNvPr id="12" name="TextBox 11"/>
          <p:cNvSpPr txBox="1"/>
          <p:nvPr/>
        </p:nvSpPr>
        <p:spPr>
          <a:xfrm>
            <a:off x="1514297" y="1142409"/>
            <a:ext cx="1853837" cy="830997"/>
          </a:xfrm>
          <a:prstGeom prst="rect">
            <a:avLst/>
          </a:prstGeom>
          <a:noFill/>
        </p:spPr>
        <p:txBody>
          <a:bodyPr wrap="square" rtlCol="0">
            <a:spAutoFit/>
          </a:bodyPr>
          <a:lstStyle/>
          <a:p>
            <a:pPr algn="ctr"/>
            <a:r>
              <a:rPr lang="en-US" sz="2400" dirty="0">
                <a:latin typeface="Calibri" panose="020F0502020204030204" pitchFamily="34" charset="0"/>
              </a:rPr>
              <a:t>Nugget Sandstone</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 r="7822" b="1218"/>
          <a:stretch/>
        </p:blipFill>
        <p:spPr>
          <a:xfrm>
            <a:off x="6371380" y="2336702"/>
            <a:ext cx="4572249" cy="4139184"/>
          </a:xfrm>
          <a:prstGeom prst="rect">
            <a:avLst/>
          </a:prstGeom>
        </p:spPr>
      </p:pic>
      <p:cxnSp>
        <p:nvCxnSpPr>
          <p:cNvPr id="34" name="Straight Arrow Connector 33"/>
          <p:cNvCxnSpPr/>
          <p:nvPr/>
        </p:nvCxnSpPr>
        <p:spPr>
          <a:xfrm>
            <a:off x="3745442" y="2542638"/>
            <a:ext cx="1" cy="607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3561286" y="2695038"/>
            <a:ext cx="1" cy="607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3477771" y="2847438"/>
            <a:ext cx="1" cy="607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2" name="Group 21"/>
          <p:cNvGrpSpPr/>
          <p:nvPr/>
        </p:nvGrpSpPr>
        <p:grpSpPr>
          <a:xfrm>
            <a:off x="1510747" y="2390237"/>
            <a:ext cx="2577595" cy="1101370"/>
            <a:chOff x="241300" y="2770545"/>
            <a:chExt cx="2578100" cy="1101586"/>
          </a:xfrm>
        </p:grpSpPr>
        <p:cxnSp>
          <p:nvCxnSpPr>
            <p:cNvPr id="37" name="Straight Arrow Connector 36"/>
            <p:cNvCxnSpPr/>
            <p:nvPr/>
          </p:nvCxnSpPr>
          <p:spPr>
            <a:xfrm flipH="1">
              <a:off x="1837481" y="2770545"/>
              <a:ext cx="981919" cy="60884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a:off x="241300" y="3225800"/>
              <a:ext cx="1295400" cy="646331"/>
            </a:xfrm>
            <a:prstGeom prst="rect">
              <a:avLst/>
            </a:prstGeom>
            <a:solidFill>
              <a:schemeClr val="bg1"/>
            </a:solidFill>
            <a:ln w="19050">
              <a:solidFill>
                <a:srgbClr val="FF0000"/>
              </a:solidFill>
            </a:ln>
          </p:spPr>
          <p:txBody>
            <a:bodyPr wrap="square" rtlCol="0">
              <a:spAutoFit/>
            </a:bodyPr>
            <a:lstStyle/>
            <a:p>
              <a:pPr algn="ctr"/>
              <a:r>
                <a:rPr lang="en-US" dirty="0">
                  <a:latin typeface="Calibri" panose="020F0502020204030204" pitchFamily="34" charset="0"/>
                </a:rPr>
                <a:t>Pressure increase</a:t>
              </a:r>
            </a:p>
          </p:txBody>
        </p:sp>
      </p:grpSp>
      <p:cxnSp>
        <p:nvCxnSpPr>
          <p:cNvPr id="43" name="Straight Arrow Connector 42"/>
          <p:cNvCxnSpPr/>
          <p:nvPr/>
        </p:nvCxnSpPr>
        <p:spPr>
          <a:xfrm>
            <a:off x="9088290" y="2924766"/>
            <a:ext cx="1" cy="607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8859690" y="2990192"/>
            <a:ext cx="1" cy="607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8631090" y="3142592"/>
            <a:ext cx="1" cy="607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47" name="Group 46"/>
          <p:cNvGrpSpPr/>
          <p:nvPr/>
        </p:nvGrpSpPr>
        <p:grpSpPr>
          <a:xfrm>
            <a:off x="7031292" y="2815743"/>
            <a:ext cx="2056997" cy="704306"/>
            <a:chOff x="241300" y="3167687"/>
            <a:chExt cx="2057400" cy="704444"/>
          </a:xfrm>
        </p:grpSpPr>
        <p:cxnSp>
          <p:nvCxnSpPr>
            <p:cNvPr id="48" name="Straight Arrow Connector 47"/>
            <p:cNvCxnSpPr/>
            <p:nvPr/>
          </p:nvCxnSpPr>
          <p:spPr>
            <a:xfrm flipH="1">
              <a:off x="1524000" y="3167687"/>
              <a:ext cx="774700" cy="500687"/>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49" name="TextBox 48"/>
            <p:cNvSpPr txBox="1"/>
            <p:nvPr/>
          </p:nvSpPr>
          <p:spPr>
            <a:xfrm>
              <a:off x="241300" y="3225800"/>
              <a:ext cx="1295400" cy="646331"/>
            </a:xfrm>
            <a:prstGeom prst="rect">
              <a:avLst/>
            </a:prstGeom>
            <a:solidFill>
              <a:schemeClr val="bg1"/>
            </a:solidFill>
            <a:ln w="19050">
              <a:solidFill>
                <a:srgbClr val="FF0000"/>
              </a:solidFill>
            </a:ln>
          </p:spPr>
          <p:txBody>
            <a:bodyPr wrap="square" rtlCol="0">
              <a:spAutoFit/>
            </a:bodyPr>
            <a:lstStyle/>
            <a:p>
              <a:pPr algn="ctr"/>
              <a:r>
                <a:rPr lang="en-US" dirty="0">
                  <a:latin typeface="Calibri" panose="020F0502020204030204" pitchFamily="34" charset="0"/>
                </a:rPr>
                <a:t>Pressure increase</a:t>
              </a:r>
            </a:p>
          </p:txBody>
        </p:sp>
      </p:grpSp>
      <mc:AlternateContent xmlns:mc="http://schemas.openxmlformats.org/markup-compatibility/2006" xmlns:a14="http://schemas.microsoft.com/office/drawing/2010/main">
        <mc:Choice Requires="a14">
          <p:graphicFrame>
            <p:nvGraphicFramePr>
              <p:cNvPr id="39" name="Table 38"/>
              <p:cNvGraphicFramePr>
                <a:graphicFrameLocks noGrp="1"/>
              </p:cNvGraphicFramePr>
              <p:nvPr>
                <p:extLst>
                  <p:ext uri="{D42A27DB-BD31-4B8C-83A1-F6EECF244321}">
                    <p14:modId xmlns:p14="http://schemas.microsoft.com/office/powerpoint/2010/main" val="1630813127"/>
                  </p:ext>
                </p:extLst>
              </p:nvPr>
            </p:nvGraphicFramePr>
            <p:xfrm>
              <a:off x="8778524" y="836640"/>
              <a:ext cx="1671217" cy="1442534"/>
            </p:xfrm>
            <a:graphic>
              <a:graphicData uri="http://schemas.openxmlformats.org/drawingml/2006/table">
                <a:tbl>
                  <a:tblPr firstRow="1" bandRow="1">
                    <a:tableStyleId>{5C22544A-7EE6-4342-B048-85BDC9FD1C3A}</a:tableStyleId>
                  </a:tblPr>
                  <a:tblGrid>
                    <a:gridCol w="1032703">
                      <a:extLst>
                        <a:ext uri="{9D8B030D-6E8A-4147-A177-3AD203B41FA5}">
                          <a16:colId xmlns="" xmlns:a16="http://schemas.microsoft.com/office/drawing/2014/main" val="20000"/>
                        </a:ext>
                      </a:extLst>
                    </a:gridCol>
                    <a:gridCol w="638514">
                      <a:extLst>
                        <a:ext uri="{9D8B030D-6E8A-4147-A177-3AD203B41FA5}">
                          <a16:colId xmlns="" xmlns:a16="http://schemas.microsoft.com/office/drawing/2014/main" val="20001"/>
                        </a:ext>
                      </a:extLst>
                    </a:gridCol>
                  </a:tblGrid>
                  <a:tr h="347975">
                    <a:tc>
                      <a:txBody>
                        <a:bodyPr/>
                        <a:lstStyle/>
                        <a:p>
                          <a:pPr algn="ctr"/>
                          <a14:m>
                            <m:oMath xmlns:m="http://schemas.openxmlformats.org/officeDocument/2006/math">
                              <m:r>
                                <a:rPr lang="en-US" sz="1600" b="1" i="1" smtClean="0">
                                  <a:solidFill>
                                    <a:schemeClr val="tx1"/>
                                  </a:solidFill>
                                  <a:latin typeface="Cambria Math"/>
                                </a:rPr>
                                <m:t>𝝓</m:t>
                              </m:r>
                            </m:oMath>
                          </a14:m>
                          <a:r>
                            <a:rPr lang="en-US" sz="1600" b="1" dirty="0" smtClean="0">
                              <a:solidFill>
                                <a:schemeClr val="tx1"/>
                              </a:solidFill>
                              <a:latin typeface="Calibri" panose="020F0502020204030204" pitchFamily="34" charset="0"/>
                            </a:rPr>
                            <a:t> (%)</a:t>
                          </a:r>
                          <a:endParaRPr lang="en-US" sz="1600" b="1"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smtClean="0">
                              <a:solidFill>
                                <a:schemeClr val="tx1"/>
                              </a:solidFill>
                              <a:latin typeface="Calibri" panose="020F0502020204030204" pitchFamily="34" charset="0"/>
                            </a:rPr>
                            <a:t>20.3</a:t>
                          </a:r>
                          <a:endParaRPr lang="en-US" sz="1600" b="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347975">
                    <a:tc>
                      <a:txBody>
                        <a:bodyPr/>
                        <a:lstStyle/>
                        <a:p>
                          <a:pPr algn="ctr"/>
                          <a14:m>
                            <m:oMath xmlns:m="http://schemas.openxmlformats.org/officeDocument/2006/math">
                              <m:r>
                                <a:rPr lang="en-US" sz="1600" b="1" i="1" smtClean="0">
                                  <a:latin typeface="Cambria Math"/>
                                </a:rPr>
                                <m:t>𝒌</m:t>
                              </m:r>
                            </m:oMath>
                          </a14:m>
                          <a:r>
                            <a:rPr lang="en-US" sz="1600" b="1" dirty="0" smtClean="0">
                              <a:latin typeface="Calibri" panose="020F0502020204030204" pitchFamily="34" charset="0"/>
                            </a:rPr>
                            <a:t> (</a:t>
                          </a:r>
                          <a:r>
                            <a:rPr lang="en-US" sz="1600" b="1" dirty="0" err="1" smtClean="0">
                              <a:latin typeface="Calibri" panose="020F0502020204030204" pitchFamily="34" charset="0"/>
                            </a:rPr>
                            <a:t>mD</a:t>
                          </a:r>
                          <a:r>
                            <a:rPr lang="en-US" sz="1600" b="1" dirty="0" smtClean="0">
                              <a:latin typeface="Calibri" panose="020F0502020204030204" pitchFamily="34" charset="0"/>
                            </a:rPr>
                            <a:t>)</a:t>
                          </a:r>
                          <a:endParaRPr lang="en-US" sz="1600" b="1" dirty="0">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chemeClr val="tx1"/>
                              </a:solidFill>
                              <a:latin typeface="Calibri" panose="020F0502020204030204" pitchFamily="34" charset="0"/>
                            </a:rPr>
                            <a:t>216</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373292">
                    <a:tc>
                      <a:txBody>
                        <a:bodyPr/>
                        <a:lstStyle/>
                        <a:p>
                          <a:pPr algn="ctr"/>
                          <a14:m>
                            <m:oMath xmlns:m="http://schemas.openxmlformats.org/officeDocument/2006/math">
                              <m:sSub>
                                <m:sSubPr>
                                  <m:ctrlPr>
                                    <a:rPr lang="en-US" sz="1600" b="1" i="1" smtClean="0">
                                      <a:latin typeface="Cambria Math"/>
                                    </a:rPr>
                                  </m:ctrlPr>
                                </m:sSubPr>
                                <m:e>
                                  <m:r>
                                    <a:rPr lang="en-US" sz="1600" b="1" i="1" smtClean="0">
                                      <a:latin typeface="Cambria Math"/>
                                    </a:rPr>
                                    <m:t>𝝆</m:t>
                                  </m:r>
                                </m:e>
                                <m:sub>
                                  <m:r>
                                    <a:rPr lang="en-US" sz="1600" b="1" i="1" smtClean="0">
                                      <a:latin typeface="Cambria Math"/>
                                    </a:rPr>
                                    <m:t>𝒈</m:t>
                                  </m:r>
                                </m:sub>
                              </m:sSub>
                            </m:oMath>
                          </a14:m>
                          <a:r>
                            <a:rPr lang="en-US" sz="1600" b="1" dirty="0" smtClean="0">
                              <a:latin typeface="Calibri" panose="020F0502020204030204" pitchFamily="34" charset="0"/>
                            </a:rPr>
                            <a:t> (g/cc)</a:t>
                          </a:r>
                          <a:endParaRPr lang="en-US" sz="1600" b="1" dirty="0">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chemeClr val="tx1"/>
                              </a:solidFill>
                              <a:latin typeface="Calibri" panose="020F0502020204030204" pitchFamily="34" charset="0"/>
                            </a:rPr>
                            <a:t>2.63</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73292">
                    <a:tc>
                      <a:txBody>
                        <a:bodyPr/>
                        <a:lstStyle/>
                        <a:p>
                          <a:pPr algn="ctr"/>
                          <a14:m>
                            <m:oMath xmlns:m="http://schemas.openxmlformats.org/officeDocument/2006/math">
                              <m:sSub>
                                <m:sSubPr>
                                  <m:ctrlPr>
                                    <a:rPr lang="en-US" sz="1600" b="1" i="1" smtClean="0">
                                      <a:latin typeface="Cambria Math"/>
                                    </a:rPr>
                                  </m:ctrlPr>
                                </m:sSubPr>
                                <m:e>
                                  <m:r>
                                    <a:rPr lang="en-US" sz="1600" b="1" i="1" smtClean="0">
                                      <a:latin typeface="Cambria Math"/>
                                    </a:rPr>
                                    <m:t>𝝈</m:t>
                                  </m:r>
                                </m:e>
                                <m:sub>
                                  <m:r>
                                    <a:rPr lang="en-US" sz="1600" b="1" i="1" smtClean="0">
                                      <a:latin typeface="Cambria Math"/>
                                    </a:rPr>
                                    <m:t>𝒇</m:t>
                                  </m:r>
                                </m:sub>
                              </m:sSub>
                            </m:oMath>
                          </a14:m>
                          <a:r>
                            <a:rPr lang="en-US" sz="1600" b="1" dirty="0" smtClean="0">
                              <a:latin typeface="Calibri" panose="020F0502020204030204" pitchFamily="34" charset="0"/>
                            </a:rPr>
                            <a:t> (S/m)</a:t>
                          </a:r>
                          <a:endParaRPr lang="en-US" sz="1600" b="1" dirty="0">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chemeClr val="tx1"/>
                              </a:solidFill>
                              <a:latin typeface="Calibri" panose="020F0502020204030204" pitchFamily="34" charset="0"/>
                            </a:rPr>
                            <a:t>0.12</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bl>
              </a:graphicData>
            </a:graphic>
          </p:graphicFrame>
        </mc:Choice>
        <mc:Fallback xmlns="">
          <p:graphicFrame>
            <p:nvGraphicFramePr>
              <p:cNvPr id="39" name="Table 38"/>
              <p:cNvGraphicFramePr>
                <a:graphicFrameLocks noGrp="1"/>
              </p:cNvGraphicFramePr>
              <p:nvPr>
                <p:extLst>
                  <p:ext uri="{D42A27DB-BD31-4B8C-83A1-F6EECF244321}">
                    <p14:modId xmlns:p14="http://schemas.microsoft.com/office/powerpoint/2010/main" val="1630813127"/>
                  </p:ext>
                </p:extLst>
              </p:nvPr>
            </p:nvGraphicFramePr>
            <p:xfrm>
              <a:off x="8778524" y="836640"/>
              <a:ext cx="1671217" cy="1442534"/>
            </p:xfrm>
            <a:graphic>
              <a:graphicData uri="http://schemas.openxmlformats.org/drawingml/2006/table">
                <a:tbl>
                  <a:tblPr firstRow="1" bandRow="1">
                    <a:tableStyleId>{5C22544A-7EE6-4342-B048-85BDC9FD1C3A}</a:tableStyleId>
                  </a:tblPr>
                  <a:tblGrid>
                    <a:gridCol w="1032703">
                      <a:extLst>
                        <a:ext uri="{9D8B030D-6E8A-4147-A177-3AD203B41FA5}">
                          <a16:colId xmlns="" xmlns:a16="http://schemas.microsoft.com/office/drawing/2014/main" xmlns:a14="http://schemas.microsoft.com/office/drawing/2010/main" val="20000"/>
                        </a:ext>
                      </a:extLst>
                    </a:gridCol>
                    <a:gridCol w="638514">
                      <a:extLst>
                        <a:ext uri="{9D8B030D-6E8A-4147-A177-3AD203B41FA5}">
                          <a16:colId xmlns="" xmlns:a16="http://schemas.microsoft.com/office/drawing/2014/main" xmlns:a14="http://schemas.microsoft.com/office/drawing/2010/main" val="20001"/>
                        </a:ext>
                      </a:extLst>
                    </a:gridCol>
                  </a:tblGrid>
                  <a:tr h="347975">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6"/>
                          <a:stretch>
                            <a:fillRect t="-5263" r="-62722" b="-329825"/>
                          </a:stretch>
                        </a:blipFill>
                      </a:tcPr>
                    </a:tc>
                    <a:tc>
                      <a:txBody>
                        <a:bodyPr/>
                        <a:lstStyle/>
                        <a:p>
                          <a:pPr algn="ctr"/>
                          <a:r>
                            <a:rPr lang="en-US" sz="1600" b="0" dirty="0" smtClean="0">
                              <a:solidFill>
                                <a:schemeClr val="tx1"/>
                              </a:solidFill>
                              <a:latin typeface="Calibri" panose="020F0502020204030204" pitchFamily="34" charset="0"/>
                            </a:rPr>
                            <a:t>20.3</a:t>
                          </a:r>
                          <a:endParaRPr lang="en-US" sz="1600" b="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0"/>
                      </a:ext>
                    </a:extLst>
                  </a:tr>
                  <a:tr h="347975">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6"/>
                          <a:stretch>
                            <a:fillRect t="-105263" r="-62722" b="-229825"/>
                          </a:stretch>
                        </a:blipFill>
                      </a:tcPr>
                    </a:tc>
                    <a:tc>
                      <a:txBody>
                        <a:bodyPr/>
                        <a:lstStyle/>
                        <a:p>
                          <a:pPr algn="ctr"/>
                          <a:r>
                            <a:rPr lang="en-US" sz="1600" dirty="0" smtClean="0">
                              <a:solidFill>
                                <a:schemeClr val="tx1"/>
                              </a:solidFill>
                              <a:latin typeface="Calibri" panose="020F0502020204030204" pitchFamily="34" charset="0"/>
                            </a:rPr>
                            <a:t>216</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1"/>
                      </a:ext>
                    </a:extLst>
                  </a:tr>
                  <a:tr h="373292">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6"/>
                          <a:stretch>
                            <a:fillRect t="-188710" r="-62722" b="-111290"/>
                          </a:stretch>
                        </a:blipFill>
                      </a:tcPr>
                    </a:tc>
                    <a:tc>
                      <a:txBody>
                        <a:bodyPr/>
                        <a:lstStyle/>
                        <a:p>
                          <a:pPr algn="ctr"/>
                          <a:r>
                            <a:rPr lang="en-US" sz="1600" dirty="0" smtClean="0">
                              <a:solidFill>
                                <a:schemeClr val="tx1"/>
                              </a:solidFill>
                              <a:latin typeface="Calibri" panose="020F0502020204030204" pitchFamily="34" charset="0"/>
                            </a:rPr>
                            <a:t>2.63</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2"/>
                      </a:ext>
                    </a:extLst>
                  </a:tr>
                  <a:tr h="373292">
                    <a:tc>
                      <a:txBody>
                        <a:bodyPr/>
                        <a:lstStyle/>
                        <a:p>
                          <a:endParaRPr lang="en-US"/>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6"/>
                          <a:stretch>
                            <a:fillRect t="-293443" r="-62722" b="-13115"/>
                          </a:stretch>
                        </a:blipFill>
                      </a:tcPr>
                    </a:tc>
                    <a:tc>
                      <a:txBody>
                        <a:bodyPr/>
                        <a:lstStyle/>
                        <a:p>
                          <a:pPr algn="ctr"/>
                          <a:r>
                            <a:rPr lang="en-US" sz="1600" dirty="0" smtClean="0">
                              <a:solidFill>
                                <a:schemeClr val="tx1"/>
                              </a:solidFill>
                              <a:latin typeface="Calibri" panose="020F0502020204030204" pitchFamily="34" charset="0"/>
                            </a:rPr>
                            <a:t>0.12</a:t>
                          </a:r>
                          <a:endParaRPr lang="en-US" sz="1600" dirty="0">
                            <a:solidFill>
                              <a:schemeClr val="tx1"/>
                            </a:solidFill>
                            <a:latin typeface="Calibri" panose="020F0502020204030204" pitchFamily="34" charset="0"/>
                          </a:endParaRPr>
                        </a:p>
                      </a:txBody>
                      <a:tcPr marL="91422" marR="91422"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xmlns:a14="http://schemas.microsoft.com/office/drawing/2010/main" val="10003"/>
                      </a:ext>
                    </a:extLst>
                  </a:tr>
                </a:tbl>
              </a:graphicData>
            </a:graphic>
          </p:graphicFrame>
        </mc:Fallback>
      </mc:AlternateContent>
      <p:sp>
        <p:nvSpPr>
          <p:cNvPr id="40"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41"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42" name="TextBox 41"/>
          <p:cNvSpPr txBox="1"/>
          <p:nvPr/>
        </p:nvSpPr>
        <p:spPr>
          <a:xfrm>
            <a:off x="10436309" y="6123032"/>
            <a:ext cx="1708869" cy="338554"/>
          </a:xfrm>
          <a:prstGeom prst="rect">
            <a:avLst/>
          </a:prstGeom>
          <a:noFill/>
        </p:spPr>
        <p:txBody>
          <a:bodyPr wrap="square" rtlCol="0">
            <a:spAutoFit/>
          </a:bodyPr>
          <a:lstStyle/>
          <a:p>
            <a:pPr algn="r"/>
            <a:r>
              <a:rPr lang="en-US" sz="1600" i="1" dirty="0" err="1" smtClean="0">
                <a:latin typeface="Calibri" panose="020F0502020204030204" pitchFamily="34" charset="0"/>
              </a:rPr>
              <a:t>Mapeli</a:t>
            </a:r>
            <a:r>
              <a:rPr lang="en-US" sz="1600" i="1" dirty="0" smtClean="0">
                <a:latin typeface="Calibri" panose="020F0502020204030204" pitchFamily="34" charset="0"/>
              </a:rPr>
              <a:t>, 2017</a:t>
            </a:r>
            <a:endParaRPr lang="en-US" sz="1600" i="1" dirty="0">
              <a:latin typeface="Calibri" panose="020F0502020204030204" pitchFamily="34" charset="0"/>
            </a:endParaRPr>
          </a:p>
        </p:txBody>
      </p:sp>
    </p:spTree>
    <p:extLst>
      <p:ext uri="{BB962C8B-B14F-4D97-AF65-F5344CB8AC3E}">
        <p14:creationId xmlns:p14="http://schemas.microsoft.com/office/powerpoint/2010/main" val="147982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µCT Imaging &amp; acoustic measurements</a:t>
            </a:r>
            <a:endParaRPr lang="en-US" sz="3600" dirty="0"/>
          </a:p>
        </p:txBody>
      </p:sp>
      <p:sp>
        <p:nvSpPr>
          <p:cNvPr id="3" name="Text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FC733198-011E-4E74-9CBE-D2138561C345}" type="slidenum">
              <a:rPr lang="en-US" smtClean="0"/>
              <a:pPr/>
              <a:t>13</a:t>
            </a:fld>
            <a:endParaRPr lang="en-US"/>
          </a:p>
        </p:txBody>
      </p:sp>
      <p:sp>
        <p:nvSpPr>
          <p:cNvPr id="5"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7"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1586915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smtClean="0"/>
              <a:t>Imaging Core Scale Changes</a:t>
            </a:r>
            <a:endParaRPr lang="en-US" dirty="0"/>
          </a:p>
        </p:txBody>
      </p:sp>
      <p:sp>
        <p:nvSpPr>
          <p:cNvPr id="6" name="Text Box 2"/>
          <p:cNvSpPr txBox="1">
            <a:spLocks noChangeArrowheads="1"/>
          </p:cNvSpPr>
          <p:nvPr/>
        </p:nvSpPr>
        <p:spPr bwMode="auto">
          <a:xfrm>
            <a:off x="549275" y="1579563"/>
            <a:ext cx="11218655" cy="3635167"/>
          </a:xfrm>
          <a:prstGeom prst="rect">
            <a:avLst/>
          </a:prstGeom>
          <a:noFill/>
          <a:ln w="1908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54360" rIns="99360" bIns="54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defRPr>
                <a:solidFill>
                  <a:srgbClr val="434342"/>
                </a:solidFill>
                <a:latin typeface="Arial" panose="020B0604020202020204" pitchFamily="34" charset="0"/>
                <a:ea typeface="MS PGothic" panose="020B0600070205080204" pitchFamily="34" charset="-128"/>
              </a:defRPr>
            </a:lvl9pPr>
          </a:lstStyle>
          <a:p>
            <a:pPr>
              <a:spcBef>
                <a:spcPts val="850"/>
              </a:spcBef>
              <a:spcAft>
                <a:spcPts val="850"/>
              </a:spcAft>
              <a:buClr>
                <a:srgbClr val="545454"/>
              </a:buClr>
            </a:pPr>
            <a:r>
              <a:rPr lang="en-US" altLang="en-US" sz="2800" dirty="0" smtClean="0">
                <a:solidFill>
                  <a:srgbClr val="000000"/>
                </a:solidFill>
                <a:latin typeface="+mn-lt"/>
                <a:cs typeface="ヒラギノ角ゴ ProN W3" charset="0"/>
              </a:rPr>
              <a:t>Ultrasound </a:t>
            </a:r>
            <a:r>
              <a:rPr lang="en-US" altLang="en-US" sz="2800" dirty="0">
                <a:solidFill>
                  <a:srgbClr val="000000"/>
                </a:solidFill>
                <a:latin typeface="+mn-lt"/>
                <a:cs typeface="ヒラギノ角ゴ ProN W3" charset="0"/>
              </a:rPr>
              <a:t>laboratory </a:t>
            </a:r>
            <a:r>
              <a:rPr lang="en-US" altLang="en-US" sz="2800" dirty="0" smtClean="0">
                <a:solidFill>
                  <a:srgbClr val="000000"/>
                </a:solidFill>
                <a:latin typeface="+mn-lt"/>
                <a:cs typeface="ヒラギノ角ゴ ProN W3" charset="0"/>
              </a:rPr>
              <a:t>data give us</a:t>
            </a:r>
            <a:r>
              <a:rPr lang="en-US" altLang="en-US" sz="2800" dirty="0" smtClean="0">
                <a:solidFill>
                  <a:srgbClr val="000000"/>
                </a:solidFill>
                <a:latin typeface="+mn-lt"/>
                <a:cs typeface="ヒラギノ角ゴ ProN W3" charset="0"/>
                <a:sym typeface="Wingdings" panose="05000000000000000000" pitchFamily="2" charset="2"/>
              </a:rPr>
              <a:t> </a:t>
            </a:r>
            <a:r>
              <a:rPr lang="en-US" altLang="en-US" sz="2800" dirty="0" smtClean="0">
                <a:solidFill>
                  <a:srgbClr val="000000"/>
                </a:solidFill>
                <a:latin typeface="+mn-lt"/>
                <a:cs typeface="ヒラギノ角ゴ ProN W3" charset="0"/>
              </a:rPr>
              <a:t>bulk </a:t>
            </a:r>
            <a:r>
              <a:rPr lang="en-US" altLang="en-US" sz="2800" dirty="0">
                <a:solidFill>
                  <a:srgbClr val="000000"/>
                </a:solidFill>
                <a:latin typeface="+mn-lt"/>
                <a:cs typeface="ヒラギノ角ゴ ProN W3" charset="0"/>
              </a:rPr>
              <a:t>elastic </a:t>
            </a:r>
            <a:r>
              <a:rPr lang="en-US" altLang="en-US" sz="2800" dirty="0" smtClean="0">
                <a:solidFill>
                  <a:srgbClr val="000000"/>
                </a:solidFill>
                <a:latin typeface="+mn-lt"/>
                <a:cs typeface="ヒラギノ角ゴ ProN W3" charset="0"/>
              </a:rPr>
              <a:t>properties</a:t>
            </a:r>
            <a:r>
              <a:rPr lang="en-US" altLang="en-US" sz="2800" dirty="0">
                <a:solidFill>
                  <a:srgbClr val="000000"/>
                </a:solidFill>
                <a:latin typeface="+mn-lt"/>
                <a:cs typeface="ヒラギノ角ゴ ProN W3" charset="0"/>
              </a:rPr>
              <a:t>. </a:t>
            </a:r>
            <a:r>
              <a:rPr lang="en-US" altLang="en-US" sz="2800" dirty="0" smtClean="0">
                <a:solidFill>
                  <a:srgbClr val="000000"/>
                </a:solidFill>
                <a:latin typeface="+mn-lt"/>
                <a:cs typeface="ヒラギノ角ゴ ProN W3" charset="0"/>
              </a:rPr>
              <a:t>We still need to resolve their sensitivity to </a:t>
            </a:r>
            <a:r>
              <a:rPr lang="en-US" altLang="en-US" sz="2800" dirty="0">
                <a:solidFill>
                  <a:srgbClr val="000000"/>
                </a:solidFill>
                <a:latin typeface="+mn-lt"/>
                <a:cs typeface="ヒラギノ角ゴ ProN W3" charset="0"/>
              </a:rPr>
              <a:t>millimeter scale changes </a:t>
            </a:r>
            <a:r>
              <a:rPr lang="en-US" altLang="en-US" sz="2800" dirty="0" smtClean="0">
                <a:solidFill>
                  <a:srgbClr val="000000"/>
                </a:solidFill>
                <a:latin typeface="+mn-lt"/>
                <a:cs typeface="ヒラギノ角ゴ ProN W3" charset="0"/>
              </a:rPr>
              <a:t>in:</a:t>
            </a:r>
            <a:endParaRPr lang="en-US" altLang="en-US" sz="2800" dirty="0">
              <a:solidFill>
                <a:srgbClr val="000000"/>
              </a:solidFill>
              <a:latin typeface="+mn-lt"/>
              <a:cs typeface="ヒラギノ角ゴ ProN W3" charset="0"/>
            </a:endParaRPr>
          </a:p>
          <a:p>
            <a:pPr marL="457200" indent="-457200">
              <a:spcBef>
                <a:spcPts val="850"/>
              </a:spcBef>
              <a:spcAft>
                <a:spcPts val="850"/>
              </a:spcAft>
              <a:buClr>
                <a:srgbClr val="545454"/>
              </a:buClr>
              <a:buFont typeface="Arial" panose="020B0604020202020204" pitchFamily="34" charset="0"/>
              <a:buChar char="•"/>
            </a:pPr>
            <a:r>
              <a:rPr lang="en-US" altLang="en-US" sz="2800" dirty="0" smtClean="0">
                <a:solidFill>
                  <a:srgbClr val="000000"/>
                </a:solidFill>
                <a:latin typeface="+mn-lt"/>
                <a:cs typeface="ヒラギノ角ゴ ProN W3" charset="0"/>
              </a:rPr>
              <a:t>Texture, </a:t>
            </a:r>
            <a:r>
              <a:rPr lang="en-US" altLang="en-US" sz="2800" dirty="0">
                <a:solidFill>
                  <a:srgbClr val="000000"/>
                </a:solidFill>
                <a:latin typeface="+mn-lt"/>
                <a:cs typeface="ヒラギノ角ゴ ProN W3" charset="0"/>
              </a:rPr>
              <a:t>heterogeneity, fluid </a:t>
            </a:r>
            <a:r>
              <a:rPr lang="en-US" altLang="en-US" sz="2800" dirty="0" smtClean="0">
                <a:solidFill>
                  <a:srgbClr val="000000"/>
                </a:solidFill>
                <a:latin typeface="+mn-lt"/>
                <a:cs typeface="ヒラギノ角ゴ ProN W3" charset="0"/>
              </a:rPr>
              <a:t>saturation and flow</a:t>
            </a:r>
          </a:p>
          <a:p>
            <a:pPr marL="457200" indent="-457200">
              <a:spcBef>
                <a:spcPts val="850"/>
              </a:spcBef>
              <a:spcAft>
                <a:spcPts val="850"/>
              </a:spcAft>
              <a:buClr>
                <a:srgbClr val="545454"/>
              </a:buClr>
              <a:buFont typeface="Arial" panose="020B0604020202020204" pitchFamily="34" charset="0"/>
              <a:buChar char="•"/>
            </a:pPr>
            <a:r>
              <a:rPr lang="en-US" altLang="en-US" sz="2800" dirty="0" smtClean="0">
                <a:solidFill>
                  <a:srgbClr val="000000"/>
                </a:solidFill>
                <a:latin typeface="+mn-lt"/>
                <a:cs typeface="ヒラギノ角ゴ ProN W3" charset="0"/>
              </a:rPr>
              <a:t>Stress, grain damage and grain rearrangements</a:t>
            </a:r>
            <a:endParaRPr lang="en-US" altLang="en-US" sz="2800" dirty="0">
              <a:solidFill>
                <a:srgbClr val="000000"/>
              </a:solidFill>
              <a:latin typeface="+mn-lt"/>
              <a:cs typeface="ヒラギノ角ゴ ProN W3" charset="0"/>
            </a:endParaRPr>
          </a:p>
          <a:p>
            <a:pPr algn="ctr">
              <a:spcBef>
                <a:spcPts val="850"/>
              </a:spcBef>
              <a:spcAft>
                <a:spcPts val="850"/>
              </a:spcAft>
              <a:buClr>
                <a:srgbClr val="545454"/>
              </a:buClr>
            </a:pPr>
            <a:r>
              <a:rPr lang="en-US" altLang="en-US" sz="3200" dirty="0" smtClean="0">
                <a:solidFill>
                  <a:srgbClr val="FF0000"/>
                </a:solidFill>
                <a:latin typeface="+mn-lt"/>
                <a:cs typeface="ヒラギノ角ゴ ProN W3" charset="0"/>
              </a:rPr>
              <a:t>Can </a:t>
            </a:r>
            <a:r>
              <a:rPr lang="en-US" altLang="en-US" sz="3200" dirty="0">
                <a:solidFill>
                  <a:srgbClr val="FF0000"/>
                </a:solidFill>
                <a:latin typeface="+mn-lt"/>
                <a:cs typeface="ヒラギノ角ゴ ProN W3" charset="0"/>
              </a:rPr>
              <a:t>time lapse monitoring be improved by high resolution </a:t>
            </a:r>
            <a:r>
              <a:rPr lang="en-US" altLang="en-US" sz="3200" dirty="0" smtClean="0">
                <a:solidFill>
                  <a:srgbClr val="FF0000"/>
                </a:solidFill>
                <a:latin typeface="+mn-lt"/>
                <a:cs typeface="ヒラギノ角ゴ ProN W3" charset="0"/>
              </a:rPr>
              <a:t>imaging?</a:t>
            </a:r>
            <a:endParaRPr lang="en-US" altLang="en-US" sz="3200" dirty="0">
              <a:solidFill>
                <a:srgbClr val="FF0000"/>
              </a:solidFill>
              <a:latin typeface="+mn-lt"/>
              <a:cs typeface="ヒラギノ角ゴ ProN W3" charset="0"/>
            </a:endParaRPr>
          </a:p>
        </p:txBody>
      </p:sp>
      <p:sp>
        <p:nvSpPr>
          <p:cNvPr id="8" name="Slide Number Placeholder 7"/>
          <p:cNvSpPr>
            <a:spLocks noGrp="1"/>
          </p:cNvSpPr>
          <p:nvPr>
            <p:ph type="sldNum" sz="quarter" idx="12"/>
          </p:nvPr>
        </p:nvSpPr>
        <p:spPr/>
        <p:txBody>
          <a:bodyPr/>
          <a:lstStyle/>
          <a:p>
            <a:fld id="{FC733198-011E-4E74-9CBE-D2138561C345}" type="slidenum">
              <a:rPr lang="en-US" smtClean="0"/>
              <a:pPr/>
              <a:t>14</a:t>
            </a:fld>
            <a:endParaRPr lang="en-US"/>
          </a:p>
        </p:txBody>
      </p:sp>
      <p:sp>
        <p:nvSpPr>
          <p:cNvPr id="9"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1"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2968211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FWI imaging</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48" t="-940" b="940"/>
          <a:stretch/>
        </p:blipFill>
        <p:spPr bwMode="auto">
          <a:xfrm>
            <a:off x="3930555" y="789415"/>
            <a:ext cx="3586258" cy="5189538"/>
          </a:xfrm>
          <a:prstGeom prst="rect">
            <a:avLst/>
          </a:prstGeom>
          <a:noFill/>
          <a:ln>
            <a:noFill/>
          </a:ln>
          <a:effectLst/>
          <a:extLst>
            <a:ext uri="{909E8E84-426E-40DD-AFC4-6F175D3DCCD1}">
              <a14:hiddenFill xmlns:a14="http://schemas.microsoft.com/office/drawing/2010/main">
                <a:blipFill dpi="0" rotWithShape="0">
                  <a:blip/>
                  <a:srcRect l="801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p:cNvSpPr txBox="1">
            <a:spLocks noChangeArrowheads="1"/>
          </p:cNvSpPr>
          <p:nvPr/>
        </p:nvSpPr>
        <p:spPr bwMode="auto">
          <a:xfrm>
            <a:off x="2265461" y="4479925"/>
            <a:ext cx="809625"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54360" rIns="99360" bIns="54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9pPr>
          </a:lstStyle>
          <a:p>
            <a:pPr>
              <a:buClrTx/>
              <a:buFontTx/>
              <a:buNone/>
            </a:pPr>
            <a:r>
              <a:rPr lang="en-US" altLang="en-US" sz="3200">
                <a:solidFill>
                  <a:srgbClr val="FF3333"/>
                </a:solidFill>
                <a:latin typeface="+mn-lt"/>
              </a:rPr>
              <a:t>FWI</a:t>
            </a:r>
          </a:p>
        </p:txBody>
      </p:sp>
      <p:sp>
        <p:nvSpPr>
          <p:cNvPr id="8" name="Text Box 8"/>
          <p:cNvSpPr txBox="1">
            <a:spLocks noChangeArrowheads="1"/>
          </p:cNvSpPr>
          <p:nvPr/>
        </p:nvSpPr>
        <p:spPr bwMode="auto">
          <a:xfrm>
            <a:off x="1503461" y="1860550"/>
            <a:ext cx="2041525"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54360" rIns="99360" bIns="54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9pPr>
          </a:lstStyle>
          <a:p>
            <a:pPr>
              <a:buClrTx/>
              <a:buFontTx/>
              <a:buNone/>
            </a:pPr>
            <a:r>
              <a:rPr lang="en-US" altLang="en-US" sz="3200" dirty="0">
                <a:solidFill>
                  <a:srgbClr val="FF3333"/>
                </a:solidFill>
                <a:latin typeface="+mn-lt"/>
              </a:rPr>
              <a:t>Travel-time</a:t>
            </a:r>
          </a:p>
          <a:p>
            <a:pPr>
              <a:buClrTx/>
              <a:buFontTx/>
              <a:buNone/>
            </a:pPr>
            <a:r>
              <a:rPr lang="en-US" altLang="en-US" sz="3200" dirty="0">
                <a:solidFill>
                  <a:srgbClr val="FF3333"/>
                </a:solidFill>
                <a:latin typeface="+mn-lt"/>
              </a:rPr>
              <a:t>Tomography</a:t>
            </a:r>
          </a:p>
        </p:txBody>
      </p:sp>
      <p:sp>
        <p:nvSpPr>
          <p:cNvPr id="9" name="TextBox 8"/>
          <p:cNvSpPr txBox="1"/>
          <p:nvPr/>
        </p:nvSpPr>
        <p:spPr>
          <a:xfrm>
            <a:off x="7689092" y="3193774"/>
            <a:ext cx="4343883" cy="1569660"/>
          </a:xfrm>
          <a:prstGeom prst="rect">
            <a:avLst/>
          </a:prstGeom>
          <a:noFill/>
        </p:spPr>
        <p:txBody>
          <a:bodyPr wrap="square" rtlCol="0">
            <a:spAutoFit/>
          </a:bodyPr>
          <a:lstStyle/>
          <a:p>
            <a:pPr marL="457200" indent="-457200"/>
            <a:r>
              <a:rPr lang="en-US" sz="2400" i="1" dirty="0" smtClean="0">
                <a:solidFill>
                  <a:srgbClr val="FF0000"/>
                </a:solidFill>
              </a:rPr>
              <a:t>How accurate are these images (ground truth)?</a:t>
            </a:r>
          </a:p>
          <a:p>
            <a:pPr marL="457200" indent="-457200"/>
            <a:r>
              <a:rPr lang="en-US" sz="2400" i="1" dirty="0" smtClean="0">
                <a:solidFill>
                  <a:srgbClr val="FF0000"/>
                </a:solidFill>
              </a:rPr>
              <a:t>Reconstruct bulk velocities given the impedance changes?</a:t>
            </a:r>
            <a:endParaRPr lang="en-US" sz="2400" i="1" dirty="0">
              <a:solidFill>
                <a:srgbClr val="FF0000"/>
              </a:solidFill>
            </a:endParaRPr>
          </a:p>
        </p:txBody>
      </p:sp>
      <p:sp>
        <p:nvSpPr>
          <p:cNvPr id="14" name="Slide Number Placeholder 13"/>
          <p:cNvSpPr>
            <a:spLocks noGrp="1"/>
          </p:cNvSpPr>
          <p:nvPr>
            <p:ph type="sldNum" sz="quarter" idx="12"/>
          </p:nvPr>
        </p:nvSpPr>
        <p:spPr/>
        <p:txBody>
          <a:bodyPr/>
          <a:lstStyle/>
          <a:p>
            <a:fld id="{FC733198-011E-4E74-9CBE-D2138561C345}" type="slidenum">
              <a:rPr lang="en-US" smtClean="0"/>
              <a:pPr/>
              <a:t>15</a:t>
            </a:fld>
            <a:endParaRPr lang="en-US"/>
          </a:p>
        </p:txBody>
      </p:sp>
      <p:sp>
        <p:nvSpPr>
          <p:cNvPr id="11"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5"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16" name="TextBox 15"/>
          <p:cNvSpPr txBox="1"/>
          <p:nvPr/>
        </p:nvSpPr>
        <p:spPr>
          <a:xfrm>
            <a:off x="9861033" y="6123032"/>
            <a:ext cx="2284145" cy="338554"/>
          </a:xfrm>
          <a:prstGeom prst="rect">
            <a:avLst/>
          </a:prstGeom>
          <a:noFill/>
        </p:spPr>
        <p:txBody>
          <a:bodyPr wrap="square" rtlCol="0">
            <a:spAutoFit/>
          </a:bodyPr>
          <a:lstStyle/>
          <a:p>
            <a:pPr algn="r"/>
            <a:r>
              <a:rPr lang="en-US" sz="1600" i="1" dirty="0" err="1" smtClean="0">
                <a:latin typeface="Calibri" panose="020F0502020204030204" pitchFamily="34" charset="0"/>
              </a:rPr>
              <a:t>Virieux</a:t>
            </a:r>
            <a:r>
              <a:rPr lang="en-US" sz="1600" i="1" dirty="0" smtClean="0">
                <a:latin typeface="Calibri" panose="020F0502020204030204" pitchFamily="34" charset="0"/>
              </a:rPr>
              <a:t> &amp; </a:t>
            </a:r>
            <a:r>
              <a:rPr lang="en-US" sz="1600" i="1" dirty="0" err="1" smtClean="0">
                <a:latin typeface="Calibri" panose="020F0502020204030204" pitchFamily="34" charset="0"/>
              </a:rPr>
              <a:t>Operto</a:t>
            </a:r>
            <a:r>
              <a:rPr lang="en-US" sz="1600" i="1" dirty="0" smtClean="0">
                <a:latin typeface="Calibri" panose="020F0502020204030204" pitchFamily="34" charset="0"/>
              </a:rPr>
              <a:t>. 2009</a:t>
            </a:r>
            <a:endParaRPr lang="en-US" sz="1600" i="1" dirty="0">
              <a:latin typeface="Calibri" panose="020F0502020204030204" pitchFamily="34" charset="0"/>
            </a:endParaRPr>
          </a:p>
        </p:txBody>
      </p:sp>
    </p:spTree>
    <p:extLst>
      <p:ext uri="{BB962C8B-B14F-4D97-AF65-F5344CB8AC3E}">
        <p14:creationId xmlns:p14="http://schemas.microsoft.com/office/powerpoint/2010/main" val="230556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12191999" cy="6498436"/>
            <a:chOff x="1" y="0"/>
            <a:chExt cx="12191999" cy="6498436"/>
          </a:xfrm>
        </p:grpSpPr>
        <p:sp>
          <p:nvSpPr>
            <p:cNvPr id="17" name="Rectangle 16"/>
            <p:cNvSpPr/>
            <p:nvPr/>
          </p:nvSpPr>
          <p:spPr>
            <a:xfrm>
              <a:off x="1" y="1196119"/>
              <a:ext cx="8557146" cy="5302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36979" y="0"/>
              <a:ext cx="11455021" cy="649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Imaging by FWI</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612091" y="1735057"/>
            <a:ext cx="2944812" cy="2944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Slide Number Placeholder 8"/>
          <p:cNvSpPr>
            <a:spLocks noGrp="1"/>
          </p:cNvSpPr>
          <p:nvPr>
            <p:ph type="sldNum" sz="quarter" idx="12"/>
          </p:nvPr>
        </p:nvSpPr>
        <p:spPr/>
        <p:txBody>
          <a:bodyPr/>
          <a:lstStyle/>
          <a:p>
            <a:fld id="{FC733198-011E-4E74-9CBE-D2138561C345}" type="slidenum">
              <a:rPr lang="en-US" smtClean="0"/>
              <a:pPr/>
              <a:t>16</a:t>
            </a:fld>
            <a:endParaRPr lang="en-US"/>
          </a:p>
        </p:txBody>
      </p:sp>
      <p:sp>
        <p:nvSpPr>
          <p:cNvPr id="3" name="TextBox 2"/>
          <p:cNvSpPr txBox="1"/>
          <p:nvPr/>
        </p:nvSpPr>
        <p:spPr>
          <a:xfrm>
            <a:off x="1329414" y="1190445"/>
            <a:ext cx="1475019" cy="369332"/>
          </a:xfrm>
          <a:prstGeom prst="rect">
            <a:avLst/>
          </a:prstGeom>
          <a:noFill/>
        </p:spPr>
        <p:txBody>
          <a:bodyPr wrap="none" rtlCol="0">
            <a:spAutoFit/>
          </a:bodyPr>
          <a:lstStyle/>
          <a:p>
            <a:r>
              <a:rPr lang="en-US" dirty="0" smtClean="0"/>
              <a:t>Optical Image</a:t>
            </a:r>
            <a:endParaRPr lang="en-US" dirty="0"/>
          </a:p>
        </p:txBody>
      </p:sp>
      <p:grpSp>
        <p:nvGrpSpPr>
          <p:cNvPr id="7" name="Group 6"/>
          <p:cNvGrpSpPr/>
          <p:nvPr/>
        </p:nvGrpSpPr>
        <p:grpSpPr>
          <a:xfrm>
            <a:off x="3234518" y="734089"/>
            <a:ext cx="6537278" cy="5712719"/>
            <a:chOff x="3234518" y="734089"/>
            <a:chExt cx="6537278" cy="5712719"/>
          </a:xfrm>
        </p:grpSpPr>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83" t="37014" r="45313" b="11101"/>
            <a:stretch/>
          </p:blipFill>
          <p:spPr bwMode="auto">
            <a:xfrm>
              <a:off x="3959361" y="1275127"/>
              <a:ext cx="4435763" cy="4442259"/>
            </a:xfrm>
            <a:prstGeom prst="rect">
              <a:avLst/>
            </a:prstGeom>
            <a:noFill/>
            <a:ln>
              <a:noFill/>
            </a:ln>
            <a:effectLst/>
            <a:extLst>
              <a:ext uri="{909E8E84-426E-40DD-AFC4-6F175D3DCCD1}">
                <a14:hiddenFill xmlns:a14="http://schemas.microsoft.com/office/drawing/2010/main">
                  <a:blipFill dpi="0" rotWithShape="0">
                    <a:blip/>
                    <a:srcRect t="36044" r="43398" b="1012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1859" t="90494" r="9464" b="628"/>
            <a:stretch/>
          </p:blipFill>
          <p:spPr bwMode="auto">
            <a:xfrm>
              <a:off x="3234518" y="5717386"/>
              <a:ext cx="6537278" cy="729422"/>
            </a:xfrm>
            <a:prstGeom prst="rect">
              <a:avLst/>
            </a:prstGeom>
            <a:noFill/>
            <a:ln>
              <a:noFill/>
            </a:ln>
            <a:effectLst/>
            <a:extLst>
              <a:ext uri="{909E8E84-426E-40DD-AFC4-6F175D3DCCD1}">
                <a14:hiddenFill xmlns:a14="http://schemas.microsoft.com/office/drawing/2010/main">
                  <a:blipFill dpi="0" rotWithShape="0">
                    <a:blip/>
                    <a:srcRect t="9049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14"/>
            <p:cNvSpPr txBox="1"/>
            <p:nvPr/>
          </p:nvSpPr>
          <p:spPr>
            <a:xfrm>
              <a:off x="5190260" y="734089"/>
              <a:ext cx="2361224" cy="369332"/>
            </a:xfrm>
            <a:prstGeom prst="rect">
              <a:avLst/>
            </a:prstGeom>
            <a:noFill/>
          </p:spPr>
          <p:txBody>
            <a:bodyPr wrap="none" rtlCol="0">
              <a:spAutoFit/>
            </a:bodyPr>
            <a:lstStyle/>
            <a:p>
              <a:r>
                <a:rPr lang="en-US" dirty="0" smtClean="0"/>
                <a:t>FWI Image (initial pass)</a:t>
              </a:r>
              <a:endParaRPr lang="en-US" dirty="0"/>
            </a:p>
          </p:txBody>
        </p:sp>
      </p:grpSp>
      <p:grpSp>
        <p:nvGrpSpPr>
          <p:cNvPr id="20" name="Group 19"/>
          <p:cNvGrpSpPr/>
          <p:nvPr/>
        </p:nvGrpSpPr>
        <p:grpSpPr>
          <a:xfrm>
            <a:off x="8655168" y="734089"/>
            <a:ext cx="3429000" cy="4138644"/>
            <a:chOff x="8655168" y="734089"/>
            <a:chExt cx="3429000" cy="4138644"/>
          </a:xfrm>
        </p:grpSpPr>
        <p:pic>
          <p:nvPicPr>
            <p:cNvPr id="14" name="Picture 13"/>
            <p:cNvPicPr/>
            <p:nvPr/>
          </p:nvPicPr>
          <p:blipFill>
            <a:blip r:embed="rId5"/>
            <a:stretch/>
          </p:blipFill>
          <p:spPr>
            <a:xfrm>
              <a:off x="8655168" y="1449133"/>
              <a:ext cx="3429000" cy="3423600"/>
            </a:xfrm>
            <a:prstGeom prst="rect">
              <a:avLst/>
            </a:prstGeom>
            <a:ln>
              <a:noFill/>
            </a:ln>
          </p:spPr>
        </p:pic>
        <p:sp>
          <p:nvSpPr>
            <p:cNvPr id="16" name="TextBox 15"/>
            <p:cNvSpPr txBox="1"/>
            <p:nvPr/>
          </p:nvSpPr>
          <p:spPr>
            <a:xfrm>
              <a:off x="9044571" y="734089"/>
              <a:ext cx="2640146" cy="369332"/>
            </a:xfrm>
            <a:prstGeom prst="rect">
              <a:avLst/>
            </a:prstGeom>
            <a:noFill/>
          </p:spPr>
          <p:txBody>
            <a:bodyPr wrap="none" rtlCol="0">
              <a:spAutoFit/>
            </a:bodyPr>
            <a:lstStyle/>
            <a:p>
              <a:r>
                <a:rPr lang="en-US" dirty="0" smtClean="0"/>
                <a:t>FWI Image (not-final pass)</a:t>
              </a:r>
              <a:endParaRPr lang="en-US" dirty="0"/>
            </a:p>
          </p:txBody>
        </p:sp>
      </p:grpSp>
      <p:sp>
        <p:nvSpPr>
          <p:cNvPr id="18"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9"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21" name="TextBox 20"/>
          <p:cNvSpPr txBox="1"/>
          <p:nvPr/>
        </p:nvSpPr>
        <p:spPr>
          <a:xfrm>
            <a:off x="9485195" y="6123032"/>
            <a:ext cx="2659984" cy="338554"/>
          </a:xfrm>
          <a:prstGeom prst="rect">
            <a:avLst/>
          </a:prstGeom>
          <a:noFill/>
        </p:spPr>
        <p:txBody>
          <a:bodyPr wrap="square" rtlCol="0">
            <a:spAutoFit/>
          </a:bodyPr>
          <a:lstStyle/>
          <a:p>
            <a:pPr algn="r"/>
            <a:r>
              <a:rPr lang="en-US" sz="1600" i="1" dirty="0" err="1" smtClean="0">
                <a:latin typeface="Calibri" panose="020F0502020204030204" pitchFamily="34" charset="0"/>
              </a:rPr>
              <a:t>Forghani-Arani</a:t>
            </a:r>
            <a:r>
              <a:rPr lang="en-US" sz="1600" i="1" dirty="0" smtClean="0">
                <a:latin typeface="Calibri" panose="020F0502020204030204" pitchFamily="34" charset="0"/>
              </a:rPr>
              <a:t> et al., 2017</a:t>
            </a:r>
            <a:endParaRPr lang="en-US" sz="1600" i="1" dirty="0">
              <a:latin typeface="Calibri" panose="020F0502020204030204" pitchFamily="34" charset="0"/>
            </a:endParaRPr>
          </a:p>
        </p:txBody>
      </p:sp>
    </p:spTree>
    <p:extLst>
      <p:ext uri="{BB962C8B-B14F-4D97-AF65-F5344CB8AC3E}">
        <p14:creationId xmlns:p14="http://schemas.microsoft.com/office/powerpoint/2010/main" val="313705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9" name="Slide Number Placeholder 8"/>
          <p:cNvSpPr>
            <a:spLocks noGrp="1"/>
          </p:cNvSpPr>
          <p:nvPr>
            <p:ph type="sldNum" sz="quarter" idx="12"/>
          </p:nvPr>
        </p:nvSpPr>
        <p:spPr>
          <a:prstGeom prst="rect">
            <a:avLst/>
          </a:prstGeom>
        </p:spPr>
        <p:txBody>
          <a:bodyPr/>
          <a:lstStyle/>
          <a:p>
            <a:fld id="{FC733198-011E-4E74-9CBE-D2138561C345}" type="slidenum">
              <a:rPr lang="en-US" smtClean="0"/>
              <a:pPr/>
              <a:t>17</a:t>
            </a:fld>
            <a:endParaRPr lang="en-US"/>
          </a:p>
        </p:txBody>
      </p:sp>
      <p:sp>
        <p:nvSpPr>
          <p:cNvPr id="3" name="Content Placeholder 2"/>
          <p:cNvSpPr>
            <a:spLocks noGrp="1"/>
          </p:cNvSpPr>
          <p:nvPr>
            <p:ph idx="4294967295"/>
          </p:nvPr>
        </p:nvSpPr>
        <p:spPr>
          <a:xfrm>
            <a:off x="1380225" y="1063625"/>
            <a:ext cx="9805359" cy="5113338"/>
          </a:xfrm>
          <a:prstGeom prst="rect">
            <a:avLst/>
          </a:prstGeom>
        </p:spPr>
        <p:txBody>
          <a:bodyPr/>
          <a:lstStyle/>
          <a:p>
            <a:pPr>
              <a:lnSpc>
                <a:spcPct val="100000"/>
              </a:lnSpc>
            </a:pPr>
            <a:endParaRPr lang="en-US" dirty="0"/>
          </a:p>
          <a:p>
            <a:pPr>
              <a:lnSpc>
                <a:spcPct val="100000"/>
              </a:lnSpc>
            </a:pPr>
            <a:r>
              <a:rPr lang="en-US" dirty="0" smtClean="0"/>
              <a:t>It is critical to make simultaneous multi-physics measurements to understand seismic and electrical properties</a:t>
            </a:r>
            <a:br>
              <a:rPr lang="en-US" dirty="0" smtClean="0"/>
            </a:br>
            <a:endParaRPr lang="en-US" dirty="0" smtClean="0"/>
          </a:p>
          <a:p>
            <a:pPr>
              <a:lnSpc>
                <a:spcPct val="100000"/>
              </a:lnSpc>
            </a:pPr>
            <a:r>
              <a:rPr lang="en-US" dirty="0"/>
              <a:t>Pore cluster compliance </a:t>
            </a:r>
            <a:r>
              <a:rPr lang="en-US" dirty="0" smtClean="0"/>
              <a:t>helps to better explain pressure dependent changes</a:t>
            </a:r>
            <a:br>
              <a:rPr lang="en-US" dirty="0" smtClean="0"/>
            </a:br>
            <a:endParaRPr lang="en-US" dirty="0" smtClean="0"/>
          </a:p>
          <a:p>
            <a:pPr>
              <a:lnSpc>
                <a:spcPct val="100000"/>
              </a:lnSpc>
            </a:pPr>
            <a:r>
              <a:rPr lang="en-US" dirty="0" smtClean="0"/>
              <a:t>Laboratory scale experiments are needed to calibrate and provide ground truth for FWI (Full Waveform Inversion) seismic images for physical properties</a:t>
            </a:r>
            <a:endParaRPr lang="en-US" dirty="0"/>
          </a:p>
        </p:txBody>
      </p:sp>
      <p:sp>
        <p:nvSpPr>
          <p:cNvPr id="10"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1"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458200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Beyond: ice as a pore-filling phase</a:t>
            </a:r>
            <a:endParaRPr lang="en-US" sz="3600" dirty="0"/>
          </a:p>
        </p:txBody>
      </p:sp>
      <p:sp>
        <p:nvSpPr>
          <p:cNvPr id="3" name="Text Placeholder 2"/>
          <p:cNvSpPr>
            <a:spLocks noGrp="1"/>
          </p:cNvSpPr>
          <p:nvPr>
            <p:ph type="body" idx="1"/>
          </p:nvPr>
        </p:nvSpPr>
        <p:spPr/>
        <p:txBody>
          <a:bodyPr/>
          <a:lstStyle/>
          <a:p>
            <a:r>
              <a:rPr lang="en-US" dirty="0" smtClean="0"/>
              <a:t>Application to ISRU (In Situ Resource Utilization)</a:t>
            </a:r>
            <a:endParaRPr lang="en-US" dirty="0"/>
          </a:p>
        </p:txBody>
      </p:sp>
      <p:sp>
        <p:nvSpPr>
          <p:cNvPr id="6" name="Slide Number Placeholder 5"/>
          <p:cNvSpPr>
            <a:spLocks noGrp="1"/>
          </p:cNvSpPr>
          <p:nvPr>
            <p:ph type="sldNum" sz="quarter" idx="12"/>
          </p:nvPr>
        </p:nvSpPr>
        <p:spPr/>
        <p:txBody>
          <a:bodyPr/>
          <a:lstStyle/>
          <a:p>
            <a:fld id="{FC733198-011E-4E74-9CBE-D2138561C345}" type="slidenum">
              <a:rPr lang="en-US" smtClean="0"/>
              <a:pPr/>
              <a:t>18</a:t>
            </a:fld>
            <a:endParaRPr lang="en-US"/>
          </a:p>
        </p:txBody>
      </p:sp>
      <p:sp>
        <p:nvSpPr>
          <p:cNvPr id="5"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7"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1576178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Deformation of Saturated Limestone</a:t>
            </a: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pPr/>
              <a:t>19</a:t>
            </a:fld>
            <a:endParaRPr lang="en-US"/>
          </a:p>
        </p:txBody>
      </p:sp>
      <p:sp>
        <p:nvSpPr>
          <p:cNvPr id="9"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0"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grpSp>
        <p:nvGrpSpPr>
          <p:cNvPr id="12" name="Group 11"/>
          <p:cNvGrpSpPr/>
          <p:nvPr/>
        </p:nvGrpSpPr>
        <p:grpSpPr>
          <a:xfrm>
            <a:off x="38539" y="1338908"/>
            <a:ext cx="3988156" cy="4822045"/>
            <a:chOff x="38539" y="1338908"/>
            <a:chExt cx="3988156" cy="4822045"/>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5221" t="1460" r="20768" b="67902"/>
            <a:stretch/>
          </p:blipFill>
          <p:spPr>
            <a:xfrm>
              <a:off x="38539" y="1750439"/>
              <a:ext cx="3988156" cy="2108201"/>
            </a:xfrm>
            <a:prstGeom prst="rect">
              <a:avLst/>
            </a:prstGeom>
          </p:spPr>
        </p:pic>
        <p:pic>
          <p:nvPicPr>
            <p:cNvPr id="1026" name="Picture 2" descr="C:\Users\jatkinso\Dropbox\MIT\Research\Asteroid Mining\LowTempExperiment\Indiana Limestone\Sample 8 - Ice759\IMG_05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36865" r="31154" b="24257"/>
            <a:stretch/>
          </p:blipFill>
          <p:spPr bwMode="auto">
            <a:xfrm>
              <a:off x="1246368" y="3998288"/>
              <a:ext cx="1572498" cy="21626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78193" y="1338908"/>
              <a:ext cx="708848" cy="369332"/>
            </a:xfrm>
            <a:prstGeom prst="rect">
              <a:avLst/>
            </a:prstGeom>
            <a:noFill/>
          </p:spPr>
          <p:txBody>
            <a:bodyPr wrap="none" rtlCol="0">
              <a:spAutoFit/>
            </a:bodyPr>
            <a:lstStyle/>
            <a:p>
              <a:r>
                <a:rPr lang="en-US" dirty="0" smtClean="0"/>
                <a:t>295 K</a:t>
              </a:r>
              <a:endParaRPr lang="en-US" dirty="0"/>
            </a:p>
          </p:txBody>
        </p:sp>
      </p:grpSp>
      <p:grpSp>
        <p:nvGrpSpPr>
          <p:cNvPr id="13" name="Group 12"/>
          <p:cNvGrpSpPr/>
          <p:nvPr/>
        </p:nvGrpSpPr>
        <p:grpSpPr>
          <a:xfrm>
            <a:off x="4110624" y="1338908"/>
            <a:ext cx="3988155" cy="4822044"/>
            <a:chOff x="4110624" y="1338908"/>
            <a:chExt cx="3988155" cy="482204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5149" t="35262" r="20840" b="34100"/>
            <a:stretch/>
          </p:blipFill>
          <p:spPr>
            <a:xfrm>
              <a:off x="4110624" y="1750440"/>
              <a:ext cx="3988155" cy="2108200"/>
            </a:xfrm>
            <a:prstGeom prst="rect">
              <a:avLst/>
            </a:prstGeom>
          </p:spPr>
        </p:pic>
        <p:pic>
          <p:nvPicPr>
            <p:cNvPr id="1027" name="Picture 3" descr="C:\Users\jatkinso\Dropbox\MIT\Research\Asteroid Mining\LowTempExperiment\Indiana Limestone\Sample 10 - Ice772\IMG_074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654" t="38411" r="38092" b="25993"/>
            <a:stretch/>
          </p:blipFill>
          <p:spPr bwMode="auto">
            <a:xfrm>
              <a:off x="5318451" y="3998288"/>
              <a:ext cx="1572499" cy="21626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750276" y="1338908"/>
              <a:ext cx="708848" cy="369332"/>
            </a:xfrm>
            <a:prstGeom prst="rect">
              <a:avLst/>
            </a:prstGeom>
            <a:noFill/>
          </p:spPr>
          <p:txBody>
            <a:bodyPr wrap="none" rtlCol="0">
              <a:spAutoFit/>
            </a:bodyPr>
            <a:lstStyle/>
            <a:p>
              <a:r>
                <a:rPr lang="en-US" dirty="0" smtClean="0"/>
                <a:t>240 K</a:t>
              </a:r>
              <a:endParaRPr lang="en-US" dirty="0"/>
            </a:p>
          </p:txBody>
        </p:sp>
      </p:grpSp>
      <p:grpSp>
        <p:nvGrpSpPr>
          <p:cNvPr id="14" name="Group 13"/>
          <p:cNvGrpSpPr/>
          <p:nvPr/>
        </p:nvGrpSpPr>
        <p:grpSpPr>
          <a:xfrm>
            <a:off x="8182709" y="1338908"/>
            <a:ext cx="3988155" cy="4811687"/>
            <a:chOff x="8182709" y="1338908"/>
            <a:chExt cx="3988155" cy="4811687"/>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4933" t="69362" r="21056"/>
            <a:stretch/>
          </p:blipFill>
          <p:spPr>
            <a:xfrm>
              <a:off x="8182709" y="1750439"/>
              <a:ext cx="3988155" cy="2108201"/>
            </a:xfrm>
            <a:prstGeom prst="rect">
              <a:avLst/>
            </a:prstGeom>
          </p:spPr>
        </p:pic>
        <p:pic>
          <p:nvPicPr>
            <p:cNvPr id="1028" name="Picture 4" descr="C:\Users\jatkinso\Dropbox\MIT\Research\Asteroid Mining\LowTempExperiment\Indiana Limestone\Sample 4 - Ice755\IMG_048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36643" r="30250" b="23003"/>
            <a:stretch/>
          </p:blipFill>
          <p:spPr bwMode="auto">
            <a:xfrm>
              <a:off x="9390537" y="4008646"/>
              <a:ext cx="1572498" cy="21419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822362" y="1338908"/>
              <a:ext cx="708848" cy="369332"/>
            </a:xfrm>
            <a:prstGeom prst="rect">
              <a:avLst/>
            </a:prstGeom>
            <a:noFill/>
          </p:spPr>
          <p:txBody>
            <a:bodyPr wrap="none" rtlCol="0">
              <a:spAutoFit/>
            </a:bodyPr>
            <a:lstStyle/>
            <a:p>
              <a:r>
                <a:rPr lang="en-US" dirty="0" smtClean="0"/>
                <a:t>150 K</a:t>
              </a:r>
              <a:endParaRPr lang="en-US" dirty="0"/>
            </a:p>
          </p:txBody>
        </p:sp>
      </p:grpSp>
      <p:sp>
        <p:nvSpPr>
          <p:cNvPr id="19" name="TextBox 18"/>
          <p:cNvSpPr txBox="1"/>
          <p:nvPr/>
        </p:nvSpPr>
        <p:spPr>
          <a:xfrm>
            <a:off x="9485195" y="6205093"/>
            <a:ext cx="2659984" cy="338554"/>
          </a:xfrm>
          <a:prstGeom prst="rect">
            <a:avLst/>
          </a:prstGeom>
          <a:noFill/>
        </p:spPr>
        <p:txBody>
          <a:bodyPr wrap="square" rtlCol="0">
            <a:spAutoFit/>
          </a:bodyPr>
          <a:lstStyle/>
          <a:p>
            <a:pPr algn="r"/>
            <a:r>
              <a:rPr lang="en-US" sz="1600" i="1" dirty="0" smtClean="0">
                <a:latin typeface="Calibri" panose="020F0502020204030204" pitchFamily="34" charset="0"/>
              </a:rPr>
              <a:t>Atkinson et al., 2018</a:t>
            </a:r>
            <a:endParaRPr lang="en-US" sz="1600" i="1" dirty="0">
              <a:latin typeface="Calibri" panose="020F0502020204030204" pitchFamily="34" charset="0"/>
            </a:endParaRPr>
          </a:p>
        </p:txBody>
      </p:sp>
    </p:spTree>
    <p:extLst>
      <p:ext uri="{BB962C8B-B14F-4D97-AF65-F5344CB8AC3E}">
        <p14:creationId xmlns:p14="http://schemas.microsoft.com/office/powerpoint/2010/main" val="122177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4" name="Footer Placeholder 3"/>
          <p:cNvSpPr>
            <a:spLocks noGrp="1"/>
          </p:cNvSpPr>
          <p:nvPr>
            <p:ph type="ftr" sz="quarter" idx="11"/>
          </p:nvPr>
        </p:nvSpPr>
        <p:spPr/>
        <p:txBody>
          <a:bodyPr/>
          <a:lstStyle/>
          <a:p>
            <a:r>
              <a:rPr lang="en-US" dirty="0" smtClean="0"/>
              <a:t>ROSE Conference</a:t>
            </a: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pPr/>
              <a:t>2</a:t>
            </a:fld>
            <a:endParaRPr lang="en-US"/>
          </a:p>
        </p:txBody>
      </p:sp>
      <p:sp>
        <p:nvSpPr>
          <p:cNvPr id="8" name="TextBox 7"/>
          <p:cNvSpPr txBox="1"/>
          <p:nvPr/>
        </p:nvSpPr>
        <p:spPr>
          <a:xfrm>
            <a:off x="838200" y="1437736"/>
            <a:ext cx="10468155" cy="4756030"/>
          </a:xfrm>
          <a:prstGeom prst="rect">
            <a:avLst/>
          </a:prstGeom>
        </p:spPr>
        <p:txBody>
          <a:bodyPr vert="horz" lIns="91440" tIns="45720" rIns="91440" bIns="45720" rtlCol="0">
            <a:normAutofit/>
          </a:bodyPr>
          <a:lstStyle>
            <a:lvl1pPr marL="228600" indent="-228600">
              <a:lnSpc>
                <a:spcPct val="100000"/>
              </a:lnSpc>
              <a:spcBef>
                <a:spcPts val="1000"/>
              </a:spcBef>
              <a:buFont typeface="Wingdings" charset="2"/>
              <a:buChar char="§"/>
              <a:defRPr sz="2800"/>
            </a:lvl1pPr>
            <a:lvl2pPr marL="685800" lvl="1" indent="-228600">
              <a:lnSpc>
                <a:spcPct val="100000"/>
              </a:lnSpc>
              <a:spcBef>
                <a:spcPts val="500"/>
              </a:spcBef>
              <a:buFont typeface="Wingdings" charset="2"/>
              <a:buChar char="§"/>
              <a:defRPr sz="2400"/>
            </a:lvl2pPr>
            <a:lvl3pPr marL="1143000" indent="-228600">
              <a:lnSpc>
                <a:spcPct val="90000"/>
              </a:lnSpc>
              <a:spcBef>
                <a:spcPts val="500"/>
              </a:spcBef>
              <a:buFont typeface="Wingdings" charset="2"/>
              <a:buChar char="§"/>
              <a:defRPr sz="2000"/>
            </a:lvl3pPr>
            <a:lvl4pPr marL="1600200" indent="-228600">
              <a:lnSpc>
                <a:spcPct val="90000"/>
              </a:lnSpc>
              <a:spcBef>
                <a:spcPts val="500"/>
              </a:spcBef>
              <a:buFont typeface="Wingdings" charset="2"/>
              <a:buChar char="§"/>
            </a:lvl4pPr>
            <a:lvl5pPr marL="2057400" indent="-228600">
              <a:lnSpc>
                <a:spcPct val="90000"/>
              </a:lnSpc>
              <a:spcBef>
                <a:spcPts val="500"/>
              </a:spcBef>
              <a:buFont typeface="Wingdings" charset="2"/>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Pore compliance is commonly the main cause of pressure sensitivity</a:t>
            </a:r>
          </a:p>
          <a:p>
            <a:r>
              <a:rPr lang="en-US" dirty="0"/>
              <a:t>A </a:t>
            </a:r>
            <a:r>
              <a:rPr lang="en-US" dirty="0" smtClean="0"/>
              <a:t>multi-physics </a:t>
            </a:r>
            <a:r>
              <a:rPr lang="en-US" dirty="0"/>
              <a:t>approach helps assign and constrain causative mechanisms for rock physics models</a:t>
            </a:r>
          </a:p>
          <a:p>
            <a:r>
              <a:rPr lang="en-US" dirty="0"/>
              <a:t>This talk presents:</a:t>
            </a:r>
          </a:p>
          <a:p>
            <a:pPr lvl="1"/>
            <a:r>
              <a:rPr lang="en-US" dirty="0" smtClean="0"/>
              <a:t>Simultaneous </a:t>
            </a:r>
            <a:r>
              <a:rPr lang="en-US" dirty="0"/>
              <a:t>acoustic and electrical anisotropy measurements under pressure </a:t>
            </a:r>
          </a:p>
          <a:p>
            <a:pPr lvl="1"/>
            <a:r>
              <a:rPr lang="en-US" dirty="0"/>
              <a:t>Cyclic stress and </a:t>
            </a:r>
            <a:r>
              <a:rPr lang="en-US" dirty="0" err="1"/>
              <a:t>poroelastic</a:t>
            </a:r>
            <a:r>
              <a:rPr lang="en-US" dirty="0"/>
              <a:t> parameters</a:t>
            </a:r>
          </a:p>
          <a:p>
            <a:pPr lvl="1"/>
            <a:r>
              <a:rPr lang="en-US" dirty="0" smtClean="0"/>
              <a:t>NMR T2 relaxations as functions of pressure in water-saturated rocks</a:t>
            </a:r>
          </a:p>
          <a:p>
            <a:pPr lvl="1"/>
            <a:r>
              <a:rPr lang="en-US" dirty="0" smtClean="0"/>
              <a:t>Strain </a:t>
            </a:r>
            <a:r>
              <a:rPr lang="en-US" dirty="0"/>
              <a:t>localization images acquired with </a:t>
            </a:r>
            <a:r>
              <a:rPr lang="en-US" dirty="0" smtClean="0"/>
              <a:t>MXCT and acoustic </a:t>
            </a:r>
            <a:r>
              <a:rPr lang="en-US" dirty="0"/>
              <a:t>measurements </a:t>
            </a:r>
          </a:p>
        </p:txBody>
      </p:sp>
    </p:spTree>
    <p:extLst>
      <p:ext uri="{BB962C8B-B14F-4D97-AF65-F5344CB8AC3E}">
        <p14:creationId xmlns:p14="http://schemas.microsoft.com/office/powerpoint/2010/main" val="148219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Deformation of Saturated Tuff</a:t>
            </a: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pPr/>
              <a:t>20</a:t>
            </a:fld>
            <a:endParaRPr lang="en-US"/>
          </a:p>
        </p:txBody>
      </p:sp>
      <p:sp>
        <p:nvSpPr>
          <p:cNvPr id="9"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0"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grpSp>
        <p:nvGrpSpPr>
          <p:cNvPr id="31" name="Group 30"/>
          <p:cNvGrpSpPr/>
          <p:nvPr/>
        </p:nvGrpSpPr>
        <p:grpSpPr>
          <a:xfrm>
            <a:off x="970276" y="821304"/>
            <a:ext cx="5324535" cy="2626455"/>
            <a:chOff x="970276" y="821304"/>
            <a:chExt cx="5324535" cy="2626455"/>
          </a:xfrm>
        </p:grpSpPr>
        <p:grpSp>
          <p:nvGrpSpPr>
            <p:cNvPr id="21" name="Group 20"/>
            <p:cNvGrpSpPr/>
            <p:nvPr/>
          </p:nvGrpSpPr>
          <p:grpSpPr>
            <a:xfrm>
              <a:off x="970276" y="821304"/>
              <a:ext cx="5324535" cy="2626455"/>
              <a:chOff x="6430987" y="3325676"/>
              <a:chExt cx="5324535" cy="2626455"/>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a:ext>
                </a:extLst>
              </a:blip>
              <a:srcRect l="4859" t="76446"/>
              <a:stretch/>
            </p:blipFill>
            <p:spPr>
              <a:xfrm>
                <a:off x="6430987" y="3695008"/>
                <a:ext cx="5324535" cy="2257123"/>
              </a:xfrm>
              <a:prstGeom prst="rect">
                <a:avLst/>
              </a:prstGeom>
            </p:spPr>
          </p:pic>
          <p:sp>
            <p:nvSpPr>
              <p:cNvPr id="20" name="TextBox 19"/>
              <p:cNvSpPr txBox="1"/>
              <p:nvPr/>
            </p:nvSpPr>
            <p:spPr>
              <a:xfrm>
                <a:off x="8738830" y="3325676"/>
                <a:ext cx="708848" cy="369332"/>
              </a:xfrm>
              <a:prstGeom prst="rect">
                <a:avLst/>
              </a:prstGeom>
              <a:noFill/>
            </p:spPr>
            <p:txBody>
              <a:bodyPr wrap="none" rtlCol="0">
                <a:spAutoFit/>
              </a:bodyPr>
              <a:lstStyle/>
              <a:p>
                <a:r>
                  <a:rPr lang="en-US" dirty="0" smtClean="0"/>
                  <a:t>240 K</a:t>
                </a:r>
                <a:endParaRPr lang="en-US" dirty="0"/>
              </a:p>
            </p:txBody>
          </p:sp>
        </p:grpSp>
        <p:sp>
          <p:nvSpPr>
            <p:cNvPr id="25" name="Rectangle 24"/>
            <p:cNvSpPr/>
            <p:nvPr/>
          </p:nvSpPr>
          <p:spPr>
            <a:xfrm>
              <a:off x="1292361" y="1359808"/>
              <a:ext cx="192378" cy="17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994844" y="3630850"/>
            <a:ext cx="5327387" cy="2623840"/>
            <a:chOff x="994844" y="3630850"/>
            <a:chExt cx="5327387" cy="2623840"/>
          </a:xfrm>
        </p:grpSpPr>
        <p:grpSp>
          <p:nvGrpSpPr>
            <p:cNvPr id="23" name="Group 22"/>
            <p:cNvGrpSpPr/>
            <p:nvPr/>
          </p:nvGrpSpPr>
          <p:grpSpPr>
            <a:xfrm>
              <a:off x="994844" y="3630850"/>
              <a:ext cx="5327387" cy="2623840"/>
              <a:chOff x="994844" y="3419836"/>
              <a:chExt cx="5327387" cy="262384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4809" t="25492" b="50980"/>
              <a:stretch/>
            </p:blipFill>
            <p:spPr>
              <a:xfrm>
                <a:off x="994844" y="3789168"/>
                <a:ext cx="5327387" cy="2254508"/>
              </a:xfrm>
              <a:prstGeom prst="rect">
                <a:avLst/>
              </a:prstGeom>
            </p:spPr>
          </p:pic>
          <p:sp>
            <p:nvSpPr>
              <p:cNvPr id="22" name="TextBox 21"/>
              <p:cNvSpPr txBox="1"/>
              <p:nvPr/>
            </p:nvSpPr>
            <p:spPr>
              <a:xfrm>
                <a:off x="3304113" y="3419836"/>
                <a:ext cx="708848" cy="369332"/>
              </a:xfrm>
              <a:prstGeom prst="rect">
                <a:avLst/>
              </a:prstGeom>
              <a:noFill/>
            </p:spPr>
            <p:txBody>
              <a:bodyPr wrap="none" rtlCol="0">
                <a:spAutoFit/>
              </a:bodyPr>
              <a:lstStyle/>
              <a:p>
                <a:r>
                  <a:rPr lang="en-US" dirty="0" smtClean="0"/>
                  <a:t>200 K</a:t>
                </a:r>
                <a:endParaRPr lang="en-US" dirty="0"/>
              </a:p>
            </p:txBody>
          </p:sp>
        </p:grpSp>
        <p:sp>
          <p:nvSpPr>
            <p:cNvPr id="26" name="Rectangle 25"/>
            <p:cNvSpPr/>
            <p:nvPr/>
          </p:nvSpPr>
          <p:spPr>
            <a:xfrm>
              <a:off x="1323874" y="4187215"/>
              <a:ext cx="192378" cy="17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462907" y="821304"/>
            <a:ext cx="5327387" cy="2633701"/>
            <a:chOff x="6462907" y="821304"/>
            <a:chExt cx="5327387" cy="2633701"/>
          </a:xfrm>
        </p:grpSpPr>
        <p:grpSp>
          <p:nvGrpSpPr>
            <p:cNvPr id="18" name="Group 17"/>
            <p:cNvGrpSpPr/>
            <p:nvPr/>
          </p:nvGrpSpPr>
          <p:grpSpPr>
            <a:xfrm>
              <a:off x="6462907" y="821304"/>
              <a:ext cx="5327387" cy="2633701"/>
              <a:chOff x="994844" y="977007"/>
              <a:chExt cx="5327387" cy="2633701"/>
            </a:xfrm>
          </p:grpSpPr>
          <p:sp>
            <p:nvSpPr>
              <p:cNvPr id="11" name="TextBox 10"/>
              <p:cNvSpPr txBox="1"/>
              <p:nvPr/>
            </p:nvSpPr>
            <p:spPr>
              <a:xfrm>
                <a:off x="3304113" y="977007"/>
                <a:ext cx="708848" cy="369332"/>
              </a:xfrm>
              <a:prstGeom prst="rect">
                <a:avLst/>
              </a:prstGeom>
              <a:noFill/>
            </p:spPr>
            <p:txBody>
              <a:bodyPr wrap="none" rtlCol="0">
                <a:spAutoFit/>
              </a:bodyPr>
              <a:lstStyle/>
              <a:p>
                <a:r>
                  <a:rPr lang="en-US" dirty="0" smtClean="0"/>
                  <a:t>150 K</a:t>
                </a:r>
                <a:endParaRPr lang="en-US"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a:ext>
                </a:extLst>
              </a:blip>
              <a:srcRect l="4809" b="76292"/>
              <a:stretch/>
            </p:blipFill>
            <p:spPr>
              <a:xfrm>
                <a:off x="994844" y="1338908"/>
                <a:ext cx="5327387" cy="2271800"/>
              </a:xfrm>
              <a:prstGeom prst="rect">
                <a:avLst/>
              </a:prstGeom>
            </p:spPr>
          </p:pic>
        </p:grpSp>
        <p:sp>
          <p:nvSpPr>
            <p:cNvPr id="27" name="Rectangle 26"/>
            <p:cNvSpPr/>
            <p:nvPr/>
          </p:nvSpPr>
          <p:spPr>
            <a:xfrm>
              <a:off x="6785947" y="1370348"/>
              <a:ext cx="192378" cy="17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462907" y="3617685"/>
            <a:ext cx="5324535" cy="2637005"/>
            <a:chOff x="6462907" y="3617685"/>
            <a:chExt cx="5324535" cy="2637005"/>
          </a:xfrm>
        </p:grpSpPr>
        <p:grpSp>
          <p:nvGrpSpPr>
            <p:cNvPr id="19" name="Group 18"/>
            <p:cNvGrpSpPr/>
            <p:nvPr/>
          </p:nvGrpSpPr>
          <p:grpSpPr>
            <a:xfrm>
              <a:off x="6462907" y="3617685"/>
              <a:ext cx="5324535" cy="2637005"/>
              <a:chOff x="6430987" y="973703"/>
              <a:chExt cx="5324535" cy="2637005"/>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4859" t="50980" b="25390"/>
              <a:stretch/>
            </p:blipFill>
            <p:spPr>
              <a:xfrm>
                <a:off x="6430987" y="1346339"/>
                <a:ext cx="5324535" cy="2264369"/>
              </a:xfrm>
              <a:prstGeom prst="rect">
                <a:avLst/>
              </a:prstGeom>
            </p:spPr>
          </p:pic>
          <p:sp>
            <p:nvSpPr>
              <p:cNvPr id="12" name="TextBox 11"/>
              <p:cNvSpPr txBox="1"/>
              <p:nvPr/>
            </p:nvSpPr>
            <p:spPr>
              <a:xfrm>
                <a:off x="8039121" y="973703"/>
                <a:ext cx="2108266" cy="369332"/>
              </a:xfrm>
              <a:prstGeom prst="rect">
                <a:avLst/>
              </a:prstGeom>
              <a:noFill/>
            </p:spPr>
            <p:txBody>
              <a:bodyPr wrap="square" rtlCol="0">
                <a:spAutoFit/>
              </a:bodyPr>
              <a:lstStyle/>
              <a:p>
                <a:pPr algn="ctr"/>
                <a:r>
                  <a:rPr lang="en-US" dirty="0" smtClean="0"/>
                  <a:t>200 </a:t>
                </a:r>
                <a:r>
                  <a:rPr lang="en-US" dirty="0"/>
                  <a:t>K &amp;</a:t>
                </a:r>
                <a:r>
                  <a:rPr lang="en-US" b="1" dirty="0"/>
                  <a:t> </a:t>
                </a:r>
                <a:r>
                  <a:rPr lang="en-US" b="1" dirty="0" smtClean="0"/>
                  <a:t>P</a:t>
                </a:r>
                <a:r>
                  <a:rPr lang="en-US" b="1" baseline="-25000" dirty="0" smtClean="0"/>
                  <a:t>c</a:t>
                </a:r>
                <a:r>
                  <a:rPr lang="en-US" b="1" dirty="0" smtClean="0"/>
                  <a:t> = 30 MPa</a:t>
                </a:r>
                <a:endParaRPr lang="en-US" b="1" dirty="0"/>
              </a:p>
            </p:txBody>
          </p:sp>
        </p:grpSp>
        <p:sp>
          <p:nvSpPr>
            <p:cNvPr id="28" name="Rectangle 27"/>
            <p:cNvSpPr/>
            <p:nvPr/>
          </p:nvSpPr>
          <p:spPr>
            <a:xfrm>
              <a:off x="6785947" y="4166133"/>
              <a:ext cx="192378" cy="17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9485195" y="6205093"/>
            <a:ext cx="2659984" cy="338554"/>
          </a:xfrm>
          <a:prstGeom prst="rect">
            <a:avLst/>
          </a:prstGeom>
          <a:noFill/>
        </p:spPr>
        <p:txBody>
          <a:bodyPr wrap="square" rtlCol="0">
            <a:spAutoFit/>
          </a:bodyPr>
          <a:lstStyle/>
          <a:p>
            <a:pPr algn="r"/>
            <a:r>
              <a:rPr lang="en-US" sz="1600" i="1" dirty="0" smtClean="0">
                <a:latin typeface="Calibri" panose="020F0502020204030204" pitchFamily="34" charset="0"/>
              </a:rPr>
              <a:t>Atkinson et al., 2018</a:t>
            </a:r>
            <a:endParaRPr lang="en-US" sz="1600" i="1" dirty="0">
              <a:latin typeface="Calibri" panose="020F0502020204030204" pitchFamily="34" charset="0"/>
            </a:endParaRPr>
          </a:p>
        </p:txBody>
      </p:sp>
    </p:spTree>
    <p:extLst>
      <p:ext uri="{BB962C8B-B14F-4D97-AF65-F5344CB8AC3E}">
        <p14:creationId xmlns:p14="http://schemas.microsoft.com/office/powerpoint/2010/main" val="31872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 &amp; Cryogenic Temperature</a:t>
            </a: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pPr/>
              <a:t>21</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59847" y="791806"/>
            <a:ext cx="9219875" cy="5500364"/>
          </a:xfrm>
          <a:prstGeom prst="rect">
            <a:avLst/>
          </a:prstGeom>
        </p:spPr>
      </p:pic>
      <p:sp>
        <p:nvSpPr>
          <p:cNvPr id="9"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grpSp>
        <p:nvGrpSpPr>
          <p:cNvPr id="16" name="Group 15"/>
          <p:cNvGrpSpPr/>
          <p:nvPr/>
        </p:nvGrpSpPr>
        <p:grpSpPr>
          <a:xfrm>
            <a:off x="2921868" y="2461776"/>
            <a:ext cx="4721578" cy="3130132"/>
            <a:chOff x="2921868" y="2496945"/>
            <a:chExt cx="4721578" cy="3130132"/>
          </a:xfrm>
        </p:grpSpPr>
        <p:sp>
          <p:nvSpPr>
            <p:cNvPr id="11" name="Rectangle 10"/>
            <p:cNvSpPr/>
            <p:nvPr/>
          </p:nvSpPr>
          <p:spPr>
            <a:xfrm>
              <a:off x="2921868" y="5298761"/>
              <a:ext cx="301977" cy="32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609991" y="5122845"/>
              <a:ext cx="301977" cy="32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67807" y="3962330"/>
              <a:ext cx="1019855" cy="83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59406" y="5298761"/>
              <a:ext cx="301977" cy="32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59406" y="2496945"/>
              <a:ext cx="384040" cy="820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7307710" y="4401946"/>
            <a:ext cx="301977" cy="32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485195" y="6205093"/>
            <a:ext cx="2659984" cy="338554"/>
          </a:xfrm>
          <a:prstGeom prst="rect">
            <a:avLst/>
          </a:prstGeom>
          <a:noFill/>
        </p:spPr>
        <p:txBody>
          <a:bodyPr wrap="square" rtlCol="0">
            <a:spAutoFit/>
          </a:bodyPr>
          <a:lstStyle/>
          <a:p>
            <a:pPr algn="r"/>
            <a:r>
              <a:rPr lang="en-US" sz="1600" i="1" dirty="0" smtClean="0">
                <a:latin typeface="Calibri" panose="020F0502020204030204" pitchFamily="34" charset="0"/>
              </a:rPr>
              <a:t>Atkinson et al., 2018</a:t>
            </a:r>
            <a:endParaRPr lang="en-US" sz="1600" i="1" dirty="0">
              <a:latin typeface="Calibri" panose="020F0502020204030204" pitchFamily="34" charset="0"/>
            </a:endParaRPr>
          </a:p>
        </p:txBody>
      </p:sp>
      <p:sp>
        <p:nvSpPr>
          <p:cNvPr id="18"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393529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Effect of Ice</a:t>
            </a: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pPr/>
              <a:t>22</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59847" y="791806"/>
            <a:ext cx="9230204" cy="5500364"/>
          </a:xfrm>
          <a:prstGeom prst="rect">
            <a:avLst/>
          </a:prstGeom>
        </p:spPr>
      </p:pic>
      <p:sp>
        <p:nvSpPr>
          <p:cNvPr id="8"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0"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3615658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Takk</a:t>
            </a:r>
            <a:r>
              <a:rPr lang="en-US" sz="3600" dirty="0" smtClean="0"/>
              <a:t>!</a:t>
            </a:r>
            <a:endParaRPr lang="en-US" sz="3600" dirty="0"/>
          </a:p>
        </p:txBody>
      </p:sp>
      <p:sp>
        <p:nvSpPr>
          <p:cNvPr id="3" name="Text Placeholder 2"/>
          <p:cNvSpPr>
            <a:spLocks noGrp="1"/>
          </p:cNvSpPr>
          <p:nvPr>
            <p:ph type="body" idx="1"/>
          </p:nvPr>
        </p:nvSpPr>
        <p:spPr/>
        <p:txBody>
          <a:bodyPr/>
          <a:lstStyle/>
          <a:p>
            <a:r>
              <a:rPr lang="en-US" dirty="0" smtClean="0"/>
              <a:t>Questions?</a:t>
            </a:r>
            <a:endParaRPr lang="en-US" dirty="0"/>
          </a:p>
        </p:txBody>
      </p:sp>
      <p:sp>
        <p:nvSpPr>
          <p:cNvPr id="6" name="Slide Number Placeholder 5"/>
          <p:cNvSpPr>
            <a:spLocks noGrp="1"/>
          </p:cNvSpPr>
          <p:nvPr>
            <p:ph type="sldNum" sz="quarter" idx="12"/>
          </p:nvPr>
        </p:nvSpPr>
        <p:spPr/>
        <p:txBody>
          <a:bodyPr/>
          <a:lstStyle/>
          <a:p>
            <a:fld id="{FC733198-011E-4E74-9CBE-D2138561C345}" type="slidenum">
              <a:rPr lang="en-US" smtClean="0"/>
              <a:pPr/>
              <a:t>23</a:t>
            </a:fld>
            <a:endParaRPr lang="en-US"/>
          </a:p>
        </p:txBody>
      </p:sp>
      <p:sp>
        <p:nvSpPr>
          <p:cNvPr id="5"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7"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1165900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3600" dirty="0"/>
              <a:t>µCT Imaging Under Confining Pressure</a:t>
            </a:r>
            <a:endParaRPr lang="en-US" altLang="en-US" dirty="0" smtClean="0"/>
          </a:p>
        </p:txBody>
      </p:sp>
      <p:sp>
        <p:nvSpPr>
          <p:cNvPr id="7" name="Slide Number Placeholder 6"/>
          <p:cNvSpPr>
            <a:spLocks noGrp="1"/>
          </p:cNvSpPr>
          <p:nvPr>
            <p:ph type="sldNum" sz="quarter" idx="12"/>
          </p:nvPr>
        </p:nvSpPr>
        <p:spPr>
          <a:prstGeom prst="rect">
            <a:avLst/>
          </a:prstGeom>
        </p:spPr>
        <p:txBody>
          <a:bodyPr/>
          <a:lstStyle/>
          <a:p>
            <a:fld id="{FC733198-011E-4E74-9CBE-D2138561C345}" type="slidenum">
              <a:rPr lang="en-US" smtClean="0"/>
              <a:pPr/>
              <a:t>24</a:t>
            </a:fld>
            <a:endParaRPr lang="en-US"/>
          </a:p>
        </p:txBody>
      </p:sp>
      <p:sp>
        <p:nvSpPr>
          <p:cNvPr id="14" name="Oval 13"/>
          <p:cNvSpPr/>
          <p:nvPr/>
        </p:nvSpPr>
        <p:spPr>
          <a:xfrm rot="21154923">
            <a:off x="7735888" y="4103689"/>
            <a:ext cx="1377950" cy="13366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rot="21154923">
            <a:off x="3130550" y="4230689"/>
            <a:ext cx="1466850" cy="13366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3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1266826"/>
            <a:ext cx="434975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2676" y="1266826"/>
            <a:ext cx="4278313"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rot="6478635">
            <a:off x="6689726" y="2090738"/>
            <a:ext cx="2266950" cy="193992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6478635">
            <a:off x="2123283" y="2083595"/>
            <a:ext cx="2268537" cy="193992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6"/>
          <p:cNvSpPr txBox="1">
            <a:spLocks noChangeArrowheads="1"/>
          </p:cNvSpPr>
          <p:nvPr/>
        </p:nvSpPr>
        <p:spPr bwMode="auto">
          <a:xfrm>
            <a:off x="7085807" y="5872163"/>
            <a:ext cx="267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t>2000 psi (13.8 MPa)</a:t>
            </a:r>
          </a:p>
        </p:txBody>
      </p:sp>
      <p:sp>
        <p:nvSpPr>
          <p:cNvPr id="17" name="TextBox 7"/>
          <p:cNvSpPr txBox="1">
            <a:spLocks noChangeArrowheads="1"/>
          </p:cNvSpPr>
          <p:nvPr/>
        </p:nvSpPr>
        <p:spPr bwMode="auto">
          <a:xfrm>
            <a:off x="2359819" y="5872163"/>
            <a:ext cx="300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t>Atmospheric pressure</a:t>
            </a:r>
          </a:p>
        </p:txBody>
      </p:sp>
      <p:sp>
        <p:nvSpPr>
          <p:cNvPr id="18" name="Rectangle 17"/>
          <p:cNvSpPr/>
          <p:nvPr/>
        </p:nvSpPr>
        <p:spPr>
          <a:xfrm>
            <a:off x="251642" y="5727540"/>
            <a:ext cx="1452642" cy="338554"/>
          </a:xfrm>
          <a:prstGeom prst="rect">
            <a:avLst/>
          </a:prstGeom>
        </p:spPr>
        <p:txBody>
          <a:bodyPr wrap="none">
            <a:spAutoFit/>
          </a:bodyPr>
          <a:lstStyle/>
          <a:p>
            <a:r>
              <a:rPr lang="en-US" sz="1600" dirty="0" smtClean="0">
                <a:latin typeface="Calibri" panose="020F0502020204030204" pitchFamily="34" charset="0"/>
                <a:ea typeface="SimSun" panose="02010600030101010101" pitchFamily="2" charset="-122"/>
                <a:cs typeface="Arial" panose="020B0604020202020204" pitchFamily="34" charset="0"/>
              </a:rPr>
              <a:t>Schindler, 2017</a:t>
            </a:r>
            <a:endParaRPr lang="en-US" sz="1600" dirty="0">
              <a:latin typeface="Calibri" panose="020F0502020204030204" pitchFamily="34" charset="0"/>
            </a:endParaRPr>
          </a:p>
        </p:txBody>
      </p:sp>
      <p:sp>
        <p:nvSpPr>
          <p:cNvPr id="19"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20"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1729260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Laboratory </a:t>
            </a:r>
            <a:r>
              <a:rPr lang="en-US" dirty="0" smtClean="0"/>
              <a:t>Sample</a:t>
            </a:r>
            <a:endParaRPr lang="en-US" dirty="0"/>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520000">
            <a:off x="4237038" y="1185863"/>
            <a:ext cx="4572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2271713" y="3000376"/>
            <a:ext cx="1233488"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9pPr>
          </a:lstStyle>
          <a:p>
            <a:pPr>
              <a:buClrTx/>
              <a:buFontTx/>
              <a:buNone/>
            </a:pPr>
            <a:r>
              <a:rPr lang="en-US" altLang="en-US" sz="3600">
                <a:solidFill>
                  <a:srgbClr val="000000"/>
                </a:solidFill>
                <a:latin typeface="Times New Roman" panose="02020603050405020304" pitchFamily="18" charset="0"/>
              </a:rPr>
              <a:t>4 mm</a:t>
            </a:r>
          </a:p>
        </p:txBody>
      </p:sp>
      <p:sp>
        <p:nvSpPr>
          <p:cNvPr id="7" name="Line 5"/>
          <p:cNvSpPr>
            <a:spLocks noChangeShapeType="1"/>
          </p:cNvSpPr>
          <p:nvPr/>
        </p:nvSpPr>
        <p:spPr bwMode="auto">
          <a:xfrm>
            <a:off x="3505202" y="3457576"/>
            <a:ext cx="2606675" cy="92075"/>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6"/>
          <p:cNvSpPr txBox="1">
            <a:spLocks noChangeArrowheads="1"/>
          </p:cNvSpPr>
          <p:nvPr/>
        </p:nvSpPr>
        <p:spPr bwMode="auto">
          <a:xfrm>
            <a:off x="3567114" y="5851526"/>
            <a:ext cx="5592763"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9pPr>
          </a:lstStyle>
          <a:p>
            <a:r>
              <a:rPr lang="en-US" altLang="en-US" sz="3600" dirty="0">
                <a:solidFill>
                  <a:srgbClr val="000000"/>
                </a:solidFill>
                <a:latin typeface="+mn-lt"/>
              </a:rPr>
              <a:t>10 cm Diameter, 6 cm Height</a:t>
            </a:r>
          </a:p>
        </p:txBody>
      </p:sp>
      <p:sp>
        <p:nvSpPr>
          <p:cNvPr id="9" name="Rectangle 8"/>
          <p:cNvSpPr/>
          <p:nvPr/>
        </p:nvSpPr>
        <p:spPr>
          <a:xfrm>
            <a:off x="251642" y="5727540"/>
            <a:ext cx="1883529" cy="338554"/>
          </a:xfrm>
          <a:prstGeom prst="rect">
            <a:avLst/>
          </a:prstGeom>
        </p:spPr>
        <p:txBody>
          <a:bodyPr wrap="none">
            <a:spAutoFit/>
          </a:bodyPr>
          <a:lstStyle/>
          <a:p>
            <a:r>
              <a:rPr lang="en-US" sz="1600" dirty="0" err="1" smtClean="0">
                <a:latin typeface="Calibri" panose="020F0502020204030204" pitchFamily="34" charset="0"/>
                <a:ea typeface="SimSun" panose="02010600030101010101" pitchFamily="2" charset="-122"/>
                <a:cs typeface="Arial" panose="020B0604020202020204" pitchFamily="34" charset="0"/>
              </a:rPr>
              <a:t>Forghani</a:t>
            </a:r>
            <a:r>
              <a:rPr lang="en-US" sz="1600" dirty="0" smtClean="0">
                <a:latin typeface="Calibri" panose="020F0502020204030204" pitchFamily="34" charset="0"/>
                <a:ea typeface="SimSun" panose="02010600030101010101" pitchFamily="2" charset="-122"/>
                <a:cs typeface="Arial" panose="020B0604020202020204" pitchFamily="34" charset="0"/>
              </a:rPr>
              <a:t> et al., 2017</a:t>
            </a:r>
            <a:endParaRPr lang="en-US" sz="1600" dirty="0">
              <a:latin typeface="Calibri" panose="020F0502020204030204" pitchFamily="34" charset="0"/>
            </a:endParaRPr>
          </a:p>
        </p:txBody>
      </p:sp>
      <p:sp>
        <p:nvSpPr>
          <p:cNvPr id="11" name="Date Placeholder 10"/>
          <p:cNvSpPr>
            <a:spLocks noGrp="1"/>
          </p:cNvSpPr>
          <p:nvPr>
            <p:ph type="dt" sz="half" idx="10"/>
          </p:nvPr>
        </p:nvSpPr>
        <p:spPr/>
        <p:txBody>
          <a:bodyPr/>
          <a:lstStyle/>
          <a:p>
            <a:r>
              <a:rPr lang="en-US" smtClean="0"/>
              <a:t>February 2018</a:t>
            </a:r>
            <a:endParaRPr lang="en-US" dirty="0"/>
          </a:p>
        </p:txBody>
      </p:sp>
      <p:sp>
        <p:nvSpPr>
          <p:cNvPr id="12" name="Footer Placeholder 11"/>
          <p:cNvSpPr>
            <a:spLocks noGrp="1"/>
          </p:cNvSpPr>
          <p:nvPr>
            <p:ph type="ftr" sz="quarter" idx="11"/>
          </p:nvPr>
        </p:nvSpPr>
        <p:spPr/>
        <p:txBody>
          <a:bodyPr/>
          <a:lstStyle/>
          <a:p>
            <a:r>
              <a:rPr lang="en-US" smtClean="0"/>
              <a:t>Prasad ANPERC Conference: Recovery of Difficult Hydrocarbons</a:t>
            </a:r>
            <a:endParaRPr lang="en-US" dirty="0"/>
          </a:p>
        </p:txBody>
      </p:sp>
      <p:sp>
        <p:nvSpPr>
          <p:cNvPr id="13" name="Slide Number Placeholder 12"/>
          <p:cNvSpPr>
            <a:spLocks noGrp="1"/>
          </p:cNvSpPr>
          <p:nvPr>
            <p:ph type="sldNum" sz="quarter" idx="12"/>
          </p:nvPr>
        </p:nvSpPr>
        <p:spPr/>
        <p:txBody>
          <a:bodyPr/>
          <a:lstStyle/>
          <a:p>
            <a:fld id="{FC733198-011E-4E74-9CBE-D2138561C345}" type="slidenum">
              <a:rPr lang="en-US" smtClean="0"/>
              <a:pPr/>
              <a:t>25</a:t>
            </a:fld>
            <a:endParaRPr lang="en-US"/>
          </a:p>
        </p:txBody>
      </p:sp>
    </p:spTree>
    <p:extLst>
      <p:ext uri="{BB962C8B-B14F-4D97-AF65-F5344CB8AC3E}">
        <p14:creationId xmlns:p14="http://schemas.microsoft.com/office/powerpoint/2010/main" val="3820258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Laboratory </a:t>
            </a:r>
            <a:r>
              <a:rPr lang="en-US" dirty="0" smtClean="0"/>
              <a:t>Sample</a:t>
            </a:r>
            <a:endParaRPr lang="en-US" dirty="0"/>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520000">
            <a:off x="4237037" y="1185862"/>
            <a:ext cx="4572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2271713" y="3000376"/>
            <a:ext cx="1233488"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9pPr>
          </a:lstStyle>
          <a:p>
            <a:pPr>
              <a:buClrTx/>
              <a:buFontTx/>
              <a:buNone/>
            </a:pPr>
            <a:r>
              <a:rPr lang="en-US" altLang="en-US" sz="3600">
                <a:solidFill>
                  <a:srgbClr val="000000"/>
                </a:solidFill>
                <a:latin typeface="Times New Roman" panose="02020603050405020304" pitchFamily="18" charset="0"/>
              </a:rPr>
              <a:t>4 mm</a:t>
            </a:r>
          </a:p>
        </p:txBody>
      </p:sp>
      <p:sp>
        <p:nvSpPr>
          <p:cNvPr id="7" name="Line 5"/>
          <p:cNvSpPr>
            <a:spLocks noChangeShapeType="1"/>
          </p:cNvSpPr>
          <p:nvPr/>
        </p:nvSpPr>
        <p:spPr bwMode="auto">
          <a:xfrm>
            <a:off x="3505202" y="3457576"/>
            <a:ext cx="2606675" cy="92075"/>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6"/>
          <p:cNvSpPr txBox="1">
            <a:spLocks noChangeArrowheads="1"/>
          </p:cNvSpPr>
          <p:nvPr/>
        </p:nvSpPr>
        <p:spPr bwMode="auto">
          <a:xfrm>
            <a:off x="3567114" y="5851526"/>
            <a:ext cx="5592763"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9pPr>
          </a:lstStyle>
          <a:p>
            <a:r>
              <a:rPr lang="en-US" altLang="en-US" sz="3600" dirty="0">
                <a:solidFill>
                  <a:srgbClr val="000000"/>
                </a:solidFill>
                <a:latin typeface="+mn-lt"/>
              </a:rPr>
              <a:t>10 cm Diameter, 6 cm Height</a:t>
            </a:r>
          </a:p>
        </p:txBody>
      </p:sp>
      <p:sp>
        <p:nvSpPr>
          <p:cNvPr id="9" name="Rectangle 8"/>
          <p:cNvSpPr/>
          <p:nvPr/>
        </p:nvSpPr>
        <p:spPr>
          <a:xfrm>
            <a:off x="251642" y="5727540"/>
            <a:ext cx="1883529" cy="338554"/>
          </a:xfrm>
          <a:prstGeom prst="rect">
            <a:avLst/>
          </a:prstGeom>
        </p:spPr>
        <p:txBody>
          <a:bodyPr wrap="none">
            <a:spAutoFit/>
          </a:bodyPr>
          <a:lstStyle/>
          <a:p>
            <a:r>
              <a:rPr lang="en-US" sz="1600" dirty="0" err="1" smtClean="0">
                <a:latin typeface="Calibri" panose="020F0502020204030204" pitchFamily="34" charset="0"/>
                <a:ea typeface="SimSun" panose="02010600030101010101" pitchFamily="2" charset="-122"/>
                <a:cs typeface="Arial" panose="020B0604020202020204" pitchFamily="34" charset="0"/>
              </a:rPr>
              <a:t>Forghani</a:t>
            </a:r>
            <a:r>
              <a:rPr lang="en-US" sz="1600" dirty="0" smtClean="0">
                <a:latin typeface="Calibri" panose="020F0502020204030204" pitchFamily="34" charset="0"/>
                <a:ea typeface="SimSun" panose="02010600030101010101" pitchFamily="2" charset="-122"/>
                <a:cs typeface="Arial" panose="020B0604020202020204" pitchFamily="34" charset="0"/>
              </a:rPr>
              <a:t> et al., 2017</a:t>
            </a:r>
            <a:endParaRPr lang="en-US" sz="1600" dirty="0">
              <a:latin typeface="Calibri" panose="020F0502020204030204" pitchFamily="34" charset="0"/>
            </a:endParaRPr>
          </a:p>
        </p:txBody>
      </p:sp>
      <p:sp>
        <p:nvSpPr>
          <p:cNvPr id="10" name="Oval 4"/>
          <p:cNvSpPr>
            <a:spLocks noChangeArrowheads="1"/>
          </p:cNvSpPr>
          <p:nvPr/>
        </p:nvSpPr>
        <p:spPr bwMode="auto">
          <a:xfrm>
            <a:off x="6135689" y="3330576"/>
            <a:ext cx="365125" cy="365125"/>
          </a:xfrm>
          <a:prstGeom prst="ellipse">
            <a:avLst/>
          </a:prstGeom>
          <a:solidFill>
            <a:srgbClr val="FF00CC">
              <a:alpha val="0"/>
            </a:srgbClr>
          </a:solidFill>
          <a:ln w="38160" cap="flat">
            <a:solidFill>
              <a:srgbClr val="FF00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Date Placeholder 11"/>
          <p:cNvSpPr>
            <a:spLocks noGrp="1"/>
          </p:cNvSpPr>
          <p:nvPr>
            <p:ph type="dt" sz="half" idx="10"/>
          </p:nvPr>
        </p:nvSpPr>
        <p:spPr/>
        <p:txBody>
          <a:bodyPr/>
          <a:lstStyle/>
          <a:p>
            <a:r>
              <a:rPr lang="en-US" smtClean="0"/>
              <a:t>February 2018</a:t>
            </a:r>
            <a:endParaRPr lang="en-US" dirty="0"/>
          </a:p>
        </p:txBody>
      </p:sp>
      <p:sp>
        <p:nvSpPr>
          <p:cNvPr id="13" name="Footer Placeholder 12"/>
          <p:cNvSpPr>
            <a:spLocks noGrp="1"/>
          </p:cNvSpPr>
          <p:nvPr>
            <p:ph type="ftr" sz="quarter" idx="11"/>
          </p:nvPr>
        </p:nvSpPr>
        <p:spPr/>
        <p:txBody>
          <a:bodyPr/>
          <a:lstStyle/>
          <a:p>
            <a:r>
              <a:rPr lang="en-US" smtClean="0"/>
              <a:t>Prasad ANPERC Conference: Recovery of Difficult Hydrocarbons</a:t>
            </a:r>
            <a:endParaRPr lang="en-US" dirty="0"/>
          </a:p>
        </p:txBody>
      </p:sp>
      <p:sp>
        <p:nvSpPr>
          <p:cNvPr id="14" name="Slide Number Placeholder 13"/>
          <p:cNvSpPr>
            <a:spLocks noGrp="1"/>
          </p:cNvSpPr>
          <p:nvPr>
            <p:ph type="sldNum" sz="quarter" idx="12"/>
          </p:nvPr>
        </p:nvSpPr>
        <p:spPr/>
        <p:txBody>
          <a:bodyPr/>
          <a:lstStyle/>
          <a:p>
            <a:fld id="{FC733198-011E-4E74-9CBE-D2138561C345}" type="slidenum">
              <a:rPr lang="en-US" smtClean="0"/>
              <a:pPr/>
              <a:t>26</a:t>
            </a:fld>
            <a:endParaRPr lang="en-US"/>
          </a:p>
        </p:txBody>
      </p:sp>
    </p:spTree>
    <p:extLst>
      <p:ext uri="{BB962C8B-B14F-4D97-AF65-F5344CB8AC3E}">
        <p14:creationId xmlns:p14="http://schemas.microsoft.com/office/powerpoint/2010/main" val="89268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CT Image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398" y="994715"/>
            <a:ext cx="6400800" cy="5138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2672661" y="6063741"/>
            <a:ext cx="79692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434342"/>
                </a:solidFill>
                <a:latin typeface="Arial" panose="020B0604020202020204" pitchFamily="34" charset="0"/>
                <a:ea typeface="MS PGothic" panose="020B0600070205080204" pitchFamily="34" charset="-128"/>
              </a:defRPr>
            </a:lvl9pPr>
          </a:lstStyle>
          <a:p>
            <a:pPr>
              <a:buClrTx/>
              <a:buFontTx/>
              <a:buNone/>
            </a:pPr>
            <a:r>
              <a:rPr lang="en-US" altLang="en-US" sz="2200" dirty="0">
                <a:solidFill>
                  <a:srgbClr val="0000CC"/>
                </a:solidFill>
                <a:latin typeface="+mn-lt"/>
              </a:rPr>
              <a:t>Image acquired by Ramesh </a:t>
            </a:r>
            <a:r>
              <a:rPr lang="en-US" altLang="en-US" sz="2200" dirty="0" err="1">
                <a:solidFill>
                  <a:srgbClr val="0000CC"/>
                </a:solidFill>
                <a:latin typeface="+mn-lt"/>
              </a:rPr>
              <a:t>Karki</a:t>
            </a:r>
            <a:r>
              <a:rPr lang="en-US" altLang="en-US" sz="2200" dirty="0">
                <a:solidFill>
                  <a:srgbClr val="0000CC"/>
                </a:solidFill>
                <a:latin typeface="+mn-lt"/>
              </a:rPr>
              <a:t> at CTRIC, University of Colorado  </a:t>
            </a:r>
          </a:p>
        </p:txBody>
      </p:sp>
      <p:sp>
        <p:nvSpPr>
          <p:cNvPr id="7" name="Rectangle 6"/>
          <p:cNvSpPr/>
          <p:nvPr/>
        </p:nvSpPr>
        <p:spPr>
          <a:xfrm>
            <a:off x="768477" y="5644341"/>
            <a:ext cx="1883529" cy="338554"/>
          </a:xfrm>
          <a:prstGeom prst="rect">
            <a:avLst/>
          </a:prstGeom>
        </p:spPr>
        <p:txBody>
          <a:bodyPr wrap="none">
            <a:spAutoFit/>
          </a:bodyPr>
          <a:lstStyle/>
          <a:p>
            <a:r>
              <a:rPr lang="en-US" sz="1600" dirty="0" err="1" smtClean="0">
                <a:latin typeface="Calibri" panose="020F0502020204030204" pitchFamily="34" charset="0"/>
                <a:ea typeface="SimSun" panose="02010600030101010101" pitchFamily="2" charset="-122"/>
                <a:cs typeface="Arial" panose="020B0604020202020204" pitchFamily="34" charset="0"/>
              </a:rPr>
              <a:t>Forghani</a:t>
            </a:r>
            <a:r>
              <a:rPr lang="en-US" sz="1600" dirty="0" smtClean="0">
                <a:latin typeface="Calibri" panose="020F0502020204030204" pitchFamily="34" charset="0"/>
                <a:ea typeface="SimSun" panose="02010600030101010101" pitchFamily="2" charset="-122"/>
                <a:cs typeface="Arial" panose="020B0604020202020204" pitchFamily="34" charset="0"/>
              </a:rPr>
              <a:t> et al., 2017</a:t>
            </a:r>
            <a:endParaRPr lang="en-US" sz="1600" dirty="0">
              <a:latin typeface="Calibri" panose="020F0502020204030204" pitchFamily="34" charset="0"/>
            </a:endParaRPr>
          </a:p>
        </p:txBody>
      </p:sp>
      <p:sp>
        <p:nvSpPr>
          <p:cNvPr id="8" name="Oval 4"/>
          <p:cNvSpPr>
            <a:spLocks noChangeArrowheads="1"/>
          </p:cNvSpPr>
          <p:nvPr/>
        </p:nvSpPr>
        <p:spPr bwMode="auto">
          <a:xfrm>
            <a:off x="6232773" y="2100566"/>
            <a:ext cx="228600" cy="137160"/>
          </a:xfrm>
          <a:prstGeom prst="ellipse">
            <a:avLst/>
          </a:prstGeom>
          <a:solidFill>
            <a:srgbClr val="FF00CC">
              <a:alpha val="0"/>
            </a:srgbClr>
          </a:solidFill>
          <a:ln w="38160" cap="flat">
            <a:solidFill>
              <a:srgbClr val="FF00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Rounded Rectangle 8"/>
          <p:cNvSpPr/>
          <p:nvPr/>
        </p:nvSpPr>
        <p:spPr>
          <a:xfrm rot="-120000">
            <a:off x="6301270" y="2617165"/>
            <a:ext cx="182880" cy="2407298"/>
          </a:xfrm>
          <a:prstGeom prst="roundRect">
            <a:avLst/>
          </a:prstGeom>
          <a:solidFill>
            <a:srgbClr val="FF00CC">
              <a:alpha val="21000"/>
            </a:srgbClr>
          </a:solidFill>
          <a:ln w="38160" cap="flat">
            <a:solidFill>
              <a:srgbClr val="FF00CC"/>
            </a:solidFill>
            <a:round/>
            <a:headEnd/>
            <a:tailEnd/>
          </a:ln>
          <a:effectLst/>
        </p:spPr>
        <p:txBody>
          <a:bodyPr wrap="none" anchor="ctr"/>
          <a:lstStyle/>
          <a:p>
            <a:endParaRPr lang="en-US">
              <a:solidFill>
                <a:schemeClr val="tx1"/>
              </a:solidFill>
            </a:endParaRPr>
          </a:p>
        </p:txBody>
      </p:sp>
      <p:sp>
        <p:nvSpPr>
          <p:cNvPr id="11" name="Date Placeholder 10"/>
          <p:cNvSpPr>
            <a:spLocks noGrp="1"/>
          </p:cNvSpPr>
          <p:nvPr>
            <p:ph type="dt" sz="half" idx="10"/>
          </p:nvPr>
        </p:nvSpPr>
        <p:spPr/>
        <p:txBody>
          <a:bodyPr/>
          <a:lstStyle/>
          <a:p>
            <a:r>
              <a:rPr lang="en-US" smtClean="0"/>
              <a:t>February 2018</a:t>
            </a:r>
            <a:endParaRPr lang="en-US" dirty="0"/>
          </a:p>
        </p:txBody>
      </p:sp>
      <p:sp>
        <p:nvSpPr>
          <p:cNvPr id="12" name="Footer Placeholder 11"/>
          <p:cNvSpPr>
            <a:spLocks noGrp="1"/>
          </p:cNvSpPr>
          <p:nvPr>
            <p:ph type="ftr" sz="quarter" idx="11"/>
          </p:nvPr>
        </p:nvSpPr>
        <p:spPr/>
        <p:txBody>
          <a:bodyPr/>
          <a:lstStyle/>
          <a:p>
            <a:r>
              <a:rPr lang="en-US" smtClean="0"/>
              <a:t>Prasad ANPERC Conference: Recovery of Difficult Hydrocarbons</a:t>
            </a:r>
            <a:endParaRPr lang="en-US" dirty="0"/>
          </a:p>
        </p:txBody>
      </p:sp>
      <p:sp>
        <p:nvSpPr>
          <p:cNvPr id="13" name="Slide Number Placeholder 12"/>
          <p:cNvSpPr>
            <a:spLocks noGrp="1"/>
          </p:cNvSpPr>
          <p:nvPr>
            <p:ph type="sldNum" sz="quarter" idx="12"/>
          </p:nvPr>
        </p:nvSpPr>
        <p:spPr/>
        <p:txBody>
          <a:bodyPr/>
          <a:lstStyle/>
          <a:p>
            <a:fld id="{FC733198-011E-4E74-9CBE-D2138561C345}" type="slidenum">
              <a:rPr lang="en-US" smtClean="0"/>
              <a:pPr/>
              <a:t>27</a:t>
            </a:fld>
            <a:endParaRPr lang="en-US"/>
          </a:p>
        </p:txBody>
      </p:sp>
    </p:spTree>
    <p:extLst>
      <p:ext uri="{BB962C8B-B14F-4D97-AF65-F5344CB8AC3E}">
        <p14:creationId xmlns:p14="http://schemas.microsoft.com/office/powerpoint/2010/main" val="249151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Multiphysics</a:t>
            </a:r>
            <a:r>
              <a:rPr lang="en-US" dirty="0" smtClean="0"/>
              <a:t> Measurements</a:t>
            </a:r>
            <a:endParaRPr lang="en-US" dirty="0"/>
          </a:p>
        </p:txBody>
      </p:sp>
      <p:sp>
        <p:nvSpPr>
          <p:cNvPr id="13" name="Slide Number Placeholder 12"/>
          <p:cNvSpPr>
            <a:spLocks noGrp="1"/>
          </p:cNvSpPr>
          <p:nvPr>
            <p:ph type="sldNum" sz="quarter" idx="12"/>
          </p:nvPr>
        </p:nvSpPr>
        <p:spPr>
          <a:prstGeom prst="rect">
            <a:avLst/>
          </a:prstGeom>
        </p:spPr>
        <p:txBody>
          <a:bodyPr/>
          <a:lstStyle/>
          <a:p>
            <a:fld id="{FC733198-011E-4E74-9CBE-D2138561C345}" type="slidenum">
              <a:rPr lang="en-US" smtClean="0"/>
              <a:pPr/>
              <a:t>28</a:t>
            </a:fld>
            <a:endParaRPr lang="en-US"/>
          </a:p>
        </p:txBody>
      </p:sp>
      <p:grpSp>
        <p:nvGrpSpPr>
          <p:cNvPr id="4" name="Group 3"/>
          <p:cNvGrpSpPr/>
          <p:nvPr/>
        </p:nvGrpSpPr>
        <p:grpSpPr>
          <a:xfrm>
            <a:off x="192560" y="1883458"/>
            <a:ext cx="5486400" cy="3461704"/>
            <a:chOff x="192560" y="1883458"/>
            <a:chExt cx="5486400" cy="346170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60" y="1883458"/>
              <a:ext cx="5486400" cy="3375514"/>
            </a:xfrm>
            <a:prstGeom prst="rect">
              <a:avLst/>
            </a:prstGeom>
          </p:spPr>
        </p:pic>
        <p:sp>
          <p:nvSpPr>
            <p:cNvPr id="8" name="TextBox 7"/>
            <p:cNvSpPr txBox="1"/>
            <p:nvPr/>
          </p:nvSpPr>
          <p:spPr>
            <a:xfrm>
              <a:off x="3997398" y="4945052"/>
              <a:ext cx="1680653" cy="400110"/>
            </a:xfrm>
            <a:prstGeom prst="rect">
              <a:avLst/>
            </a:prstGeom>
            <a:noFill/>
          </p:spPr>
          <p:txBody>
            <a:bodyPr wrap="none" rtlCol="0">
              <a:spAutoFit/>
            </a:bodyPr>
            <a:lstStyle/>
            <a:p>
              <a:r>
                <a:rPr lang="en-US" sz="2000" dirty="0" err="1" smtClean="0"/>
                <a:t>Panfiloff</a:t>
              </a:r>
              <a:r>
                <a:rPr lang="en-US" sz="2000" dirty="0" smtClean="0"/>
                <a:t>, 2016</a:t>
              </a:r>
              <a:endParaRPr lang="en-US" sz="2000" dirty="0"/>
            </a:p>
          </p:txBody>
        </p:sp>
      </p:grpSp>
      <p:grpSp>
        <p:nvGrpSpPr>
          <p:cNvPr id="3" name="Group 2"/>
          <p:cNvGrpSpPr/>
          <p:nvPr/>
        </p:nvGrpSpPr>
        <p:grpSpPr>
          <a:xfrm>
            <a:off x="6479060" y="1953852"/>
            <a:ext cx="5565034" cy="3320916"/>
            <a:chOff x="6479060" y="2024246"/>
            <a:chExt cx="5565034" cy="3320916"/>
          </a:xfrm>
        </p:grpSpPr>
        <p:pic>
          <p:nvPicPr>
            <p:cNvPr id="9" name="Picture 8"/>
            <p:cNvPicPr>
              <a:picLocks noChangeAspect="1"/>
            </p:cNvPicPr>
            <p:nvPr/>
          </p:nvPicPr>
          <p:blipFill>
            <a:blip r:embed="rId4"/>
            <a:stretch>
              <a:fillRect/>
            </a:stretch>
          </p:blipFill>
          <p:spPr>
            <a:xfrm>
              <a:off x="6557694" y="2024246"/>
              <a:ext cx="5486400" cy="3234726"/>
            </a:xfrm>
            <a:prstGeom prst="rect">
              <a:avLst/>
            </a:prstGeom>
          </p:spPr>
        </p:pic>
        <p:sp>
          <p:nvSpPr>
            <p:cNvPr id="10" name="TextBox 9"/>
            <p:cNvSpPr txBox="1"/>
            <p:nvPr/>
          </p:nvSpPr>
          <p:spPr>
            <a:xfrm>
              <a:off x="6479060" y="4945052"/>
              <a:ext cx="1697644" cy="400110"/>
            </a:xfrm>
            <a:prstGeom prst="rect">
              <a:avLst/>
            </a:prstGeom>
            <a:noFill/>
          </p:spPr>
          <p:txBody>
            <a:bodyPr wrap="none" rtlCol="0">
              <a:spAutoFit/>
            </a:bodyPr>
            <a:lstStyle/>
            <a:p>
              <a:r>
                <a:rPr lang="en-US" sz="2000" dirty="0" err="1" smtClean="0"/>
                <a:t>Hasanov</a:t>
              </a:r>
              <a:r>
                <a:rPr lang="en-US" sz="2000" dirty="0" smtClean="0"/>
                <a:t>, 2015</a:t>
              </a:r>
              <a:endParaRPr lang="en-US" sz="2000" dirty="0"/>
            </a:p>
          </p:txBody>
        </p:sp>
      </p:grpSp>
      <p:sp>
        <p:nvSpPr>
          <p:cNvPr id="14"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5"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273311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Discrepancy in Estimation of Young’s </a:t>
            </a:r>
            <a:r>
              <a:rPr lang="en-US" dirty="0" smtClean="0"/>
              <a:t>Modulus</a:t>
            </a:r>
            <a:endParaRPr lang="en-US" dirty="0"/>
          </a:p>
        </p:txBody>
      </p:sp>
      <p:sp>
        <p:nvSpPr>
          <p:cNvPr id="5" name="Slide Number Placeholder 4"/>
          <p:cNvSpPr>
            <a:spLocks noGrp="1"/>
          </p:cNvSpPr>
          <p:nvPr>
            <p:ph type="sldNum" sz="quarter" idx="12"/>
          </p:nvPr>
        </p:nvSpPr>
        <p:spPr>
          <a:prstGeom prst="rect">
            <a:avLst/>
          </a:prstGeom>
        </p:spPr>
        <p:txBody>
          <a:bodyPr/>
          <a:lstStyle/>
          <a:p>
            <a:fld id="{FC733198-011E-4E74-9CBE-D2138561C345}" type="slidenum">
              <a:rPr lang="en-US" smtClean="0"/>
              <a:pPr/>
              <a:t>29</a:t>
            </a:fld>
            <a:endParaRPr lang="en-US"/>
          </a:p>
        </p:txBody>
      </p:sp>
      <p:sp>
        <p:nvSpPr>
          <p:cNvPr id="7" name="Content Placeholder 2"/>
          <p:cNvSpPr txBox="1">
            <a:spLocks/>
          </p:cNvSpPr>
          <p:nvPr/>
        </p:nvSpPr>
        <p:spPr>
          <a:xfrm>
            <a:off x="7567918" y="1089438"/>
            <a:ext cx="4002668" cy="492252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200" u="sng" kern="0" dirty="0"/>
              <a:t>Vernik et al. </a:t>
            </a:r>
            <a:r>
              <a:rPr lang="en-US" sz="2200" u="sng" kern="0" dirty="0" smtClean="0"/>
              <a:t>(1992; 1997</a:t>
            </a:r>
            <a:r>
              <a:rPr lang="en-US" sz="2200" u="sng" kern="0" dirty="0"/>
              <a:t>)</a:t>
            </a:r>
          </a:p>
          <a:p>
            <a:r>
              <a:rPr lang="en-US" sz="2200" kern="0" dirty="0"/>
              <a:t>Niobrara</a:t>
            </a:r>
          </a:p>
          <a:p>
            <a:r>
              <a:rPr lang="en-US" sz="2200" kern="0" dirty="0"/>
              <a:t>Bakken</a:t>
            </a:r>
          </a:p>
          <a:p>
            <a:r>
              <a:rPr lang="en-US" sz="2200" kern="0" dirty="0"/>
              <a:t>Bazhenov</a:t>
            </a:r>
          </a:p>
          <a:p>
            <a:r>
              <a:rPr lang="en-US" sz="2200" kern="0" dirty="0"/>
              <a:t>North Sea</a:t>
            </a:r>
          </a:p>
          <a:p>
            <a:r>
              <a:rPr lang="en-US" sz="2200" kern="0" dirty="0" err="1"/>
              <a:t>Lockatong</a:t>
            </a:r>
            <a:endParaRPr lang="en-US" sz="2200" kern="0" dirty="0"/>
          </a:p>
          <a:p>
            <a:pPr marL="0" indent="0">
              <a:buNone/>
            </a:pPr>
            <a:r>
              <a:rPr lang="en-US" sz="2200" u="sng" kern="0" dirty="0"/>
              <a:t>Hornby, 1998</a:t>
            </a:r>
          </a:p>
          <a:p>
            <a:r>
              <a:rPr lang="en-US" sz="2200" kern="0" dirty="0"/>
              <a:t>Kimmeridge Shale</a:t>
            </a:r>
          </a:p>
          <a:p>
            <a:r>
              <a:rPr lang="en-US" sz="2200" kern="0" dirty="0"/>
              <a:t>Jurassic North Sea Shale</a:t>
            </a:r>
          </a:p>
          <a:p>
            <a:pPr marL="0" indent="0">
              <a:buNone/>
            </a:pPr>
            <a:r>
              <a:rPr lang="en-US" sz="2200" u="sng" kern="0" dirty="0"/>
              <a:t>Dewhurst, 2011</a:t>
            </a:r>
          </a:p>
          <a:p>
            <a:r>
              <a:rPr lang="en-US" sz="2200" kern="0" dirty="0"/>
              <a:t>Norwegian Sea Shale</a:t>
            </a:r>
          </a:p>
          <a:p>
            <a:pPr marL="0" indent="0">
              <a:buNone/>
            </a:pPr>
            <a:r>
              <a:rPr lang="en-US" sz="2200" u="sng" kern="0" dirty="0" err="1" smtClean="0"/>
              <a:t>Panfiloff</a:t>
            </a:r>
            <a:r>
              <a:rPr lang="en-US" sz="2200" u="sng" kern="0" dirty="0" smtClean="0"/>
              <a:t>, 2016</a:t>
            </a:r>
            <a:endParaRPr lang="en-US" sz="2200" u="sng" kern="0" dirty="0"/>
          </a:p>
          <a:p>
            <a:r>
              <a:rPr lang="en-US" sz="2200" kern="0" dirty="0" smtClean="0"/>
              <a:t>Niobrara</a:t>
            </a:r>
            <a:endParaRPr lang="en-US" sz="2200" kern="0" dirty="0"/>
          </a:p>
          <a:p>
            <a:pPr marL="0" indent="0">
              <a:buNone/>
            </a:pPr>
            <a:endParaRPr lang="en-US" sz="2200" kern="0" dirty="0"/>
          </a:p>
          <a:p>
            <a:endParaRPr lang="en-US" sz="2200" kern="0" dirty="0"/>
          </a:p>
          <a:p>
            <a:endParaRPr lang="en-US" sz="2200" kern="0" dirty="0"/>
          </a:p>
          <a:p>
            <a:pPr marL="0" indent="0">
              <a:buNone/>
            </a:pPr>
            <a:endParaRPr lang="en-US" sz="2200" kern="0"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655"/>
          <a:stretch/>
        </p:blipFill>
        <p:spPr>
          <a:xfrm>
            <a:off x="1126817" y="957680"/>
            <a:ext cx="6137978" cy="5343694"/>
          </a:xfrm>
          <a:prstGeom prst="rect">
            <a:avLst/>
          </a:prstGeom>
        </p:spPr>
      </p:pic>
      <p:sp>
        <p:nvSpPr>
          <p:cNvPr id="10"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1"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12" name="TextBox 11"/>
          <p:cNvSpPr txBox="1"/>
          <p:nvPr/>
        </p:nvSpPr>
        <p:spPr>
          <a:xfrm>
            <a:off x="10436309" y="6123032"/>
            <a:ext cx="1708869" cy="338554"/>
          </a:xfrm>
          <a:prstGeom prst="rect">
            <a:avLst/>
          </a:prstGeom>
          <a:noFill/>
        </p:spPr>
        <p:txBody>
          <a:bodyPr wrap="square" rtlCol="0">
            <a:spAutoFit/>
          </a:bodyPr>
          <a:lstStyle/>
          <a:p>
            <a:pPr algn="r"/>
            <a:r>
              <a:rPr lang="en-US" sz="1600" i="1" dirty="0" err="1" smtClean="0">
                <a:latin typeface="Calibri" panose="020F0502020204030204" pitchFamily="34" charset="0"/>
              </a:rPr>
              <a:t>Panfiloff</a:t>
            </a:r>
            <a:r>
              <a:rPr lang="en-US" sz="1600" i="1" dirty="0" smtClean="0">
                <a:latin typeface="Calibri" panose="020F0502020204030204" pitchFamily="34" charset="0"/>
              </a:rPr>
              <a:t>, 2016</a:t>
            </a:r>
            <a:endParaRPr lang="en-US" sz="1600" i="1" dirty="0">
              <a:latin typeface="Calibri" panose="020F0502020204030204" pitchFamily="34" charset="0"/>
            </a:endParaRPr>
          </a:p>
        </p:txBody>
      </p:sp>
    </p:spTree>
    <p:extLst>
      <p:ext uri="{BB962C8B-B14F-4D97-AF65-F5344CB8AC3E}">
        <p14:creationId xmlns:p14="http://schemas.microsoft.com/office/powerpoint/2010/main" val="274054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Simultaneous acoustic and electrical anisotropy</a:t>
            </a:r>
            <a:endParaRPr lang="en-US" sz="3600" dirty="0"/>
          </a:p>
        </p:txBody>
      </p:sp>
      <p:sp>
        <p:nvSpPr>
          <p:cNvPr id="3" name="Text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FC733198-011E-4E74-9CBE-D2138561C345}" type="slidenum">
              <a:rPr lang="en-US" smtClean="0"/>
              <a:pPr/>
              <a:t>3</a:t>
            </a:fld>
            <a:endParaRPr lang="en-US"/>
          </a:p>
        </p:txBody>
      </p:sp>
      <p:sp>
        <p:nvSpPr>
          <p:cNvPr id="7"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8"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1523177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Joint Inversion of Acoustic and Electrical Properties</a:t>
            </a:r>
            <a:endParaRPr lang="en-US" dirty="0"/>
          </a:p>
        </p:txBody>
      </p:sp>
      <p:grpSp>
        <p:nvGrpSpPr>
          <p:cNvPr id="2" name="Group 1"/>
          <p:cNvGrpSpPr/>
          <p:nvPr/>
        </p:nvGrpSpPr>
        <p:grpSpPr>
          <a:xfrm>
            <a:off x="656486" y="941564"/>
            <a:ext cx="11405970" cy="5342004"/>
            <a:chOff x="211788" y="994715"/>
            <a:chExt cx="11768424" cy="5511760"/>
          </a:xfrm>
        </p:grpSpPr>
        <p:pic>
          <p:nvPicPr>
            <p:cNvPr id="5" name="Picture 4"/>
            <p:cNvPicPr>
              <a:picLocks noChangeAspect="1"/>
            </p:cNvPicPr>
            <p:nvPr/>
          </p:nvPicPr>
          <p:blipFill rotWithShape="1">
            <a:blip r:embed="rId3"/>
            <a:srcRect t="1639" b="21087"/>
            <a:stretch/>
          </p:blipFill>
          <p:spPr>
            <a:xfrm>
              <a:off x="211788" y="994715"/>
              <a:ext cx="11768424" cy="4543443"/>
            </a:xfrm>
            <a:prstGeom prst="rect">
              <a:avLst/>
            </a:prstGeom>
          </p:spPr>
        </p:pic>
        <p:sp>
          <p:nvSpPr>
            <p:cNvPr id="12" name="TextBox 11"/>
            <p:cNvSpPr txBox="1"/>
            <p:nvPr/>
          </p:nvSpPr>
          <p:spPr>
            <a:xfrm>
              <a:off x="4480443" y="1649242"/>
              <a:ext cx="463591" cy="369332"/>
            </a:xfrm>
            <a:prstGeom prst="rect">
              <a:avLst/>
            </a:prstGeom>
            <a:noFill/>
          </p:spPr>
          <p:txBody>
            <a:bodyPr wrap="square" rtlCol="0">
              <a:spAutoFit/>
            </a:bodyPr>
            <a:lstStyle/>
            <a:p>
              <a:r>
                <a:rPr lang="en-US" dirty="0" err="1" smtClean="0">
                  <a:latin typeface="Calibri" panose="020F0502020204030204" pitchFamily="34" charset="0"/>
                </a:rPr>
                <a:t>Vp</a:t>
              </a:r>
              <a:endParaRPr lang="en-US" dirty="0">
                <a:latin typeface="Calibri" panose="020F0502020204030204" pitchFamily="34" charset="0"/>
              </a:endParaRPr>
            </a:p>
          </p:txBody>
        </p:sp>
        <p:sp>
          <p:nvSpPr>
            <p:cNvPr id="13" name="TextBox 12"/>
            <p:cNvSpPr txBox="1"/>
            <p:nvPr/>
          </p:nvSpPr>
          <p:spPr>
            <a:xfrm>
              <a:off x="6829046" y="1649242"/>
              <a:ext cx="463591" cy="369332"/>
            </a:xfrm>
            <a:prstGeom prst="rect">
              <a:avLst/>
            </a:prstGeom>
            <a:noFill/>
          </p:spPr>
          <p:txBody>
            <a:bodyPr wrap="square" rtlCol="0">
              <a:spAutoFit/>
            </a:bodyPr>
            <a:lstStyle/>
            <a:p>
              <a:r>
                <a:rPr lang="en-US" dirty="0" smtClean="0">
                  <a:latin typeface="Calibri" panose="020F0502020204030204" pitchFamily="34" charset="0"/>
                </a:rPr>
                <a:t>Vs</a:t>
              </a:r>
              <a:endParaRPr lang="en-US" dirty="0">
                <a:latin typeface="Calibri" panose="020F0502020204030204" pitchFamily="34" charset="0"/>
              </a:endParaRPr>
            </a:p>
          </p:txBody>
        </p:sp>
        <p:sp>
          <p:nvSpPr>
            <p:cNvPr id="14" name="TextBox 13"/>
            <p:cNvSpPr txBox="1"/>
            <p:nvPr/>
          </p:nvSpPr>
          <p:spPr>
            <a:xfrm>
              <a:off x="9040484" y="1649242"/>
              <a:ext cx="573659" cy="369332"/>
            </a:xfrm>
            <a:prstGeom prst="rect">
              <a:avLst/>
            </a:prstGeom>
            <a:noFill/>
          </p:spPr>
          <p:txBody>
            <a:bodyPr wrap="square" rtlCol="0">
              <a:spAutoFit/>
            </a:bodyPr>
            <a:lstStyle/>
            <a:p>
              <a:r>
                <a:rPr lang="en-US" dirty="0" smtClean="0">
                  <a:latin typeface="Calibri" panose="020F0502020204030204" pitchFamily="34" charset="0"/>
                </a:rPr>
                <a:t>Phi</a:t>
              </a:r>
              <a:endParaRPr lang="en-US" dirty="0">
                <a:latin typeface="Calibri" panose="020F0502020204030204" pitchFamily="34" charset="0"/>
              </a:endParaRPr>
            </a:p>
          </p:txBody>
        </p:sp>
        <p:sp>
          <p:nvSpPr>
            <p:cNvPr id="15" name="TextBox 14"/>
            <p:cNvSpPr txBox="1"/>
            <p:nvPr/>
          </p:nvSpPr>
          <p:spPr>
            <a:xfrm>
              <a:off x="11369297" y="1649242"/>
              <a:ext cx="463591" cy="369332"/>
            </a:xfrm>
            <a:prstGeom prst="rect">
              <a:avLst/>
            </a:prstGeom>
            <a:noFill/>
          </p:spPr>
          <p:txBody>
            <a:bodyPr wrap="square" rtlCol="0">
              <a:spAutoFit/>
            </a:bodyPr>
            <a:lstStyle/>
            <a:p>
              <a:r>
                <a:rPr lang="en-US" dirty="0" smtClean="0">
                  <a:latin typeface="Calibri" panose="020F0502020204030204" pitchFamily="34" charset="0"/>
                </a:rPr>
                <a:t>AR</a:t>
              </a:r>
              <a:endParaRPr lang="en-US" dirty="0">
                <a:latin typeface="Calibri" panose="020F0502020204030204" pitchFamily="34" charset="0"/>
              </a:endParaRPr>
            </a:p>
          </p:txBody>
        </p:sp>
        <p:sp>
          <p:nvSpPr>
            <p:cNvPr id="16" name="TextBox 15"/>
            <p:cNvSpPr txBox="1"/>
            <p:nvPr/>
          </p:nvSpPr>
          <p:spPr>
            <a:xfrm>
              <a:off x="2234701" y="1649242"/>
              <a:ext cx="463591" cy="369332"/>
            </a:xfrm>
            <a:prstGeom prst="rect">
              <a:avLst/>
            </a:prstGeom>
            <a:noFill/>
          </p:spPr>
          <p:txBody>
            <a:bodyPr wrap="square" rtlCol="0">
              <a:spAutoFit/>
            </a:bodyPr>
            <a:lstStyle/>
            <a:p>
              <a:r>
                <a:rPr lang="en-US" dirty="0" err="1" smtClean="0">
                  <a:latin typeface="Calibri" panose="020F0502020204030204" pitchFamily="34" charset="0"/>
                </a:rPr>
                <a:t>Rt</a:t>
              </a:r>
              <a:endParaRPr lang="en-US" dirty="0">
                <a:latin typeface="Calibri" panose="020F0502020204030204" pitchFamily="34" charset="0"/>
              </a:endParaRPr>
            </a:p>
          </p:txBody>
        </p:sp>
        <p:sp>
          <p:nvSpPr>
            <p:cNvPr id="17" name="Rectangle 16"/>
            <p:cNvSpPr/>
            <p:nvPr/>
          </p:nvSpPr>
          <p:spPr>
            <a:xfrm>
              <a:off x="211788" y="3387305"/>
              <a:ext cx="11768424" cy="3119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217039" y="5903117"/>
              <a:ext cx="1763173" cy="603358"/>
            </a:xfrm>
            <a:prstGeom prst="rect">
              <a:avLst/>
            </a:prstGeom>
            <a:solidFill>
              <a:schemeClr val="bg1"/>
            </a:solidFill>
          </p:spPr>
          <p:txBody>
            <a:bodyPr wrap="square" rtlCol="0">
              <a:spAutoFit/>
            </a:bodyPr>
            <a:lstStyle/>
            <a:p>
              <a:pPr algn="r"/>
              <a:r>
                <a:rPr lang="en-US" sz="1600" i="1" dirty="0" smtClean="0">
                  <a:latin typeface="Calibri" panose="020F0502020204030204" pitchFamily="34" charset="0"/>
                </a:rPr>
                <a:t>Mao and Prasad (in preparation)</a:t>
              </a:r>
              <a:endParaRPr lang="en-US" sz="1600" i="1" dirty="0">
                <a:latin typeface="Calibri" panose="020F0502020204030204" pitchFamily="34" charset="0"/>
              </a:endParaRPr>
            </a:p>
          </p:txBody>
        </p:sp>
      </p:grpSp>
      <p:sp>
        <p:nvSpPr>
          <p:cNvPr id="10" name="TextBox 9"/>
          <p:cNvSpPr txBox="1"/>
          <p:nvPr/>
        </p:nvSpPr>
        <p:spPr>
          <a:xfrm>
            <a:off x="3440867" y="4484876"/>
            <a:ext cx="5837207" cy="1569660"/>
          </a:xfrm>
          <a:prstGeom prst="rect">
            <a:avLst/>
          </a:prstGeom>
          <a:noFill/>
        </p:spPr>
        <p:txBody>
          <a:bodyPr wrap="square" rtlCol="0">
            <a:spAutoFit/>
          </a:bodyPr>
          <a:lstStyle/>
          <a:p>
            <a:r>
              <a:rPr lang="en-US" sz="2400" dirty="0" smtClean="0">
                <a:solidFill>
                  <a:srgbClr val="FF0000"/>
                </a:solidFill>
                <a:latin typeface="Calibri" panose="020F0502020204030204" pitchFamily="34" charset="0"/>
              </a:rPr>
              <a:t>Resistivity can be matched by joint inversion</a:t>
            </a:r>
          </a:p>
          <a:p>
            <a:endParaRPr lang="en-US" sz="2400" dirty="0" smtClean="0">
              <a:solidFill>
                <a:srgbClr val="FF0000"/>
              </a:solidFill>
              <a:latin typeface="Calibri" panose="020F0502020204030204" pitchFamily="34" charset="0"/>
            </a:endParaRPr>
          </a:p>
          <a:p>
            <a:r>
              <a:rPr lang="en-US" sz="2400" dirty="0" smtClean="0">
                <a:solidFill>
                  <a:srgbClr val="FF0000"/>
                </a:solidFill>
                <a:latin typeface="Calibri" panose="020F0502020204030204" pitchFamily="34" charset="0"/>
              </a:rPr>
              <a:t>However, the porosity reduction required </a:t>
            </a:r>
            <a:r>
              <a:rPr lang="en-US" sz="2400" dirty="0">
                <a:solidFill>
                  <a:srgbClr val="FF0000"/>
                </a:solidFill>
                <a:latin typeface="Calibri" panose="020F0502020204030204" pitchFamily="34" charset="0"/>
              </a:rPr>
              <a:t>for a velocity match is too high </a:t>
            </a:r>
          </a:p>
        </p:txBody>
      </p:sp>
      <p:pic>
        <p:nvPicPr>
          <p:cNvPr id="27" name="Picture 26"/>
          <p:cNvPicPr>
            <a:picLocks noChangeAspect="1"/>
          </p:cNvPicPr>
          <p:nvPr/>
        </p:nvPicPr>
        <p:blipFill rotWithShape="1">
          <a:blip r:embed="rId3"/>
          <a:srcRect t="78307" b="2995"/>
          <a:stretch/>
        </p:blipFill>
        <p:spPr>
          <a:xfrm>
            <a:off x="656486" y="3280954"/>
            <a:ext cx="11405970" cy="1065532"/>
          </a:xfrm>
          <a:prstGeom prst="rect">
            <a:avLst/>
          </a:prstGeom>
        </p:spPr>
      </p:pic>
      <p:sp>
        <p:nvSpPr>
          <p:cNvPr id="28"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29"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30" name="Slide Number Placeholder 18"/>
          <p:cNvSpPr>
            <a:spLocks noGrp="1"/>
          </p:cNvSpPr>
          <p:nvPr>
            <p:ph type="sldNum" sz="quarter" idx="12"/>
          </p:nvPr>
        </p:nvSpPr>
        <p:spPr>
          <a:xfrm>
            <a:off x="11684000" y="6461280"/>
            <a:ext cx="457200" cy="365125"/>
          </a:xfrm>
        </p:spPr>
        <p:txBody>
          <a:bodyPr/>
          <a:lstStyle/>
          <a:p>
            <a:fld id="{FC733198-011E-4E74-9CBE-D2138561C345}" type="slidenum">
              <a:rPr lang="en-US" smtClean="0"/>
              <a:pPr/>
              <a:t>4</a:t>
            </a:fld>
            <a:endParaRPr lang="en-US" dirty="0"/>
          </a:p>
        </p:txBody>
      </p:sp>
    </p:spTree>
    <p:extLst>
      <p:ext uri="{BB962C8B-B14F-4D97-AF65-F5344CB8AC3E}">
        <p14:creationId xmlns:p14="http://schemas.microsoft.com/office/powerpoint/2010/main" val="20945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Cyclic stress and </a:t>
            </a:r>
            <a:r>
              <a:rPr lang="en-US" sz="3600" dirty="0" err="1" smtClean="0"/>
              <a:t>poroelastic</a:t>
            </a:r>
            <a:r>
              <a:rPr lang="en-US" sz="3600" dirty="0" smtClean="0"/>
              <a:t> parameters</a:t>
            </a:r>
            <a:endParaRPr lang="en-US" sz="3600" dirty="0"/>
          </a:p>
        </p:txBody>
      </p:sp>
      <p:sp>
        <p:nvSpPr>
          <p:cNvPr id="3" name="Text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FC733198-011E-4E74-9CBE-D2138561C345}" type="slidenum">
              <a:rPr lang="en-US" smtClean="0"/>
              <a:pPr/>
              <a:t>5</a:t>
            </a:fld>
            <a:endParaRPr lang="en-US"/>
          </a:p>
        </p:txBody>
      </p:sp>
      <p:sp>
        <p:nvSpPr>
          <p:cNvPr id="7"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8"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3684722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Hysteresis in Rock Properties</a:t>
            </a:r>
            <a:endParaRPr lang="en-US" cap="all"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772" y="1407894"/>
            <a:ext cx="3866739" cy="3657600"/>
          </a:xfrm>
          <a:prstGeom prst="rect">
            <a:avLst/>
          </a:prstGeom>
        </p:spPr>
      </p:pic>
      <p:pic>
        <p:nvPicPr>
          <p:cNvPr id="6" name="Content Placeholder 4"/>
          <p:cNvPicPr>
            <a:picLocks noGrp="1" noChangeAspect="1"/>
          </p:cNvPicPr>
          <p:nvPr/>
        </p:nvPicPr>
        <p:blipFill rotWithShape="1">
          <a:blip r:embed="rId4">
            <a:extLst>
              <a:ext uri="{28A0092B-C50C-407E-A947-70E740481C1C}">
                <a14:useLocalDpi xmlns:a14="http://schemas.microsoft.com/office/drawing/2010/main" val="0"/>
              </a:ext>
            </a:extLst>
          </a:blip>
          <a:srcRect l="4993" t="4846" r="8127" b="765"/>
          <a:stretch/>
        </p:blipFill>
        <p:spPr>
          <a:xfrm>
            <a:off x="7108635" y="1407894"/>
            <a:ext cx="4488872" cy="3657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26" y="1245605"/>
            <a:ext cx="2516095" cy="2601872"/>
          </a:xfrm>
          <a:prstGeom prst="rect">
            <a:avLst/>
          </a:prstGeom>
          <a:ln>
            <a:solidFill>
              <a:srgbClr val="FF0000"/>
            </a:solidFill>
          </a:ln>
        </p:spPr>
      </p:pic>
      <p:pic>
        <p:nvPicPr>
          <p:cNvPr id="8"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626" y="3896905"/>
            <a:ext cx="2516095" cy="2580544"/>
          </a:xfrm>
          <a:prstGeom prst="rect">
            <a:avLst/>
          </a:prstGeom>
          <a:ln>
            <a:solidFill>
              <a:srgbClr val="0070C0"/>
            </a:solidFill>
          </a:ln>
        </p:spPr>
      </p:pic>
      <p:cxnSp>
        <p:nvCxnSpPr>
          <p:cNvPr id="10" name="Straight Arrow Connector 9"/>
          <p:cNvCxnSpPr>
            <a:endCxn id="8" idx="3"/>
          </p:cNvCxnSpPr>
          <p:nvPr/>
        </p:nvCxnSpPr>
        <p:spPr>
          <a:xfrm flipH="1">
            <a:off x="3022721" y="4249102"/>
            <a:ext cx="726580" cy="93807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3"/>
          </p:cNvCxnSpPr>
          <p:nvPr/>
        </p:nvCxnSpPr>
        <p:spPr>
          <a:xfrm flipH="1" flipV="1">
            <a:off x="3022721" y="2546541"/>
            <a:ext cx="726580" cy="3901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003357" y="4166817"/>
            <a:ext cx="5611532" cy="8228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003357" y="2060714"/>
            <a:ext cx="6870052" cy="8759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979389" y="5620980"/>
            <a:ext cx="3212611" cy="830997"/>
          </a:xfrm>
          <a:prstGeom prst="rect">
            <a:avLst/>
          </a:prstGeom>
        </p:spPr>
        <p:txBody>
          <a:bodyPr wrap="none">
            <a:spAutoFit/>
          </a:bodyPr>
          <a:lstStyle/>
          <a:p>
            <a:pPr algn="r"/>
            <a:r>
              <a:rPr lang="en-US" sz="1600" i="1" dirty="0" smtClean="0">
                <a:latin typeface="Calibri" panose="020F0502020204030204" pitchFamily="34" charset="0"/>
                <a:ea typeface="SimSun" panose="02010600030101010101" pitchFamily="2" charset="-122"/>
                <a:cs typeface="Arial" panose="020B0604020202020204" pitchFamily="34" charset="0"/>
              </a:rPr>
              <a:t>Modulus measurements by </a:t>
            </a:r>
            <a:r>
              <a:rPr lang="en-US" sz="1600" i="1" dirty="0" err="1" smtClean="0">
                <a:latin typeface="Calibri" panose="020F0502020204030204" pitchFamily="34" charset="0"/>
                <a:ea typeface="SimSun" panose="02010600030101010101" pitchFamily="2" charset="-122"/>
                <a:cs typeface="Arial" panose="020B0604020202020204" pitchFamily="34" charset="0"/>
              </a:rPr>
              <a:t>Hasanov</a:t>
            </a:r>
            <a:endParaRPr lang="en-US" sz="1600" i="1" dirty="0">
              <a:latin typeface="Calibri" panose="020F0502020204030204" pitchFamily="34" charset="0"/>
            </a:endParaRPr>
          </a:p>
          <a:p>
            <a:pPr algn="r"/>
            <a:r>
              <a:rPr lang="en-US" sz="1600" i="1" dirty="0" smtClean="0">
                <a:latin typeface="Calibri" panose="020F0502020204030204" pitchFamily="34" charset="0"/>
                <a:ea typeface="SimSun" panose="02010600030101010101" pitchFamily="2" charset="-122"/>
                <a:cs typeface="Arial" panose="020B0604020202020204" pitchFamily="34" charset="0"/>
              </a:rPr>
              <a:t>CT Images by Schindler</a:t>
            </a:r>
          </a:p>
          <a:p>
            <a:pPr algn="r"/>
            <a:r>
              <a:rPr lang="en-US" sz="1600" i="1" dirty="0" smtClean="0">
                <a:latin typeface="Calibri" panose="020F0502020204030204" pitchFamily="34" charset="0"/>
                <a:ea typeface="SimSun" panose="02010600030101010101" pitchFamily="2" charset="-122"/>
                <a:cs typeface="Arial" panose="020B0604020202020204" pitchFamily="34" charset="0"/>
              </a:rPr>
              <a:t>NMR T2 relaxations by </a:t>
            </a:r>
            <a:r>
              <a:rPr lang="en-US" sz="1600" i="1" dirty="0" err="1" smtClean="0">
                <a:latin typeface="Calibri" panose="020F0502020204030204" pitchFamily="34" charset="0"/>
                <a:ea typeface="SimSun" panose="02010600030101010101" pitchFamily="2" charset="-122"/>
                <a:cs typeface="Arial" panose="020B0604020202020204" pitchFamily="34" charset="0"/>
              </a:rPr>
              <a:t>Livo</a:t>
            </a:r>
            <a:endParaRPr lang="en-US" sz="1600" i="1" dirty="0" smtClean="0">
              <a:latin typeface="Calibri" panose="020F0502020204030204" pitchFamily="34" charset="0"/>
              <a:ea typeface="SimSun" panose="02010600030101010101" pitchFamily="2" charset="-122"/>
              <a:cs typeface="Arial" panose="020B0604020202020204" pitchFamily="34" charset="0"/>
            </a:endParaRPr>
          </a:p>
        </p:txBody>
      </p:sp>
      <p:sp>
        <p:nvSpPr>
          <p:cNvPr id="19" name="Slide Number Placeholder 18"/>
          <p:cNvSpPr>
            <a:spLocks noGrp="1"/>
          </p:cNvSpPr>
          <p:nvPr>
            <p:ph type="sldNum" sz="quarter" idx="12"/>
          </p:nvPr>
        </p:nvSpPr>
        <p:spPr/>
        <p:txBody>
          <a:bodyPr/>
          <a:lstStyle/>
          <a:p>
            <a:fld id="{FC733198-011E-4E74-9CBE-D2138561C345}" type="slidenum">
              <a:rPr lang="en-US" smtClean="0"/>
              <a:pPr/>
              <a:t>6</a:t>
            </a:fld>
            <a:endParaRPr lang="en-US" dirty="0"/>
          </a:p>
        </p:txBody>
      </p:sp>
      <p:sp>
        <p:nvSpPr>
          <p:cNvPr id="21"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22"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27105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 Scale Changes</a:t>
            </a: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pPr/>
              <a:t>7</a:t>
            </a:fld>
            <a:endParaRPr lang="en-US"/>
          </a:p>
        </p:txBody>
      </p:sp>
      <p:pic>
        <p:nvPicPr>
          <p:cNvPr id="6" name="Picture 5"/>
          <p:cNvPicPr>
            <a:picLocks noChangeAspect="1"/>
          </p:cNvPicPr>
          <p:nvPr/>
        </p:nvPicPr>
        <p:blipFill>
          <a:blip r:embed="rId3"/>
          <a:stretch>
            <a:fillRect/>
          </a:stretch>
        </p:blipFill>
        <p:spPr>
          <a:xfrm>
            <a:off x="1212888" y="954988"/>
            <a:ext cx="9591611" cy="5461629"/>
          </a:xfrm>
          <a:prstGeom prst="rect">
            <a:avLst/>
          </a:prstGeom>
        </p:spPr>
      </p:pic>
      <p:sp>
        <p:nvSpPr>
          <p:cNvPr id="9"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10"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11" name="TextBox 10"/>
          <p:cNvSpPr txBox="1"/>
          <p:nvPr/>
        </p:nvSpPr>
        <p:spPr>
          <a:xfrm>
            <a:off x="9485195" y="6123032"/>
            <a:ext cx="2659984" cy="338554"/>
          </a:xfrm>
          <a:prstGeom prst="rect">
            <a:avLst/>
          </a:prstGeom>
          <a:noFill/>
        </p:spPr>
        <p:txBody>
          <a:bodyPr wrap="square" rtlCol="0">
            <a:spAutoFit/>
          </a:bodyPr>
          <a:lstStyle/>
          <a:p>
            <a:pPr algn="r"/>
            <a:r>
              <a:rPr lang="en-US" sz="1600" i="1" dirty="0" smtClean="0">
                <a:latin typeface="Calibri" panose="020F0502020204030204" pitchFamily="34" charset="0"/>
              </a:rPr>
              <a:t>Schindler &amp; Prasad, TBD</a:t>
            </a:r>
            <a:endParaRPr lang="en-US" sz="1600" i="1" dirty="0">
              <a:latin typeface="Calibri" panose="020F0502020204030204" pitchFamily="34" charset="0"/>
            </a:endParaRPr>
          </a:p>
        </p:txBody>
      </p:sp>
    </p:spTree>
    <p:extLst>
      <p:ext uri="{BB962C8B-B14F-4D97-AF65-F5344CB8AC3E}">
        <p14:creationId xmlns:p14="http://schemas.microsoft.com/office/powerpoint/2010/main" val="1756780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Nmr</a:t>
            </a:r>
            <a:r>
              <a:rPr lang="en-US" sz="3600" dirty="0" smtClean="0"/>
              <a:t> t2 relaxations</a:t>
            </a:r>
            <a:endParaRPr lang="en-US" sz="3600" dirty="0"/>
          </a:p>
        </p:txBody>
      </p:sp>
      <p:sp>
        <p:nvSpPr>
          <p:cNvPr id="3" name="Text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FC733198-011E-4E74-9CBE-D2138561C345}" type="slidenum">
              <a:rPr lang="en-US" smtClean="0"/>
              <a:pPr/>
              <a:t>8</a:t>
            </a:fld>
            <a:endParaRPr lang="en-US"/>
          </a:p>
        </p:txBody>
      </p:sp>
      <p:sp>
        <p:nvSpPr>
          <p:cNvPr id="7"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8"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Tree>
    <p:extLst>
      <p:ext uri="{BB962C8B-B14F-4D97-AF65-F5344CB8AC3E}">
        <p14:creationId xmlns:p14="http://schemas.microsoft.com/office/powerpoint/2010/main" val="3684722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NMR </a:t>
            </a:r>
            <a:r>
              <a:rPr lang="en-US" dirty="0" smtClean="0"/>
              <a:t>T2 Relaxation Changes with Pressure</a:t>
            </a: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pPr/>
              <a:t>9</a:t>
            </a:fld>
            <a:endParaRPr lang="en-US"/>
          </a:p>
        </p:txBody>
      </p:sp>
      <p:sp>
        <p:nvSpPr>
          <p:cNvPr id="7" name="Text Box 2">
            <a:extLst>
              <a:ext uri="{FF2B5EF4-FFF2-40B4-BE49-F238E27FC236}">
                <a16:creationId xmlns="" xmlns:a16="http://schemas.microsoft.com/office/drawing/2014/main" id="{81EB65D6-B23D-46E3-A289-316078DEFEBE}"/>
              </a:ext>
            </a:extLst>
          </p:cNvPr>
          <p:cNvSpPr txBox="1">
            <a:spLocks noChangeArrowheads="1"/>
          </p:cNvSpPr>
          <p:nvPr/>
        </p:nvSpPr>
        <p:spPr bwMode="auto">
          <a:xfrm>
            <a:off x="5469949" y="3733800"/>
            <a:ext cx="384037" cy="304800"/>
          </a:xfrm>
          <a:prstGeom prst="rect">
            <a:avLst/>
          </a:prstGeom>
          <a:noFill/>
          <a:ln w="9525">
            <a:noFill/>
            <a:miter lim="800000"/>
            <a:headEnd/>
            <a:tailEnd/>
          </a:ln>
        </p:spPr>
        <p:txBody>
          <a:bodyPr rot="0" vert="horz" wrap="square" lIns="91440" tIns="45720" rIns="91440" bIns="45720" anchor="t" anchorCtr="0">
            <a:noAutofit/>
          </a:bodyPr>
          <a:lstStyle/>
          <a:p>
            <a:pPr>
              <a:lnSpc>
                <a:spcPct val="105000"/>
              </a:lnSpc>
              <a:spcAft>
                <a:spcPts val="800"/>
              </a:spcAft>
            </a:pPr>
            <a:r>
              <a:rPr lang="en-US" sz="1600" dirty="0">
                <a:solidFill>
                  <a:srgbClr val="000000"/>
                </a:solidFill>
                <a:latin typeface="Times New Roman" panose="02020603050405020304" pitchFamily="18" charset="0"/>
                <a:ea typeface="Calibri" panose="020F0502020204030204" pitchFamily="34" charset="0"/>
              </a:rPr>
              <a:t>a)</a:t>
            </a:r>
            <a:endParaRPr lang="en-US" sz="1600" dirty="0">
              <a:latin typeface="Times New Roman" panose="02020603050405020304" pitchFamily="18" charset="0"/>
              <a:ea typeface="Times New Roman" panose="02020603050405020304" pitchFamily="18" charset="0"/>
            </a:endParaRPr>
          </a:p>
        </p:txBody>
      </p:sp>
      <p:sp>
        <p:nvSpPr>
          <p:cNvPr id="8" name="Text Box 2">
            <a:extLst>
              <a:ext uri="{FF2B5EF4-FFF2-40B4-BE49-F238E27FC236}">
                <a16:creationId xmlns="" xmlns:a16="http://schemas.microsoft.com/office/drawing/2014/main" id="{A49E8EA3-5C3E-4CB1-B650-ABE146E0E543}"/>
              </a:ext>
            </a:extLst>
          </p:cNvPr>
          <p:cNvSpPr txBox="1">
            <a:spLocks noChangeArrowheads="1"/>
          </p:cNvSpPr>
          <p:nvPr/>
        </p:nvSpPr>
        <p:spPr bwMode="auto">
          <a:xfrm>
            <a:off x="9753601" y="3733800"/>
            <a:ext cx="384037" cy="304800"/>
          </a:xfrm>
          <a:prstGeom prst="rect">
            <a:avLst/>
          </a:prstGeom>
          <a:noFill/>
          <a:ln w="9525">
            <a:noFill/>
            <a:miter lim="800000"/>
            <a:headEnd/>
            <a:tailEnd/>
          </a:ln>
        </p:spPr>
        <p:txBody>
          <a:bodyPr rot="0" vert="horz" wrap="square" lIns="91440" tIns="45720" rIns="91440" bIns="45720" anchor="t" anchorCtr="0">
            <a:noAutofit/>
          </a:bodyPr>
          <a:lstStyle/>
          <a:p>
            <a:pPr>
              <a:lnSpc>
                <a:spcPct val="105000"/>
              </a:lnSpc>
              <a:spcAft>
                <a:spcPts val="800"/>
              </a:spcAft>
            </a:pPr>
            <a:r>
              <a:rPr lang="en-US" sz="1600" dirty="0">
                <a:solidFill>
                  <a:srgbClr val="000000"/>
                </a:solidFill>
                <a:ea typeface="Calibri" panose="020F0502020204030204" pitchFamily="34" charset="0"/>
              </a:rPr>
              <a:t>b</a:t>
            </a:r>
            <a:r>
              <a:rPr lang="en-US" sz="1600" dirty="0">
                <a:solidFill>
                  <a:srgbClr val="000000"/>
                </a:solidFill>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 xmlns:a16="http://schemas.microsoft.com/office/drawing/2014/main" id="{4ABF579F-823E-4C48-9948-E1B18763A63E}"/>
              </a:ext>
            </a:extLst>
          </p:cNvPr>
          <p:cNvPicPr>
            <a:picLocks noChangeAspect="1"/>
          </p:cNvPicPr>
          <p:nvPr/>
        </p:nvPicPr>
        <p:blipFill>
          <a:blip r:embed="rId2"/>
          <a:stretch>
            <a:fillRect/>
          </a:stretch>
        </p:blipFill>
        <p:spPr>
          <a:xfrm>
            <a:off x="66300" y="1505725"/>
            <a:ext cx="6001131" cy="3105531"/>
          </a:xfrm>
          <a:prstGeom prst="rect">
            <a:avLst/>
          </a:prstGeom>
        </p:spPr>
      </p:pic>
      <p:pic>
        <p:nvPicPr>
          <p:cNvPr id="12" name="Picture 11">
            <a:extLst>
              <a:ext uri="{FF2B5EF4-FFF2-40B4-BE49-F238E27FC236}">
                <a16:creationId xmlns="" xmlns:a16="http://schemas.microsoft.com/office/drawing/2014/main" id="{8AE86CA8-7E39-4C7B-8312-50B956B715F1}"/>
              </a:ext>
            </a:extLst>
          </p:cNvPr>
          <p:cNvPicPr>
            <a:picLocks noChangeAspect="1"/>
          </p:cNvPicPr>
          <p:nvPr/>
        </p:nvPicPr>
        <p:blipFill>
          <a:blip r:embed="rId3"/>
          <a:stretch>
            <a:fillRect/>
          </a:stretch>
        </p:blipFill>
        <p:spPr>
          <a:xfrm>
            <a:off x="6000750" y="1505725"/>
            <a:ext cx="6022848" cy="3120009"/>
          </a:xfrm>
          <a:prstGeom prst="rect">
            <a:avLst/>
          </a:prstGeom>
        </p:spPr>
      </p:pic>
      <p:sp>
        <p:nvSpPr>
          <p:cNvPr id="13" name="Content Placeholder 2">
            <a:extLst>
              <a:ext uri="{FF2B5EF4-FFF2-40B4-BE49-F238E27FC236}">
                <a16:creationId xmlns="" xmlns:a16="http://schemas.microsoft.com/office/drawing/2014/main" id="{CFC79AEE-AC76-46B2-9D91-C97C1A5D356B}"/>
              </a:ext>
            </a:extLst>
          </p:cNvPr>
          <p:cNvSpPr txBox="1">
            <a:spLocks/>
          </p:cNvSpPr>
          <p:nvPr/>
        </p:nvSpPr>
        <p:spPr>
          <a:xfrm>
            <a:off x="1335560" y="5327028"/>
            <a:ext cx="4038600" cy="685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2000" kern="0" dirty="0" smtClean="0"/>
              <a:t>surface </a:t>
            </a:r>
            <a:r>
              <a:rPr lang="en-US" sz="2000" kern="0" dirty="0"/>
              <a:t>relaxivity – 21.2 </a:t>
            </a:r>
            <a:r>
              <a:rPr lang="en-US" sz="2000" dirty="0"/>
              <a:t>µm/s</a:t>
            </a:r>
          </a:p>
          <a:p>
            <a:pPr marL="0" indent="0" algn="ctr">
              <a:buNone/>
            </a:pPr>
            <a:r>
              <a:rPr lang="en-US" sz="2000" kern="0" dirty="0"/>
              <a:t>pore sizes 0.8 – 4</a:t>
            </a:r>
            <a:r>
              <a:rPr lang="en-US" sz="2000" dirty="0"/>
              <a:t> µm, &gt; 4 µm</a:t>
            </a:r>
            <a:r>
              <a:rPr lang="en-US" sz="2000" kern="0" dirty="0"/>
              <a:t>  </a:t>
            </a:r>
          </a:p>
          <a:p>
            <a:pPr marL="0" indent="0" algn="ctr">
              <a:buNone/>
            </a:pPr>
            <a:r>
              <a:rPr lang="en-US" sz="2000" kern="0" dirty="0"/>
              <a:t> </a:t>
            </a:r>
          </a:p>
        </p:txBody>
      </p:sp>
      <p:sp>
        <p:nvSpPr>
          <p:cNvPr id="14" name="Content Placeholder 2">
            <a:extLst>
              <a:ext uri="{FF2B5EF4-FFF2-40B4-BE49-F238E27FC236}">
                <a16:creationId xmlns="" xmlns:a16="http://schemas.microsoft.com/office/drawing/2014/main" id="{D3E9CAD0-B7A2-492F-96EE-EC7368F11B3C}"/>
              </a:ext>
            </a:extLst>
          </p:cNvPr>
          <p:cNvSpPr txBox="1">
            <a:spLocks/>
          </p:cNvSpPr>
          <p:nvPr/>
        </p:nvSpPr>
        <p:spPr>
          <a:xfrm>
            <a:off x="6625058" y="5305347"/>
            <a:ext cx="4038600" cy="685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2000" kern="0" dirty="0" smtClean="0"/>
              <a:t>surface </a:t>
            </a:r>
            <a:r>
              <a:rPr lang="en-US" sz="2000" kern="0" dirty="0"/>
              <a:t>relaxivity – 22.8 </a:t>
            </a:r>
            <a:r>
              <a:rPr lang="en-US" sz="2000" dirty="0"/>
              <a:t>µm/s</a:t>
            </a:r>
          </a:p>
          <a:p>
            <a:pPr marL="0" indent="0" algn="ctr">
              <a:buNone/>
            </a:pPr>
            <a:r>
              <a:rPr lang="en-US" sz="2000" dirty="0"/>
              <a:t>pore sizes 1 – 7 µm, &gt; 7 µm</a:t>
            </a:r>
            <a:endParaRPr lang="en-US" sz="2000" kern="0" dirty="0"/>
          </a:p>
          <a:p>
            <a:pPr marL="0" indent="0" algn="ctr">
              <a:buNone/>
            </a:pPr>
            <a:r>
              <a:rPr lang="en-US" sz="2000" kern="0" dirty="0"/>
              <a:t> </a:t>
            </a:r>
          </a:p>
        </p:txBody>
      </p:sp>
      <p:cxnSp>
        <p:nvCxnSpPr>
          <p:cNvPr id="15" name="Straight Connector 14">
            <a:extLst>
              <a:ext uri="{FF2B5EF4-FFF2-40B4-BE49-F238E27FC236}">
                <a16:creationId xmlns="" xmlns:a16="http://schemas.microsoft.com/office/drawing/2014/main" id="{6F937426-EE13-48CA-B813-879C715BC240}"/>
              </a:ext>
            </a:extLst>
          </p:cNvPr>
          <p:cNvCxnSpPr>
            <a:cxnSpLocks/>
          </p:cNvCxnSpPr>
          <p:nvPr/>
        </p:nvCxnSpPr>
        <p:spPr>
          <a:xfrm>
            <a:off x="3583842" y="1828801"/>
            <a:ext cx="0" cy="2103297"/>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FCC73F6-C047-4747-B02B-E79AAB1B44A0}"/>
              </a:ext>
            </a:extLst>
          </p:cNvPr>
          <p:cNvCxnSpPr>
            <a:cxnSpLocks/>
          </p:cNvCxnSpPr>
          <p:nvPr/>
        </p:nvCxnSpPr>
        <p:spPr>
          <a:xfrm>
            <a:off x="9661345" y="1828597"/>
            <a:ext cx="0" cy="2097406"/>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007650E-0468-4A12-8F2A-53873D37C41F}"/>
              </a:ext>
            </a:extLst>
          </p:cNvPr>
          <p:cNvCxnSpPr>
            <a:cxnSpLocks/>
          </p:cNvCxnSpPr>
          <p:nvPr/>
        </p:nvCxnSpPr>
        <p:spPr>
          <a:xfrm>
            <a:off x="4036062" y="1828801"/>
            <a:ext cx="0" cy="2103297"/>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6433D8C2-B234-4F2C-8A9B-5675996420D6}"/>
              </a:ext>
            </a:extLst>
          </p:cNvPr>
          <p:cNvCxnSpPr>
            <a:cxnSpLocks/>
          </p:cNvCxnSpPr>
          <p:nvPr/>
        </p:nvCxnSpPr>
        <p:spPr>
          <a:xfrm>
            <a:off x="10163893" y="1711759"/>
            <a:ext cx="0" cy="211956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4C8497E5-9BB9-45E5-97ED-B640D254AF39}"/>
              </a:ext>
            </a:extLst>
          </p:cNvPr>
          <p:cNvSpPr txBox="1"/>
          <p:nvPr/>
        </p:nvSpPr>
        <p:spPr>
          <a:xfrm>
            <a:off x="2513051" y="1857604"/>
            <a:ext cx="11430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0.8 – 4 µm</a:t>
            </a:r>
          </a:p>
        </p:txBody>
      </p:sp>
      <p:cxnSp>
        <p:nvCxnSpPr>
          <p:cNvPr id="24" name="Straight Arrow Connector 23">
            <a:extLst>
              <a:ext uri="{FF2B5EF4-FFF2-40B4-BE49-F238E27FC236}">
                <a16:creationId xmlns="" xmlns:a16="http://schemas.microsoft.com/office/drawing/2014/main" id="{4B6A8F22-4788-44C1-9024-DEBAD563FAB7}"/>
              </a:ext>
            </a:extLst>
          </p:cNvPr>
          <p:cNvCxnSpPr>
            <a:cxnSpLocks/>
          </p:cNvCxnSpPr>
          <p:nvPr/>
        </p:nvCxnSpPr>
        <p:spPr>
          <a:xfrm flipV="1">
            <a:off x="3405514" y="2018073"/>
            <a:ext cx="369888" cy="30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 xmlns:a16="http://schemas.microsoft.com/office/drawing/2014/main" id="{9EDCCC64-AF47-4E3F-8BB3-AB433FAF7B50}"/>
              </a:ext>
            </a:extLst>
          </p:cNvPr>
          <p:cNvSpPr txBox="1"/>
          <p:nvPr/>
        </p:nvSpPr>
        <p:spPr>
          <a:xfrm>
            <a:off x="4401815" y="1828598"/>
            <a:ext cx="11430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&gt; 4 µm</a:t>
            </a:r>
          </a:p>
        </p:txBody>
      </p:sp>
      <p:sp>
        <p:nvSpPr>
          <p:cNvPr id="26" name="TextBox 25">
            <a:extLst>
              <a:ext uri="{FF2B5EF4-FFF2-40B4-BE49-F238E27FC236}">
                <a16:creationId xmlns="" xmlns:a16="http://schemas.microsoft.com/office/drawing/2014/main" id="{52EEE5D4-8BB3-47BE-A9CF-9B443F494AA5}"/>
              </a:ext>
            </a:extLst>
          </p:cNvPr>
          <p:cNvSpPr txBox="1"/>
          <p:nvPr/>
        </p:nvSpPr>
        <p:spPr>
          <a:xfrm>
            <a:off x="8576694" y="1802154"/>
            <a:ext cx="11430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 – 7 µm</a:t>
            </a:r>
          </a:p>
        </p:txBody>
      </p:sp>
      <p:cxnSp>
        <p:nvCxnSpPr>
          <p:cNvPr id="27" name="Straight Arrow Connector 26">
            <a:extLst>
              <a:ext uri="{FF2B5EF4-FFF2-40B4-BE49-F238E27FC236}">
                <a16:creationId xmlns="" xmlns:a16="http://schemas.microsoft.com/office/drawing/2014/main" id="{59FE2DF9-FEBC-4CB5-82CD-9855CF8C953D}"/>
              </a:ext>
            </a:extLst>
          </p:cNvPr>
          <p:cNvCxnSpPr>
            <a:cxnSpLocks/>
          </p:cNvCxnSpPr>
          <p:nvPr/>
        </p:nvCxnSpPr>
        <p:spPr>
          <a:xfrm flipV="1">
            <a:off x="9469157" y="1962623"/>
            <a:ext cx="369888" cy="30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 xmlns:a16="http://schemas.microsoft.com/office/drawing/2014/main" id="{23470D5E-65C6-45D6-8B3F-605460B54520}"/>
              </a:ext>
            </a:extLst>
          </p:cNvPr>
          <p:cNvSpPr txBox="1"/>
          <p:nvPr/>
        </p:nvSpPr>
        <p:spPr>
          <a:xfrm>
            <a:off x="10194797" y="1656106"/>
            <a:ext cx="11430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&gt; 7 µm</a:t>
            </a:r>
          </a:p>
        </p:txBody>
      </p:sp>
      <p:grpSp>
        <p:nvGrpSpPr>
          <p:cNvPr id="29" name="Group 28"/>
          <p:cNvGrpSpPr/>
          <p:nvPr/>
        </p:nvGrpSpPr>
        <p:grpSpPr>
          <a:xfrm>
            <a:off x="1493922" y="2719305"/>
            <a:ext cx="2018135" cy="627685"/>
            <a:chOff x="1493922" y="2719305"/>
            <a:chExt cx="2018135" cy="627685"/>
          </a:xfrm>
        </p:grpSpPr>
        <p:cxnSp>
          <p:nvCxnSpPr>
            <p:cNvPr id="16" name="Straight Arrow Connector 15">
              <a:extLst>
                <a:ext uri="{FF2B5EF4-FFF2-40B4-BE49-F238E27FC236}">
                  <a16:creationId xmlns="" xmlns:a16="http://schemas.microsoft.com/office/drawing/2014/main" id="{4E30240F-DD45-4A54-AAB9-C4EE02EF0EE9}"/>
                </a:ext>
              </a:extLst>
            </p:cNvPr>
            <p:cNvCxnSpPr>
              <a:cxnSpLocks/>
            </p:cNvCxnSpPr>
            <p:nvPr/>
          </p:nvCxnSpPr>
          <p:spPr>
            <a:xfrm flipH="1">
              <a:off x="1511807" y="3035757"/>
              <a:ext cx="2000250"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grpSp>
          <p:nvGrpSpPr>
            <p:cNvPr id="9" name="Group 8"/>
            <p:cNvGrpSpPr/>
            <p:nvPr/>
          </p:nvGrpSpPr>
          <p:grpSpPr>
            <a:xfrm>
              <a:off x="1493922" y="2719305"/>
              <a:ext cx="1904995" cy="627685"/>
              <a:chOff x="1493922" y="2719305"/>
              <a:chExt cx="1904995" cy="627685"/>
            </a:xfrm>
          </p:grpSpPr>
          <p:sp>
            <p:nvSpPr>
              <p:cNvPr id="17" name="TextBox 16">
                <a:extLst>
                  <a:ext uri="{FF2B5EF4-FFF2-40B4-BE49-F238E27FC236}">
                    <a16:creationId xmlns="" xmlns:a16="http://schemas.microsoft.com/office/drawing/2014/main" id="{FCD6764A-1E35-4A91-806A-019928CD8137}"/>
                  </a:ext>
                </a:extLst>
              </p:cNvPr>
              <p:cNvSpPr txBox="1"/>
              <p:nvPr/>
            </p:nvSpPr>
            <p:spPr>
              <a:xfrm>
                <a:off x="1493922" y="2719305"/>
                <a:ext cx="1904995" cy="338554"/>
              </a:xfrm>
              <a:prstGeom prst="rect">
                <a:avLst/>
              </a:prstGeom>
              <a:noFill/>
            </p:spPr>
            <p:txBody>
              <a:bodyPr wrap="square" rtlCol="0">
                <a:spAutoFit/>
              </a:bodyPr>
              <a:lstStyle/>
              <a:p>
                <a:pPr algn="ctr"/>
                <a:r>
                  <a:rPr lang="en-US" sz="1600" dirty="0"/>
                  <a:t>Increase in error</a:t>
                </a:r>
              </a:p>
            </p:txBody>
          </p:sp>
          <p:sp>
            <p:nvSpPr>
              <p:cNvPr id="31" name="Rectangle 30"/>
              <p:cNvSpPr/>
              <p:nvPr/>
            </p:nvSpPr>
            <p:spPr>
              <a:xfrm>
                <a:off x="1663679" y="3008436"/>
                <a:ext cx="1665660" cy="338554"/>
              </a:xfrm>
              <a:prstGeom prst="rect">
                <a:avLst/>
              </a:prstGeom>
            </p:spPr>
            <p:txBody>
              <a:bodyPr wrap="square">
                <a:spAutoFit/>
              </a:bodyPr>
              <a:lstStyle/>
              <a:p>
                <a:r>
                  <a:rPr lang="en-US" sz="1600" dirty="0" smtClean="0"/>
                  <a:t>device </a:t>
                </a:r>
                <a:r>
                  <a:rPr lang="en-US" sz="1600" dirty="0"/>
                  <a:t>limitations</a:t>
                </a:r>
              </a:p>
            </p:txBody>
          </p:sp>
        </p:grpSp>
      </p:grpSp>
      <p:grpSp>
        <p:nvGrpSpPr>
          <p:cNvPr id="30" name="Group 29"/>
          <p:cNvGrpSpPr/>
          <p:nvPr/>
        </p:nvGrpSpPr>
        <p:grpSpPr>
          <a:xfrm>
            <a:off x="7766367" y="2697203"/>
            <a:ext cx="1818409" cy="641588"/>
            <a:chOff x="7766367" y="2697203"/>
            <a:chExt cx="1818409" cy="641588"/>
          </a:xfrm>
        </p:grpSpPr>
        <p:cxnSp>
          <p:nvCxnSpPr>
            <p:cNvPr id="19" name="Straight Arrow Connector 18">
              <a:extLst>
                <a:ext uri="{FF2B5EF4-FFF2-40B4-BE49-F238E27FC236}">
                  <a16:creationId xmlns="" xmlns:a16="http://schemas.microsoft.com/office/drawing/2014/main" id="{83004CC3-E823-4B41-AC80-35B2AFCB7A3B}"/>
                </a:ext>
              </a:extLst>
            </p:cNvPr>
            <p:cNvCxnSpPr>
              <a:cxnSpLocks/>
            </p:cNvCxnSpPr>
            <p:nvPr/>
          </p:nvCxnSpPr>
          <p:spPr>
            <a:xfrm flipH="1">
              <a:off x="7766367" y="3029663"/>
              <a:ext cx="1818409"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grpSp>
          <p:nvGrpSpPr>
            <p:cNvPr id="10" name="Group 9"/>
            <p:cNvGrpSpPr/>
            <p:nvPr/>
          </p:nvGrpSpPr>
          <p:grpSpPr>
            <a:xfrm>
              <a:off x="7778451" y="2697203"/>
              <a:ext cx="1731814" cy="641588"/>
              <a:chOff x="7778451" y="2697203"/>
              <a:chExt cx="1731814" cy="641588"/>
            </a:xfrm>
          </p:grpSpPr>
          <p:sp>
            <p:nvSpPr>
              <p:cNvPr id="20" name="TextBox 19">
                <a:extLst>
                  <a:ext uri="{FF2B5EF4-FFF2-40B4-BE49-F238E27FC236}">
                    <a16:creationId xmlns="" xmlns:a16="http://schemas.microsoft.com/office/drawing/2014/main" id="{F3EEE4A9-BF32-4468-9E0F-61BEC9029096}"/>
                  </a:ext>
                </a:extLst>
              </p:cNvPr>
              <p:cNvSpPr txBox="1"/>
              <p:nvPr/>
            </p:nvSpPr>
            <p:spPr>
              <a:xfrm>
                <a:off x="7778451" y="2697203"/>
                <a:ext cx="1731814" cy="338554"/>
              </a:xfrm>
              <a:prstGeom prst="rect">
                <a:avLst/>
              </a:prstGeom>
              <a:noFill/>
            </p:spPr>
            <p:txBody>
              <a:bodyPr wrap="square" rtlCol="0">
                <a:spAutoFit/>
              </a:bodyPr>
              <a:lstStyle/>
              <a:p>
                <a:pPr algn="ctr"/>
                <a:r>
                  <a:rPr lang="en-US" sz="1600" dirty="0"/>
                  <a:t>Increase in error</a:t>
                </a:r>
              </a:p>
            </p:txBody>
          </p:sp>
          <p:sp>
            <p:nvSpPr>
              <p:cNvPr id="32" name="Rectangle 31"/>
              <p:cNvSpPr/>
              <p:nvPr/>
            </p:nvSpPr>
            <p:spPr>
              <a:xfrm>
                <a:off x="7811528" y="3000237"/>
                <a:ext cx="1665660" cy="338554"/>
              </a:xfrm>
              <a:prstGeom prst="rect">
                <a:avLst/>
              </a:prstGeom>
            </p:spPr>
            <p:txBody>
              <a:bodyPr wrap="square">
                <a:spAutoFit/>
              </a:bodyPr>
              <a:lstStyle/>
              <a:p>
                <a:r>
                  <a:rPr lang="en-US" sz="1600" dirty="0" smtClean="0"/>
                  <a:t>device </a:t>
                </a:r>
                <a:r>
                  <a:rPr lang="en-US" sz="1600" dirty="0"/>
                  <a:t>limitations</a:t>
                </a:r>
              </a:p>
            </p:txBody>
          </p:sp>
        </p:grpSp>
      </p:grpSp>
      <p:sp>
        <p:nvSpPr>
          <p:cNvPr id="35" name="Rectangle 34"/>
          <p:cNvSpPr/>
          <p:nvPr/>
        </p:nvSpPr>
        <p:spPr>
          <a:xfrm>
            <a:off x="2367508" y="1167690"/>
            <a:ext cx="1934306" cy="338554"/>
          </a:xfrm>
          <a:prstGeom prst="rect">
            <a:avLst/>
          </a:prstGeom>
        </p:spPr>
        <p:txBody>
          <a:bodyPr wrap="square">
            <a:spAutoFit/>
          </a:bodyPr>
          <a:lstStyle/>
          <a:p>
            <a:r>
              <a:rPr lang="en-US" sz="1600" dirty="0" smtClean="0"/>
              <a:t>BEREA SANDSTONE</a:t>
            </a:r>
            <a:endParaRPr lang="en-US" sz="1600" dirty="0"/>
          </a:p>
        </p:txBody>
      </p:sp>
      <p:sp>
        <p:nvSpPr>
          <p:cNvPr id="36" name="Rectangle 35"/>
          <p:cNvSpPr/>
          <p:nvPr/>
        </p:nvSpPr>
        <p:spPr>
          <a:xfrm>
            <a:off x="8502004" y="1144756"/>
            <a:ext cx="1934306" cy="338554"/>
          </a:xfrm>
          <a:prstGeom prst="rect">
            <a:avLst/>
          </a:prstGeom>
        </p:spPr>
        <p:txBody>
          <a:bodyPr wrap="square">
            <a:spAutoFit/>
          </a:bodyPr>
          <a:lstStyle/>
          <a:p>
            <a:r>
              <a:rPr lang="en-US" sz="1600" dirty="0" smtClean="0"/>
              <a:t>SANDSTONE 1</a:t>
            </a:r>
            <a:endParaRPr lang="en-US" sz="1600" dirty="0"/>
          </a:p>
        </p:txBody>
      </p:sp>
      <p:sp>
        <p:nvSpPr>
          <p:cNvPr id="38" name="Date Placeholder 2"/>
          <p:cNvSpPr>
            <a:spLocks noGrp="1"/>
          </p:cNvSpPr>
          <p:nvPr>
            <p:ph type="dt" sz="half" idx="10"/>
          </p:nvPr>
        </p:nvSpPr>
        <p:spPr>
          <a:xfrm>
            <a:off x="25400" y="6461280"/>
            <a:ext cx="2743200" cy="365125"/>
          </a:xfrm>
        </p:spPr>
        <p:txBody>
          <a:bodyPr/>
          <a:lstStyle/>
          <a:p>
            <a:r>
              <a:rPr lang="en-US" dirty="0" smtClean="0"/>
              <a:t>April 2018</a:t>
            </a:r>
            <a:endParaRPr lang="en-US" dirty="0"/>
          </a:p>
        </p:txBody>
      </p:sp>
      <p:sp>
        <p:nvSpPr>
          <p:cNvPr id="39" name="Footer Placeholder 3"/>
          <p:cNvSpPr>
            <a:spLocks noGrp="1"/>
          </p:cNvSpPr>
          <p:nvPr>
            <p:ph type="ftr" sz="quarter" idx="11"/>
          </p:nvPr>
        </p:nvSpPr>
        <p:spPr>
          <a:xfrm>
            <a:off x="3055620" y="6461280"/>
            <a:ext cx="6080760" cy="365125"/>
          </a:xfrm>
        </p:spPr>
        <p:txBody>
          <a:bodyPr/>
          <a:lstStyle/>
          <a:p>
            <a:r>
              <a:rPr lang="en-US" dirty="0" smtClean="0"/>
              <a:t>ROSE Conference</a:t>
            </a:r>
            <a:endParaRPr lang="en-US" dirty="0"/>
          </a:p>
        </p:txBody>
      </p:sp>
      <p:sp>
        <p:nvSpPr>
          <p:cNvPr id="40" name="TextBox 39"/>
          <p:cNvSpPr txBox="1"/>
          <p:nvPr/>
        </p:nvSpPr>
        <p:spPr>
          <a:xfrm>
            <a:off x="10436309" y="6123032"/>
            <a:ext cx="1708869" cy="338554"/>
          </a:xfrm>
          <a:prstGeom prst="rect">
            <a:avLst/>
          </a:prstGeom>
          <a:noFill/>
        </p:spPr>
        <p:txBody>
          <a:bodyPr wrap="square" rtlCol="0">
            <a:spAutoFit/>
          </a:bodyPr>
          <a:lstStyle/>
          <a:p>
            <a:pPr algn="r"/>
            <a:r>
              <a:rPr lang="en-US" sz="1600" i="1" dirty="0" err="1" smtClean="0">
                <a:latin typeface="Calibri" panose="020F0502020204030204" pitchFamily="34" charset="0"/>
              </a:rPr>
              <a:t>Guliyev</a:t>
            </a:r>
            <a:r>
              <a:rPr lang="en-US" sz="1600" i="1" dirty="0" smtClean="0">
                <a:latin typeface="Calibri" panose="020F0502020204030204" pitchFamily="34" charset="0"/>
              </a:rPr>
              <a:t>, 2018</a:t>
            </a:r>
            <a:endParaRPr lang="en-US" sz="1600" i="1" dirty="0">
              <a:latin typeface="Calibri" panose="020F0502020204030204" pitchFamily="34" charset="0"/>
            </a:endParaRPr>
          </a:p>
        </p:txBody>
      </p:sp>
    </p:spTree>
    <p:extLst>
      <p:ext uri="{BB962C8B-B14F-4D97-AF65-F5344CB8AC3E}">
        <p14:creationId xmlns:p14="http://schemas.microsoft.com/office/powerpoint/2010/main" val="40941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heme1" id="{A1CC0D5F-18FD-4976-AE33-0056D5F28502}" vid="{6428821C-11DE-41F9-B12C-6A653A5D4A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Theme1</Template>
  <TotalTime>33015</TotalTime>
  <Words>1198</Words>
  <Application>Microsoft Office PowerPoint</Application>
  <PresentationFormat>Custom</PresentationFormat>
  <Paragraphs>287</Paragraphs>
  <Slides>29</Slides>
  <Notes>11</Notes>
  <HiddenSlides>6</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Theme1</vt:lpstr>
      <vt:lpstr>PowerPoint Presentation</vt:lpstr>
      <vt:lpstr>Motivation</vt:lpstr>
      <vt:lpstr>Simultaneous acoustic and electrical anisotropy</vt:lpstr>
      <vt:lpstr>Joint Inversion of Acoustic and Electrical Properties</vt:lpstr>
      <vt:lpstr>Cyclic stress and poroelastic parameters</vt:lpstr>
      <vt:lpstr>Hysteresis in Rock Properties</vt:lpstr>
      <vt:lpstr>Grain Scale Changes</vt:lpstr>
      <vt:lpstr>Nmr t2 relaxations</vt:lpstr>
      <vt:lpstr>NMR T2 Relaxation Changes with Pressure</vt:lpstr>
      <vt:lpstr>Compressibility of Pore Clusters</vt:lpstr>
      <vt:lpstr>Benefit of Combining Complex Conductivity with Velocity</vt:lpstr>
      <vt:lpstr>Results – Imaginary Conductivity</vt:lpstr>
      <vt:lpstr>µCT Imaging &amp; acoustic measurements</vt:lpstr>
      <vt:lpstr>Imaging Core Scale Changes</vt:lpstr>
      <vt:lpstr>Seismic FWI imaging</vt:lpstr>
      <vt:lpstr>Imaging by FWI</vt:lpstr>
      <vt:lpstr>In Summary</vt:lpstr>
      <vt:lpstr>Beyond: ice as a pore-filling phase</vt:lpstr>
      <vt:lpstr>Cryogenic Deformation of Saturated Limestone</vt:lpstr>
      <vt:lpstr>Cryogenic Deformation of Saturated Tuff</vt:lpstr>
      <vt:lpstr>Strength &amp; Cryogenic Temperature</vt:lpstr>
      <vt:lpstr>Controlling Effect of Ice</vt:lpstr>
      <vt:lpstr>Takk!</vt:lpstr>
      <vt:lpstr>µCT Imaging Under Confining Pressure</vt:lpstr>
      <vt:lpstr>Laboratory Sample</vt:lpstr>
      <vt:lpstr>Laboratory Sample</vt:lpstr>
      <vt:lpstr>3D CT Image</vt:lpstr>
      <vt:lpstr>Multiphysics Measurements</vt:lpstr>
      <vt:lpstr>Discrepancy in Estimation of Young’s Modulus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Manika Prasad</dc:creator>
  <cp:lastModifiedBy>Angela Dang</cp:lastModifiedBy>
  <cp:revision>218</cp:revision>
  <cp:lastPrinted>2016-11-17T15:12:30Z</cp:lastPrinted>
  <dcterms:created xsi:type="dcterms:W3CDTF">2014-06-06T18:53:36Z</dcterms:created>
  <dcterms:modified xsi:type="dcterms:W3CDTF">2018-04-21T15:01:56Z</dcterms:modified>
</cp:coreProperties>
</file>