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sldIdLst>
    <p:sldId id="259" r:id="rId2"/>
    <p:sldId id="273" r:id="rId3"/>
    <p:sldId id="271" r:id="rId4"/>
    <p:sldId id="272" r:id="rId5"/>
    <p:sldId id="261" r:id="rId6"/>
    <p:sldId id="267" r:id="rId7"/>
    <p:sldId id="279" r:id="rId8"/>
    <p:sldId id="266" r:id="rId9"/>
    <p:sldId id="278" r:id="rId10"/>
    <p:sldId id="274" r:id="rId11"/>
    <p:sldId id="268" r:id="rId12"/>
    <p:sldId id="275" r:id="rId13"/>
    <p:sldId id="276" r:id="rId14"/>
    <p:sldId id="280" r:id="rId15"/>
    <p:sldId id="281" r:id="rId16"/>
    <p:sldId id="295" r:id="rId17"/>
    <p:sldId id="296" r:id="rId18"/>
    <p:sldId id="282" r:id="rId19"/>
    <p:sldId id="294" r:id="rId20"/>
    <p:sldId id="288" r:id="rId21"/>
    <p:sldId id="291" r:id="rId22"/>
    <p:sldId id="292" r:id="rId23"/>
    <p:sldId id="285" r:id="rId24"/>
    <p:sldId id="293" r:id="rId25"/>
  </p:sldIdLst>
  <p:sldSz cx="9144000" cy="6858000" type="screen4x3"/>
  <p:notesSz cx="6810375" cy="9942513"/>
  <p:defaultTextStyle>
    <a:defPPr>
      <a:defRPr lang="nn-NO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DEEEFD"/>
    <a:srgbClr val="FFFFFF"/>
    <a:srgbClr val="BFD9E6"/>
    <a:srgbClr val="000000"/>
    <a:srgbClr val="0D2B88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9" autoAdjust="0"/>
    <p:restoredTop sz="90936" autoAdjust="0"/>
  </p:normalViewPr>
  <p:slideViewPr>
    <p:cSldViewPr>
      <p:cViewPr varScale="1">
        <p:scale>
          <a:sx n="99" d="100"/>
          <a:sy n="99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G\01-drgrad\01-Phase%201\Modeling\Eclipse\Utsra\kaptrykkCO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4"/>
  <c:chart>
    <c:autoTitleDeleted val="1"/>
    <c:plotArea>
      <c:layout>
        <c:manualLayout>
          <c:layoutTarget val="inner"/>
          <c:xMode val="edge"/>
          <c:yMode val="edge"/>
          <c:x val="0.16376609716088927"/>
          <c:y val="4.5894926944270338E-2"/>
          <c:w val="0.79786388196758029"/>
          <c:h val="0.79049780354366361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Data!$P$24:$P$72</c:f>
              <c:numCache>
                <c:formatCode>0.000</c:formatCode>
                <c:ptCount val="49"/>
                <c:pt idx="0">
                  <c:v>5.0000000000000088E-3</c:v>
                </c:pt>
                <c:pt idx="1">
                  <c:v>1.0000000000000012E-2</c:v>
                </c:pt>
                <c:pt idx="2">
                  <c:v>2.0000000000000025E-2</c:v>
                </c:pt>
                <c:pt idx="3">
                  <c:v>3.000000000000002E-2</c:v>
                </c:pt>
                <c:pt idx="4">
                  <c:v>4.0000000000000049E-2</c:v>
                </c:pt>
                <c:pt idx="5">
                  <c:v>5.0000000000000037E-2</c:v>
                </c:pt>
                <c:pt idx="6">
                  <c:v>6.0000000000000074E-2</c:v>
                </c:pt>
                <c:pt idx="7">
                  <c:v>7.0000000000000034E-2</c:v>
                </c:pt>
                <c:pt idx="8">
                  <c:v>8.0000000000000099E-2</c:v>
                </c:pt>
                <c:pt idx="9">
                  <c:v>9.0000000000000066E-2</c:v>
                </c:pt>
                <c:pt idx="10">
                  <c:v>0.1</c:v>
                </c:pt>
                <c:pt idx="11">
                  <c:v>0.11000000000000004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0.16000000000000009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0.19000000000000009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0.22000000000000008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0.31000000000000055</c:v>
                </c:pt>
                <c:pt idx="32">
                  <c:v>0.32000000000000062</c:v>
                </c:pt>
                <c:pt idx="33">
                  <c:v>0.33000000000000074</c:v>
                </c:pt>
                <c:pt idx="34">
                  <c:v>0.3400000000000003</c:v>
                </c:pt>
                <c:pt idx="35">
                  <c:v>0.35000000000000031</c:v>
                </c:pt>
                <c:pt idx="36">
                  <c:v>0.4</c:v>
                </c:pt>
                <c:pt idx="37">
                  <c:v>0.45</c:v>
                </c:pt>
                <c:pt idx="38">
                  <c:v>0.5</c:v>
                </c:pt>
                <c:pt idx="39">
                  <c:v>0.55000000000000004</c:v>
                </c:pt>
                <c:pt idx="40">
                  <c:v>0.60000000000000064</c:v>
                </c:pt>
                <c:pt idx="41">
                  <c:v>0.65000000000000135</c:v>
                </c:pt>
                <c:pt idx="42">
                  <c:v>0.70000000000000062</c:v>
                </c:pt>
                <c:pt idx="43">
                  <c:v>0.75000000000000122</c:v>
                </c:pt>
                <c:pt idx="44">
                  <c:v>0.8</c:v>
                </c:pt>
                <c:pt idx="45">
                  <c:v>0.85000000000000064</c:v>
                </c:pt>
                <c:pt idx="46">
                  <c:v>0.9</c:v>
                </c:pt>
                <c:pt idx="47">
                  <c:v>0.95000000000000095</c:v>
                </c:pt>
                <c:pt idx="48">
                  <c:v>1</c:v>
                </c:pt>
              </c:numCache>
            </c:numRef>
          </c:xVal>
          <c:yVal>
            <c:numRef>
              <c:f>Data!$U$24:$U$72</c:f>
              <c:numCache>
                <c:formatCode>0.00</c:formatCode>
                <c:ptCount val="49"/>
                <c:pt idx="0">
                  <c:v>44.108538169802188</c:v>
                </c:pt>
                <c:pt idx="1">
                  <c:v>22.863577578152732</c:v>
                </c:pt>
                <c:pt idx="2">
                  <c:v>11.851292320317562</c:v>
                </c:pt>
                <c:pt idx="3">
                  <c:v>8.0691911358134956</c:v>
                </c:pt>
                <c:pt idx="4">
                  <c:v>6.1430950244561684</c:v>
                </c:pt>
                <c:pt idx="5">
                  <c:v>4.9718255722192293</c:v>
                </c:pt>
                <c:pt idx="6">
                  <c:v>4.1826500079506488</c:v>
                </c:pt>
                <c:pt idx="7">
                  <c:v>3.6139780880680314</c:v>
                </c:pt>
                <c:pt idx="8">
                  <c:v>3.1842617209603197</c:v>
                </c:pt>
                <c:pt idx="9">
                  <c:v>2.8478415227767582</c:v>
                </c:pt>
                <c:pt idx="10">
                  <c:v>2.5771364092338467</c:v>
                </c:pt>
                <c:pt idx="11">
                  <c:v>2.354490054993196</c:v>
                </c:pt>
                <c:pt idx="12">
                  <c:v>2.1680687437633552</c:v>
                </c:pt>
                <c:pt idx="13">
                  <c:v>2.009640322057431</c:v>
                </c:pt>
                <c:pt idx="14">
                  <c:v>1.8732987265231387</c:v>
                </c:pt>
                <c:pt idx="15">
                  <c:v>1.7546952439541839</c:v>
                </c:pt>
                <c:pt idx="16">
                  <c:v>1.6505560580142182</c:v>
                </c:pt>
                <c:pt idx="17">
                  <c:v>1.5583688783030927</c:v>
                </c:pt>
                <c:pt idx="18">
                  <c:v>1.4761732827243903</c:v>
                </c:pt>
                <c:pt idx="19">
                  <c:v>1.4024167903180398</c:v>
                </c:pt>
                <c:pt idx="20">
                  <c:v>1.3358537976291378</c:v>
                </c:pt>
                <c:pt idx="21">
                  <c:v>1.2754731779653026</c:v>
                </c:pt>
                <c:pt idx="22">
                  <c:v>1.2204454797865205</c:v>
                </c:pt>
                <c:pt idx="23">
                  <c:v>1.1700837964196813</c:v>
                </c:pt>
                <c:pt idx="24">
                  <c:v>1.1238143446734858</c:v>
                </c:pt>
                <c:pt idx="25">
                  <c:v>1.0811540510699964</c:v>
                </c:pt>
                <c:pt idx="26">
                  <c:v>1.0416932710547357</c:v>
                </c:pt>
                <c:pt idx="27">
                  <c:v>1.0050823189521334</c:v>
                </c:pt>
                <c:pt idx="28">
                  <c:v>0.97102086212957739</c:v>
                </c:pt>
                <c:pt idx="29">
                  <c:v>0.93924949249660084</c:v>
                </c:pt>
                <c:pt idx="30">
                  <c:v>0.90954297060854483</c:v>
                </c:pt>
                <c:pt idx="31">
                  <c:v>0.88170476716521562</c:v>
                </c:pt>
                <c:pt idx="32">
                  <c:v>0.85556261996762728</c:v>
                </c:pt>
                <c:pt idx="33">
                  <c:v>0.83096489235641013</c:v>
                </c:pt>
                <c:pt idx="34">
                  <c:v>0.80777756921572152</c:v>
                </c:pt>
                <c:pt idx="35">
                  <c:v>0.78588176387871711</c:v>
                </c:pt>
                <c:pt idx="36">
                  <c:v>0.69243729677883525</c:v>
                </c:pt>
                <c:pt idx="37">
                  <c:v>0.61928065545169964</c:v>
                </c:pt>
                <c:pt idx="38">
                  <c:v>0.56041416347586748</c:v>
                </c:pt>
                <c:pt idx="39">
                  <c:v>0.51199834430709468</c:v>
                </c:pt>
                <c:pt idx="40">
                  <c:v>0.47145988355173046</c:v>
                </c:pt>
                <c:pt idx="41">
                  <c:v>0.43700864880024143</c:v>
                </c:pt>
                <c:pt idx="42">
                  <c:v>0.40736033025002832</c:v>
                </c:pt>
                <c:pt idx="43">
                  <c:v>0.38156927346659486</c:v>
                </c:pt>
                <c:pt idx="44">
                  <c:v>0.35892356695121741</c:v>
                </c:pt>
                <c:pt idx="45">
                  <c:v>0.33887689770394791</c:v>
                </c:pt>
                <c:pt idx="46">
                  <c:v>0.32100295988187727</c:v>
                </c:pt>
                <c:pt idx="47">
                  <c:v>0.3049641569513365</c:v>
                </c:pt>
                <c:pt idx="48">
                  <c:v>0.29048962477968238</c:v>
                </c:pt>
              </c:numCache>
            </c:numRef>
          </c:yVal>
        </c:ser>
        <c:axId val="70534272"/>
        <c:axId val="78991360"/>
      </c:scatterChart>
      <c:valAx>
        <c:axId val="70534272"/>
        <c:scaling>
          <c:orientation val="minMax"/>
          <c:max val="1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sz="1400" b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r>
                  <a:rPr lang="en-US" sz="1400" b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Water saturation, Sw</a:t>
                </a:r>
              </a:p>
            </c:rich>
          </c:tx>
          <c:layout>
            <c:manualLayout>
              <c:xMode val="edge"/>
              <c:yMode val="edge"/>
              <c:x val="0.35245434269343112"/>
              <c:y val="0.92404163844402498"/>
            </c:manualLayout>
          </c:layout>
        </c:title>
        <c:numFmt formatCode="General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991360"/>
        <c:crosses val="autoZero"/>
        <c:crossBetween val="midCat"/>
        <c:majorUnit val="0.1"/>
        <c:minorUnit val="0.1"/>
      </c:valAx>
      <c:valAx>
        <c:axId val="78991360"/>
        <c:scaling>
          <c:orientation val="minMax"/>
          <c:max val="10"/>
        </c:scaling>
        <c:axPos val="l"/>
        <c:majorGridlines/>
        <c:title>
          <c:tx>
            <c:rich>
              <a:bodyPr/>
              <a:lstStyle/>
              <a:p>
                <a:pPr>
                  <a:defRPr sz="1400" b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r>
                  <a:rPr lang="en-US" sz="14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Capillary </a:t>
                </a:r>
                <a:r>
                  <a:rPr lang="en-US" sz="1400" b="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hight</a:t>
                </a:r>
                <a:r>
                  <a:rPr lang="en-US" sz="1400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 m</a:t>
                </a:r>
              </a:p>
            </c:rich>
          </c:tx>
          <c:layout>
            <c:manualLayout>
              <c:xMode val="edge"/>
              <c:yMode val="edge"/>
              <c:x val="2.666648002463675E-2"/>
              <c:y val="0.34777531753868207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0534272"/>
        <c:crosses val="autoZero"/>
        <c:crossBetween val="midCat"/>
        <c:majorUnit val="1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694"/>
            <a:ext cx="4994275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C55C148-4E5B-416C-AF3E-1198BCE76F3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60"/>
            <a:ext cx="7772400" cy="114300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52"/>
            <a:ext cx="7772400" cy="114300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14290"/>
            <a:ext cx="7772400" cy="114300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 descr="bakgrunn_eng_ny2.jpg                                           000884C7Macintosh HD                   C076225C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title style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131" name="Rectangle 1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00868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32" name="Rectangle 1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013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fld id="{FFE3834A-A8E9-40A8-A679-C75CDA4D6EBB}" type="slidenum">
              <a:rPr lang="nn-NO" sz="1400" b="1">
                <a:solidFill>
                  <a:srgbClr val="BFD9E6"/>
                </a:solidFill>
              </a:rPr>
              <a:pPr algn="ctr" eaLnBrk="0" hangingPunct="0">
                <a:defRPr/>
              </a:pPr>
              <a:t>‹#›</a:t>
            </a:fld>
            <a:endParaRPr lang="nn-NO" sz="1400">
              <a:solidFill>
                <a:srgbClr val="BFD9E6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tif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sz="3400" b="1" dirty="0" smtClean="0"/>
              <a:t>Velocity and thickness estimation of</a:t>
            </a:r>
            <a:br>
              <a:rPr lang="en-US" sz="3400" b="1" dirty="0" smtClean="0"/>
            </a:br>
            <a:r>
              <a:rPr lang="en-US" b="1" dirty="0" smtClean="0"/>
              <a:t>thin CO</a:t>
            </a:r>
            <a:r>
              <a:rPr lang="en-US" b="1" baseline="-25000" dirty="0" smtClean="0"/>
              <a:t>2</a:t>
            </a:r>
            <a:r>
              <a:rPr lang="en-US" b="1" dirty="0" smtClean="0"/>
              <a:t>-layers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400" b="1" dirty="0" smtClean="0"/>
              <a:t>with uniform and patchy saturations</a:t>
            </a:r>
            <a:endParaRPr lang="en-US" sz="34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319588"/>
            <a:ext cx="6400800" cy="1538287"/>
          </a:xfrm>
        </p:spPr>
        <p:txBody>
          <a:bodyPr/>
          <a:lstStyle/>
          <a:p>
            <a:pPr>
              <a:defRPr/>
            </a:pPr>
            <a:r>
              <a:rPr lang="en-US" smtClean="0"/>
              <a:t>Amir Ghaderi, Martin Landrø</a:t>
            </a:r>
          </a:p>
          <a:p>
            <a:pPr>
              <a:defRPr/>
            </a:pPr>
            <a:endParaRPr lang="en-US" sz="1800" smtClean="0"/>
          </a:p>
          <a:p>
            <a:pPr>
              <a:defRPr/>
            </a:pPr>
            <a:r>
              <a:rPr lang="en-US" sz="1800" smtClean="0"/>
              <a:t>Rose Meeting 2010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10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Estimation of thickness, given Δv</a:t>
            </a:r>
            <a:endParaRPr lang="en-US"/>
          </a:p>
        </p:txBody>
      </p:sp>
      <p:pic>
        <p:nvPicPr>
          <p:cNvPr id="96258" name="Picture 3" descr="C:\AG\01-drgrad\01-Phase 1\Modeling\Synthetic\figures\thickness estimate_wedge40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57313"/>
            <a:ext cx="69548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Observations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6100" y="1971675"/>
            <a:ext cx="7772400" cy="4243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Direct picking on the wedge leads to</a:t>
            </a:r>
          </a:p>
          <a:p>
            <a:pPr lvl="1">
              <a:defRPr/>
            </a:pPr>
            <a:r>
              <a:rPr lang="en-US" dirty="0" smtClean="0"/>
              <a:t>an underestimate for a limited range of thicknesses above the tuning thickness</a:t>
            </a:r>
          </a:p>
          <a:p>
            <a:pPr lvl="1">
              <a:defRPr/>
            </a:pPr>
            <a:r>
              <a:rPr lang="en-US" dirty="0" smtClean="0"/>
              <a:t>For thicknesses below the tuning thickness, it tend to a minimum as the Wedge gets thinner, leading to a gross overestimate. 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Ghaderi &amp; Landrø method: </a:t>
            </a:r>
          </a:p>
          <a:p>
            <a:pPr lvl="1">
              <a:defRPr/>
            </a:pPr>
            <a:r>
              <a:rPr lang="en-US" dirty="0" smtClean="0"/>
              <a:t>The result is better by picking </a:t>
            </a:r>
            <a:r>
              <a:rPr lang="en-US" dirty="0" err="1" smtClean="0"/>
              <a:t>traveltime</a:t>
            </a:r>
            <a:r>
              <a:rPr lang="en-US" dirty="0" smtClean="0"/>
              <a:t> below the event. </a:t>
            </a:r>
          </a:p>
          <a:p>
            <a:pPr lvl="1">
              <a:defRPr/>
            </a:pPr>
            <a:r>
              <a:rPr lang="en-US" dirty="0" smtClean="0"/>
              <a:t>Knowing velocity change, measurements of travel time below the 4D seismic anomaly, can predict the thickness below tuning.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288" y="1628775"/>
            <a:ext cx="7786687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FF66"/>
                </a:solidFill>
              </a:rPr>
              <a:t>4D amplitude response of a thin layer </a:t>
            </a:r>
            <a:r>
              <a:rPr lang="en-US" sz="2400" dirty="0" smtClean="0">
                <a:solidFill>
                  <a:srgbClr val="FFFF66"/>
                </a:solidFill>
              </a:rPr>
              <a:t>:</a:t>
            </a:r>
          </a:p>
          <a:p>
            <a:pPr eaLnBrk="0" hangingPunct="0"/>
            <a:endParaRPr lang="en-US" sz="2400" dirty="0" smtClean="0">
              <a:solidFill>
                <a:srgbClr val="FFFF66"/>
              </a:solidFill>
            </a:endParaRPr>
          </a:p>
          <a:p>
            <a:pPr eaLnBrk="0" hangingPunct="0"/>
            <a:endParaRPr lang="en-US" sz="2400" dirty="0" smtClean="0">
              <a:solidFill>
                <a:srgbClr val="FFFF66"/>
              </a:solidFill>
            </a:endParaRPr>
          </a:p>
          <a:p>
            <a:pPr eaLnBrk="0" hangingPunct="0"/>
            <a:endParaRPr lang="en-US" sz="2400" dirty="0" smtClean="0">
              <a:solidFill>
                <a:srgbClr val="FFFF66"/>
              </a:solidFill>
            </a:endParaRPr>
          </a:p>
          <a:p>
            <a:pPr eaLnBrk="0" hangingPunct="0"/>
            <a:endParaRPr lang="en-US" sz="2400" dirty="0" smtClean="0">
              <a:solidFill>
                <a:srgbClr val="FFFF66"/>
              </a:solidFill>
            </a:endParaRPr>
          </a:p>
          <a:p>
            <a:pPr eaLnBrk="0" hangingPunct="0"/>
            <a:endParaRPr lang="en-US" sz="2400" dirty="0" smtClean="0">
              <a:solidFill>
                <a:srgbClr val="FFFF66"/>
              </a:solidFill>
            </a:endParaRPr>
          </a:p>
          <a:p>
            <a:pPr eaLnBrk="0" hangingPunct="0"/>
            <a:r>
              <a:rPr lang="en-US" sz="2400" dirty="0" smtClean="0">
                <a:solidFill>
                  <a:srgbClr val="FFFF66"/>
                </a:solidFill>
              </a:rPr>
              <a:t>Measure </a:t>
            </a:r>
            <a:r>
              <a:rPr lang="en-US" sz="2400" i="1" dirty="0" err="1" smtClean="0">
                <a:solidFill>
                  <a:srgbClr val="FFFF66"/>
                </a:solidFill>
              </a:rPr>
              <a:t>S</a:t>
            </a:r>
            <a:r>
              <a:rPr lang="en-US" sz="2400" i="1" baseline="-25000" dirty="0" err="1" smtClean="0">
                <a:solidFill>
                  <a:srgbClr val="FFFF66"/>
                </a:solidFill>
              </a:rPr>
              <a:t>d</a:t>
            </a:r>
            <a:r>
              <a:rPr lang="en-US" sz="2400" dirty="0" smtClean="0">
                <a:solidFill>
                  <a:srgbClr val="FFFF66"/>
                </a:solidFill>
              </a:rPr>
              <a:t> and </a:t>
            </a:r>
            <a:r>
              <a:rPr lang="el-GR" sz="2400" dirty="0" smtClean="0">
                <a:solidFill>
                  <a:srgbClr val="FFFF66"/>
                </a:solidFill>
              </a:rPr>
              <a:t>Δ</a:t>
            </a:r>
            <a:r>
              <a:rPr lang="en-US" sz="2400" i="1" dirty="0" smtClean="0">
                <a:solidFill>
                  <a:srgbClr val="FFFF66"/>
                </a:solidFill>
              </a:rPr>
              <a:t>T</a:t>
            </a:r>
            <a:r>
              <a:rPr lang="en-US" sz="2400" dirty="0" smtClean="0">
                <a:solidFill>
                  <a:srgbClr val="FFFF66"/>
                </a:solidFill>
              </a:rPr>
              <a:t> =&gt; </a:t>
            </a:r>
            <a:r>
              <a:rPr lang="el-GR" sz="2400" dirty="0" smtClean="0">
                <a:solidFill>
                  <a:srgbClr val="FFFF66"/>
                </a:solidFill>
              </a:rPr>
              <a:t>Δ</a:t>
            </a:r>
            <a:r>
              <a:rPr lang="en-US" sz="2400" i="1" dirty="0" smtClean="0">
                <a:solidFill>
                  <a:srgbClr val="FFFF66"/>
                </a:solidFill>
              </a:rPr>
              <a:t>v</a:t>
            </a:r>
          </a:p>
          <a:p>
            <a:pPr eaLnBrk="0" hangingPunct="0"/>
            <a:endParaRPr lang="en-US" sz="2400" i="1" dirty="0" smtClean="0">
              <a:solidFill>
                <a:srgbClr val="FFFF66"/>
              </a:solidFill>
            </a:endParaRPr>
          </a:p>
          <a:p>
            <a:pPr eaLnBrk="0" hangingPunct="0"/>
            <a:r>
              <a:rPr lang="en-US" sz="2400" dirty="0" smtClean="0">
                <a:solidFill>
                  <a:srgbClr val="FFFF66"/>
                </a:solidFill>
              </a:rPr>
              <a:t>Propose to extend to all frequencies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Simultaneous estimation of </a:t>
            </a:r>
            <a:r>
              <a:rPr lang="en-US" dirty="0" err="1" smtClean="0">
                <a:effectLst/>
              </a:rPr>
              <a:t>Δv</a:t>
            </a:r>
            <a:r>
              <a:rPr lang="en-US" dirty="0" smtClean="0">
                <a:effectLst/>
              </a:rPr>
              <a:t> and </a:t>
            </a:r>
            <a:r>
              <a:rPr lang="en-US" dirty="0" err="1" smtClean="0">
                <a:effectLst/>
              </a:rPr>
              <a:t>Δz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1400" dirty="0" smtClean="0">
                <a:effectLst/>
              </a:rPr>
              <a:t>Ghaderi &amp; Landrø, Geophysics (2009)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68313" y="2463800"/>
          <a:ext cx="6061075" cy="1036638"/>
        </p:xfrm>
        <a:graphic>
          <a:graphicData uri="http://schemas.openxmlformats.org/presentationml/2006/ole">
            <p:oleObj spid="_x0000_s64515" name="Equation" r:id="rId3" imgW="2819160" imgH="482400" progId="Equation.DSMT4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611188" y="5229225"/>
          <a:ext cx="3522662" cy="952500"/>
        </p:xfrm>
        <a:graphic>
          <a:graphicData uri="http://schemas.openxmlformats.org/presentationml/2006/ole">
            <p:oleObj spid="_x0000_s64516" name="Equation" r:id="rId4" imgW="1549080" imgH="4190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8313" y="6308725"/>
            <a:ext cx="40719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Modified expression from </a:t>
            </a:r>
            <a:r>
              <a:rPr lang="en-US" sz="1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A.Barns</a:t>
            </a:r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SEG  Ext. Abs. 2004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15063" y="3844925"/>
            <a:ext cx="2928937" cy="2870200"/>
            <a:chOff x="6215063" y="3844925"/>
            <a:chExt cx="2928937" cy="2870200"/>
          </a:xfrm>
        </p:grpSpPr>
        <p:pic>
          <p:nvPicPr>
            <p:cNvPr id="6451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57950" y="4419600"/>
              <a:ext cx="2543175" cy="191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452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207919" y="5455444"/>
              <a:ext cx="250031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4521" name="Straight Connector 11"/>
            <p:cNvCxnSpPr>
              <a:cxnSpLocks noChangeShapeType="1"/>
            </p:cNvCxnSpPr>
            <p:nvPr/>
          </p:nvCxnSpPr>
          <p:spPr bwMode="auto">
            <a:xfrm rot="5400000">
              <a:off x="5493544" y="5464969"/>
              <a:ext cx="250031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4522" name="Straight Connector 12"/>
            <p:cNvCxnSpPr>
              <a:cxnSpLocks noChangeShapeType="1"/>
            </p:cNvCxnSpPr>
            <p:nvPr/>
          </p:nvCxnSpPr>
          <p:spPr bwMode="auto">
            <a:xfrm rot="5400000">
              <a:off x="7279482" y="5455444"/>
              <a:ext cx="250031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4523" name="TextBox 15"/>
            <p:cNvSpPr txBox="1">
              <a:spLocks noChangeArrowheads="1"/>
            </p:cNvSpPr>
            <p:nvPr/>
          </p:nvSpPr>
          <p:spPr bwMode="auto">
            <a:xfrm>
              <a:off x="7100888" y="3844925"/>
              <a:ext cx="8572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i="1"/>
                <a:t>f</a:t>
              </a:r>
              <a:r>
                <a:rPr lang="en-US" sz="1800" baseline="-25000"/>
                <a:t>0</a:t>
              </a:r>
              <a:endParaRPr lang="en-US" sz="1800"/>
            </a:p>
          </p:txBody>
        </p:sp>
        <p:sp>
          <p:nvSpPr>
            <p:cNvPr id="64524" name="TextBox 16"/>
            <p:cNvSpPr txBox="1">
              <a:spLocks noChangeArrowheads="1"/>
            </p:cNvSpPr>
            <p:nvPr/>
          </p:nvSpPr>
          <p:spPr bwMode="auto">
            <a:xfrm>
              <a:off x="6386513" y="3844925"/>
              <a:ext cx="8572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i="1" dirty="0"/>
                <a:t>f</a:t>
              </a:r>
              <a:r>
                <a:rPr lang="en-US" sz="1800" baseline="-25000" dirty="0"/>
                <a:t>l</a:t>
              </a:r>
              <a:endParaRPr lang="en-US" sz="1800" dirty="0"/>
            </a:p>
          </p:txBody>
        </p:sp>
        <p:sp>
          <p:nvSpPr>
            <p:cNvPr id="64525" name="TextBox 17"/>
            <p:cNvSpPr txBox="1">
              <a:spLocks noChangeArrowheads="1"/>
            </p:cNvSpPr>
            <p:nvPr/>
          </p:nvSpPr>
          <p:spPr bwMode="auto">
            <a:xfrm>
              <a:off x="8101013" y="3844925"/>
              <a:ext cx="8572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i="1"/>
                <a:t>f</a:t>
              </a:r>
              <a:r>
                <a:rPr lang="en-US" sz="1800" baseline="-25000"/>
                <a:t>h</a:t>
              </a:r>
              <a:endParaRPr lang="en-US" sz="1800"/>
            </a:p>
          </p:txBody>
        </p:sp>
        <p:sp>
          <p:nvSpPr>
            <p:cNvPr id="64527" name="TextBox 21"/>
            <p:cNvSpPr txBox="1">
              <a:spLocks noChangeArrowheads="1"/>
            </p:cNvSpPr>
            <p:nvPr/>
          </p:nvSpPr>
          <p:spPr bwMode="auto">
            <a:xfrm>
              <a:off x="6215063" y="6438900"/>
              <a:ext cx="2928937" cy="2762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Frequency spectrum of Ricker, 50 Hz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313"/>
            <a:ext cx="8715436" cy="1143000"/>
          </a:xfrm>
        </p:spPr>
        <p:txBody>
          <a:bodyPr/>
          <a:lstStyle/>
          <a:p>
            <a:r>
              <a:rPr lang="en-US" sz="2800" dirty="0" smtClean="0"/>
              <a:t>Comparing 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d</a:t>
            </a:r>
            <a:r>
              <a:rPr lang="en-US" sz="2800" dirty="0" smtClean="0"/>
              <a:t> with synthetic modeling of the wedge</a:t>
            </a:r>
          </a:p>
        </p:txBody>
      </p:sp>
      <p:pic>
        <p:nvPicPr>
          <p:cNvPr id="99330" name="Picture 3" descr="C:\AG\01-drgrad\01-Phase 1\Modeling\Synthetic\figures\amplitude_singlefreq-allfreq.tif"/>
          <p:cNvPicPr>
            <a:picLocks noChangeAspect="1" noChangeArrowheads="1"/>
          </p:cNvPicPr>
          <p:nvPr/>
        </p:nvPicPr>
        <p:blipFill>
          <a:blip r:embed="rId2" cstate="print"/>
          <a:srcRect l="7404" r="7982"/>
          <a:stretch>
            <a:fillRect/>
          </a:stretch>
        </p:blipFill>
        <p:spPr bwMode="auto">
          <a:xfrm>
            <a:off x="142875" y="2000250"/>
            <a:ext cx="88947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14313"/>
            <a:ext cx="7772400" cy="1143000"/>
          </a:xfrm>
        </p:spPr>
        <p:txBody>
          <a:bodyPr/>
          <a:lstStyle/>
          <a:p>
            <a:r>
              <a:rPr lang="en-US" dirty="0" smtClean="0"/>
              <a:t>Inverting for </a:t>
            </a:r>
            <a:r>
              <a:rPr lang="en-US" dirty="0" err="1" smtClean="0"/>
              <a:t>Δv</a:t>
            </a:r>
            <a:r>
              <a:rPr lang="en-US" dirty="0" smtClean="0"/>
              <a:t> (exact answer: 200 m/s)</a:t>
            </a:r>
            <a:br>
              <a:rPr lang="en-US" dirty="0" smtClean="0"/>
            </a:br>
            <a:r>
              <a:rPr lang="en-US" sz="1800" dirty="0" smtClean="0"/>
              <a:t>Least square method</a:t>
            </a:r>
          </a:p>
        </p:txBody>
      </p:sp>
      <p:pic>
        <p:nvPicPr>
          <p:cNvPr id="100354" name="Picture 3" descr="C:\AG\01-drgrad\01-Phase 1\Modeling\Synthetic\figures\wedge_m2s0_rmserror.tif"/>
          <p:cNvPicPr>
            <a:picLocks noChangeAspect="1" noChangeArrowheads="1"/>
          </p:cNvPicPr>
          <p:nvPr/>
        </p:nvPicPr>
        <p:blipFill>
          <a:blip r:embed="rId2" cstate="print"/>
          <a:srcRect l="5742" r="6284"/>
          <a:stretch>
            <a:fillRect/>
          </a:stretch>
        </p:blipFill>
        <p:spPr bwMode="auto">
          <a:xfrm>
            <a:off x="571500" y="1571625"/>
            <a:ext cx="8001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Estimated thicknesses from inversion</a:t>
            </a:r>
            <a:endParaRPr lang="en-US" dirty="0"/>
          </a:p>
        </p:txBody>
      </p:sp>
      <p:pic>
        <p:nvPicPr>
          <p:cNvPr id="101378" name="Picture 3" descr="C:\AG\01-drgrad\01-Phase 1\Modeling\Synthetic\figures\wedge_m2s0_rmserror_thicknes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571625"/>
            <a:ext cx="650081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Application to real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5383213"/>
            <a:ext cx="4643437" cy="1260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Estimates of </a:t>
            </a:r>
            <a:r>
              <a:rPr lang="el-GR" dirty="0" smtClean="0"/>
              <a:t>Δ</a:t>
            </a:r>
            <a:r>
              <a:rPr lang="en-US" dirty="0" smtClean="0"/>
              <a:t>v and </a:t>
            </a:r>
            <a:r>
              <a:rPr lang="el-GR" dirty="0" smtClean="0"/>
              <a:t>Δ</a:t>
            </a:r>
            <a:r>
              <a:rPr lang="en-US" dirty="0" smtClean="0"/>
              <a:t>z</a:t>
            </a:r>
          </a:p>
          <a:p>
            <a:pPr lvl="1">
              <a:defRPr/>
            </a:pPr>
            <a:r>
              <a:rPr lang="en-US" dirty="0" smtClean="0"/>
              <a:t>According to </a:t>
            </a:r>
            <a:r>
              <a:rPr lang="en-US" dirty="0" err="1" smtClean="0"/>
              <a:t>Ghaderi&amp;Landrø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Values in parenthesis based on </a:t>
            </a:r>
            <a:r>
              <a:rPr lang="en-US" dirty="0" err="1" smtClean="0"/>
              <a:t>Gassmann</a:t>
            </a:r>
            <a:r>
              <a:rPr lang="en-US" dirty="0" smtClean="0"/>
              <a:t> and picked </a:t>
            </a:r>
            <a:r>
              <a:rPr lang="en-US" dirty="0" err="1" smtClean="0"/>
              <a:t>timeshifts</a:t>
            </a:r>
            <a:endParaRPr lang="en-US" dirty="0"/>
          </a:p>
        </p:txBody>
      </p:sp>
      <p:pic>
        <p:nvPicPr>
          <p:cNvPr id="102403" name="Picture 2" descr="C:\AG\01-drgrad\00-Papers\11-01-Paper-Geophys-Thickness and velocity Real\Figures-Tables\update27oct\fig1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1214438"/>
            <a:ext cx="53070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2" descr="C:\AG\01-drgrad\00-Papers\11-01-Paper-Geophys-Thickness and velocity Real\Figures-Tables\update27oct\fig1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14438"/>
            <a:ext cx="31924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14938" y="5214938"/>
          <a:ext cx="3690942" cy="148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314"/>
                <a:gridCol w="1230314"/>
                <a:gridCol w="1230314"/>
              </a:tblGrid>
              <a:tr h="321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Monitor</a:t>
                      </a:r>
                    </a:p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Δ</a:t>
                      </a:r>
                      <a:r>
                        <a:rPr lang="nb-NO" sz="1400" dirty="0" smtClean="0"/>
                        <a:t>v</a:t>
                      </a:r>
                    </a:p>
                    <a:p>
                      <a:pPr algn="ctr"/>
                      <a:r>
                        <a:rPr lang="nb-NO" sz="1400" dirty="0" smtClean="0"/>
                        <a:t>(m/s)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Δ</a:t>
                      </a:r>
                      <a:r>
                        <a:rPr lang="nb-NO" sz="1400" dirty="0" smtClean="0"/>
                        <a:t>z</a:t>
                      </a:r>
                    </a:p>
                    <a:p>
                      <a:pPr algn="ctr"/>
                      <a:r>
                        <a:rPr lang="nb-NO" sz="1400" dirty="0" smtClean="0"/>
                        <a:t>(m)</a:t>
                      </a:r>
                      <a:endParaRPr lang="en-US" sz="1400" dirty="0"/>
                    </a:p>
                  </a:txBody>
                  <a:tcPr/>
                </a:tc>
              </a:tr>
              <a:tr h="321465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1999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15 (4)</a:t>
                      </a:r>
                      <a:endParaRPr lang="en-US" sz="1400" dirty="0"/>
                    </a:p>
                  </a:txBody>
                  <a:tcPr/>
                </a:tc>
              </a:tr>
              <a:tr h="321465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15 (8)</a:t>
                      </a:r>
                      <a:endParaRPr lang="en-US" sz="1400" dirty="0"/>
                    </a:p>
                  </a:txBody>
                  <a:tcPr/>
                </a:tc>
              </a:tr>
              <a:tr h="321465"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15 (10)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So, what is happening?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100" y="1500174"/>
            <a:ext cx="8312180" cy="417195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Look at some rock physics models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Brie, describing the patchy saturation distribution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err="1" smtClean="0"/>
              <a:t>Gassmann</a:t>
            </a:r>
            <a:r>
              <a:rPr lang="en-US" dirty="0" smtClean="0"/>
              <a:t>-Wood, the uniform distribution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Calibrating the patchy saturation with White’s model</a:t>
            </a:r>
          </a:p>
        </p:txBody>
      </p:sp>
      <p:grpSp>
        <p:nvGrpSpPr>
          <p:cNvPr id="103427" name="Group 10"/>
          <p:cNvGrpSpPr>
            <a:grpSpLocks/>
          </p:cNvGrpSpPr>
          <p:nvPr/>
        </p:nvGrpSpPr>
        <p:grpSpPr bwMode="auto">
          <a:xfrm>
            <a:off x="428596" y="3643314"/>
            <a:ext cx="4143404" cy="3000396"/>
            <a:chOff x="4500562" y="2071678"/>
            <a:chExt cx="4477670" cy="3357586"/>
          </a:xfrm>
        </p:grpSpPr>
        <p:pic>
          <p:nvPicPr>
            <p:cNvPr id="103428" name="Picture 2" descr="C:\AG\01-drgrad\01-Phase 1\Modeling\Matlab\rockphys\White_Brie4_Gassmann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2" y="2071678"/>
              <a:ext cx="4477670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29" name="Oval 5"/>
            <p:cNvSpPr>
              <a:spLocks noChangeArrowheads="1"/>
            </p:cNvSpPr>
            <p:nvPr/>
          </p:nvSpPr>
          <p:spPr bwMode="auto">
            <a:xfrm flipV="1">
              <a:off x="5429256" y="3286124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3430" name="Oval 6"/>
            <p:cNvSpPr>
              <a:spLocks noChangeArrowheads="1"/>
            </p:cNvSpPr>
            <p:nvPr/>
          </p:nvSpPr>
          <p:spPr bwMode="auto">
            <a:xfrm flipV="1">
              <a:off x="5929322" y="4071942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3431" name="Oval 7"/>
            <p:cNvSpPr>
              <a:spLocks noChangeArrowheads="1"/>
            </p:cNvSpPr>
            <p:nvPr/>
          </p:nvSpPr>
          <p:spPr bwMode="auto">
            <a:xfrm flipV="1">
              <a:off x="6286512" y="4429132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3432" name="Oval 8"/>
            <p:cNvSpPr>
              <a:spLocks noChangeArrowheads="1"/>
            </p:cNvSpPr>
            <p:nvPr/>
          </p:nvSpPr>
          <p:spPr bwMode="auto">
            <a:xfrm flipV="1">
              <a:off x="7358082" y="2928934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3433" name="TextBox 9"/>
            <p:cNvSpPr txBox="1">
              <a:spLocks noChangeArrowheads="1"/>
            </p:cNvSpPr>
            <p:nvPr/>
          </p:nvSpPr>
          <p:spPr bwMode="auto">
            <a:xfrm>
              <a:off x="7429520" y="2857496"/>
              <a:ext cx="11430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900" b="1">
                  <a:solidFill>
                    <a:schemeClr val="bg1"/>
                  </a:solidFill>
                  <a:latin typeface="Arial Narrow" pitchFamily="34" charset="0"/>
                </a:rPr>
                <a:t>Estimated from data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5271" y="3643314"/>
            <a:ext cx="2967191" cy="3183908"/>
            <a:chOff x="5105271" y="3643314"/>
            <a:chExt cx="2967191" cy="3183908"/>
          </a:xfrm>
        </p:grpSpPr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271" y="3643314"/>
              <a:ext cx="2967191" cy="27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143504" y="6396335"/>
              <a:ext cx="29289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P-wave velocity and CO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 saturation from </a:t>
              </a:r>
              <a:r>
                <a:rPr lang="en-US" sz="1100" dirty="0" err="1" smtClean="0"/>
                <a:t>Nagaoka</a:t>
              </a:r>
              <a:r>
                <a:rPr lang="en-US" sz="1100" dirty="0" smtClean="0"/>
                <a:t> field, </a:t>
              </a:r>
              <a:r>
                <a:rPr lang="en-US" sz="1100" dirty="0" err="1" smtClean="0"/>
                <a:t>Konishi</a:t>
              </a:r>
              <a:r>
                <a:rPr lang="en-US" sz="1100" dirty="0" smtClean="0"/>
                <a:t> et al, EAGE 2008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57188"/>
            <a:ext cx="5883275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distribution under thin shale layers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6100" y="1928813"/>
            <a:ext cx="5097463" cy="4143375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 smtClean="0"/>
              <a:t>Ongoing work 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 smtClean="0"/>
              <a:t>Ghaderi, Landrø and Lindeberg</a:t>
            </a: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 smtClean="0"/>
              <a:t>Mapping of the CO</a:t>
            </a:r>
            <a:r>
              <a:rPr lang="en-US" baseline="-25000" dirty="0" smtClean="0"/>
              <a:t>2</a:t>
            </a:r>
            <a:r>
              <a:rPr lang="en-US" dirty="0" smtClean="0"/>
              <a:t> ’finger’ propagation, and variation of the thicknesses under shale</a:t>
            </a: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 smtClean="0"/>
              <a:t>Effect of capillary pressure on saturation distribution</a:t>
            </a:r>
            <a:endParaRPr lang="en-US" dirty="0"/>
          </a:p>
        </p:txBody>
      </p:sp>
      <p:grpSp>
        <p:nvGrpSpPr>
          <p:cNvPr id="104451" name="Group 9"/>
          <p:cNvGrpSpPr>
            <a:grpSpLocks/>
          </p:cNvGrpSpPr>
          <p:nvPr/>
        </p:nvGrpSpPr>
        <p:grpSpPr bwMode="auto">
          <a:xfrm>
            <a:off x="6456363" y="642938"/>
            <a:ext cx="2473325" cy="1928812"/>
            <a:chOff x="598283" y="4143380"/>
            <a:chExt cx="3616527" cy="2643182"/>
          </a:xfrm>
        </p:grpSpPr>
        <p:pic>
          <p:nvPicPr>
            <p:cNvPr id="104456" name="Picture 3" descr="C:\AG\01-drgrad\01-Phase 1\Modeling\Eclipse\figurs\run02_27year_sgas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283" y="4143380"/>
              <a:ext cx="3616527" cy="264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63278" y="6394979"/>
              <a:ext cx="2390900" cy="35895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 capillary forces</a:t>
              </a:r>
            </a:p>
          </p:txBody>
        </p:sp>
      </p:grpSp>
      <p:pic>
        <p:nvPicPr>
          <p:cNvPr id="104452" name="Picture 4" descr="C:\AG\01-drgrad\01-Phase 1\Modeling\Eclipse\figurs\run02_27year_sgas_p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2786063"/>
            <a:ext cx="24431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00813" y="4286250"/>
            <a:ext cx="1643062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capillary forces</a:t>
            </a:r>
          </a:p>
        </p:txBody>
      </p:sp>
      <p:pic>
        <p:nvPicPr>
          <p:cNvPr id="104454" name="Picture 2" descr="C:\AG\01-drgrad\01-Phase 1\Modeling\Eclipse\figurs\run02_diff_nopc-pc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4857750"/>
            <a:ext cx="2444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72250" y="6357938"/>
            <a:ext cx="1643063" cy="2619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2" y="1500174"/>
          <a:ext cx="428628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5"/>
            <a:ext cx="7889904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Capillary pressure and transition zone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7158" y="1500188"/>
            <a:ext cx="4024342" cy="5072062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Capillary pressure:</a:t>
            </a:r>
          </a:p>
          <a:p>
            <a:pPr lvl="1">
              <a:defRPr/>
            </a:pPr>
            <a:r>
              <a:rPr lang="en-US" sz="2000" i="1" dirty="0" smtClean="0"/>
              <a:t>Difference between the two phase pressure 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Capillary transition zone:</a:t>
            </a:r>
          </a:p>
          <a:p>
            <a:pPr lvl="1">
              <a:defRPr/>
            </a:pPr>
            <a:r>
              <a:rPr lang="en-US" sz="2000" i="1" dirty="0" smtClean="0"/>
              <a:t>The mixing zone that occurs between two phases (due to capillary pressure) </a:t>
            </a:r>
            <a:r>
              <a:rPr lang="en-US" sz="2000" dirty="0" smtClean="0"/>
              <a:t>when the fluids are immiscible </a:t>
            </a:r>
          </a:p>
        </p:txBody>
      </p:sp>
      <p:graphicFrame>
        <p:nvGraphicFramePr>
          <p:cNvPr id="71682" name="Content Placeholder 7"/>
          <p:cNvGraphicFramePr>
            <a:graphicFrameLocks noChangeAspect="1"/>
          </p:cNvGraphicFramePr>
          <p:nvPr>
            <p:ph sz="half" idx="2"/>
          </p:nvPr>
        </p:nvGraphicFramePr>
        <p:xfrm>
          <a:off x="1285875" y="3055938"/>
          <a:ext cx="2286000" cy="658812"/>
        </p:xfrm>
        <a:graphic>
          <a:graphicData uri="http://schemas.openxmlformats.org/presentationml/2006/ole">
            <p:oleObj spid="_x0000_s71682" name="Equation" r:id="rId4" imgW="838080" imgH="241200" progId="Equation.DSMT4">
              <p:embed/>
            </p:oleObj>
          </a:graphicData>
        </a:graphic>
      </p:graphicFrame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719638" y="1714500"/>
            <a:ext cx="3924300" cy="4214813"/>
            <a:chOff x="4719966" y="2143116"/>
            <a:chExt cx="3924000" cy="4214842"/>
          </a:xfrm>
        </p:grpSpPr>
        <p:cxnSp>
          <p:nvCxnSpPr>
            <p:cNvPr id="71688" name="Straight Connector 9"/>
            <p:cNvCxnSpPr>
              <a:cxnSpLocks noChangeShapeType="1"/>
            </p:cNvCxnSpPr>
            <p:nvPr/>
          </p:nvCxnSpPr>
          <p:spPr bwMode="auto">
            <a:xfrm rot="10800000">
              <a:off x="4719966" y="5832000"/>
              <a:ext cx="39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168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3178959" y="4250537"/>
              <a:ext cx="421484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21" name="TextBox 20"/>
          <p:cNvSpPr txBox="1"/>
          <p:nvPr/>
        </p:nvSpPr>
        <p:spPr>
          <a:xfrm>
            <a:off x="4572000" y="6357938"/>
            <a:ext cx="421481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Figure: Erik Lindeberg, unpublished data Utsira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12858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000" dirty="0" smtClean="0"/>
              <a:t>Real seismic data anomaly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Problem</a:t>
            </a:r>
          </a:p>
        </p:txBody>
      </p:sp>
      <p:pic>
        <p:nvPicPr>
          <p:cNvPr id="15363" name="Picture 2" descr="C:\AG\01-drgrad\00-Papers\11-01-Paper-Geophys-Thickness and velocity Real\Figures-Tables\update27oct\fig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000250"/>
            <a:ext cx="59340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42875" y="6286500"/>
            <a:ext cx="885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A section from Utsira formation </a:t>
            </a:r>
          </a:p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Ghaderi &amp; Landrø, Geophysics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5"/>
          <p:cNvSpPr>
            <a:spLocks noChangeArrowheads="1"/>
          </p:cNvSpPr>
          <p:nvPr/>
        </p:nvSpPr>
        <p:spPr bwMode="auto">
          <a:xfrm>
            <a:off x="2000250" y="1785938"/>
            <a:ext cx="4572000" cy="30718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2000250" y="2676525"/>
            <a:ext cx="4572000" cy="825500"/>
          </a:xfrm>
          <a:custGeom>
            <a:avLst/>
            <a:gdLst>
              <a:gd name="connsiteX0" fmla="*/ 5353050 w 5353050"/>
              <a:gd name="connsiteY0" fmla="*/ 0 h 1000125"/>
              <a:gd name="connsiteX1" fmla="*/ 0 w 5353050"/>
              <a:gd name="connsiteY1" fmla="*/ 0 h 1000125"/>
              <a:gd name="connsiteX2" fmla="*/ 5353050 w 5353050"/>
              <a:gd name="connsiteY2" fmla="*/ 1000125 h 1000125"/>
              <a:gd name="connsiteX3" fmla="*/ 5353050 w 5353050"/>
              <a:gd name="connsiteY3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0" h="1000125">
                <a:moveTo>
                  <a:pt x="5353050" y="0"/>
                </a:moveTo>
                <a:lnTo>
                  <a:pt x="0" y="0"/>
                </a:lnTo>
                <a:lnTo>
                  <a:pt x="5353050" y="1000125"/>
                </a:lnTo>
                <a:lnTo>
                  <a:pt x="535305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1987550" y="2668588"/>
            <a:ext cx="4584700" cy="831850"/>
          </a:xfrm>
          <a:custGeom>
            <a:avLst/>
            <a:gdLst>
              <a:gd name="connsiteX0" fmla="*/ 0 w 4584302"/>
              <a:gd name="connsiteY0" fmla="*/ 0 h 832391"/>
              <a:gd name="connsiteX1" fmla="*/ 4584302 w 4584302"/>
              <a:gd name="connsiteY1" fmla="*/ 381342 h 832391"/>
              <a:gd name="connsiteX2" fmla="*/ 4584302 w 4584302"/>
              <a:gd name="connsiteY2" fmla="*/ 832391 h 832391"/>
              <a:gd name="connsiteX3" fmla="*/ 0 w 4584302"/>
              <a:gd name="connsiteY3" fmla="*/ 0 h 8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302" h="832391">
                <a:moveTo>
                  <a:pt x="0" y="0"/>
                </a:moveTo>
                <a:lnTo>
                  <a:pt x="4584302" y="381342"/>
                </a:lnTo>
                <a:lnTo>
                  <a:pt x="4584302" y="8323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2011363" y="2684463"/>
            <a:ext cx="4562475" cy="1165225"/>
          </a:xfrm>
          <a:custGeom>
            <a:avLst/>
            <a:gdLst>
              <a:gd name="connsiteX0" fmla="*/ 0 w 4563333"/>
              <a:gd name="connsiteY0" fmla="*/ 0 h 1165752"/>
              <a:gd name="connsiteX1" fmla="*/ 4563333 w 4563333"/>
              <a:gd name="connsiteY1" fmla="*/ 827727 h 1165752"/>
              <a:gd name="connsiteX2" fmla="*/ 4563333 w 4563333"/>
              <a:gd name="connsiteY2" fmla="*/ 1165752 h 1165752"/>
              <a:gd name="connsiteX3" fmla="*/ 0 w 4563333"/>
              <a:gd name="connsiteY3" fmla="*/ 0 h 116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3333" h="1165752">
                <a:moveTo>
                  <a:pt x="0" y="0"/>
                </a:moveTo>
                <a:lnTo>
                  <a:pt x="4563333" y="827727"/>
                </a:lnTo>
                <a:lnTo>
                  <a:pt x="4563333" y="11657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2006600" y="2684463"/>
            <a:ext cx="4565650" cy="1512887"/>
          </a:xfrm>
          <a:custGeom>
            <a:avLst/>
            <a:gdLst>
              <a:gd name="connsiteX0" fmla="*/ 0 w 4576333"/>
              <a:gd name="connsiteY0" fmla="*/ 0 h 1512444"/>
              <a:gd name="connsiteX1" fmla="*/ 4572000 w 4576333"/>
              <a:gd name="connsiteY1" fmla="*/ 1170085 h 1512444"/>
              <a:gd name="connsiteX2" fmla="*/ 4576333 w 4576333"/>
              <a:gd name="connsiteY2" fmla="*/ 1512444 h 1512444"/>
              <a:gd name="connsiteX3" fmla="*/ 0 w 4576333"/>
              <a:gd name="connsiteY3" fmla="*/ 0 h 1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333" h="1512444">
                <a:moveTo>
                  <a:pt x="0" y="0"/>
                </a:moveTo>
                <a:lnTo>
                  <a:pt x="4572000" y="1170085"/>
                </a:lnTo>
                <a:cubicBezTo>
                  <a:pt x="4573444" y="1284205"/>
                  <a:pt x="4574889" y="1398324"/>
                  <a:pt x="4576333" y="15124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r>
              <a:rPr lang="en-US" dirty="0" smtClean="0"/>
              <a:t>Modeling the transition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214938"/>
            <a:ext cx="7772400" cy="1331912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4 layer wedge model</a:t>
            </a:r>
          </a:p>
          <a:p>
            <a:pPr>
              <a:defRPr/>
            </a:pPr>
            <a:r>
              <a:rPr lang="en-US" sz="2000" dirty="0" smtClean="0"/>
              <a:t>Progressively lower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saturations further down the model</a:t>
            </a:r>
          </a:p>
          <a:p>
            <a:pPr>
              <a:defRPr/>
            </a:pPr>
            <a:r>
              <a:rPr lang="en-US" sz="2000" dirty="0" smtClean="0"/>
              <a:t>Average velocity change = 350 m/s</a:t>
            </a:r>
            <a:endParaRPr lang="en-US" sz="2000" dirty="0"/>
          </a:p>
        </p:txBody>
      </p:sp>
      <p:sp>
        <p:nvSpPr>
          <p:cNvPr id="106504" name="TextBox 21"/>
          <p:cNvSpPr txBox="1">
            <a:spLocks noChangeArrowheads="1"/>
          </p:cNvSpPr>
          <p:nvPr/>
        </p:nvSpPr>
        <p:spPr bwMode="auto">
          <a:xfrm>
            <a:off x="5368925" y="2711450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Δ</a:t>
            </a:r>
            <a:r>
              <a:rPr lang="en-US" sz="1400" i="1">
                <a:solidFill>
                  <a:schemeClr val="bg1"/>
                </a:solidFill>
              </a:rPr>
              <a:t>v  </a:t>
            </a:r>
            <a:r>
              <a:rPr lang="en-US" sz="1400">
                <a:solidFill>
                  <a:schemeClr val="bg1"/>
                </a:solidFill>
              </a:rPr>
              <a:t>= 500 m/s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6505" name="Rectangle 13"/>
          <p:cNvSpPr>
            <a:spLocks noChangeArrowheads="1"/>
          </p:cNvSpPr>
          <p:nvPr/>
        </p:nvSpPr>
        <p:spPr bwMode="auto">
          <a:xfrm rot="457100">
            <a:off x="5343525" y="3370263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Δ</a:t>
            </a:r>
            <a:r>
              <a:rPr lang="en-US" sz="1400" i="1">
                <a:solidFill>
                  <a:schemeClr val="bg1"/>
                </a:solidFill>
              </a:rPr>
              <a:t>v </a:t>
            </a:r>
            <a:r>
              <a:rPr lang="en-US" sz="1400">
                <a:solidFill>
                  <a:schemeClr val="bg1"/>
                </a:solidFill>
              </a:rPr>
              <a:t>= 300 m/s</a:t>
            </a:r>
          </a:p>
        </p:txBody>
      </p:sp>
      <p:sp>
        <p:nvSpPr>
          <p:cNvPr id="106506" name="Rectangle 14"/>
          <p:cNvSpPr>
            <a:spLocks noChangeArrowheads="1"/>
          </p:cNvSpPr>
          <p:nvPr/>
        </p:nvSpPr>
        <p:spPr bwMode="auto">
          <a:xfrm rot="244350">
            <a:off x="5375275" y="3043238"/>
            <a:ext cx="1233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Δ</a:t>
            </a:r>
            <a:r>
              <a:rPr lang="en-US" sz="1400" i="1">
                <a:solidFill>
                  <a:schemeClr val="bg1"/>
                </a:solidFill>
              </a:rPr>
              <a:t>v </a:t>
            </a:r>
            <a:r>
              <a:rPr lang="en-US" sz="1400">
                <a:solidFill>
                  <a:schemeClr val="bg1"/>
                </a:solidFill>
              </a:rPr>
              <a:t>= 400 m/s</a:t>
            </a: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 rot="720000">
            <a:off x="5305425" y="3657600"/>
            <a:ext cx="1235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Δ</a:t>
            </a:r>
            <a:r>
              <a:rPr lang="en-US" sz="1400" i="1">
                <a:solidFill>
                  <a:schemeClr val="bg1"/>
                </a:solidFill>
              </a:rPr>
              <a:t>v </a:t>
            </a:r>
            <a:r>
              <a:rPr lang="en-US" sz="1400">
                <a:solidFill>
                  <a:schemeClr val="bg1"/>
                </a:solidFill>
              </a:rPr>
              <a:t>= 200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14313"/>
            <a:ext cx="7772400" cy="1143000"/>
          </a:xfrm>
        </p:spPr>
        <p:txBody>
          <a:bodyPr/>
          <a:lstStyle/>
          <a:p>
            <a:r>
              <a:rPr lang="en-US" sz="3600" dirty="0" smtClean="0"/>
              <a:t>Inverting for </a:t>
            </a:r>
            <a:r>
              <a:rPr lang="en-US" sz="3600" dirty="0" err="1" smtClean="0"/>
              <a:t>Δv</a:t>
            </a:r>
            <a:r>
              <a:rPr lang="en-US" sz="3600" dirty="0" smtClean="0"/>
              <a:t> (average = 350 m/s) </a:t>
            </a:r>
            <a:r>
              <a:rPr lang="en-US" sz="2400" dirty="0" smtClean="0"/>
              <a:t>Patchy saturation (4 layer model)</a:t>
            </a:r>
          </a:p>
        </p:txBody>
      </p:sp>
      <p:pic>
        <p:nvPicPr>
          <p:cNvPr id="107522" name="Picture 2" descr="C:\AG\01-drgrad\01-Phase 1\Modeling\Synthetic\figures\wedge_m34s4_rmserro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714500"/>
            <a:ext cx="771525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Estimated thicknesses from inversion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smtClean="0"/>
              <a:t>Patchy saturation (4 layer model)</a:t>
            </a:r>
            <a:endParaRPr lang="en-US" sz="2000"/>
          </a:p>
        </p:txBody>
      </p:sp>
      <p:pic>
        <p:nvPicPr>
          <p:cNvPr id="108546" name="Picture 3" descr="C:\AG\01-drgrad\01-Phase 1\Modeling\Synthetic\figures\wedge_m34s4_rmserror_thicknes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43063"/>
            <a:ext cx="67452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971675"/>
            <a:ext cx="7772400" cy="4386263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  <a:defRPr/>
            </a:pPr>
            <a:r>
              <a:rPr lang="en-US" dirty="0" smtClean="0"/>
              <a:t>An efficient model is provided for estimating changes in velocity and thickness for CO</a:t>
            </a:r>
            <a:r>
              <a:rPr lang="en-US" baseline="-25000" dirty="0" smtClean="0"/>
              <a:t>2</a:t>
            </a:r>
            <a:r>
              <a:rPr lang="en-US" dirty="0" smtClean="0"/>
              <a:t> layers within and below the tuning thicknesses. </a:t>
            </a:r>
          </a:p>
          <a:p>
            <a:pPr>
              <a:spcBef>
                <a:spcPts val="1500"/>
              </a:spcBef>
              <a:spcAft>
                <a:spcPts val="1500"/>
              </a:spcAft>
              <a:defRPr/>
            </a:pPr>
            <a:r>
              <a:rPr lang="en-US" dirty="0" smtClean="0"/>
              <a:t>A good match for homogenous saturation distribution</a:t>
            </a:r>
          </a:p>
          <a:p>
            <a:pPr>
              <a:spcBef>
                <a:spcPts val="1500"/>
              </a:spcBef>
              <a:spcAft>
                <a:spcPts val="1500"/>
              </a:spcAft>
              <a:defRPr/>
            </a:pPr>
            <a:r>
              <a:rPr lang="en-US" dirty="0" smtClean="0"/>
              <a:t>A reasonable estimation with patchy saturation</a:t>
            </a:r>
          </a:p>
          <a:p>
            <a:pPr>
              <a:spcBef>
                <a:spcPts val="1500"/>
              </a:spcBef>
              <a:spcAft>
                <a:spcPts val="1500"/>
              </a:spcAft>
              <a:defRPr/>
            </a:pPr>
            <a:r>
              <a:rPr lang="en-US" dirty="0" smtClean="0"/>
              <a:t>The scaling factor between the model and the data plays an important role in the RMS error estimation</a:t>
            </a:r>
          </a:p>
          <a:p>
            <a:pPr>
              <a:spcBef>
                <a:spcPts val="1500"/>
              </a:spcBef>
              <a:spcAft>
                <a:spcPts val="1500"/>
              </a:spcAft>
              <a:defRPr/>
            </a:pPr>
            <a:endParaRPr lang="en-US" dirty="0" smtClean="0"/>
          </a:p>
          <a:p>
            <a:pPr>
              <a:spcBef>
                <a:spcPts val="1500"/>
              </a:spcBef>
              <a:spcAft>
                <a:spcPts val="150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Acknowledgement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971675"/>
            <a:ext cx="7772400" cy="4600575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Hossein </a:t>
            </a:r>
            <a:r>
              <a:rPr lang="en-US" dirty="0" err="1" smtClean="0"/>
              <a:t>Mehdi</a:t>
            </a:r>
            <a:r>
              <a:rPr lang="en-US" dirty="0" smtClean="0"/>
              <a:t> </a:t>
            </a:r>
            <a:r>
              <a:rPr lang="en-US" dirty="0" err="1" smtClean="0"/>
              <a:t>Zadeh</a:t>
            </a:r>
            <a:r>
              <a:rPr lang="en-US" dirty="0" smtClean="0"/>
              <a:t> 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Lot of support and discussions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Alexey Stovas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Numerical code, discussions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Erik Lindeberg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Discussions, support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Mathias Alerini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dirty="0" smtClean="0"/>
              <a:t>Discussions, support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Problem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5357813" y="2573338"/>
            <a:ext cx="1068387" cy="1174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b-NO"/>
          </a:p>
        </p:txBody>
      </p:sp>
      <p:sp>
        <p:nvSpPr>
          <p:cNvPr id="41992" name="Freeform 7"/>
          <p:cNvSpPr>
            <a:spLocks/>
          </p:cNvSpPr>
          <p:nvPr/>
        </p:nvSpPr>
        <p:spPr bwMode="auto">
          <a:xfrm>
            <a:off x="642938" y="1857375"/>
            <a:ext cx="3500437" cy="47625"/>
          </a:xfrm>
          <a:custGeom>
            <a:avLst/>
            <a:gdLst>
              <a:gd name="T0" fmla="*/ 0 w 3161"/>
              <a:gd name="T1" fmla="*/ 91 h 106"/>
              <a:gd name="T2" fmla="*/ 1724 w 3161"/>
              <a:gd name="T3" fmla="*/ 0 h 106"/>
              <a:gd name="T4" fmla="*/ 2949 w 3161"/>
              <a:gd name="T5" fmla="*/ 91 h 106"/>
              <a:gd name="T6" fmla="*/ 2994 w 3161"/>
              <a:gd name="T7" fmla="*/ 91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3161"/>
              <a:gd name="T13" fmla="*/ 0 h 106"/>
              <a:gd name="T14" fmla="*/ 3161 w 3161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1" h="106">
                <a:moveTo>
                  <a:pt x="0" y="91"/>
                </a:moveTo>
                <a:cubicBezTo>
                  <a:pt x="616" y="45"/>
                  <a:pt x="1233" y="0"/>
                  <a:pt x="1724" y="0"/>
                </a:cubicBezTo>
                <a:cubicBezTo>
                  <a:pt x="2215" y="0"/>
                  <a:pt x="2737" y="76"/>
                  <a:pt x="2949" y="91"/>
                </a:cubicBezTo>
                <a:cubicBezTo>
                  <a:pt x="3161" y="106"/>
                  <a:pt x="3077" y="98"/>
                  <a:pt x="2994" y="91"/>
                </a:cubicBezTo>
              </a:path>
            </a:pathLst>
          </a:custGeom>
          <a:noFill/>
          <a:ln w="889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71500" y="3665538"/>
            <a:ext cx="357187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5286375" y="3665538"/>
            <a:ext cx="1360488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1995" name="Freeform 22"/>
          <p:cNvSpPr>
            <a:spLocks/>
          </p:cNvSpPr>
          <p:nvPr/>
        </p:nvSpPr>
        <p:spPr bwMode="auto">
          <a:xfrm>
            <a:off x="5286375" y="3665538"/>
            <a:ext cx="1263650" cy="214312"/>
          </a:xfrm>
          <a:custGeom>
            <a:avLst/>
            <a:gdLst>
              <a:gd name="T0" fmla="*/ 1263053 w 2109521"/>
              <a:gd name="T1" fmla="*/ 0 h 253253"/>
              <a:gd name="T2" fmla="*/ 1231687 w 2109521"/>
              <a:gd name="T3" fmla="*/ 24181 h 253253"/>
              <a:gd name="T4" fmla="*/ 1223132 w 2109521"/>
              <a:gd name="T5" fmla="*/ 28212 h 253253"/>
              <a:gd name="T6" fmla="*/ 1203172 w 2109521"/>
              <a:gd name="T7" fmla="*/ 44333 h 253253"/>
              <a:gd name="T8" fmla="*/ 1191766 w 2109521"/>
              <a:gd name="T9" fmla="*/ 48363 h 253253"/>
              <a:gd name="T10" fmla="*/ 1163251 w 2109521"/>
              <a:gd name="T11" fmla="*/ 72544 h 253253"/>
              <a:gd name="T12" fmla="*/ 1154696 w 2109521"/>
              <a:gd name="T13" fmla="*/ 76575 h 253253"/>
              <a:gd name="T14" fmla="*/ 1134736 w 2109521"/>
              <a:gd name="T15" fmla="*/ 84635 h 253253"/>
              <a:gd name="T16" fmla="*/ 1103370 w 2109521"/>
              <a:gd name="T17" fmla="*/ 104786 h 253253"/>
              <a:gd name="T18" fmla="*/ 1063449 w 2109521"/>
              <a:gd name="T19" fmla="*/ 120907 h 253253"/>
              <a:gd name="T20" fmla="*/ 1054894 w 2109521"/>
              <a:gd name="T21" fmla="*/ 128968 h 253253"/>
              <a:gd name="T22" fmla="*/ 1043488 w 2109521"/>
              <a:gd name="T23" fmla="*/ 132998 h 253253"/>
              <a:gd name="T24" fmla="*/ 1034934 w 2109521"/>
              <a:gd name="T25" fmla="*/ 137028 h 253253"/>
              <a:gd name="T26" fmla="*/ 995013 w 2109521"/>
              <a:gd name="T27" fmla="*/ 145089 h 253253"/>
              <a:gd name="T28" fmla="*/ 955092 w 2109521"/>
              <a:gd name="T29" fmla="*/ 161210 h 253253"/>
              <a:gd name="T30" fmla="*/ 940834 w 2109521"/>
              <a:gd name="T31" fmla="*/ 165240 h 253253"/>
              <a:gd name="T32" fmla="*/ 920874 w 2109521"/>
              <a:gd name="T33" fmla="*/ 173301 h 253253"/>
              <a:gd name="T34" fmla="*/ 886656 w 2109521"/>
              <a:gd name="T35" fmla="*/ 181361 h 253253"/>
              <a:gd name="T36" fmla="*/ 860992 w 2109521"/>
              <a:gd name="T37" fmla="*/ 189422 h 253253"/>
              <a:gd name="T38" fmla="*/ 826774 w 2109521"/>
              <a:gd name="T39" fmla="*/ 193452 h 253253"/>
              <a:gd name="T40" fmla="*/ 818220 w 2109521"/>
              <a:gd name="T41" fmla="*/ 197482 h 253253"/>
              <a:gd name="T42" fmla="*/ 692754 w 2109521"/>
              <a:gd name="T43" fmla="*/ 205543 h 253253"/>
              <a:gd name="T44" fmla="*/ 490298 w 2109521"/>
              <a:gd name="T45" fmla="*/ 197482 h 253253"/>
              <a:gd name="T46" fmla="*/ 433268 w 2109521"/>
              <a:gd name="T47" fmla="*/ 185391 h 253253"/>
              <a:gd name="T48" fmla="*/ 396198 w 2109521"/>
              <a:gd name="T49" fmla="*/ 169270 h 253253"/>
              <a:gd name="T50" fmla="*/ 376238 w 2109521"/>
              <a:gd name="T51" fmla="*/ 165240 h 253253"/>
              <a:gd name="T52" fmla="*/ 356278 w 2109521"/>
              <a:gd name="T53" fmla="*/ 157180 h 253253"/>
              <a:gd name="T54" fmla="*/ 342020 w 2109521"/>
              <a:gd name="T55" fmla="*/ 153149 h 253253"/>
              <a:gd name="T56" fmla="*/ 304951 w 2109521"/>
              <a:gd name="T57" fmla="*/ 141059 h 253253"/>
              <a:gd name="T58" fmla="*/ 284990 w 2109521"/>
              <a:gd name="T59" fmla="*/ 132998 h 253253"/>
              <a:gd name="T60" fmla="*/ 256475 w 2109521"/>
              <a:gd name="T61" fmla="*/ 124938 h 253253"/>
              <a:gd name="T62" fmla="*/ 242218 w 2109521"/>
              <a:gd name="T63" fmla="*/ 112847 h 253253"/>
              <a:gd name="T64" fmla="*/ 227960 w 2109521"/>
              <a:gd name="T65" fmla="*/ 108817 h 253253"/>
              <a:gd name="T66" fmla="*/ 205148 w 2109521"/>
              <a:gd name="T67" fmla="*/ 100756 h 253253"/>
              <a:gd name="T68" fmla="*/ 182336 w 2109521"/>
              <a:gd name="T69" fmla="*/ 88665 h 253253"/>
              <a:gd name="T70" fmla="*/ 173782 w 2109521"/>
              <a:gd name="T71" fmla="*/ 80605 h 253253"/>
              <a:gd name="T72" fmla="*/ 159524 w 2109521"/>
              <a:gd name="T73" fmla="*/ 76575 h 253253"/>
              <a:gd name="T74" fmla="*/ 136712 w 2109521"/>
              <a:gd name="T75" fmla="*/ 64484 h 253253"/>
              <a:gd name="T76" fmla="*/ 108197 w 2109521"/>
              <a:gd name="T77" fmla="*/ 56423 h 253253"/>
              <a:gd name="T78" fmla="*/ 99643 w 2109521"/>
              <a:gd name="T79" fmla="*/ 52394 h 253253"/>
              <a:gd name="T80" fmla="*/ 88237 w 2109521"/>
              <a:gd name="T81" fmla="*/ 48363 h 253253"/>
              <a:gd name="T82" fmla="*/ 62573 w 2109521"/>
              <a:gd name="T83" fmla="*/ 36273 h 253253"/>
              <a:gd name="T84" fmla="*/ 54019 w 2109521"/>
              <a:gd name="T85" fmla="*/ 32242 h 253253"/>
              <a:gd name="T86" fmla="*/ 45464 w 2109521"/>
              <a:gd name="T87" fmla="*/ 28212 h 253253"/>
              <a:gd name="T88" fmla="*/ 16949 w 2109521"/>
              <a:gd name="T89" fmla="*/ 16121 h 253253"/>
              <a:gd name="T90" fmla="*/ 2692 w 2109521"/>
              <a:gd name="T91" fmla="*/ 12091 h 25325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09521" h="253253">
                <a:moveTo>
                  <a:pt x="2109521" y="0"/>
                </a:moveTo>
                <a:cubicBezTo>
                  <a:pt x="2087152" y="14912"/>
                  <a:pt x="2091093" y="13138"/>
                  <a:pt x="2057133" y="28575"/>
                </a:cubicBezTo>
                <a:cubicBezTo>
                  <a:pt x="2052563" y="30652"/>
                  <a:pt x="2047336" y="31093"/>
                  <a:pt x="2042846" y="33338"/>
                </a:cubicBezTo>
                <a:cubicBezTo>
                  <a:pt x="2015221" y="47151"/>
                  <a:pt x="2042893" y="39869"/>
                  <a:pt x="2009508" y="52388"/>
                </a:cubicBezTo>
                <a:cubicBezTo>
                  <a:pt x="2003379" y="54686"/>
                  <a:pt x="1996808" y="55563"/>
                  <a:pt x="1990458" y="57150"/>
                </a:cubicBezTo>
                <a:cubicBezTo>
                  <a:pt x="1974583" y="66675"/>
                  <a:pt x="1960396" y="79870"/>
                  <a:pt x="1942833" y="85725"/>
                </a:cubicBezTo>
                <a:cubicBezTo>
                  <a:pt x="1938071" y="87313"/>
                  <a:pt x="1933373" y="89109"/>
                  <a:pt x="1928546" y="90488"/>
                </a:cubicBezTo>
                <a:cubicBezTo>
                  <a:pt x="1921419" y="92524"/>
                  <a:pt x="1902825" y="96204"/>
                  <a:pt x="1895208" y="100013"/>
                </a:cubicBezTo>
                <a:cubicBezTo>
                  <a:pt x="1845041" y="125097"/>
                  <a:pt x="1879988" y="114534"/>
                  <a:pt x="1842821" y="123825"/>
                </a:cubicBezTo>
                <a:cubicBezTo>
                  <a:pt x="1795886" y="147292"/>
                  <a:pt x="1861300" y="116674"/>
                  <a:pt x="1776146" y="142875"/>
                </a:cubicBezTo>
                <a:cubicBezTo>
                  <a:pt x="1770675" y="144558"/>
                  <a:pt x="1767119" y="150145"/>
                  <a:pt x="1761858" y="152400"/>
                </a:cubicBezTo>
                <a:cubicBezTo>
                  <a:pt x="1755842" y="154978"/>
                  <a:pt x="1749102" y="155365"/>
                  <a:pt x="1742808" y="157163"/>
                </a:cubicBezTo>
                <a:cubicBezTo>
                  <a:pt x="1737981" y="158542"/>
                  <a:pt x="1733421" y="160836"/>
                  <a:pt x="1728521" y="161925"/>
                </a:cubicBezTo>
                <a:cubicBezTo>
                  <a:pt x="1710854" y="165851"/>
                  <a:pt x="1678337" y="169389"/>
                  <a:pt x="1661846" y="171450"/>
                </a:cubicBezTo>
                <a:cubicBezTo>
                  <a:pt x="1634609" y="180529"/>
                  <a:pt x="1625075" y="184519"/>
                  <a:pt x="1595171" y="190500"/>
                </a:cubicBezTo>
                <a:cubicBezTo>
                  <a:pt x="1587233" y="192088"/>
                  <a:pt x="1579211" y="193300"/>
                  <a:pt x="1571358" y="195263"/>
                </a:cubicBezTo>
                <a:cubicBezTo>
                  <a:pt x="1560146" y="198066"/>
                  <a:pt x="1549330" y="202407"/>
                  <a:pt x="1538021" y="204788"/>
                </a:cubicBezTo>
                <a:cubicBezTo>
                  <a:pt x="1519122" y="208767"/>
                  <a:pt x="1499724" y="210124"/>
                  <a:pt x="1480871" y="214313"/>
                </a:cubicBezTo>
                <a:cubicBezTo>
                  <a:pt x="1466583" y="217488"/>
                  <a:pt x="1452497" y="221768"/>
                  <a:pt x="1438008" y="223838"/>
                </a:cubicBezTo>
                <a:cubicBezTo>
                  <a:pt x="1419084" y="226541"/>
                  <a:pt x="1399908" y="227013"/>
                  <a:pt x="1380858" y="228600"/>
                </a:cubicBezTo>
                <a:cubicBezTo>
                  <a:pt x="1376096" y="230188"/>
                  <a:pt x="1371398" y="231984"/>
                  <a:pt x="1366571" y="233363"/>
                </a:cubicBezTo>
                <a:cubicBezTo>
                  <a:pt x="1296958" y="253253"/>
                  <a:pt x="1246727" y="240645"/>
                  <a:pt x="1157021" y="242888"/>
                </a:cubicBezTo>
                <a:cubicBezTo>
                  <a:pt x="1108635" y="242024"/>
                  <a:pt x="914036" y="242878"/>
                  <a:pt x="818883" y="233363"/>
                </a:cubicBezTo>
                <a:cubicBezTo>
                  <a:pt x="818554" y="233330"/>
                  <a:pt x="744338" y="224991"/>
                  <a:pt x="723633" y="219075"/>
                </a:cubicBezTo>
                <a:cubicBezTo>
                  <a:pt x="702919" y="213157"/>
                  <a:pt x="683056" y="203904"/>
                  <a:pt x="661721" y="200025"/>
                </a:cubicBezTo>
                <a:cubicBezTo>
                  <a:pt x="650677" y="198017"/>
                  <a:pt x="639496" y="196850"/>
                  <a:pt x="628383" y="195263"/>
                </a:cubicBezTo>
                <a:cubicBezTo>
                  <a:pt x="617271" y="192088"/>
                  <a:pt x="606258" y="188541"/>
                  <a:pt x="595046" y="185738"/>
                </a:cubicBezTo>
                <a:cubicBezTo>
                  <a:pt x="587193" y="183775"/>
                  <a:pt x="579043" y="183105"/>
                  <a:pt x="571233" y="180975"/>
                </a:cubicBezTo>
                <a:cubicBezTo>
                  <a:pt x="513709" y="165286"/>
                  <a:pt x="573057" y="175792"/>
                  <a:pt x="509321" y="166688"/>
                </a:cubicBezTo>
                <a:cubicBezTo>
                  <a:pt x="498208" y="163513"/>
                  <a:pt x="487233" y="159810"/>
                  <a:pt x="475983" y="157163"/>
                </a:cubicBezTo>
                <a:cubicBezTo>
                  <a:pt x="460224" y="153455"/>
                  <a:pt x="428358" y="147638"/>
                  <a:pt x="428358" y="147638"/>
                </a:cubicBezTo>
                <a:cubicBezTo>
                  <a:pt x="420421" y="142875"/>
                  <a:pt x="413141" y="136788"/>
                  <a:pt x="404546" y="133350"/>
                </a:cubicBezTo>
                <a:cubicBezTo>
                  <a:pt x="397030" y="130344"/>
                  <a:pt x="388621" y="130408"/>
                  <a:pt x="380733" y="128588"/>
                </a:cubicBezTo>
                <a:cubicBezTo>
                  <a:pt x="367977" y="125645"/>
                  <a:pt x="355052" y="123203"/>
                  <a:pt x="342633" y="119063"/>
                </a:cubicBezTo>
                <a:cubicBezTo>
                  <a:pt x="330271" y="114942"/>
                  <a:pt x="315916" y="110467"/>
                  <a:pt x="304533" y="104775"/>
                </a:cubicBezTo>
                <a:cubicBezTo>
                  <a:pt x="299414" y="102215"/>
                  <a:pt x="295605" y="97260"/>
                  <a:pt x="290246" y="95250"/>
                </a:cubicBezTo>
                <a:cubicBezTo>
                  <a:pt x="282667" y="92408"/>
                  <a:pt x="274286" y="92451"/>
                  <a:pt x="266433" y="90488"/>
                </a:cubicBezTo>
                <a:cubicBezTo>
                  <a:pt x="222330" y="79462"/>
                  <a:pt x="293772" y="93650"/>
                  <a:pt x="228333" y="76200"/>
                </a:cubicBezTo>
                <a:cubicBezTo>
                  <a:pt x="212690" y="72029"/>
                  <a:pt x="196483" y="70315"/>
                  <a:pt x="180708" y="66675"/>
                </a:cubicBezTo>
                <a:cubicBezTo>
                  <a:pt x="175817" y="65546"/>
                  <a:pt x="171248" y="63292"/>
                  <a:pt x="166421" y="61913"/>
                </a:cubicBezTo>
                <a:cubicBezTo>
                  <a:pt x="160127" y="60115"/>
                  <a:pt x="153640" y="59031"/>
                  <a:pt x="147371" y="57150"/>
                </a:cubicBezTo>
                <a:cubicBezTo>
                  <a:pt x="132946" y="52822"/>
                  <a:pt x="118796" y="47626"/>
                  <a:pt x="104508" y="42863"/>
                </a:cubicBezTo>
                <a:lnTo>
                  <a:pt x="90221" y="38100"/>
                </a:lnTo>
                <a:lnTo>
                  <a:pt x="75933" y="33338"/>
                </a:lnTo>
                <a:cubicBezTo>
                  <a:pt x="50708" y="16521"/>
                  <a:pt x="70445" y="26711"/>
                  <a:pt x="28308" y="19050"/>
                </a:cubicBezTo>
                <a:cubicBezTo>
                  <a:pt x="0" y="13903"/>
                  <a:pt x="17675" y="14288"/>
                  <a:pt x="4496" y="14288"/>
                </a:cubicBezTo>
              </a:path>
            </a:pathLst>
          </a:cu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41996" name="Freeform 7"/>
          <p:cNvSpPr>
            <a:spLocks/>
          </p:cNvSpPr>
          <p:nvPr/>
        </p:nvSpPr>
        <p:spPr bwMode="auto">
          <a:xfrm>
            <a:off x="4572000" y="1905000"/>
            <a:ext cx="3857625" cy="44450"/>
          </a:xfrm>
          <a:custGeom>
            <a:avLst/>
            <a:gdLst>
              <a:gd name="T0" fmla="*/ 0 w 3161"/>
              <a:gd name="T1" fmla="*/ 91 h 106"/>
              <a:gd name="T2" fmla="*/ 1724 w 3161"/>
              <a:gd name="T3" fmla="*/ 0 h 106"/>
              <a:gd name="T4" fmla="*/ 2949 w 3161"/>
              <a:gd name="T5" fmla="*/ 91 h 106"/>
              <a:gd name="T6" fmla="*/ 2994 w 3161"/>
              <a:gd name="T7" fmla="*/ 91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3161"/>
              <a:gd name="T13" fmla="*/ 0 h 106"/>
              <a:gd name="T14" fmla="*/ 3161 w 3161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1" h="106">
                <a:moveTo>
                  <a:pt x="0" y="91"/>
                </a:moveTo>
                <a:cubicBezTo>
                  <a:pt x="616" y="45"/>
                  <a:pt x="1233" y="0"/>
                  <a:pt x="1724" y="0"/>
                </a:cubicBezTo>
                <a:cubicBezTo>
                  <a:pt x="2215" y="0"/>
                  <a:pt x="2737" y="76"/>
                  <a:pt x="2949" y="91"/>
                </a:cubicBezTo>
                <a:cubicBezTo>
                  <a:pt x="3161" y="106"/>
                  <a:pt x="3077" y="98"/>
                  <a:pt x="2994" y="91"/>
                </a:cubicBezTo>
              </a:path>
            </a:pathLst>
          </a:custGeom>
          <a:noFill/>
          <a:ln w="889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1997" name="Line 9"/>
          <p:cNvSpPr>
            <a:spLocks noChangeShapeType="1"/>
          </p:cNvSpPr>
          <p:nvPr/>
        </p:nvSpPr>
        <p:spPr bwMode="auto">
          <a:xfrm>
            <a:off x="4638675" y="3665538"/>
            <a:ext cx="6477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1998" name="Line 9"/>
          <p:cNvSpPr>
            <a:spLocks noChangeShapeType="1"/>
          </p:cNvSpPr>
          <p:nvPr/>
        </p:nvSpPr>
        <p:spPr bwMode="auto">
          <a:xfrm>
            <a:off x="6511925" y="3665538"/>
            <a:ext cx="1846263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500813" y="2405063"/>
          <a:ext cx="857250" cy="403225"/>
        </p:xfrm>
        <a:graphic>
          <a:graphicData uri="http://schemas.openxmlformats.org/presentationml/2006/ole">
            <p:oleObj spid="_x0000_s41987" name="Equation" r:id="rId3" imgW="431640" imgH="203040" progId="Equation.DSMT4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358063" y="4064000"/>
          <a:ext cx="519112" cy="327025"/>
        </p:xfrm>
        <a:graphic>
          <a:graphicData uri="http://schemas.openxmlformats.org/presentationml/2006/ole">
            <p:oleObj spid="_x0000_s41988" name="Equation" r:id="rId4" imgW="241200" imgH="164880" progId="Equation.DSMT4">
              <p:embed/>
            </p:oleObj>
          </a:graphicData>
        </a:graphic>
      </p:graphicFrame>
      <p:cxnSp>
        <p:nvCxnSpPr>
          <p:cNvPr id="41999" name="Straight Arrow Connector 20"/>
          <p:cNvCxnSpPr>
            <a:cxnSpLocks noChangeShapeType="1"/>
          </p:cNvCxnSpPr>
          <p:nvPr/>
        </p:nvCxnSpPr>
        <p:spPr bwMode="auto">
          <a:xfrm rot="5400000">
            <a:off x="3429000" y="2736850"/>
            <a:ext cx="17145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941763" y="2451100"/>
          <a:ext cx="773112" cy="474663"/>
        </p:xfrm>
        <a:graphic>
          <a:graphicData uri="http://schemas.openxmlformats.org/presentationml/2006/ole">
            <p:oleObj spid="_x0000_s41989" name="Equation" r:id="rId5" imgW="304560" imgH="203040" progId="Equation.DSMT4">
              <p:embed/>
            </p:oleObj>
          </a:graphicData>
        </a:graphic>
      </p:graphicFrame>
      <p:sp>
        <p:nvSpPr>
          <p:cNvPr id="42000" name="Rounded Rectangle 31"/>
          <p:cNvSpPr>
            <a:spLocks noChangeArrowheads="1"/>
          </p:cNvSpPr>
          <p:nvPr/>
        </p:nvSpPr>
        <p:spPr bwMode="auto">
          <a:xfrm>
            <a:off x="714375" y="2047875"/>
            <a:ext cx="714375" cy="35718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nb-NO" sz="1400">
                <a:solidFill>
                  <a:schemeClr val="tx2"/>
                </a:solidFill>
              </a:rPr>
              <a:t>Base</a:t>
            </a:r>
          </a:p>
        </p:txBody>
      </p:sp>
      <p:sp>
        <p:nvSpPr>
          <p:cNvPr id="42001" name="Rounded Rectangle 32"/>
          <p:cNvSpPr>
            <a:spLocks noChangeArrowheads="1"/>
          </p:cNvSpPr>
          <p:nvPr/>
        </p:nvSpPr>
        <p:spPr bwMode="auto">
          <a:xfrm>
            <a:off x="7572375" y="2047875"/>
            <a:ext cx="857250" cy="35718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nb-NO" sz="1400">
                <a:solidFill>
                  <a:schemeClr val="tx2"/>
                </a:solidFill>
              </a:rPr>
              <a:t>Monitor</a:t>
            </a:r>
          </a:p>
        </p:txBody>
      </p:sp>
      <p:cxnSp>
        <p:nvCxnSpPr>
          <p:cNvPr id="42002" name="Straight Arrow Connector 34"/>
          <p:cNvCxnSpPr>
            <a:cxnSpLocks noChangeShapeType="1"/>
          </p:cNvCxnSpPr>
          <p:nvPr/>
        </p:nvCxnSpPr>
        <p:spPr bwMode="auto">
          <a:xfrm rot="10800000">
            <a:off x="6500813" y="3849688"/>
            <a:ext cx="785812" cy="3571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28625" y="4643438"/>
            <a:ext cx="82296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For the 4D seismic anomaly, we are interested in an estimate of</a:t>
            </a:r>
          </a:p>
          <a:p>
            <a:pPr marL="762000" lvl="1" indent="-228600" eaLnBrk="0" hangingPunct="0"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thickness:  				</a:t>
            </a:r>
            <a:r>
              <a:rPr lang="el-GR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</a:t>
            </a: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</a:t>
            </a:r>
          </a:p>
          <a:p>
            <a:pPr marL="762000" lvl="1" indent="-228600" eaLnBrk="0" hangingPunct="0"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change in velocity :	</a:t>
            </a:r>
            <a:r>
              <a:rPr lang="el-GR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nb-NO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	</a:t>
            </a:r>
            <a:r>
              <a:rPr lang="el-GR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</a:t>
            </a: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</a:t>
            </a:r>
          </a:p>
          <a:p>
            <a:pPr marL="762000" lvl="1" indent="-228600" eaLnBrk="0" hangingPunct="0"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quantitative measure of saturation   	</a:t>
            </a:r>
            <a:r>
              <a:rPr lang="en-US" sz="20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000" kern="0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anomaly</a:t>
            </a:r>
            <a:endParaRPr lang="en-US" sz="2000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4071938"/>
          </a:xfrm>
        </p:spPr>
        <p:txBody>
          <a:bodyPr/>
          <a:lstStyle/>
          <a:p>
            <a:pPr marL="419100">
              <a:lnSpc>
                <a:spcPct val="150000"/>
              </a:lnSpc>
              <a:spcBef>
                <a:spcPct val="35000"/>
              </a:spcBef>
              <a:spcAft>
                <a:spcPct val="30000"/>
              </a:spcAft>
              <a:buFontTx/>
              <a:buNone/>
              <a:defRPr/>
            </a:pPr>
            <a:endParaRPr lang="en-US" sz="2000" dirty="0" smtClean="0"/>
          </a:p>
          <a:p>
            <a:pPr marL="419100">
              <a:lnSpc>
                <a:spcPct val="150000"/>
              </a:lnSpc>
              <a:spcBef>
                <a:spcPct val="35000"/>
              </a:spcBef>
              <a:spcAft>
                <a:spcPct val="30000"/>
              </a:spcAft>
              <a:buFontTx/>
              <a:buNone/>
              <a:defRPr/>
            </a:pPr>
            <a:r>
              <a:rPr lang="en-US" sz="2000" dirty="0" smtClean="0"/>
              <a:t>	Assuming known </a:t>
            </a:r>
            <a:r>
              <a:rPr lang="el-GR" sz="2000" dirty="0" smtClean="0"/>
              <a:t>Δ</a:t>
            </a:r>
            <a:r>
              <a:rPr lang="en-US" sz="2000" dirty="0" smtClean="0"/>
              <a:t>v (some rock physics model, well log), Ghaderi &amp; Landrø (geophysics 2009), propose to estimate </a:t>
            </a:r>
            <a:r>
              <a:rPr lang="el-GR" sz="2000" dirty="0" smtClean="0"/>
              <a:t>Δ</a:t>
            </a:r>
            <a:r>
              <a:rPr lang="en-US" sz="2000" dirty="0" smtClean="0"/>
              <a:t>z by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estimate for solution</a:t>
            </a:r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500313" y="3929063"/>
          <a:ext cx="3514725" cy="1500187"/>
        </p:xfrm>
        <a:graphic>
          <a:graphicData uri="http://schemas.openxmlformats.org/presentationml/2006/ole">
            <p:oleObj spid="_x0000_s43010" name="Equation" r:id="rId3" imgW="914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Synthetic test of the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Wedge model as a basis for testing the proposed estimate on synthetic data</a:t>
            </a:r>
            <a:endParaRPr lang="en-US" dirty="0"/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643063" y="3214688"/>
            <a:ext cx="5715000" cy="3286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1643063" y="4384675"/>
            <a:ext cx="5715000" cy="1149350"/>
          </a:xfrm>
          <a:custGeom>
            <a:avLst/>
            <a:gdLst>
              <a:gd name="connsiteX0" fmla="*/ 5353050 w 5353050"/>
              <a:gd name="connsiteY0" fmla="*/ 0 h 1000125"/>
              <a:gd name="connsiteX1" fmla="*/ 0 w 5353050"/>
              <a:gd name="connsiteY1" fmla="*/ 0 h 1000125"/>
              <a:gd name="connsiteX2" fmla="*/ 5353050 w 5353050"/>
              <a:gd name="connsiteY2" fmla="*/ 1000125 h 1000125"/>
              <a:gd name="connsiteX3" fmla="*/ 5353050 w 5353050"/>
              <a:gd name="connsiteY3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0" h="1000125">
                <a:moveTo>
                  <a:pt x="5353050" y="0"/>
                </a:moveTo>
                <a:lnTo>
                  <a:pt x="0" y="0"/>
                </a:lnTo>
                <a:lnTo>
                  <a:pt x="5353050" y="1000125"/>
                </a:lnTo>
                <a:lnTo>
                  <a:pt x="535305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5572125" y="4684713"/>
          <a:ext cx="1465263" cy="306387"/>
        </p:xfrm>
        <a:graphic>
          <a:graphicData uri="http://schemas.openxmlformats.org/presentationml/2006/ole">
            <p:oleObj spid="_x0000_s91137" name="Equation" r:id="rId3" imgW="8506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000" smtClean="0"/>
              <a:t>Convolution model (primaries only)</a:t>
            </a:r>
            <a:br>
              <a:rPr lang="en-US" sz="3000" smtClean="0"/>
            </a:br>
            <a:r>
              <a:rPr lang="en-US" sz="2400" smtClean="0"/>
              <a:t>– homogenous saturation distribution</a:t>
            </a:r>
            <a:endParaRPr lang="en-US" sz="2400"/>
          </a:p>
        </p:txBody>
      </p:sp>
      <p:pic>
        <p:nvPicPr>
          <p:cNvPr id="92162" name="Picture 1" descr="C:\AG\01-drgrad\01-Phase 1\Modeling\Synthetic\figures\wedge_model_40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1428750"/>
            <a:ext cx="67659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The Amplitude response of wedge model </a:t>
            </a:r>
            <a:endParaRPr lang="en-US" sz="2400" dirty="0"/>
          </a:p>
        </p:txBody>
      </p:sp>
      <p:pic>
        <p:nvPicPr>
          <p:cNvPr id="93186" name="Picture 2" descr="C:\AG\01-drgrad\01-Phase 1\Modeling\Synthetic\figures\rms_wedge_40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500188"/>
            <a:ext cx="67167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285875" y="1857375"/>
            <a:ext cx="6572250" cy="4143375"/>
            <a:chOff x="1285852" y="1857364"/>
            <a:chExt cx="6572296" cy="4143404"/>
          </a:xfrm>
        </p:grpSpPr>
        <p:cxnSp>
          <p:nvCxnSpPr>
            <p:cNvPr id="93188" name="Straight Connector 4"/>
            <p:cNvCxnSpPr>
              <a:cxnSpLocks noChangeShapeType="1"/>
            </p:cNvCxnSpPr>
            <p:nvPr/>
          </p:nvCxnSpPr>
          <p:spPr bwMode="auto">
            <a:xfrm rot="5400000">
              <a:off x="2143108" y="3929066"/>
              <a:ext cx="4143404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189" name="Straight Connector 6"/>
            <p:cNvCxnSpPr>
              <a:cxnSpLocks noChangeShapeType="1"/>
            </p:cNvCxnSpPr>
            <p:nvPr/>
          </p:nvCxnSpPr>
          <p:spPr bwMode="auto">
            <a:xfrm rot="5400000">
              <a:off x="642910" y="3929066"/>
              <a:ext cx="4143404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190" name="Straight Connector 7"/>
            <p:cNvCxnSpPr>
              <a:cxnSpLocks noChangeShapeType="1"/>
            </p:cNvCxnSpPr>
            <p:nvPr/>
          </p:nvCxnSpPr>
          <p:spPr bwMode="auto">
            <a:xfrm rot="10800000">
              <a:off x="1285852" y="3071807"/>
              <a:ext cx="6572296" cy="2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One simple thickness estimate is based on direct picks and: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Using Ghaderi &amp; Landrø estimate: 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Estimation of thickness </a:t>
            </a:r>
            <a:r>
              <a:rPr lang="en-US" dirty="0" err="1" smtClean="0"/>
              <a:t>Δz</a:t>
            </a:r>
            <a:r>
              <a:rPr lang="en-US" dirty="0" smtClean="0"/>
              <a:t>, given </a:t>
            </a:r>
            <a:r>
              <a:rPr lang="en-US" dirty="0" err="1" smtClean="0"/>
              <a:t>Δv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901950" y="2805113"/>
          <a:ext cx="2670175" cy="695325"/>
        </p:xfrm>
        <a:graphic>
          <a:graphicData uri="http://schemas.openxmlformats.org/presentationml/2006/ole">
            <p:oleObj spid="_x0000_s45058" name="Equation" r:id="rId3" imgW="977760" imgH="253800" progId="Equation.DSMT4">
              <p:embed/>
            </p:oleObj>
          </a:graphicData>
        </a:graphic>
      </p:graphicFrame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2928938" y="4786313"/>
          <a:ext cx="2471737" cy="1000125"/>
        </p:xfrm>
        <a:graphic>
          <a:graphicData uri="http://schemas.openxmlformats.org/presentationml/2006/ole">
            <p:oleObj spid="_x0000_s45059" name="Equation" r:id="rId4" imgW="965160" imgH="393480" progId="Equation.DSMT4">
              <p:embed/>
            </p:oleObj>
          </a:graphicData>
        </a:graphic>
      </p:graphicFrame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163638" y="1428750"/>
            <a:ext cx="6765925" cy="5073650"/>
            <a:chOff x="1163651" y="1428736"/>
            <a:chExt cx="6765935" cy="5073446"/>
          </a:xfrm>
        </p:grpSpPr>
        <p:pic>
          <p:nvPicPr>
            <p:cNvPr id="45063" name="Picture 1" descr="C:\AG\01-drgrad\01-Phase 1\Modeling\Synthetic\figures\wedge_model_40m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3651" y="1428736"/>
              <a:ext cx="6765935" cy="507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064" name="Straight Connector 7"/>
            <p:cNvCxnSpPr>
              <a:cxnSpLocks noChangeShapeType="1"/>
            </p:cNvCxnSpPr>
            <p:nvPr/>
          </p:nvCxnSpPr>
          <p:spPr bwMode="auto">
            <a:xfrm rot="10800000">
              <a:off x="2143108" y="3071810"/>
              <a:ext cx="5143538" cy="42862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5065" name="Straight Connector 8"/>
            <p:cNvCxnSpPr>
              <a:cxnSpLocks noChangeShapeType="1"/>
            </p:cNvCxnSpPr>
            <p:nvPr/>
          </p:nvCxnSpPr>
          <p:spPr bwMode="auto">
            <a:xfrm rot="10800000">
              <a:off x="2143108" y="2979479"/>
              <a:ext cx="5116954" cy="61714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5066" name="TextBox 9"/>
            <p:cNvSpPr txBox="1">
              <a:spLocks noChangeArrowheads="1"/>
            </p:cNvSpPr>
            <p:nvPr/>
          </p:nvSpPr>
          <p:spPr bwMode="auto">
            <a:xfrm>
              <a:off x="7402938" y="2899205"/>
              <a:ext cx="3837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t</a:t>
              </a:r>
              <a:r>
                <a:rPr lang="en-US" sz="1600" b="1" baseline="-25000">
                  <a:solidFill>
                    <a:srgbClr val="FF0000"/>
                  </a:solidFill>
                </a:rPr>
                <a:t>1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45067" name="TextBox 10"/>
            <p:cNvSpPr txBox="1">
              <a:spLocks noChangeArrowheads="1"/>
            </p:cNvSpPr>
            <p:nvPr/>
          </p:nvSpPr>
          <p:spPr bwMode="auto">
            <a:xfrm>
              <a:off x="7402938" y="3327833"/>
              <a:ext cx="3837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t</a:t>
              </a:r>
              <a:r>
                <a:rPr lang="en-US" sz="1600" b="1" baseline="-25000">
                  <a:solidFill>
                    <a:srgbClr val="FF0000"/>
                  </a:solidFill>
                </a:rPr>
                <a:t>2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1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Estimation of thickness </a:t>
            </a:r>
            <a:r>
              <a:rPr lang="en-US" dirty="0" err="1" smtClean="0"/>
              <a:t>Δz</a:t>
            </a:r>
            <a:r>
              <a:rPr lang="en-US" dirty="0" smtClean="0"/>
              <a:t>, given </a:t>
            </a:r>
            <a:r>
              <a:rPr lang="en-US" dirty="0" err="1" smtClean="0"/>
              <a:t>Δv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One simple thickness estimate is based on direct picks and: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Using Ghaderi &amp; Landrø estimate: 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901950" y="2805113"/>
          <a:ext cx="2670175" cy="695325"/>
        </p:xfrm>
        <a:graphic>
          <a:graphicData uri="http://schemas.openxmlformats.org/presentationml/2006/ole">
            <p:oleObj spid="_x0000_s67586" name="Equation" r:id="rId3" imgW="977760" imgH="253800" progId="Equation.DSMT4">
              <p:embed/>
            </p:oleObj>
          </a:graphicData>
        </a:graphic>
      </p:graphicFrame>
      <p:graphicFrame>
        <p:nvGraphicFramePr>
          <p:cNvPr id="67587" name="Object 2"/>
          <p:cNvGraphicFramePr>
            <a:graphicFrameLocks noChangeAspect="1"/>
          </p:cNvGraphicFramePr>
          <p:nvPr/>
        </p:nvGraphicFramePr>
        <p:xfrm>
          <a:off x="2928938" y="4786313"/>
          <a:ext cx="2471737" cy="1000125"/>
        </p:xfrm>
        <a:graphic>
          <a:graphicData uri="http://schemas.openxmlformats.org/presentationml/2006/ole">
            <p:oleObj spid="_x0000_s67587" name="Equation" r:id="rId4" imgW="9651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_liggende">
  <a:themeElements>
    <a:clrScheme name="tom_liggend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om_ligge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5099</TotalTime>
  <Words>625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tom_liggende</vt:lpstr>
      <vt:lpstr>Equation</vt:lpstr>
      <vt:lpstr>Velocity and thickness estimation of thin CO2-layers  with uniform and patchy saturations</vt:lpstr>
      <vt:lpstr>The Problem</vt:lpstr>
      <vt:lpstr>The Problem</vt:lpstr>
      <vt:lpstr>An estimate for solution</vt:lpstr>
      <vt:lpstr>Synthetic test of the model</vt:lpstr>
      <vt:lpstr>Convolution model (primaries only) – homogenous saturation distribution</vt:lpstr>
      <vt:lpstr>The Amplitude response of wedge model </vt:lpstr>
      <vt:lpstr>Estimation of thickness Δz, given Δv</vt:lpstr>
      <vt:lpstr>Estimation of thickness Δz, given Δv</vt:lpstr>
      <vt:lpstr>Estimation of thickness, given Δv</vt:lpstr>
      <vt:lpstr>Observations</vt:lpstr>
      <vt:lpstr>Simultaneous estimation of Δv and Δz Ghaderi &amp; Landrø, Geophysics (2009)</vt:lpstr>
      <vt:lpstr>Comparing Sd with synthetic modeling of the wedge</vt:lpstr>
      <vt:lpstr>Inverting for Δv (exact answer: 200 m/s) Least square method</vt:lpstr>
      <vt:lpstr>Estimated thicknesses from inversion</vt:lpstr>
      <vt:lpstr>Application to real data</vt:lpstr>
      <vt:lpstr>So, what is happening? </vt:lpstr>
      <vt:lpstr>CO2 distribution under thin shale layers</vt:lpstr>
      <vt:lpstr>Capillary pressure and transition zone</vt:lpstr>
      <vt:lpstr>Modeling the transition zone</vt:lpstr>
      <vt:lpstr>Inverting for Δv (average = 350 m/s) Patchy saturation (4 layer model)</vt:lpstr>
      <vt:lpstr>Estimated thicknesses from inversion  Patchy saturation (4 layer model)</vt:lpstr>
      <vt:lpstr>Conclusion</vt:lpstr>
      <vt:lpstr>Acknowledgement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lysbildetittel</dc:title>
  <dc:creator>Even Gran</dc:creator>
  <cp:lastModifiedBy>ghaderi</cp:lastModifiedBy>
  <cp:revision>342</cp:revision>
  <cp:lastPrinted>2005-02-28T10:56:27Z</cp:lastPrinted>
  <dcterms:created xsi:type="dcterms:W3CDTF">2002-08-16T11:58:11Z</dcterms:created>
  <dcterms:modified xsi:type="dcterms:W3CDTF">2010-04-20T06:41:44Z</dcterms:modified>
</cp:coreProperties>
</file>