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94" r:id="rId3"/>
    <p:sldId id="375" r:id="rId4"/>
    <p:sldId id="325" r:id="rId5"/>
    <p:sldId id="328" r:id="rId6"/>
    <p:sldId id="341" r:id="rId7"/>
    <p:sldId id="393" r:id="rId8"/>
    <p:sldId id="349" r:id="rId9"/>
    <p:sldId id="350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94" r:id="rId21"/>
    <p:sldId id="395" r:id="rId22"/>
    <p:sldId id="377" r:id="rId23"/>
    <p:sldId id="383" r:id="rId24"/>
    <p:sldId id="330" r:id="rId25"/>
    <p:sldId id="365" r:id="rId26"/>
    <p:sldId id="366" r:id="rId27"/>
    <p:sldId id="397" r:id="rId28"/>
    <p:sldId id="367" r:id="rId29"/>
    <p:sldId id="378" r:id="rId30"/>
    <p:sldId id="382" r:id="rId31"/>
    <p:sldId id="384" r:id="rId32"/>
    <p:sldId id="381" r:id="rId33"/>
    <p:sldId id="380" r:id="rId34"/>
    <p:sldId id="32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1F4FF"/>
    <a:srgbClr val="CCECFF"/>
    <a:srgbClr val="99CCFF"/>
    <a:srgbClr val="339933"/>
    <a:srgbClr val="44C06A"/>
    <a:srgbClr val="00CC66"/>
    <a:srgbClr val="00CC00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1693" autoAdjust="0"/>
  </p:normalViewPr>
  <p:slideViewPr>
    <p:cSldViewPr snapToGrid="0" snapToObjects="1" showGuides="1">
      <p:cViewPr varScale="1">
        <p:scale>
          <a:sx n="98" d="100"/>
          <a:sy n="98" d="100"/>
        </p:scale>
        <p:origin x="-998" y="-72"/>
      </p:cViewPr>
      <p:guideLst>
        <p:guide orient="horz" pos="957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4E496-D5F4-4FCD-B97D-A625E11DEDA8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F284B-1A91-46E2-8BF5-38F2D5C3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F284B-1A91-46E2-8BF5-38F2D5C33E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48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F284B-1A91-46E2-8BF5-38F2D5C33E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4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F284B-1A91-46E2-8BF5-38F2D5C33E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4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F284B-1A91-46E2-8BF5-38F2D5C33ED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4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F284B-1A91-46E2-8BF5-38F2D5C33E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4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F284B-1A91-46E2-8BF5-38F2D5C33ED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4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F284B-1A91-46E2-8BF5-38F2D5C33E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4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F284B-1A91-46E2-8BF5-38F2D5C33ED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4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F284B-1A91-46E2-8BF5-38F2D5C33ED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4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F284B-1A91-46E2-8BF5-38F2D5C33ED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4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F284B-1A91-46E2-8BF5-38F2D5C33ED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99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F284B-1A91-46E2-8BF5-38F2D5C33E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48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F284B-1A91-46E2-8BF5-38F2D5C33E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87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F284B-1A91-46E2-8BF5-38F2D5C33E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54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Approximate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F284B-1A91-46E2-8BF5-38F2D5C33E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37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F284B-1A91-46E2-8BF5-38F2D5C33E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66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F284B-1A91-46E2-8BF5-38F2D5C33E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97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F284B-1A91-46E2-8BF5-38F2D5C33E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4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F284B-1A91-46E2-8BF5-38F2D5C33E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C30C-41B7-8E43-9608-A69758ECFAF6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D896-83E1-734A-81B2-499531C41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7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C30C-41B7-8E43-9608-A69758ECFAF6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D896-83E1-734A-81B2-499531C41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C30C-41B7-8E43-9608-A69758ECFAF6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D896-83E1-734A-81B2-499531C41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9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C30C-41B7-8E43-9608-A69758ECFAF6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D896-83E1-734A-81B2-499531C41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C30C-41B7-8E43-9608-A69758ECFAF6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D896-83E1-734A-81B2-499531C41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3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C30C-41B7-8E43-9608-A69758ECFAF6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D896-83E1-734A-81B2-499531C41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4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C30C-41B7-8E43-9608-A69758ECFAF6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D896-83E1-734A-81B2-499531C41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5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C30C-41B7-8E43-9608-A69758ECFAF6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D896-83E1-734A-81B2-499531C41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4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C30C-41B7-8E43-9608-A69758ECFAF6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D896-83E1-734A-81B2-499531C41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1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C30C-41B7-8E43-9608-A69758ECFAF6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D896-83E1-734A-81B2-499531C41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3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C30C-41B7-8E43-9608-A69758ECFAF6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D896-83E1-734A-81B2-499531C41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9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48000"/>
                <a:lumOff val="52000"/>
                <a:alpha val="69000"/>
              </a:schemeClr>
            </a:gs>
            <a:gs pos="100000">
              <a:schemeClr val="accent5">
                <a:lumMod val="17000"/>
                <a:lumOff val="83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9C30C-41B7-8E43-9608-A69758ECFAF6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4D896-83E1-734A-81B2-499531C41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0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png"/><Relationship Id="rId11" Type="http://schemas.openxmlformats.org/officeDocument/2006/relationships/image" Target="../media/image57.png"/><Relationship Id="rId5" Type="http://schemas.openxmlformats.org/officeDocument/2006/relationships/image" Target="../media/image15.png"/><Relationship Id="rId10" Type="http://schemas.openxmlformats.org/officeDocument/2006/relationships/image" Target="../media/image56.png"/><Relationship Id="rId4" Type="http://schemas.openxmlformats.org/officeDocument/2006/relationships/image" Target="../media/image54.png"/><Relationship Id="rId9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b-NO" sz="3600" dirty="0" err="1" smtClean="0"/>
              <a:t>Upscaling</a:t>
            </a:r>
            <a:r>
              <a:rPr lang="nb-NO" sz="3600" dirty="0" smtClean="0"/>
              <a:t> for </a:t>
            </a:r>
            <a:r>
              <a:rPr lang="nb-NO" sz="3600" dirty="0" err="1" smtClean="0"/>
              <a:t>orthorhombic</a:t>
            </a:r>
            <a:r>
              <a:rPr lang="nb-NO" sz="3600" dirty="0" smtClean="0"/>
              <a:t> media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96985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Yuriy Ivanov, Alexey Stovas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27 Apr 2015, ROSE meeting</a:t>
            </a:r>
          </a:p>
          <a:p>
            <a:r>
              <a:rPr lang="en-US" dirty="0" smtClean="0"/>
              <a:t>Trondheim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800" dirty="0"/>
              <a:t>Effective anisotropic media: </a:t>
            </a:r>
            <a:r>
              <a:rPr lang="en-US" sz="2800" dirty="0" smtClean="0"/>
              <a:t>ORT-</a:t>
            </a:r>
            <a:r>
              <a:rPr lang="en-US" sz="2800" dirty="0" err="1" smtClean="0"/>
              <a:t>az</a:t>
            </a:r>
            <a:r>
              <a:rPr lang="en-US" sz="2800" dirty="0" smtClean="0"/>
              <a:t> + </a:t>
            </a:r>
            <a:r>
              <a:rPr lang="en-US" sz="2800" dirty="0"/>
              <a:t>ORT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10</a:t>
            </a:fld>
            <a:endParaRPr lang="en-US" dirty="0"/>
          </a:p>
        </p:txBody>
      </p:sp>
      <p:pic>
        <p:nvPicPr>
          <p:cNvPr id="4102" name="Picture 6" descr="C:\Users\yuriyi\AppData\Local\Temp\EqualX\equ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27" y="1211787"/>
            <a:ext cx="6637595" cy="64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796463" y="2750949"/>
            <a:ext cx="1005840" cy="100584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284547" y="2750948"/>
            <a:ext cx="0" cy="50292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2201" y="2263605"/>
            <a:ext cx="4679597" cy="310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H="1">
            <a:off x="8283886" y="2750949"/>
            <a:ext cx="92968" cy="50382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945605" y="5640044"/>
            <a:ext cx="3200401" cy="474145"/>
            <a:chOff x="2945605" y="5640044"/>
            <a:chExt cx="3200401" cy="474145"/>
          </a:xfrm>
        </p:grpSpPr>
        <p:pic>
          <p:nvPicPr>
            <p:cNvPr id="15" name="Picture 2" descr="C:\Users\yuriyi\Dropbox\Study_etc\NTNU\Latex\2015\ORT\Figures\Vphase_leg.pn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2945605" y="5896701"/>
              <a:ext cx="3200401" cy="21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40798" y="5640044"/>
              <a:ext cx="256054" cy="222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7887622" y="3151076"/>
            <a:ext cx="47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99666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800" dirty="0"/>
              <a:t>Effective anisotropic media: </a:t>
            </a:r>
            <a:r>
              <a:rPr lang="en-US" sz="2800" dirty="0" smtClean="0"/>
              <a:t>ORT-</a:t>
            </a:r>
            <a:r>
              <a:rPr lang="en-US" sz="2800" dirty="0" err="1" smtClean="0"/>
              <a:t>az</a:t>
            </a:r>
            <a:r>
              <a:rPr lang="en-US" sz="2800" dirty="0" smtClean="0"/>
              <a:t> + </a:t>
            </a:r>
            <a:r>
              <a:rPr lang="en-US" sz="2800" dirty="0"/>
              <a:t>ORT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11</a:t>
            </a:fld>
            <a:endParaRPr lang="en-US" dirty="0"/>
          </a:p>
        </p:txBody>
      </p:sp>
      <p:pic>
        <p:nvPicPr>
          <p:cNvPr id="4102" name="Picture 6" descr="C:\Users\yuriyi\AppData\Local\Temp\EqualX\equ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27" y="1211787"/>
            <a:ext cx="6637595" cy="64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796463" y="2750949"/>
            <a:ext cx="1005840" cy="100584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284547" y="2750948"/>
            <a:ext cx="0" cy="50292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2201" y="2263605"/>
            <a:ext cx="4679596" cy="310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H="1">
            <a:off x="8283887" y="2812942"/>
            <a:ext cx="278927" cy="44182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945605" y="5640044"/>
            <a:ext cx="3200401" cy="474145"/>
            <a:chOff x="2945605" y="5640044"/>
            <a:chExt cx="3200401" cy="474145"/>
          </a:xfrm>
        </p:grpSpPr>
        <p:pic>
          <p:nvPicPr>
            <p:cNvPr id="14" name="Picture 2" descr="C:\Users\yuriyi\Dropbox\Study_etc\NTNU\Latex\2015\ORT\Figures\Vphase_leg.pn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2945605" y="5896701"/>
              <a:ext cx="3200401" cy="21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40798" y="5640044"/>
              <a:ext cx="256054" cy="222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7887622" y="3151076"/>
            <a:ext cx="47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08112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800" dirty="0"/>
              <a:t>Effective anisotropic media: </a:t>
            </a:r>
            <a:r>
              <a:rPr lang="en-US" sz="2800" dirty="0" smtClean="0"/>
              <a:t>ORT-</a:t>
            </a:r>
            <a:r>
              <a:rPr lang="en-US" sz="2800" dirty="0" err="1" smtClean="0"/>
              <a:t>az</a:t>
            </a:r>
            <a:r>
              <a:rPr lang="en-US" sz="2800" dirty="0" smtClean="0"/>
              <a:t> + </a:t>
            </a:r>
            <a:r>
              <a:rPr lang="en-US" sz="2800" dirty="0"/>
              <a:t>ORT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12</a:t>
            </a:fld>
            <a:endParaRPr lang="en-US" dirty="0"/>
          </a:p>
        </p:txBody>
      </p:sp>
      <p:pic>
        <p:nvPicPr>
          <p:cNvPr id="4102" name="Picture 6" descr="C:\Users\yuriyi\AppData\Local\Temp\EqualX\equ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27" y="1211787"/>
            <a:ext cx="6637595" cy="64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796463" y="2750949"/>
            <a:ext cx="1005840" cy="100584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284547" y="2750948"/>
            <a:ext cx="0" cy="50292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2201" y="2263605"/>
            <a:ext cx="4679596" cy="310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>
            <a:stCxn id="2" idx="7"/>
          </p:cNvCxnSpPr>
          <p:nvPr/>
        </p:nvCxnSpPr>
        <p:spPr>
          <a:xfrm flipH="1">
            <a:off x="8283888" y="2898251"/>
            <a:ext cx="371113" cy="35652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945605" y="5640044"/>
            <a:ext cx="3200401" cy="474145"/>
            <a:chOff x="2945605" y="5640044"/>
            <a:chExt cx="3200401" cy="474145"/>
          </a:xfrm>
        </p:grpSpPr>
        <p:pic>
          <p:nvPicPr>
            <p:cNvPr id="15" name="Picture 2" descr="C:\Users\yuriyi\Dropbox\Study_etc\NTNU\Latex\2015\ORT\Figures\Vphase_leg.pn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2945605" y="5896701"/>
              <a:ext cx="3200401" cy="21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40798" y="5640044"/>
              <a:ext cx="256054" cy="222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7887622" y="3151076"/>
            <a:ext cx="47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16406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800" dirty="0"/>
              <a:t>Effective anisotropic media: </a:t>
            </a:r>
            <a:r>
              <a:rPr lang="en-US" sz="2800" dirty="0" smtClean="0"/>
              <a:t>ORT-</a:t>
            </a:r>
            <a:r>
              <a:rPr lang="en-US" sz="2800" dirty="0" err="1" smtClean="0"/>
              <a:t>az</a:t>
            </a:r>
            <a:r>
              <a:rPr lang="en-US" sz="2800" dirty="0" smtClean="0"/>
              <a:t> + </a:t>
            </a:r>
            <a:r>
              <a:rPr lang="en-US" sz="2800" dirty="0"/>
              <a:t>ORT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13</a:t>
            </a:fld>
            <a:endParaRPr lang="en-US" dirty="0"/>
          </a:p>
        </p:txBody>
      </p:sp>
      <p:pic>
        <p:nvPicPr>
          <p:cNvPr id="4102" name="Picture 6" descr="C:\Users\yuriyi\AppData\Local\Temp\EqualX\equ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27" y="1211787"/>
            <a:ext cx="6637595" cy="64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796463" y="2750949"/>
            <a:ext cx="1005840" cy="100584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284547" y="2750948"/>
            <a:ext cx="0" cy="50292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2201" y="2263605"/>
            <a:ext cx="4679595" cy="310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H="1">
            <a:off x="8283890" y="3002408"/>
            <a:ext cx="457154" cy="25236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945605" y="5640044"/>
            <a:ext cx="3200401" cy="474145"/>
            <a:chOff x="2945605" y="5640044"/>
            <a:chExt cx="3200401" cy="474145"/>
          </a:xfrm>
        </p:grpSpPr>
        <p:pic>
          <p:nvPicPr>
            <p:cNvPr id="14" name="Picture 2" descr="C:\Users\yuriyi\Dropbox\Study_etc\NTNU\Latex\2015\ORT\Figures\Vphase_leg.pn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2945605" y="5896701"/>
              <a:ext cx="3200401" cy="21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40798" y="5640044"/>
              <a:ext cx="256054" cy="222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7887622" y="3151076"/>
            <a:ext cx="47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1863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800" dirty="0"/>
              <a:t>Effective anisotropic media: </a:t>
            </a:r>
            <a:r>
              <a:rPr lang="en-US" sz="2800" dirty="0" smtClean="0"/>
              <a:t>ORT-</a:t>
            </a:r>
            <a:r>
              <a:rPr lang="en-US" sz="2800" dirty="0" err="1" smtClean="0"/>
              <a:t>az</a:t>
            </a:r>
            <a:r>
              <a:rPr lang="en-US" sz="2800" dirty="0" smtClean="0"/>
              <a:t> + </a:t>
            </a:r>
            <a:r>
              <a:rPr lang="en-US" sz="2800" dirty="0"/>
              <a:t>ORT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14</a:t>
            </a:fld>
            <a:endParaRPr lang="en-US" dirty="0"/>
          </a:p>
        </p:txBody>
      </p:sp>
      <p:pic>
        <p:nvPicPr>
          <p:cNvPr id="4102" name="Picture 6" descr="C:\Users\yuriyi\AppData\Local\Temp\EqualX\equ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27" y="1211787"/>
            <a:ext cx="6637595" cy="64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796463" y="2750949"/>
            <a:ext cx="1005840" cy="100584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284547" y="2750948"/>
            <a:ext cx="0" cy="50292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2201" y="2263605"/>
            <a:ext cx="4679595" cy="31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H="1">
            <a:off x="8283891" y="3091912"/>
            <a:ext cx="488150" cy="16285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945605" y="5640044"/>
            <a:ext cx="3200401" cy="474145"/>
            <a:chOff x="2945605" y="5640044"/>
            <a:chExt cx="3200401" cy="474145"/>
          </a:xfrm>
        </p:grpSpPr>
        <p:pic>
          <p:nvPicPr>
            <p:cNvPr id="14" name="Picture 2" descr="C:\Users\yuriyi\Dropbox\Study_etc\NTNU\Latex\2015\ORT\Figures\Vphase_leg.pn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2945605" y="5896701"/>
              <a:ext cx="3200401" cy="21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40798" y="5640044"/>
              <a:ext cx="256054" cy="222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7887622" y="3151076"/>
            <a:ext cx="47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54146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800" dirty="0"/>
              <a:t>Effective anisotropic media: </a:t>
            </a:r>
            <a:r>
              <a:rPr lang="en-US" sz="2800" dirty="0" smtClean="0"/>
              <a:t>ORT-</a:t>
            </a:r>
            <a:r>
              <a:rPr lang="en-US" sz="2800" dirty="0" err="1" smtClean="0"/>
              <a:t>az</a:t>
            </a:r>
            <a:r>
              <a:rPr lang="en-US" sz="2800" dirty="0" smtClean="0"/>
              <a:t> + </a:t>
            </a:r>
            <a:r>
              <a:rPr lang="en-US" sz="2800" dirty="0"/>
              <a:t>ORT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15</a:t>
            </a:fld>
            <a:endParaRPr lang="en-US" dirty="0"/>
          </a:p>
        </p:txBody>
      </p:sp>
      <p:pic>
        <p:nvPicPr>
          <p:cNvPr id="4102" name="Picture 6" descr="C:\Users\yuriyi\AppData\Local\Temp\EqualX\equ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27" y="1211787"/>
            <a:ext cx="6637595" cy="64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796463" y="2750949"/>
            <a:ext cx="1005840" cy="100584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284547" y="2750948"/>
            <a:ext cx="0" cy="50292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2201" y="2263605"/>
            <a:ext cx="4679595" cy="31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>
            <a:stCxn id="2" idx="6"/>
          </p:cNvCxnSpPr>
          <p:nvPr/>
        </p:nvCxnSpPr>
        <p:spPr>
          <a:xfrm flipH="1">
            <a:off x="8283890" y="3253869"/>
            <a:ext cx="518413" cy="90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945605" y="5640044"/>
            <a:ext cx="3200401" cy="474145"/>
            <a:chOff x="2945605" y="5640044"/>
            <a:chExt cx="3200401" cy="474145"/>
          </a:xfrm>
        </p:grpSpPr>
        <p:pic>
          <p:nvPicPr>
            <p:cNvPr id="15" name="Picture 2" descr="C:\Users\yuriyi\Dropbox\Study_etc\NTNU\Latex\2015\ORT\Figures\Vphase_leg.pn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2945605" y="5896701"/>
              <a:ext cx="3200401" cy="21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40798" y="5640044"/>
              <a:ext cx="256054" cy="222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7887622" y="3151076"/>
            <a:ext cx="47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6095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800" dirty="0"/>
              <a:t>Effective anisotropic media: </a:t>
            </a:r>
            <a:r>
              <a:rPr lang="en-US" sz="2800" dirty="0" smtClean="0"/>
              <a:t>ORT-</a:t>
            </a:r>
            <a:r>
              <a:rPr lang="en-US" sz="2800" dirty="0" err="1" smtClean="0"/>
              <a:t>az</a:t>
            </a:r>
            <a:r>
              <a:rPr lang="en-US" sz="2800" dirty="0" smtClean="0"/>
              <a:t> + </a:t>
            </a:r>
            <a:r>
              <a:rPr lang="en-US" sz="2800" dirty="0"/>
              <a:t>ORT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7796463" y="2750949"/>
            <a:ext cx="1005840" cy="100584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284547" y="2750948"/>
            <a:ext cx="0" cy="50292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/>
          <a:stretch/>
        </p:blipFill>
        <p:spPr bwMode="auto">
          <a:xfrm>
            <a:off x="2867186" y="2224860"/>
            <a:ext cx="3563954" cy="383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H="1">
            <a:off x="8283891" y="3002408"/>
            <a:ext cx="457153" cy="25236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yuriyi\AppData\Local\Temp\EqualX\equ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55" y="1211787"/>
            <a:ext cx="7483489" cy="86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005593" y="3254771"/>
            <a:ext cx="1224366" cy="13637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082690" y="4516831"/>
            <a:ext cx="1782283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Inverted azimuth</a:t>
            </a:r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335" y="3936633"/>
            <a:ext cx="256054" cy="22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887622" y="3151076"/>
            <a:ext cx="47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9633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800" dirty="0"/>
              <a:t>Effective anisotropic media: </a:t>
            </a:r>
            <a:r>
              <a:rPr lang="en-US" sz="2800" dirty="0" smtClean="0"/>
              <a:t>ORT-</a:t>
            </a:r>
            <a:r>
              <a:rPr lang="en-US" sz="2800" dirty="0" err="1" smtClean="0"/>
              <a:t>az</a:t>
            </a:r>
            <a:r>
              <a:rPr lang="en-US" sz="2800" dirty="0" smtClean="0"/>
              <a:t> + </a:t>
            </a:r>
            <a:r>
              <a:rPr lang="en-US" sz="2800" dirty="0"/>
              <a:t>ORT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7796463" y="2750949"/>
            <a:ext cx="1005840" cy="100584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284547" y="2750948"/>
            <a:ext cx="0" cy="50292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"/>
          <a:stretch/>
        </p:blipFill>
        <p:spPr bwMode="auto">
          <a:xfrm>
            <a:off x="2851688" y="2224861"/>
            <a:ext cx="3579452" cy="383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>
            <a:stCxn id="2" idx="7"/>
          </p:cNvCxnSpPr>
          <p:nvPr/>
        </p:nvCxnSpPr>
        <p:spPr>
          <a:xfrm flipH="1">
            <a:off x="8283892" y="2898251"/>
            <a:ext cx="371109" cy="35652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yuriyi\AppData\Local\Temp\EqualX\equ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55" y="1211787"/>
            <a:ext cx="7483489" cy="86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276814" y="3430588"/>
            <a:ext cx="953145" cy="118790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082690" y="4516831"/>
            <a:ext cx="178228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Inverted </a:t>
            </a:r>
            <a:r>
              <a:rPr lang="en-US" dirty="0"/>
              <a:t>azimuth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335" y="3936633"/>
            <a:ext cx="256054" cy="22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887622" y="3151076"/>
            <a:ext cx="47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406257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800" dirty="0"/>
              <a:t>Effective anisotropic media: </a:t>
            </a:r>
            <a:r>
              <a:rPr lang="en-US" sz="2800" dirty="0" smtClean="0"/>
              <a:t>ORT-</a:t>
            </a:r>
            <a:r>
              <a:rPr lang="en-US" sz="2800" dirty="0" err="1" smtClean="0"/>
              <a:t>az</a:t>
            </a:r>
            <a:r>
              <a:rPr lang="en-US" sz="2800" dirty="0" smtClean="0"/>
              <a:t> + </a:t>
            </a:r>
            <a:r>
              <a:rPr lang="en-US" sz="2800" dirty="0"/>
              <a:t>ORT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45180" y="878282"/>
            <a:ext cx="204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Approach II</a:t>
            </a:r>
          </a:p>
        </p:txBody>
      </p:sp>
      <p:sp>
        <p:nvSpPr>
          <p:cNvPr id="2" name="Rectangle 1"/>
          <p:cNvSpPr/>
          <p:nvPr/>
        </p:nvSpPr>
        <p:spPr>
          <a:xfrm>
            <a:off x="952291" y="1820191"/>
            <a:ext cx="7233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Cowin</a:t>
            </a:r>
            <a:r>
              <a:rPr lang="en-US" dirty="0" smtClean="0"/>
              <a:t> S.C., </a:t>
            </a:r>
            <a:r>
              <a:rPr lang="en-US" dirty="0" err="1" smtClean="0"/>
              <a:t>Mehrabadi</a:t>
            </a:r>
            <a:r>
              <a:rPr lang="en-US" dirty="0" smtClean="0"/>
              <a:t> M.M., 1987:</a:t>
            </a:r>
          </a:p>
          <a:p>
            <a:r>
              <a:rPr lang="en-US" dirty="0" smtClean="0"/>
              <a:t>On </a:t>
            </a:r>
            <a:r>
              <a:rPr lang="en-US" dirty="0"/>
              <a:t>the identification of material symmetry for anisotropic elastic </a:t>
            </a:r>
            <a:r>
              <a:rPr lang="en-US" dirty="0" smtClean="0"/>
              <a:t>materials. 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12" y="3170503"/>
            <a:ext cx="4578376" cy="229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88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800" dirty="0"/>
              <a:t>Effective anisotropic media: </a:t>
            </a:r>
            <a:r>
              <a:rPr lang="en-US" sz="2800" dirty="0" smtClean="0"/>
              <a:t>ORT-</a:t>
            </a:r>
            <a:r>
              <a:rPr lang="en-US" sz="2800" dirty="0" err="1" smtClean="0"/>
              <a:t>az</a:t>
            </a:r>
            <a:r>
              <a:rPr lang="en-US" sz="2800" dirty="0" smtClean="0"/>
              <a:t> + </a:t>
            </a:r>
            <a:r>
              <a:rPr lang="en-US" sz="2800" dirty="0"/>
              <a:t>ORT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19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07" y="1859706"/>
            <a:ext cx="76390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057357"/>
            <a:ext cx="75819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69207" y="3749580"/>
            <a:ext cx="2290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Voight stiffness </a:t>
            </a:r>
            <a:r>
              <a:rPr lang="en-US" sz="1600" dirty="0" smtClean="0"/>
              <a:t>tensor: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69206" y="1257628"/>
            <a:ext cx="2486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Dilatational </a:t>
            </a:r>
            <a:r>
              <a:rPr lang="en-US" sz="1600" dirty="0"/>
              <a:t>stiffness </a:t>
            </a:r>
            <a:r>
              <a:rPr lang="en-US" sz="1600" dirty="0" smtClean="0"/>
              <a:t>tensor: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087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>
            <a:noAutofit/>
          </a:bodyPr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2</a:t>
            </a:fld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887848" y="1609819"/>
            <a:ext cx="7074715" cy="26776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Motivation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Theory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Considered models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/>
              <a:t>ORT-</a:t>
            </a:r>
            <a:r>
              <a:rPr lang="en-US" sz="2800" dirty="0" err="1" smtClean="0"/>
              <a:t>az</a:t>
            </a:r>
            <a:r>
              <a:rPr lang="en-US" sz="2800" dirty="0" smtClean="0"/>
              <a:t> + ORT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/>
              <a:t>VTI + ORT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2750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800" dirty="0"/>
              <a:t>Effective anisotropic media: </a:t>
            </a:r>
            <a:r>
              <a:rPr lang="en-US" sz="2800" dirty="0" smtClean="0"/>
              <a:t>ORT-</a:t>
            </a:r>
            <a:r>
              <a:rPr lang="en-US" sz="2800" dirty="0" err="1" smtClean="0"/>
              <a:t>az</a:t>
            </a:r>
            <a:r>
              <a:rPr lang="en-US" sz="2800" dirty="0" smtClean="0"/>
              <a:t> + </a:t>
            </a:r>
            <a:r>
              <a:rPr lang="en-US" sz="2800" dirty="0"/>
              <a:t>ORT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20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68825" y="1628576"/>
            <a:ext cx="3691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distinct eigenvalues can be used to deduce number of symmetry planes</a:t>
            </a:r>
            <a:endParaRPr lang="en-US" dirty="0"/>
          </a:p>
        </p:txBody>
      </p:sp>
      <p:pic>
        <p:nvPicPr>
          <p:cNvPr id="9221" name="Picture 5" descr="C:\Users\yuriyi\AppData\Local\Temp\EqualX\equ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153373"/>
            <a:ext cx="1792379" cy="39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531095" y="1859491"/>
            <a:ext cx="289430" cy="385786"/>
          </a:xfrm>
          <a:prstGeom prst="rightArrow">
            <a:avLst>
              <a:gd name="adj1" fmla="val 70086"/>
              <a:gd name="adj2" fmla="val 63386"/>
            </a:avLst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531095" y="3153373"/>
            <a:ext cx="289430" cy="385786"/>
          </a:xfrm>
          <a:prstGeom prst="rightArrow">
            <a:avLst>
              <a:gd name="adj1" fmla="val 70086"/>
              <a:gd name="adj2" fmla="val 63386"/>
            </a:avLst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98474" y="3153373"/>
            <a:ext cx="245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transformation matrix</a:t>
            </a:r>
            <a:endParaRPr lang="en-US" dirty="0"/>
          </a:p>
        </p:txBody>
      </p:sp>
      <p:pic>
        <p:nvPicPr>
          <p:cNvPr id="9222" name="Picture 6" descr="C:\Users\yuriyi\AppData\Local\Temp\EqualX\equ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64413"/>
            <a:ext cx="3420152" cy="4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:\Users\yuriyi\AppData\Local\Temp\EqualX\equ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08" y="1325390"/>
            <a:ext cx="2072820" cy="4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:\Users\yuriyi\AppData\Local\Temp\EqualX\equ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08" y="2183285"/>
            <a:ext cx="2072820" cy="4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7010" y="1706096"/>
            <a:ext cx="2290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Voight stiffness tensor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7009" y="2570033"/>
            <a:ext cx="2290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Dilatational </a:t>
            </a:r>
            <a:r>
              <a:rPr lang="en-US" sz="1400" dirty="0"/>
              <a:t>stiffness tensor</a:t>
            </a:r>
          </a:p>
          <a:p>
            <a:endParaRPr lang="en-US" sz="1400" dirty="0"/>
          </a:p>
        </p:txBody>
      </p:sp>
      <p:pic>
        <p:nvPicPr>
          <p:cNvPr id="4098" name="Picture 2" descr="C:\Users\yuriyi\AppData\Local\Temp\EqualX\equa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10934"/>
            <a:ext cx="1054699" cy="38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732401" y="4418308"/>
            <a:ext cx="22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(pure orthorhombic)</a:t>
            </a:r>
            <a:endParaRPr lang="en-US" dirty="0"/>
          </a:p>
        </p:txBody>
      </p:sp>
      <p:pic>
        <p:nvPicPr>
          <p:cNvPr id="22" name="Picture 2" descr="C:\Users\yuriyi\AppData\Local\Temp\EqualX\equa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5024905"/>
            <a:ext cx="1054699" cy="38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5021451" y="5071398"/>
            <a:ext cx="152216" cy="26000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50652" y="5001657"/>
            <a:ext cx="22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(monoclinic)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2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6" grpId="0" animBg="1"/>
      <p:bldP spid="17" grpId="0"/>
      <p:bldP spid="21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800" dirty="0"/>
              <a:t>Effective anisotropic media: </a:t>
            </a:r>
            <a:r>
              <a:rPr lang="en-US" sz="2800" dirty="0" smtClean="0"/>
              <a:t>ORT-</a:t>
            </a:r>
            <a:r>
              <a:rPr lang="en-US" sz="2800" dirty="0" err="1" smtClean="0"/>
              <a:t>az</a:t>
            </a:r>
            <a:r>
              <a:rPr lang="en-US" sz="2800" dirty="0" smtClean="0"/>
              <a:t> + </a:t>
            </a:r>
            <a:r>
              <a:rPr lang="en-US" sz="2800" dirty="0"/>
              <a:t>ORT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531095" y="1859491"/>
            <a:ext cx="289430" cy="385786"/>
          </a:xfrm>
          <a:prstGeom prst="rightArrow">
            <a:avLst>
              <a:gd name="adj1" fmla="val 70086"/>
              <a:gd name="adj2" fmla="val 63386"/>
            </a:avLst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7" name="Picture 11" descr="C:\Users\yuriyi\AppData\Local\Temp\EqualX\equ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08" y="1325390"/>
            <a:ext cx="2072820" cy="4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:\Users\yuriyi\AppData\Local\Temp\EqualX\equ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08" y="2183285"/>
            <a:ext cx="2072820" cy="4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7010" y="1706096"/>
            <a:ext cx="2290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Voight stiffness tensor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7009" y="2570033"/>
            <a:ext cx="2290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Dilatational </a:t>
            </a:r>
            <a:r>
              <a:rPr lang="en-US" sz="1400" dirty="0"/>
              <a:t>stiffness tensor</a:t>
            </a:r>
          </a:p>
          <a:p>
            <a:endParaRPr lang="en-US" sz="1400" dirty="0"/>
          </a:p>
        </p:txBody>
      </p:sp>
      <p:pic>
        <p:nvPicPr>
          <p:cNvPr id="22" name="Picture 2" descr="C:\Users\yuriyi\AppData\Local\Temp\EqualX\equ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1429369"/>
            <a:ext cx="1054699" cy="38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5026432" y="1491407"/>
            <a:ext cx="152216" cy="26000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39923" y="1436743"/>
            <a:ext cx="22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(monoclinic)</a:t>
            </a:r>
            <a:endParaRPr lang="en-US" dirty="0"/>
          </a:p>
        </p:txBody>
      </p:sp>
      <p:pic>
        <p:nvPicPr>
          <p:cNvPr id="5122" name="Picture 2" descr="C:\Users\yuriyi\AppData\Local\Temp\EqualX\equa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59" y="2686979"/>
            <a:ext cx="2761727" cy="109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yuriyi\AppData\Local\Temp\EqualX\equat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384" y="3784354"/>
            <a:ext cx="2761727" cy="109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yuriyi\AppData\Local\Temp\EqualX\equa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700" y="3554060"/>
            <a:ext cx="1122886" cy="49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ight Arrow 24"/>
          <p:cNvSpPr/>
          <p:nvPr/>
        </p:nvSpPr>
        <p:spPr>
          <a:xfrm>
            <a:off x="7063885" y="3607747"/>
            <a:ext cx="289430" cy="385786"/>
          </a:xfrm>
          <a:prstGeom prst="rightArrow">
            <a:avLst>
              <a:gd name="adj1" fmla="val 70086"/>
              <a:gd name="adj2" fmla="val 63386"/>
            </a:avLst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2925" y="3601978"/>
            <a:ext cx="35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32925" y="4228872"/>
            <a:ext cx="2147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Browayes</a:t>
            </a:r>
            <a:r>
              <a:rPr lang="en-US" sz="1600" i="1" dirty="0" smtClean="0"/>
              <a:t> et al., 2004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9005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800" dirty="0"/>
              <a:t>Effective anisotropic media: </a:t>
            </a:r>
            <a:r>
              <a:rPr lang="en-US" sz="2800" dirty="0" smtClean="0"/>
              <a:t>ORT-</a:t>
            </a:r>
            <a:r>
              <a:rPr lang="en-US" sz="2800" dirty="0" err="1" smtClean="0"/>
              <a:t>az</a:t>
            </a:r>
            <a:r>
              <a:rPr lang="en-US" sz="2800" dirty="0" smtClean="0"/>
              <a:t> + </a:t>
            </a:r>
            <a:r>
              <a:rPr lang="en-US" sz="2800" dirty="0"/>
              <a:t>ORT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22</a:t>
            </a:fld>
            <a:endParaRPr lang="en-US" dirty="0"/>
          </a:p>
        </p:txBody>
      </p:sp>
      <p:pic>
        <p:nvPicPr>
          <p:cNvPr id="9" name="Picture 2" descr="C:\Users\yuriyi\AppData\Local\Temp\EqualX\equ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55" y="1025811"/>
            <a:ext cx="7483489" cy="86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yuriyi\Dropbox\Study_etc\NTNU\Anisotropy\Publications_and_conferences\SEG-2015\Fig\inversion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691" y="1953036"/>
            <a:ext cx="4252617" cy="425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5583" y="5649196"/>
            <a:ext cx="256054" cy="22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61772" y="5575647"/>
            <a:ext cx="96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0.35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8401" y="2966486"/>
            <a:ext cx="204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Approach 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60673" y="2966486"/>
            <a:ext cx="204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Approach I</a:t>
            </a: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flipH="1">
            <a:off x="5204298" y="3366596"/>
            <a:ext cx="2680020" cy="20345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2"/>
          </p:cNvCxnSpPr>
          <p:nvPr/>
        </p:nvCxnSpPr>
        <p:spPr>
          <a:xfrm>
            <a:off x="1422046" y="3366596"/>
            <a:ext cx="2206371" cy="10172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</p:cNvCxnSpPr>
          <p:nvPr/>
        </p:nvCxnSpPr>
        <p:spPr>
          <a:xfrm>
            <a:off x="1422046" y="3366596"/>
            <a:ext cx="2206371" cy="2282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3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lvl="1" indent="-285750" algn="ctr" defTabSz="457200" rtl="0">
              <a:spcBef>
                <a:spcPct val="0"/>
              </a:spcBef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Effective anisotropic media: VTI + ORT</a:t>
            </a: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6B0E-54BB-9C4E-A37F-5C1FABAD7962}" type="slidenum">
              <a:rPr lang="en-US" smtClean="0"/>
              <a:t>23</a:t>
            </a:fld>
            <a:endParaRPr lang="en-US" dirty="0"/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270" name="Picture 6" descr="C:\Users\yuriyi\AppData\Local\Temp\EqualX\equ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34" y="3460030"/>
            <a:ext cx="1182727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0759" y="3460030"/>
            <a:ext cx="655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   </a:t>
            </a:r>
            <a:r>
              <a:rPr lang="en-US" dirty="0" smtClean="0"/>
              <a:t>fracture weaknesses </a:t>
            </a:r>
            <a:r>
              <a:rPr lang="en-US" i="1" dirty="0" smtClean="0"/>
              <a:t>(Schoenberg </a:t>
            </a:r>
            <a:r>
              <a:rPr lang="en-US" i="1" dirty="0" smtClean="0"/>
              <a:t>and </a:t>
            </a:r>
            <a:r>
              <a:rPr lang="en-US" i="1" dirty="0" err="1" smtClean="0"/>
              <a:t>Helbig</a:t>
            </a:r>
            <a:r>
              <a:rPr lang="en-US" i="1" dirty="0" smtClean="0"/>
              <a:t>, 1997)</a:t>
            </a:r>
            <a:endParaRPr lang="en-US" i="1" dirty="0"/>
          </a:p>
        </p:txBody>
      </p:sp>
      <p:pic>
        <p:nvPicPr>
          <p:cNvPr id="11272" name="Picture 8" descr="C:\Users\yuriyi\AppData\Local\Temp\EqualX\equ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08" y="3044887"/>
            <a:ext cx="524301" cy="39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19523" y="1278609"/>
            <a:ext cx="8282775" cy="1721840"/>
            <a:chOff x="689119" y="1425845"/>
            <a:chExt cx="8282775" cy="1721840"/>
          </a:xfrm>
        </p:grpSpPr>
        <p:pic>
          <p:nvPicPr>
            <p:cNvPr id="11269" name="Picture 5" descr="C:\Users\yuriyi\AppData\Local\Temp\EqualX\equati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19" y="2064241"/>
              <a:ext cx="1085182" cy="445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3" name="Picture 9" descr="C:\Users\yuriyi\AppData\Local\Temp\EqualX\equati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204" y="1425845"/>
              <a:ext cx="7181690" cy="172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TextBox 66"/>
          <p:cNvSpPr txBox="1"/>
          <p:nvPr/>
        </p:nvSpPr>
        <p:spPr>
          <a:xfrm>
            <a:off x="2212961" y="3055801"/>
            <a:ext cx="655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   background VTI medium parameters</a:t>
            </a:r>
            <a:endParaRPr 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7" b="13825"/>
          <a:stretch/>
        </p:blipFill>
        <p:spPr bwMode="auto">
          <a:xfrm>
            <a:off x="2804512" y="3971584"/>
            <a:ext cx="3528625" cy="214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6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48000"/>
                <a:lumOff val="52000"/>
                <a:alpha val="69000"/>
              </a:schemeClr>
            </a:gs>
            <a:gs pos="100000">
              <a:schemeClr val="accent5">
                <a:lumMod val="17000"/>
                <a:lumOff val="83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lvl="1" indent="-285750" algn="ctr" defTabSz="457200" rtl="0">
              <a:spcBef>
                <a:spcPct val="0"/>
              </a:spcBef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Effective anisotropic media: VTI + ORT</a:t>
            </a: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6B0E-54BB-9C4E-A37F-5C1FABAD7962}" type="slidenum">
              <a:rPr lang="en-US" smtClean="0"/>
              <a:t>24</a:t>
            </a:fld>
            <a:endParaRPr lang="en-US" dirty="0"/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270" name="Picture 6" descr="C:\Users\yuriyi\AppData\Local\Temp\EqualX\equ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34" y="3460030"/>
            <a:ext cx="1182727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0759" y="3460030"/>
            <a:ext cx="655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   </a:t>
            </a:r>
            <a:r>
              <a:rPr lang="en-US" dirty="0" smtClean="0"/>
              <a:t>fracture weaknesses </a:t>
            </a:r>
            <a:r>
              <a:rPr lang="en-US" i="1" dirty="0" smtClean="0"/>
              <a:t>(Schoenberg </a:t>
            </a:r>
            <a:r>
              <a:rPr lang="en-US" i="1" dirty="0" smtClean="0"/>
              <a:t>and </a:t>
            </a:r>
            <a:r>
              <a:rPr lang="en-US" i="1" dirty="0" err="1" smtClean="0"/>
              <a:t>Helbig</a:t>
            </a:r>
            <a:r>
              <a:rPr lang="en-US" i="1" dirty="0" smtClean="0"/>
              <a:t>, 1997)</a:t>
            </a:r>
            <a:endParaRPr lang="en-US" i="1" dirty="0"/>
          </a:p>
        </p:txBody>
      </p:sp>
      <p:sp>
        <p:nvSpPr>
          <p:cNvPr id="51" name="Rectangle 50"/>
          <p:cNvSpPr/>
          <p:nvPr/>
        </p:nvSpPr>
        <p:spPr>
          <a:xfrm>
            <a:off x="2666720" y="4107052"/>
            <a:ext cx="4297680" cy="716800"/>
          </a:xfrm>
          <a:prstGeom prst="rect">
            <a:avLst/>
          </a:prstGeom>
          <a:pattFill prst="lgGrid">
            <a:fgClr>
              <a:schemeClr val="accent2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666722" y="4823852"/>
            <a:ext cx="4297680" cy="802033"/>
          </a:xfrm>
          <a:prstGeom prst="rect">
            <a:avLst/>
          </a:prstGeom>
          <a:pattFill prst="horzBrick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2666722" y="4823852"/>
            <a:ext cx="429768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666722" y="5625885"/>
            <a:ext cx="429768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66720" y="4107052"/>
            <a:ext cx="429768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Left Brace 55"/>
          <p:cNvSpPr/>
          <p:nvPr/>
        </p:nvSpPr>
        <p:spPr>
          <a:xfrm>
            <a:off x="2553862" y="4823851"/>
            <a:ext cx="107814" cy="802033"/>
          </a:xfrm>
          <a:prstGeom prst="leftBrace">
            <a:avLst>
              <a:gd name="adj1" fmla="val 99482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Left Brace 56"/>
          <p:cNvSpPr/>
          <p:nvPr/>
        </p:nvSpPr>
        <p:spPr>
          <a:xfrm>
            <a:off x="2551948" y="4107051"/>
            <a:ext cx="109728" cy="716800"/>
          </a:xfrm>
          <a:prstGeom prst="leftBrace">
            <a:avLst>
              <a:gd name="adj1" fmla="val 99482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314642" y="4882034"/>
            <a:ext cx="1220484" cy="703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314642" y="4120645"/>
            <a:ext cx="1220484" cy="703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4" descr="C:\Users\yuriyi\AppData\Local\Temp\EqualX\equ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659" y="5037495"/>
            <a:ext cx="737680" cy="43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7560" y="4361130"/>
            <a:ext cx="256054" cy="22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2026" y="5076621"/>
            <a:ext cx="688908" cy="28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yuriyi\AppData\Local\Temp\EqualX\equa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659" y="4286304"/>
            <a:ext cx="688908" cy="43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yuriyi\AppData\Local\Temp\EqualX\equati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08" y="3044887"/>
            <a:ext cx="524301" cy="39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19523" y="1278609"/>
            <a:ext cx="8282775" cy="1721840"/>
            <a:chOff x="689119" y="1425845"/>
            <a:chExt cx="8282775" cy="1721840"/>
          </a:xfrm>
        </p:grpSpPr>
        <p:pic>
          <p:nvPicPr>
            <p:cNvPr id="11269" name="Picture 5" descr="C:\Users\yuriyi\AppData\Local\Temp\EqualX\equation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19" y="2064241"/>
              <a:ext cx="1085182" cy="445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3" name="Picture 9" descr="C:\Users\yuriyi\AppData\Local\Temp\EqualX\equation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204" y="1425845"/>
              <a:ext cx="7181690" cy="172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TextBox 66"/>
          <p:cNvSpPr txBox="1"/>
          <p:nvPr/>
        </p:nvSpPr>
        <p:spPr>
          <a:xfrm>
            <a:off x="2212961" y="3055801"/>
            <a:ext cx="655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   background VTI medium parameters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3516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25</a:t>
            </a:fld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lvl="1" indent="-285750" algn="ctr" defTabSz="457200" rtl="0">
              <a:spcBef>
                <a:spcPct val="0"/>
              </a:spcBef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Effective anisotropic media: VTI + ORT</a:t>
            </a:r>
          </a:p>
        </p:txBody>
      </p:sp>
      <p:pic>
        <p:nvPicPr>
          <p:cNvPr id="11270" name="Picture 6" descr="C:\Users\yuriyi\AppData\Local\Temp\EqualX\equ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53" y="1974914"/>
            <a:ext cx="2645893" cy="38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9140" y="1353262"/>
            <a:ext cx="3442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Following </a:t>
            </a:r>
            <a:r>
              <a:rPr lang="en-US" sz="2000" dirty="0" err="1" smtClean="0"/>
              <a:t>Bakulin</a:t>
            </a:r>
            <a:r>
              <a:rPr lang="en-US" sz="2000" dirty="0" smtClean="0"/>
              <a:t> </a:t>
            </a:r>
            <a:r>
              <a:rPr lang="en-US" sz="2000" dirty="0"/>
              <a:t>et al. (2000</a:t>
            </a:r>
            <a:r>
              <a:rPr lang="en-US" sz="2000" dirty="0" smtClean="0"/>
              <a:t>): </a:t>
            </a:r>
            <a:endParaRPr lang="en-US" sz="2000" dirty="0"/>
          </a:p>
        </p:txBody>
      </p:sp>
      <p:pic>
        <p:nvPicPr>
          <p:cNvPr id="8194" name="Picture 2" descr="C:\Users\yuriyi\AppData\Local\Temp\EqualX\equ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99" y="5396495"/>
            <a:ext cx="1005927" cy="79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40" y="2453263"/>
            <a:ext cx="5486400" cy="183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88" y="4286167"/>
            <a:ext cx="4063198" cy="165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030638" y="2952427"/>
            <a:ext cx="98342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56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26</a:t>
            </a:fld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lvl="1" indent="-285750" algn="ctr" defTabSz="457200" rtl="0">
              <a:spcBef>
                <a:spcPct val="0"/>
              </a:spcBef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Effective anisotropic media: VTI + 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218" y="1440679"/>
            <a:ext cx="5897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Following the approach of </a:t>
            </a:r>
            <a:r>
              <a:rPr lang="en-US" sz="2000" dirty="0" err="1" smtClean="0"/>
              <a:t>Bakulin</a:t>
            </a:r>
            <a:r>
              <a:rPr lang="en-US" sz="2000" dirty="0" smtClean="0"/>
              <a:t> et al. (2000), fracture parameters can be estimated (not resolvable if ORT/VTI ratio in the composite is unknown):</a:t>
            </a:r>
            <a:endParaRPr lang="en-US" sz="2000" dirty="0"/>
          </a:p>
        </p:txBody>
      </p:sp>
      <p:sp>
        <p:nvSpPr>
          <p:cNvPr id="30" name="Right Arrow 29"/>
          <p:cNvSpPr/>
          <p:nvPr/>
        </p:nvSpPr>
        <p:spPr>
          <a:xfrm>
            <a:off x="6411001" y="3521236"/>
            <a:ext cx="289430" cy="385786"/>
          </a:xfrm>
          <a:prstGeom prst="rightArrow">
            <a:avLst>
              <a:gd name="adj1" fmla="val 70086"/>
              <a:gd name="adj2" fmla="val 63386"/>
            </a:avLst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8" name="Picture 10" descr="C:\Users\yuriyi\AppData\Local\Temp\EqualX\equ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403" y="3394729"/>
            <a:ext cx="371888" cy="64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yuriyi\AppData\Local\Temp\EqualX\equ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6" y="2730665"/>
            <a:ext cx="3493311" cy="68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yuriyi\AppData\Local\Temp\EqualX\equ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95" y="4046390"/>
            <a:ext cx="2901948" cy="67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yuriyi\AppData\Local\Temp\EqualX\equa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3" y="3381868"/>
            <a:ext cx="5352752" cy="66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yuriyi\AppData\Local\Temp\EqualX\equat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99" y="5396495"/>
            <a:ext cx="1005927" cy="79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7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27</a:t>
            </a:fld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lvl="1" indent="-285750" algn="ctr" defTabSz="457200" rtl="0">
              <a:spcBef>
                <a:spcPct val="0"/>
              </a:spcBef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Effective anisotropic media: VTI + 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2763619" y="1132687"/>
            <a:ext cx="3610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Infinite frequency </a:t>
            </a:r>
            <a:r>
              <a:rPr lang="en-US" sz="2000" dirty="0" smtClean="0"/>
              <a:t>approximation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/>
          <a:stretch/>
        </p:blipFill>
        <p:spPr bwMode="auto">
          <a:xfrm>
            <a:off x="2576970" y="2122276"/>
            <a:ext cx="3990059" cy="331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101419" y="2234153"/>
            <a:ext cx="1819373" cy="3365369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03975" y="5608949"/>
            <a:ext cx="66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0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28</a:t>
            </a:fld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lvl="1" indent="-285750" algn="ctr" defTabSz="457200" rtl="0">
              <a:spcBef>
                <a:spcPct val="0"/>
              </a:spcBef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Effective anisotropic media: VTI + 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0479" y="1172036"/>
            <a:ext cx="7116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Infinite frequency </a:t>
            </a:r>
            <a:r>
              <a:rPr lang="en-US" sz="2000" dirty="0" smtClean="0"/>
              <a:t>approximation – slowness surfaces are averaged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35984" y="2758317"/>
            <a:ext cx="3872032" cy="2631474"/>
            <a:chOff x="852380" y="1879600"/>
            <a:chExt cx="3872032" cy="2631474"/>
          </a:xfrm>
        </p:grpSpPr>
        <p:pic>
          <p:nvPicPr>
            <p:cNvPr id="1026" name="Picture 2" descr="C:\Users\yuriyi\AppData\Local\Temp\EqualX\equati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380" y="1891793"/>
              <a:ext cx="877900" cy="780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yuriyi\AppData\Local\Temp\EqualX\equati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380" y="2803512"/>
              <a:ext cx="877900" cy="792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yuriyi\AppData\Local\Temp\EqualX\equati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380" y="3718525"/>
              <a:ext cx="877900" cy="792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yuriyi\AppData\Local\Temp\EqualX\equati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207" y="1879600"/>
              <a:ext cx="1944793" cy="804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yuriyi\AppData\Local\Temp\EqualX\equatio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207" y="2797415"/>
              <a:ext cx="1944793" cy="804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yuriyi\AppData\Local\Temp\EqualX\equation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793" y="3718524"/>
              <a:ext cx="2249619" cy="792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 descr="C:\Users\yuriyi\AppData\Local\Temp\EqualX\equati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514" y="1935872"/>
            <a:ext cx="5492972" cy="47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173198" y="1976032"/>
            <a:ext cx="251927" cy="435177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90440" y="1976224"/>
            <a:ext cx="315133" cy="435177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24026" y="1976224"/>
            <a:ext cx="315133" cy="435177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18866" y="1956047"/>
            <a:ext cx="315133" cy="435177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67317" y="1976224"/>
            <a:ext cx="315133" cy="435177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77020" y="1976224"/>
            <a:ext cx="315133" cy="435177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90440" y="2977183"/>
            <a:ext cx="33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90440" y="3893837"/>
            <a:ext cx="33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90440" y="4808849"/>
            <a:ext cx="33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29</a:t>
            </a:fld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lvl="1" indent="-285750" algn="ctr" defTabSz="457200" rtl="0">
              <a:spcBef>
                <a:spcPct val="0"/>
              </a:spcBef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Effective anisotropic media: VTI + ORT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551" y="1474587"/>
            <a:ext cx="4580902" cy="454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201" y="1859797"/>
            <a:ext cx="192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Following </a:t>
            </a:r>
            <a:r>
              <a:rPr lang="en-US" dirty="0" err="1" smtClean="0"/>
              <a:t>Bakulin</a:t>
            </a:r>
            <a:r>
              <a:rPr lang="en-US" dirty="0" smtClean="0"/>
              <a:t> et al. (2000):</a:t>
            </a:r>
            <a:endParaRPr lang="en-US" dirty="0"/>
          </a:p>
        </p:txBody>
      </p:sp>
      <p:pic>
        <p:nvPicPr>
          <p:cNvPr id="2052" name="Picture 4" descr="C:\Users\yuriyi\AppData\Local\Temp\EqualX\equ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1" y="2592127"/>
            <a:ext cx="1639966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yuriyi\AppData\Local\Temp\EqualX\equ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1" y="3080418"/>
            <a:ext cx="853514" cy="35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yuriyi\AppData\Local\Temp\EqualX\equa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1" y="3566868"/>
            <a:ext cx="1054699" cy="35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23782" y="3063032"/>
            <a:ext cx="9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wet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23781" y="3541733"/>
            <a:ext cx="9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dry</a:t>
            </a:r>
            <a:endParaRPr lang="en-US" dirty="0"/>
          </a:p>
        </p:txBody>
      </p:sp>
      <p:pic>
        <p:nvPicPr>
          <p:cNvPr id="2055" name="Picture 7" descr="C:\Users\yuriyi\AppData\Local\Temp\EqualX\equat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68" y="946439"/>
            <a:ext cx="585267" cy="39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876171" y="1814924"/>
            <a:ext cx="2268403" cy="736076"/>
            <a:chOff x="6553200" y="3464164"/>
            <a:chExt cx="3150337" cy="1022256"/>
          </a:xfrm>
        </p:grpSpPr>
        <p:pic>
          <p:nvPicPr>
            <p:cNvPr id="19" name="Picture 6" descr="C:\Users\yuriyi\AppData\Local\Temp\EqualX\equation.pn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166"/>
            <a:stretch/>
          </p:blipFill>
          <p:spPr bwMode="auto">
            <a:xfrm>
              <a:off x="6553200" y="3464164"/>
              <a:ext cx="1243263" cy="1022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C:\Users\yuriyi\AppData\Local\Temp\EqualX\equation.pn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01"/>
            <a:stretch/>
          </p:blipFill>
          <p:spPr bwMode="auto">
            <a:xfrm>
              <a:off x="7796463" y="3464164"/>
              <a:ext cx="1907074" cy="1022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368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>
            <a:noAutofit/>
          </a:bodyPr>
          <a:lstStyle/>
          <a:p>
            <a:r>
              <a:rPr lang="en-US" sz="3200" dirty="0"/>
              <a:t>Motivation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87399" y="5480329"/>
            <a:ext cx="575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does the seismic wave behave in the presence of thin (compared to wavelength) layering and/or fractures?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5"/>
          <a:stretch/>
        </p:blipFill>
        <p:spPr bwMode="auto">
          <a:xfrm>
            <a:off x="311194" y="1147918"/>
            <a:ext cx="8375606" cy="40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upload.wikimedia.org/wikipedia/commons/thumb/8/82/CPT-sound-physical-manifestation.svg/1000px-CPT-sound-physical-manifestation.sv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9" r="41827" b="48301"/>
          <a:stretch/>
        </p:blipFill>
        <p:spPr bwMode="auto">
          <a:xfrm rot="5400000">
            <a:off x="2629004" y="2104170"/>
            <a:ext cx="4059507" cy="214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upload.wikimedia.org/wikipedia/commons/thumb/8/82/CPT-sound-physical-manifestation.svg/1000px-CPT-sound-physical-manifestation.sv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9" r="41827" b="48301"/>
          <a:stretch/>
        </p:blipFill>
        <p:spPr bwMode="auto">
          <a:xfrm rot="5400000">
            <a:off x="4904280" y="2104170"/>
            <a:ext cx="4059508" cy="214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upload.wikimedia.org/wikipedia/commons/thumb/8/82/CPT-sound-physical-manifestation.svg/1000px-CPT-sound-physical-manifestation.sv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9" r="41827" b="48301"/>
          <a:stretch/>
        </p:blipFill>
        <p:spPr bwMode="auto">
          <a:xfrm rot="5400000">
            <a:off x="222163" y="2104172"/>
            <a:ext cx="4059508" cy="214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47653" y="5174859"/>
            <a:ext cx="33398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http://imgkid.com/sedimentary-rock-layers.shtml</a:t>
            </a:r>
          </a:p>
        </p:txBody>
      </p:sp>
    </p:spTree>
    <p:extLst>
      <p:ext uri="{BB962C8B-B14F-4D97-AF65-F5344CB8AC3E}">
        <p14:creationId xmlns:p14="http://schemas.microsoft.com/office/powerpoint/2010/main" val="621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30</a:t>
            </a:fld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lvl="1" indent="-285750" algn="ctr" defTabSz="457200" rtl="0">
              <a:spcBef>
                <a:spcPct val="0"/>
              </a:spcBef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Effective anisotropic media: VTI + ORT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218" y="1440679"/>
            <a:ext cx="589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if the logged interval is known to have fractures? </a:t>
            </a:r>
            <a:endParaRPr lang="en-US" sz="2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7" b="13825"/>
          <a:stretch/>
        </p:blipFill>
        <p:spPr bwMode="auto">
          <a:xfrm>
            <a:off x="2804511" y="2145182"/>
            <a:ext cx="3528625" cy="214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yuriyi\AppData\Local\Temp\EqualX\equ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586" y="5094575"/>
            <a:ext cx="4743099" cy="45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yuriyi\AppData\Local\Temp\EqualX\equ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20" y="5125058"/>
            <a:ext cx="3395766" cy="39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2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31</a:t>
            </a:fld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lvl="1" indent="-285750" algn="ctr" defTabSz="457200" rtl="0">
              <a:spcBef>
                <a:spcPct val="0"/>
              </a:spcBef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Effective anisotropic media: VTI + ORT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218" y="1440679"/>
            <a:ext cx="589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Should we include fractures before or after averaging??</a:t>
            </a:r>
            <a:endParaRPr lang="en-US" sz="2000" dirty="0"/>
          </a:p>
        </p:txBody>
      </p:sp>
      <p:pic>
        <p:nvPicPr>
          <p:cNvPr id="5123" name="Picture 3" descr="C:\Users\yuriyi\AppData\Local\Temp\EqualX\equ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19" y="3734573"/>
            <a:ext cx="4743099" cy="45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yuriyi\AppData\Local\Temp\EqualX\equ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48" y="2671914"/>
            <a:ext cx="3596952" cy="39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yuriyi\AppData\Local\Temp\EqualX\equ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48" y="3102093"/>
            <a:ext cx="3596952" cy="39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yuriyi\AppData\Local\Temp\EqualX\equation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541004" y="2640918"/>
            <a:ext cx="262151" cy="90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1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32</a:t>
            </a:fld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lvl="1" indent="-285750" algn="ctr" defTabSz="457200" rtl="0">
              <a:spcBef>
                <a:spcPct val="0"/>
              </a:spcBef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Effective anisotropic media: VTI + ORT</a:t>
            </a:r>
          </a:p>
        </p:txBody>
      </p:sp>
      <p:pic>
        <p:nvPicPr>
          <p:cNvPr id="3076" name="Picture 4" descr="C:\Users\yuriyi\Dropbox\Study_etc\NTNU\Anisotropy\Publications_and_conferences\SEG-2015\Fig\dataVp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8" b="24505"/>
          <a:stretch/>
        </p:blipFill>
        <p:spPr bwMode="auto">
          <a:xfrm>
            <a:off x="1023606" y="1379341"/>
            <a:ext cx="7090432" cy="133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yuriyi\Dropbox\Study_etc\NTNU\Anisotropy\Publications_and_conferences\SEG-2015\Fig\dataVs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2" b="25116"/>
          <a:stretch/>
        </p:blipFill>
        <p:spPr bwMode="auto">
          <a:xfrm>
            <a:off x="1026784" y="2944668"/>
            <a:ext cx="7090432" cy="129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yuriyi\Dropbox\Study_etc\NTNU\Anisotropy\Publications_and_conferences\SEG-2015\Fig\DataEta.PN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8" b="22219"/>
          <a:stretch/>
        </p:blipFill>
        <p:spPr bwMode="auto">
          <a:xfrm>
            <a:off x="1095479" y="4421136"/>
            <a:ext cx="7021737" cy="139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yuriyi\AppData\Local\Temp\EqualX\equa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64" y="1859823"/>
            <a:ext cx="499915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yuriyi\AppData\Local\Temp\EqualX\equat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8" y="3407842"/>
            <a:ext cx="475529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yuriyi\AppData\Local\Temp\EqualX\equa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00" y="4928121"/>
            <a:ext cx="268247" cy="32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9988" y="5820816"/>
            <a:ext cx="303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Data courtesy – Statoil ASA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601811" y="5673585"/>
            <a:ext cx="34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52271" y="5673585"/>
            <a:ext cx="110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+ 150 m</a:t>
            </a:r>
          </a:p>
        </p:txBody>
      </p:sp>
    </p:spTree>
    <p:extLst>
      <p:ext uri="{BB962C8B-B14F-4D97-AF65-F5344CB8AC3E}">
        <p14:creationId xmlns:p14="http://schemas.microsoft.com/office/powerpoint/2010/main" val="7387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33</a:t>
            </a:fld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lvl="1" indent="-285750" algn="ctr" defTabSz="457200" rtl="0">
              <a:spcBef>
                <a:spcPct val="0"/>
              </a:spcBef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Effective anisotropic media: VTI + ORT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551" y="1515815"/>
            <a:ext cx="4580902" cy="446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201" y="1859797"/>
            <a:ext cx="192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Following </a:t>
            </a:r>
            <a:r>
              <a:rPr lang="en-US" dirty="0" err="1" smtClean="0"/>
              <a:t>Bakulin</a:t>
            </a:r>
            <a:r>
              <a:rPr lang="en-US" dirty="0" smtClean="0"/>
              <a:t> et al. (2000):</a:t>
            </a:r>
            <a:endParaRPr lang="en-US" dirty="0"/>
          </a:p>
        </p:txBody>
      </p:sp>
      <p:pic>
        <p:nvPicPr>
          <p:cNvPr id="2052" name="Picture 4" descr="C:\Users\yuriyi\AppData\Local\Temp\EqualX\equ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1" y="2592127"/>
            <a:ext cx="1639966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yuriyi\AppData\Local\Temp\EqualX\equ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1" y="3080418"/>
            <a:ext cx="853514" cy="35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yuriyi\AppData\Local\Temp\EqualX\equa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1" y="3566868"/>
            <a:ext cx="1054699" cy="35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23782" y="3063032"/>
            <a:ext cx="9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wet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23781" y="3541733"/>
            <a:ext cx="9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dry</a:t>
            </a:r>
            <a:endParaRPr lang="en-US" dirty="0"/>
          </a:p>
        </p:txBody>
      </p:sp>
      <p:pic>
        <p:nvPicPr>
          <p:cNvPr id="2055" name="Picture 7" descr="C:\Users\yuriyi\AppData\Local\Temp\EqualX\equat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68" y="946439"/>
            <a:ext cx="585267" cy="39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22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Conclusions</a:t>
            </a:r>
            <a:endParaRPr lang="en-US" sz="2800" dirty="0"/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34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7848" y="1609819"/>
            <a:ext cx="7074715" cy="31700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Averaged media behavior is studied for different types of constituent media: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ORT-</a:t>
            </a:r>
            <a:r>
              <a:rPr lang="en-US" sz="2000" dirty="0" err="1" smtClean="0"/>
              <a:t>az</a:t>
            </a:r>
            <a:r>
              <a:rPr lang="en-US" sz="2000" dirty="0" smtClean="0"/>
              <a:t> + ORT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VTI + ORT (vertically fractured VTI)</a:t>
            </a:r>
          </a:p>
          <a:p>
            <a:pPr marL="285750" lvl="1" indent="-285750">
              <a:buFontTx/>
              <a:buChar char="-"/>
            </a:pPr>
            <a:r>
              <a:rPr lang="en-US" sz="2000" dirty="0" smtClean="0"/>
              <a:t>Two </a:t>
            </a:r>
            <a:r>
              <a:rPr lang="en-US" sz="2000" dirty="0"/>
              <a:t>approaches on approximation ORT-</a:t>
            </a:r>
            <a:r>
              <a:rPr lang="en-US" sz="2000" dirty="0" err="1"/>
              <a:t>az</a:t>
            </a:r>
            <a:r>
              <a:rPr lang="en-US" sz="2000" dirty="0"/>
              <a:t> + ORT composite with an effective ORT-</a:t>
            </a:r>
            <a:r>
              <a:rPr lang="en-US" sz="2000" dirty="0" err="1"/>
              <a:t>az</a:t>
            </a:r>
            <a:r>
              <a:rPr lang="en-US" sz="2000" dirty="0"/>
              <a:t> medium is shown</a:t>
            </a:r>
          </a:p>
          <a:p>
            <a:pPr marL="285750" lvl="1" indent="-285750">
              <a:buFontTx/>
              <a:buChar char="-"/>
            </a:pPr>
            <a:r>
              <a:rPr lang="en-US" sz="2000" dirty="0"/>
              <a:t>Linearized expressions for anisotropy parameters for VTI + ORT composite are </a:t>
            </a:r>
            <a:r>
              <a:rPr lang="en-US" sz="2000" dirty="0" smtClean="0"/>
              <a:t>derived</a:t>
            </a:r>
          </a:p>
          <a:p>
            <a:pPr marL="285750" lvl="1" indent="-285750">
              <a:buFontTx/>
              <a:buChar char="-"/>
            </a:pPr>
            <a:r>
              <a:rPr lang="en-US" sz="2000" dirty="0" smtClean="0"/>
              <a:t>Demonstrated how fractures can be included in well-logging 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56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>
            <a:noAutofit/>
          </a:bodyPr>
          <a:lstStyle/>
          <a:p>
            <a:r>
              <a:rPr lang="en-US" sz="3200" dirty="0" smtClean="0"/>
              <a:t>Elastic moduli of layered anisotropic media</a:t>
            </a:r>
            <a:endParaRPr lang="en-US" sz="3200" dirty="0"/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6" y="1509533"/>
            <a:ext cx="4322523" cy="331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96725" y="1345419"/>
            <a:ext cx="41348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Schoenberg </a:t>
            </a:r>
            <a:r>
              <a:rPr lang="en-US" sz="2000" i="1" dirty="0"/>
              <a:t>and Muir, </a:t>
            </a:r>
            <a:r>
              <a:rPr lang="en-US" sz="2000" i="1" dirty="0" smtClean="0"/>
              <a:t>1989:</a:t>
            </a:r>
          </a:p>
          <a:p>
            <a:endParaRPr lang="en-US" sz="2000" dirty="0"/>
          </a:p>
          <a:p>
            <a:r>
              <a:rPr lang="en-US" sz="2000" dirty="0" smtClean="0"/>
              <a:t>Assumptions:</a:t>
            </a:r>
          </a:p>
          <a:p>
            <a:r>
              <a:rPr lang="en-US" sz="2000" dirty="0" smtClean="0"/>
              <a:t>1. Thickness of individual layer is smaller then a wavelength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r>
              <a:rPr lang="en-US" sz="2000" dirty="0" smtClean="0"/>
              <a:t>2. </a:t>
            </a:r>
            <a:r>
              <a:rPr lang="en-US" sz="2000" dirty="0" err="1" smtClean="0"/>
              <a:t>Stationarity</a:t>
            </a:r>
            <a:endParaRPr lang="en-US" sz="2000" dirty="0" smtClean="0"/>
          </a:p>
          <a:p>
            <a:endParaRPr lang="en-US" sz="2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549468" y="3166627"/>
            <a:ext cx="1162373" cy="1450479"/>
            <a:chOff x="2585041" y="1991792"/>
            <a:chExt cx="1162373" cy="1450479"/>
          </a:xfrm>
        </p:grpSpPr>
        <p:sp>
          <p:nvSpPr>
            <p:cNvPr id="22" name="Rectangle 21"/>
            <p:cNvSpPr/>
            <p:nvPr/>
          </p:nvSpPr>
          <p:spPr>
            <a:xfrm>
              <a:off x="2585041" y="1991792"/>
              <a:ext cx="1162373" cy="1450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C:\Users\yuriyi\AppData\Local\Temp\EqualX\equati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8877" y="2067750"/>
              <a:ext cx="1054699" cy="1298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ectangle 25"/>
          <p:cNvSpPr/>
          <p:nvPr/>
        </p:nvSpPr>
        <p:spPr>
          <a:xfrm>
            <a:off x="999352" y="4769339"/>
            <a:ext cx="18469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(</a:t>
            </a:r>
            <a:r>
              <a:rPr lang="en-US" sz="1100" i="1" dirty="0"/>
              <a:t>Schoenberg and Muir, 1989</a:t>
            </a:r>
            <a:r>
              <a:rPr lang="en-US" sz="1100" dirty="0"/>
              <a:t>)</a:t>
            </a:r>
          </a:p>
        </p:txBody>
      </p:sp>
      <p:pic>
        <p:nvPicPr>
          <p:cNvPr id="1028" name="Picture 4" descr="C:\Users\yuriyi\AppData\Local\Temp\EqualX\equ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284" y="2930734"/>
            <a:ext cx="1054699" cy="42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yuriyi\AppData\Local\Temp\EqualX\equa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092" y="3838673"/>
            <a:ext cx="2847079" cy="42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upload.wikimedia.org/wikipedia/commons/thumb/8/82/CPT-sound-physical-manifestation.svg/1000px-CPT-sound-physical-manifestation.svg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0" r="41827" b="48301"/>
          <a:stretch/>
        </p:blipFill>
        <p:spPr bwMode="auto">
          <a:xfrm rot="5400000">
            <a:off x="362186" y="2294447"/>
            <a:ext cx="2721630" cy="214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>
            <a:noAutofit/>
          </a:bodyPr>
          <a:lstStyle/>
          <a:p>
            <a:r>
              <a:rPr lang="en-US" sz="3200" dirty="0"/>
              <a:t>Elastic moduli of layered anisotropic media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5</a:t>
            </a:fld>
            <a:endParaRPr lang="en-US" dirty="0"/>
          </a:p>
        </p:txBody>
      </p:sp>
      <p:pic>
        <p:nvPicPr>
          <p:cNvPr id="2050" name="Picture 2" descr="C:\Users\yuriyi\AppData\Local\Temp\EqualX\equ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96" y="1281914"/>
            <a:ext cx="2249619" cy="93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yuriyi\AppData\Local\Temp\EqualX\equ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89" y="2214683"/>
            <a:ext cx="2237426" cy="93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yuriyi\AppData\Local\Temp\EqualX\equ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82" y="3155199"/>
            <a:ext cx="2225233" cy="93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C:\Users\yuriyi\AppData\Local\Temp\EqualX\equ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82" y="4095717"/>
            <a:ext cx="1261981" cy="43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9506" y="1865592"/>
            <a:ext cx="513740" cy="204523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 rot="16200000">
            <a:off x="3528272" y="2418406"/>
            <a:ext cx="1041620" cy="675861"/>
          </a:xfrm>
          <a:prstGeom prst="downArrow">
            <a:avLst>
              <a:gd name="adj1" fmla="val 68321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n w="12700">
                <a:noFill/>
                <a:prstDash val="solid"/>
              </a:ln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5349" y="4773110"/>
            <a:ext cx="494460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dirty="0" smtClean="0"/>
              <a:t>Valid for arbitrary anisotropy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dirty="0" smtClean="0"/>
              <a:t>Does not assume periodicity of the layers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dirty="0" smtClean="0"/>
              <a:t>Effective media symmetry order is equal to the lowest symmetry order of the individual layers</a:t>
            </a:r>
            <a:endParaRPr lang="en-US" dirty="0"/>
          </a:p>
        </p:txBody>
      </p:sp>
      <p:pic>
        <p:nvPicPr>
          <p:cNvPr id="2055" name="Picture 7" descr="C:\Users\yuriyi\AppData\Local\Temp\EqualX\equation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82"/>
          <a:stretch/>
        </p:blipFill>
        <p:spPr bwMode="auto">
          <a:xfrm>
            <a:off x="4785653" y="1821041"/>
            <a:ext cx="3428044" cy="21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yuriyi\AppData\Local\Temp\EqualX\equation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8"/>
          <a:stretch/>
        </p:blipFill>
        <p:spPr bwMode="auto">
          <a:xfrm>
            <a:off x="5526157" y="3905415"/>
            <a:ext cx="2855581" cy="53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1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800" dirty="0" smtClean="0"/>
              <a:t>Effective anisotropic media: ORT-</a:t>
            </a:r>
            <a:r>
              <a:rPr lang="en-US" sz="2800" dirty="0" err="1" smtClean="0"/>
              <a:t>az</a:t>
            </a:r>
            <a:r>
              <a:rPr lang="en-US" sz="2800" dirty="0" smtClean="0"/>
              <a:t> + ORT</a:t>
            </a:r>
            <a:endParaRPr lang="en-US" sz="2800" dirty="0"/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6</a:t>
            </a:fld>
            <a:endParaRPr lang="en-US" dirty="0"/>
          </a:p>
        </p:txBody>
      </p:sp>
      <p:pic>
        <p:nvPicPr>
          <p:cNvPr id="8194" name="Picture 2" descr="C:\Users\yuriyi\AppData\Local\Temp\EqualX\equ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614" y="1591709"/>
            <a:ext cx="4170025" cy="220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666720" y="4107052"/>
            <a:ext cx="4297680" cy="716800"/>
          </a:xfrm>
          <a:prstGeom prst="rect">
            <a:avLst/>
          </a:prstGeom>
          <a:pattFill prst="lgGrid">
            <a:fgClr>
              <a:schemeClr val="accent2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666722" y="4823852"/>
            <a:ext cx="4297680" cy="802033"/>
          </a:xfrm>
          <a:prstGeom prst="rect">
            <a:avLst/>
          </a:prstGeom>
          <a:pattFill prst="horzBrick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666722" y="4823852"/>
            <a:ext cx="429768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66722" y="5625885"/>
            <a:ext cx="429768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66720" y="4107052"/>
            <a:ext cx="429768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Left Brace 33"/>
          <p:cNvSpPr/>
          <p:nvPr/>
        </p:nvSpPr>
        <p:spPr>
          <a:xfrm>
            <a:off x="2553862" y="4823851"/>
            <a:ext cx="107814" cy="802033"/>
          </a:xfrm>
          <a:prstGeom prst="leftBrace">
            <a:avLst>
              <a:gd name="adj1" fmla="val 99482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>
            <a:off x="2551948" y="4107051"/>
            <a:ext cx="109728" cy="716800"/>
          </a:xfrm>
          <a:prstGeom prst="leftBrace">
            <a:avLst>
              <a:gd name="adj1" fmla="val 99482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14642" y="4882034"/>
            <a:ext cx="1220484" cy="703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314642" y="4120645"/>
            <a:ext cx="1220484" cy="703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 descr="C:\Users\yuriyi\AppData\Local\Temp\EqualX\equ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54" y="4255821"/>
            <a:ext cx="597460" cy="43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yuriyi\AppData\Local\Temp\EqualX\equ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659" y="5037495"/>
            <a:ext cx="737680" cy="43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7560" y="4361130"/>
            <a:ext cx="256054" cy="22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2026" y="5076621"/>
            <a:ext cx="688908" cy="28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yuriyi\AppData\Local\Temp\EqualX\equa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08" y="4253021"/>
            <a:ext cx="371888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361659" y="4222363"/>
            <a:ext cx="1067921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- azimuth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800" dirty="0"/>
              <a:t>Effective anisotropic media: </a:t>
            </a:r>
            <a:r>
              <a:rPr lang="en-US" sz="2800" dirty="0" smtClean="0"/>
              <a:t>ORT-</a:t>
            </a:r>
            <a:r>
              <a:rPr lang="en-US" sz="2800" dirty="0" err="1" smtClean="0"/>
              <a:t>az</a:t>
            </a:r>
            <a:r>
              <a:rPr lang="en-US" sz="2800" dirty="0" smtClean="0"/>
              <a:t> + </a:t>
            </a:r>
            <a:r>
              <a:rPr lang="en-US" sz="2800" dirty="0"/>
              <a:t>ORT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2797" y="1441342"/>
            <a:ext cx="685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</a:t>
            </a:r>
            <a:r>
              <a:rPr lang="en-US" b="1" dirty="0" smtClean="0"/>
              <a:t>effective </a:t>
            </a:r>
            <a:r>
              <a:rPr lang="en-US" dirty="0" smtClean="0"/>
              <a:t>(averaged) </a:t>
            </a:r>
            <a:r>
              <a:rPr lang="en-US" b="1" dirty="0" smtClean="0"/>
              <a:t>orthorhombic</a:t>
            </a:r>
            <a:r>
              <a:rPr lang="en-US" dirty="0" smtClean="0"/>
              <a:t> stiffness matrix be represented by some </a:t>
            </a:r>
            <a:r>
              <a:rPr lang="en-US" b="1" dirty="0" smtClean="0"/>
              <a:t>azimuthally </a:t>
            </a:r>
            <a:r>
              <a:rPr lang="en-US" dirty="0" smtClean="0"/>
              <a:t>rotated </a:t>
            </a:r>
            <a:r>
              <a:rPr lang="en-US" b="1" dirty="0" smtClean="0"/>
              <a:t>orthorhombic</a:t>
            </a:r>
            <a:r>
              <a:rPr lang="en-US" dirty="0" smtClean="0"/>
              <a:t> stiffness matrix?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01921" y="3128149"/>
            <a:ext cx="3053761" cy="716800"/>
          </a:xfrm>
          <a:prstGeom prst="rect">
            <a:avLst/>
          </a:prstGeom>
          <a:pattFill prst="lgGrid">
            <a:fgClr>
              <a:schemeClr val="accent2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1923" y="3844949"/>
            <a:ext cx="3053761" cy="802033"/>
          </a:xfrm>
          <a:prstGeom prst="rect">
            <a:avLst/>
          </a:prstGeom>
          <a:pattFill prst="horzBrick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01924" y="3844949"/>
            <a:ext cx="305376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1924" y="4646982"/>
            <a:ext cx="305376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1922" y="3128149"/>
            <a:ext cx="305376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705925" y="3903131"/>
            <a:ext cx="1220484" cy="703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705925" y="3141742"/>
            <a:ext cx="1220484" cy="703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" descr="C:\Users\yuriyi\AppData\Local\Temp\EqualX\equ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37" y="3276918"/>
            <a:ext cx="597460" cy="43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yuriyi\AppData\Local\Temp\EqualX\equ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942" y="4058592"/>
            <a:ext cx="737680" cy="43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230894" y="3323412"/>
            <a:ext cx="675861" cy="1041620"/>
            <a:chOff x="4230894" y="2912715"/>
            <a:chExt cx="675861" cy="1041620"/>
          </a:xfrm>
        </p:grpSpPr>
        <p:sp>
          <p:nvSpPr>
            <p:cNvPr id="39" name="Down Arrow 38"/>
            <p:cNvSpPr/>
            <p:nvPr/>
          </p:nvSpPr>
          <p:spPr>
            <a:xfrm rot="16200000">
              <a:off x="4048015" y="3095594"/>
              <a:ext cx="1041620" cy="675861"/>
            </a:xfrm>
            <a:prstGeom prst="downArrow">
              <a:avLst>
                <a:gd name="adj1" fmla="val 68321"/>
                <a:gd name="adj2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13103" y="3131871"/>
              <a:ext cx="480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?</a:t>
              </a:r>
              <a:endParaRPr lang="en-US" sz="3200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5429275" y="3141742"/>
            <a:ext cx="3053761" cy="1505240"/>
          </a:xfrm>
          <a:prstGeom prst="rect">
            <a:avLst/>
          </a:prstGeom>
          <a:pattFill prst="solidDmnd">
            <a:fgClr>
              <a:schemeClr val="accent2">
                <a:lumMod val="50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5429278" y="4660575"/>
            <a:ext cx="305376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429276" y="3141742"/>
            <a:ext cx="305376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833279" y="3488542"/>
            <a:ext cx="1220484" cy="703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C:\Users\yuriyi\AppData\Local\Temp\EqualX\equ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79" y="3609782"/>
            <a:ext cx="548688" cy="40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1139746" y="4918163"/>
            <a:ext cx="137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Monoclinic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669795" y="4918163"/>
            <a:ext cx="257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Orthorhombic + azimuth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8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800" dirty="0"/>
              <a:t>Effective anisotropic media: </a:t>
            </a:r>
            <a:r>
              <a:rPr lang="en-US" sz="2800" dirty="0" smtClean="0"/>
              <a:t>ORT-</a:t>
            </a:r>
            <a:r>
              <a:rPr lang="en-US" sz="2800" dirty="0" err="1" smtClean="0"/>
              <a:t>az</a:t>
            </a:r>
            <a:r>
              <a:rPr lang="en-US" sz="2800" dirty="0" smtClean="0"/>
              <a:t> + </a:t>
            </a:r>
            <a:r>
              <a:rPr lang="en-US" sz="2800" dirty="0"/>
              <a:t>ORT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2797" y="1441342"/>
            <a:ext cx="685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</a:t>
            </a:r>
            <a:r>
              <a:rPr lang="en-US" b="1" dirty="0" smtClean="0"/>
              <a:t>effective </a:t>
            </a:r>
            <a:r>
              <a:rPr lang="en-US" dirty="0" smtClean="0"/>
              <a:t>(averaged) </a:t>
            </a:r>
            <a:r>
              <a:rPr lang="en-US" b="1" dirty="0" smtClean="0"/>
              <a:t>orthorhombic</a:t>
            </a:r>
            <a:r>
              <a:rPr lang="en-US" dirty="0" smtClean="0"/>
              <a:t> stiffness matrix be represented by some </a:t>
            </a:r>
            <a:r>
              <a:rPr lang="en-US" b="1" dirty="0" smtClean="0"/>
              <a:t>azimuthally </a:t>
            </a:r>
            <a:r>
              <a:rPr lang="en-US" dirty="0" smtClean="0"/>
              <a:t>rotated </a:t>
            </a:r>
            <a:r>
              <a:rPr lang="en-US" b="1" dirty="0" smtClean="0"/>
              <a:t>orthorhombic</a:t>
            </a:r>
            <a:r>
              <a:rPr lang="en-US" dirty="0" smtClean="0"/>
              <a:t> stiffness matrix?</a:t>
            </a:r>
            <a:endParaRPr lang="en-US" dirty="0"/>
          </a:p>
        </p:txBody>
      </p:sp>
      <p:pic>
        <p:nvPicPr>
          <p:cNvPr id="10242" name="Picture 2" descr="C:\Users\yuriyi\AppData\Local\Temp\EqualX\equati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0"/>
          <a:stretch/>
        </p:blipFill>
        <p:spPr bwMode="auto">
          <a:xfrm>
            <a:off x="3408156" y="2244331"/>
            <a:ext cx="2321338" cy="48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uriyi\AppData\Local\Temp\EqualX\equ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36" y="2842754"/>
            <a:ext cx="2761727" cy="43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258205" y="3420952"/>
            <a:ext cx="6632479" cy="2054426"/>
            <a:chOff x="1022881" y="3963381"/>
            <a:chExt cx="7105184" cy="2200847"/>
          </a:xfrm>
        </p:grpSpPr>
        <p:pic>
          <p:nvPicPr>
            <p:cNvPr id="1028" name="Picture 4" descr="C:\Users\yuriyi\AppData\Local\Temp\EqualX\equation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6"/>
            <a:stretch/>
          </p:blipFill>
          <p:spPr bwMode="auto">
            <a:xfrm>
              <a:off x="4882158" y="4051782"/>
              <a:ext cx="3245907" cy="2024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yuriyi\AppData\Local\Temp\EqualX\equation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1"/>
            <a:stretch/>
          </p:blipFill>
          <p:spPr bwMode="auto">
            <a:xfrm>
              <a:off x="1022881" y="3963381"/>
              <a:ext cx="3257558" cy="220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yuriyi\AppData\Local\Temp\EqualX\equation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r="76653"/>
            <a:stretch/>
          </p:blipFill>
          <p:spPr bwMode="auto">
            <a:xfrm>
              <a:off x="4430125" y="4051780"/>
              <a:ext cx="304801" cy="2024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C:\Users\yuriyi\AppData\Local\Temp\EqualX\equat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278" y="5587788"/>
            <a:ext cx="2469094" cy="43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978274" y="3169078"/>
            <a:ext cx="7065877" cy="2072820"/>
            <a:chOff x="978274" y="2394178"/>
            <a:chExt cx="7065877" cy="2072820"/>
          </a:xfrm>
        </p:grpSpPr>
        <p:pic>
          <p:nvPicPr>
            <p:cNvPr id="24" name="Picture 2" descr="C:\Users\yuriyi\AppData\Local\Temp\EqualX\equation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646" y="2394178"/>
              <a:ext cx="5084505" cy="2072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C:\Users\yuriyi\AppData\Local\Temp\EqualX\equatio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274" y="3232451"/>
              <a:ext cx="1981372" cy="396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545180" y="878282"/>
            <a:ext cx="204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Approach I</a:t>
            </a:r>
          </a:p>
        </p:txBody>
      </p:sp>
      <p:sp>
        <p:nvSpPr>
          <p:cNvPr id="3" name="Rectangle 2"/>
          <p:cNvSpPr/>
          <p:nvPr/>
        </p:nvSpPr>
        <p:spPr>
          <a:xfrm>
            <a:off x="4596525" y="2244331"/>
            <a:ext cx="657400" cy="435177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02368" y="3987899"/>
            <a:ext cx="518283" cy="435177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0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7921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800" dirty="0"/>
              <a:t>Effective anisotropic media: </a:t>
            </a:r>
            <a:r>
              <a:rPr lang="en-US" sz="2800" dirty="0" smtClean="0"/>
              <a:t>ORT-</a:t>
            </a:r>
            <a:r>
              <a:rPr lang="en-US" sz="2800" dirty="0" err="1" smtClean="0"/>
              <a:t>az</a:t>
            </a:r>
            <a:r>
              <a:rPr lang="en-US" sz="2800" dirty="0" smtClean="0"/>
              <a:t> + </a:t>
            </a:r>
            <a:r>
              <a:rPr lang="en-US" sz="2800" dirty="0"/>
              <a:t>ORT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0" y="6283145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24884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Trondheim,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0971" y="6352143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Yuriy Ivanov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816B0E-54BB-9C4E-A37F-5C1FABAD7962}" type="slidenum">
              <a:rPr lang="en-US" smtClean="0"/>
              <a:t>9</a:t>
            </a:fld>
            <a:endParaRPr lang="en-US" dirty="0"/>
          </a:p>
        </p:txBody>
      </p:sp>
      <p:pic>
        <p:nvPicPr>
          <p:cNvPr id="1032" name="Picture 8" descr="C:\Users\yuriyi\AppData\Local\Temp\EqualX\equ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453" y="1178072"/>
            <a:ext cx="2469094" cy="43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yuriyi\AppData\Local\Temp\EqualX\equ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859" y="1827129"/>
            <a:ext cx="3279932" cy="4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719629" y="2325481"/>
            <a:ext cx="2152365" cy="424732"/>
            <a:chOff x="3719629" y="2325481"/>
            <a:chExt cx="2152365" cy="424732"/>
          </a:xfrm>
        </p:grpSpPr>
        <p:pic>
          <p:nvPicPr>
            <p:cNvPr id="4099" name="Picture 3" descr="C:\Users\yuriyi\AppData\Local\Temp\EqualX\equati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629" y="2345807"/>
              <a:ext cx="371888" cy="384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3944350" y="2325481"/>
              <a:ext cx="1927644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 smtClean="0"/>
                <a:t>- effective azimuth</a:t>
              </a:r>
              <a:endParaRPr lang="en-US" dirty="0"/>
            </a:p>
          </p:txBody>
        </p:sp>
      </p:grpSp>
      <p:pic>
        <p:nvPicPr>
          <p:cNvPr id="4100" name="Picture 4" descr="C:\Users\yuriyi\AppData\Local\Temp\EqualX\equ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47" y="2794420"/>
            <a:ext cx="5858764" cy="74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yuriyi\AppData\Local\Temp\EqualX\equa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31" y="3378611"/>
            <a:ext cx="2389839" cy="56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yuriyi\AppData\Local\Temp\EqualX\equat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27" y="4474184"/>
            <a:ext cx="6637595" cy="64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55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6502</TotalTime>
  <Words>871</Words>
  <Application>Microsoft Office PowerPoint</Application>
  <PresentationFormat>On-screen Show (4:3)</PresentationFormat>
  <Paragraphs>245</Paragraphs>
  <Slides>34</Slides>
  <Notes>19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Upscaling for orthorhombic media</vt:lpstr>
      <vt:lpstr>Outline</vt:lpstr>
      <vt:lpstr>Motivation</vt:lpstr>
      <vt:lpstr>Elastic moduli of layered anisotropic media</vt:lpstr>
      <vt:lpstr>Elastic moduli of layered anisotropic media</vt:lpstr>
      <vt:lpstr>Effective anisotropic media: ORT-az + ORT</vt:lpstr>
      <vt:lpstr>Effective anisotropic media: ORT-az + ORT</vt:lpstr>
      <vt:lpstr>Effective anisotropic media: ORT-az + ORT</vt:lpstr>
      <vt:lpstr>Effective anisotropic media: ORT-az + ORT</vt:lpstr>
      <vt:lpstr>Effective anisotropic media: ORT-az + ORT</vt:lpstr>
      <vt:lpstr>Effective anisotropic media: ORT-az + ORT</vt:lpstr>
      <vt:lpstr>Effective anisotropic media: ORT-az + ORT</vt:lpstr>
      <vt:lpstr>Effective anisotropic media: ORT-az + ORT</vt:lpstr>
      <vt:lpstr>Effective anisotropic media: ORT-az + ORT</vt:lpstr>
      <vt:lpstr>Effective anisotropic media: ORT-az + ORT</vt:lpstr>
      <vt:lpstr>Effective anisotropic media: ORT-az + ORT</vt:lpstr>
      <vt:lpstr>Effective anisotropic media: ORT-az + ORT</vt:lpstr>
      <vt:lpstr>Effective anisotropic media: ORT-az + ORT</vt:lpstr>
      <vt:lpstr>Effective anisotropic media: ORT-az + ORT</vt:lpstr>
      <vt:lpstr>Effective anisotropic media: ORT-az + ORT</vt:lpstr>
      <vt:lpstr>Effective anisotropic media: ORT-az + ORT</vt:lpstr>
      <vt:lpstr>Effective anisotropic media: ORT-az + ORT</vt:lpstr>
      <vt:lpstr>Effective anisotropic media: VTI + ORT</vt:lpstr>
      <vt:lpstr>Effective anisotropic media: VTI + ORT</vt:lpstr>
      <vt:lpstr>Effective anisotropic media: VTI + ORT</vt:lpstr>
      <vt:lpstr>Effective anisotropic media: VTI + ORT</vt:lpstr>
      <vt:lpstr>Effective anisotropic media: VTI + ORT</vt:lpstr>
      <vt:lpstr>Effective anisotropic media: VTI + ORT</vt:lpstr>
      <vt:lpstr>Effective anisotropic media: VTI + ORT</vt:lpstr>
      <vt:lpstr>Effective anisotropic media: VTI + ORT</vt:lpstr>
      <vt:lpstr>Effective anisotropic media: VTI + ORT</vt:lpstr>
      <vt:lpstr>Effective anisotropic media: VTI + ORT</vt:lpstr>
      <vt:lpstr>Effective anisotropic media: VTI + ORT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Yuriy Ivanov</dc:creator>
  <cp:lastModifiedBy>Yuriy Ivanov</cp:lastModifiedBy>
  <cp:revision>226</cp:revision>
  <dcterms:created xsi:type="dcterms:W3CDTF">2014-08-28T09:15:18Z</dcterms:created>
  <dcterms:modified xsi:type="dcterms:W3CDTF">2015-04-27T07:41:15Z</dcterms:modified>
</cp:coreProperties>
</file>